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43" r:id="rId2"/>
    <p:sldId id="377" r:id="rId3"/>
    <p:sldId id="378" r:id="rId4"/>
    <p:sldId id="370" r:id="rId5"/>
    <p:sldId id="379" r:id="rId6"/>
    <p:sldId id="380" r:id="rId7"/>
    <p:sldId id="381" r:id="rId8"/>
    <p:sldId id="382" r:id="rId9"/>
    <p:sldId id="384" r:id="rId10"/>
    <p:sldId id="385" r:id="rId11"/>
    <p:sldId id="383" r:id="rId12"/>
    <p:sldId id="386" r:id="rId13"/>
    <p:sldId id="38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7" autoAdjust="0"/>
    <p:restoredTop sz="96604" autoAdjust="0"/>
  </p:normalViewPr>
  <p:slideViewPr>
    <p:cSldViewPr snapToGrid="0" snapToObjects="1">
      <p:cViewPr>
        <p:scale>
          <a:sx n="103" d="100"/>
          <a:sy n="103" d="100"/>
        </p:scale>
        <p:origin x="-9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E7AF-CDD3-5242-B033-FE30DE72D493}" type="datetimeFigureOut">
              <a:rPr lang="fr-FR" smtClean="0"/>
              <a:t>25/06/17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7196F-3CE0-A143-8CF8-B6A272422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29E5-00BD-5D4B-9206-12030FF3D36E}" type="datetimeFigureOut">
              <a:rPr lang="fr-FR" smtClean="0"/>
              <a:t>25/06/17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1A7F-B25C-8342-A4BD-5B9D5DF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11A7F-B25C-8342-A4BD-5B9D5DF6D2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2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measurement of Jupiter's zonal wind as function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planetocentric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latitude by JOVIAL can be usefully compared with that from cloud tracking (here from Simon &amp; Beebe 1996). Although the spatial resolution of JOVIAL is lower, the velocity measurement is direct and is not affected by moving condensation fronts. </a:t>
            </a:r>
            <a:endParaRPr lang="en-US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11A7F-B25C-8342-A4BD-5B9D5DF6D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11A7F-B25C-8342-A4BD-5B9D5DF6D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0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8D06868-A942-8548-B016-2287C60FB562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3328-1E98-E14F-B355-13A9C5214D76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8E91-9B9B-854A-93EC-831BAEA1BCC7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2957-43E1-B641-A0FF-15C5921FCBBD}" type="datetime1">
              <a:rPr lang="en-US" smtClean="0"/>
              <a:t>25/06/17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0884-4322-4942-9BC8-972DE0473659}" type="datetime1">
              <a:rPr lang="en-US" smtClean="0"/>
              <a:t>25/06/17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0BCB-30F7-CE40-AD93-8A03A269CA87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4493-D4D0-2E49-ABE0-BE11FB606838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C1BA-22EE-2F45-8060-62027B7648D2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DC5-E137-034C-A04F-DF60506037B5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D21D-4F9C-814D-B40A-61DB1435830B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49EE-FD01-1047-96FC-A15E3518B280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988E-F42B-FA40-AA78-D4147A33B8E6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D751-5F01-9F44-AFA8-E07474E5A206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1909A55-9CF0-1F45-B77B-4A2592239F0A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DA0-2BF8-5543-9292-C5CABACC1072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CFF0-3A36-694B-A6E6-644E1D638702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D52-B3A8-5B45-BA2B-272E2277448C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80F-AAA1-AA43-9862-F834BBD9F72C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63F6-17FA-EA40-A004-48BCC92539DD}" type="datetime1">
              <a:rPr lang="en-US" smtClean="0"/>
              <a:t>25/06/17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DB7A-CCBE-424C-8C15-8EE4EAD86D47}" type="datetime1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7822439-1F4B-E447-8C63-BE56FF59BC64}" type="datetime1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7128AB7E-5305-4F4F-B152-52B6AB0840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1.emf"/><Relationship Id="rId6" Type="http://schemas.openxmlformats.org/officeDocument/2006/relationships/image" Target="../media/image31.emf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23 at 12.08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1526"/>
          <a:stretch/>
        </p:blipFill>
        <p:spPr>
          <a:xfrm>
            <a:off x="0" y="0"/>
            <a:ext cx="914951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739" y="1953555"/>
            <a:ext cx="8263673" cy="2647135"/>
          </a:xfrm>
        </p:spPr>
        <p:txBody>
          <a:bodyPr/>
          <a:lstStyle/>
          <a:p>
            <a:pPr algn="l"/>
            <a:r>
              <a:rPr lang="en-US" sz="5400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JIVE/JOVIAL </a:t>
            </a:r>
            <a:br>
              <a:rPr lang="en-US" sz="5400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Atmospheric Dynamics</a:t>
            </a:r>
            <a:endParaRPr lang="en-US" sz="540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661834" y="4533850"/>
            <a:ext cx="6987520" cy="198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000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92643" y="5106702"/>
            <a:ext cx="34054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</a:rPr>
              <a:t>Patrick Gaulme</a:t>
            </a:r>
          </a:p>
          <a:p>
            <a:r>
              <a:rPr lang="en-US" sz="800" dirty="0" smtClean="0">
                <a:solidFill>
                  <a:srgbClr val="595959"/>
                </a:solidFill>
              </a:rPr>
              <a:t>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New Mexico State University Apache Point Observatory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26" y="1241979"/>
            <a:ext cx="7313613" cy="275261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Direct inversion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RVs of a zonal wind is 0 half-way between sub-solar and sub-terrestrial meridians. 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RVs of a </a:t>
            </a:r>
            <a:r>
              <a:rPr lang="en-US" dirty="0" err="1" smtClean="0"/>
              <a:t>meridional</a:t>
            </a:r>
            <a:r>
              <a:rPr lang="en-US" dirty="0" smtClean="0"/>
              <a:t> wind are 0 at equator and poles.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Need to properly weigh regions when inverting, to not divide by 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Inversion techniques</a:t>
            </a:r>
            <a:endParaRPr lang="en-US" sz="4400" dirty="0"/>
          </a:p>
        </p:txBody>
      </p:sp>
      <p:pic>
        <p:nvPicPr>
          <p:cNvPr id="9" name="Image 4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51" y="3793562"/>
            <a:ext cx="2844000" cy="21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44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86" y="3793562"/>
            <a:ext cx="2840802" cy="213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3364" y="5826130"/>
            <a:ext cx="678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RV map and 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map obtained by JOVIAL on Jupiter (</a:t>
            </a:r>
            <a:r>
              <a:rPr lang="en-US" dirty="0" err="1" smtClean="0"/>
              <a:t>Gonçalves</a:t>
            </a:r>
            <a:r>
              <a:rPr lang="en-US" dirty="0" smtClean="0"/>
              <a:t> et al., in prep)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1" y="1032386"/>
            <a:ext cx="8308202" cy="745796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Preliminary observations of the Venus with THEMIS (2009)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86562"/>
            <a:ext cx="7313613" cy="868362"/>
          </a:xfrm>
        </p:spPr>
        <p:txBody>
          <a:bodyPr/>
          <a:lstStyle/>
          <a:p>
            <a:r>
              <a:rPr lang="en-US" sz="4400" dirty="0" smtClean="0"/>
              <a:t>Early results</a:t>
            </a:r>
            <a:endParaRPr lang="en-US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25702" y="1600000"/>
            <a:ext cx="5372714" cy="2037631"/>
            <a:chOff x="1100369" y="2270975"/>
            <a:chExt cx="7026132" cy="2664699"/>
          </a:xfrm>
        </p:grpSpPr>
        <p:sp>
          <p:nvSpPr>
            <p:cNvPr id="9" name="Rectangle 8"/>
            <p:cNvSpPr/>
            <p:nvPr/>
          </p:nvSpPr>
          <p:spPr>
            <a:xfrm>
              <a:off x="1100369" y="2270975"/>
              <a:ext cx="7026132" cy="2664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394" y="2438572"/>
              <a:ext cx="914400" cy="722903"/>
            </a:xfrm>
            <a:prstGeom prst="rect">
              <a:avLst/>
            </a:prstGeom>
          </p:spPr>
        </p:pic>
        <p:pic>
          <p:nvPicPr>
            <p:cNvPr id="11" name="Imag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756" y="2819572"/>
              <a:ext cx="917438" cy="722903"/>
            </a:xfrm>
            <a:prstGeom prst="rect">
              <a:avLst/>
            </a:prstGeom>
          </p:spPr>
        </p:pic>
        <p:pic>
          <p:nvPicPr>
            <p:cNvPr id="12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194" y="3237675"/>
              <a:ext cx="895350" cy="709700"/>
            </a:xfrm>
            <a:prstGeom prst="rect">
              <a:avLst/>
            </a:prstGeom>
          </p:spPr>
        </p:pic>
        <p:pic>
          <p:nvPicPr>
            <p:cNvPr id="13" name="Imag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594" y="3670975"/>
              <a:ext cx="895350" cy="709700"/>
            </a:xfrm>
            <a:prstGeom prst="rect">
              <a:avLst/>
            </a:prstGeom>
          </p:spPr>
        </p:pic>
        <p:pic>
          <p:nvPicPr>
            <p:cNvPr id="14" name="Imag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9994" y="4075875"/>
              <a:ext cx="898325" cy="709700"/>
            </a:xfrm>
            <a:prstGeom prst="rect">
              <a:avLst/>
            </a:prstGeom>
          </p:spPr>
        </p:pic>
        <p:pic>
          <p:nvPicPr>
            <p:cNvPr id="15" name="Imag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69845" y="2340007"/>
              <a:ext cx="2898873" cy="253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lèche vers la droite 34"/>
            <p:cNvSpPr/>
            <p:nvPr/>
          </p:nvSpPr>
          <p:spPr>
            <a:xfrm>
              <a:off x="4715919" y="2728175"/>
              <a:ext cx="5334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1261519" y="2423375"/>
              <a:ext cx="1701800" cy="2379723"/>
            </a:xfrm>
            <a:prstGeom prst="rect">
              <a:avLst/>
            </a:prstGeom>
            <a:solidFill>
              <a:srgbClr val="CAD7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42"/>
            <p:cNvSpPr/>
            <p:nvPr/>
          </p:nvSpPr>
          <p:spPr>
            <a:xfrm>
              <a:off x="1896519" y="3109175"/>
              <a:ext cx="533400" cy="533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03200" y="2423375"/>
              <a:ext cx="45719" cy="237972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vers la droite 33"/>
            <p:cNvSpPr/>
            <p:nvPr/>
          </p:nvSpPr>
          <p:spPr>
            <a:xfrm>
              <a:off x="2696619" y="2728175"/>
              <a:ext cx="5334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a droite 21"/>
            <p:cNvSpPr/>
            <p:nvPr/>
          </p:nvSpPr>
          <p:spPr>
            <a:xfrm>
              <a:off x="2048919" y="4328375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12800" y="2423375"/>
              <a:ext cx="45719" cy="237972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7919" y="2535214"/>
              <a:ext cx="2073600" cy="202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39128" y="2340007"/>
              <a:ext cx="415785" cy="253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3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30319" y="2640513"/>
              <a:ext cx="1809962" cy="175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622931" y="3662913"/>
            <a:ext cx="8308202" cy="745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0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1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0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dirty="0" smtClean="0"/>
              <a:t>Surprising RV map: strong local-hour zonal wind variation and much larger </a:t>
            </a:r>
            <a:r>
              <a:rPr lang="en-US" dirty="0" err="1" smtClean="0"/>
              <a:t>meridional</a:t>
            </a:r>
            <a:r>
              <a:rPr lang="en-US" dirty="0" smtClean="0"/>
              <a:t> winds than expected from cloud tracking</a:t>
            </a:r>
            <a:endParaRPr lang="en-US" dirty="0"/>
          </a:p>
        </p:txBody>
      </p:sp>
      <p:pic>
        <p:nvPicPr>
          <p:cNvPr id="2" name="Picture 1" descr="Screen Shot 2017-06-25 at 23.04.5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9" y="4371722"/>
            <a:ext cx="4598770" cy="19883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64019" y="5978404"/>
            <a:ext cx="217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Gaulme et al., 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1" y="1032386"/>
            <a:ext cx="8308202" cy="745796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en-US" dirty="0" smtClean="0"/>
              <a:t>Preliminary observations of </a:t>
            </a:r>
            <a:r>
              <a:rPr lang="en-US" dirty="0" smtClean="0"/>
              <a:t>Jupiter with JOVIAL prototype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86562"/>
            <a:ext cx="7313613" cy="868362"/>
          </a:xfrm>
        </p:spPr>
        <p:txBody>
          <a:bodyPr/>
          <a:lstStyle/>
          <a:p>
            <a:r>
              <a:rPr lang="en-US" sz="4400" dirty="0" smtClean="0"/>
              <a:t>Early results</a:t>
            </a:r>
            <a:endParaRPr lang="en-US" sz="4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0530" y="5420840"/>
            <a:ext cx="4794243" cy="111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dirty="0" smtClean="0"/>
              <a:t>Surprising RV map at hot spot latitude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64019" y="5978404"/>
            <a:ext cx="23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Gonçalves</a:t>
            </a:r>
            <a:r>
              <a:rPr lang="en-US" dirty="0" smtClean="0"/>
              <a:t> et al., in prep</a:t>
            </a:r>
            <a:endParaRPr lang="en-US" dirty="0"/>
          </a:p>
        </p:txBody>
      </p:sp>
      <p:pic>
        <p:nvPicPr>
          <p:cNvPr id="28" name="Image 4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4043" r="6487" b="16912"/>
          <a:stretch/>
        </p:blipFill>
        <p:spPr bwMode="auto">
          <a:xfrm>
            <a:off x="622931" y="3275711"/>
            <a:ext cx="4266511" cy="2200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43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1" y="1417947"/>
            <a:ext cx="2844000" cy="21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 Shot 2017-06-25 at 23.10.19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1" y="1482285"/>
            <a:ext cx="3434938" cy="43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7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5013"/>
            <a:ext cx="7313613" cy="8683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0571"/>
            <a:ext cx="7313613" cy="51073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Delayed instrument delivery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Theoretical work on how to analyze such kind of data: Gaulme et al., in prep. Young effect, seeing impact on measurements, inversion. This is a comprehensive and new approach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Test our routines and approach on Venus THEMIS observations (Gaulme et al. b, in prep).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Ivan is finalizing the analysis of 2015 and 2016 test campaigns with JIVE/JOVIAL prototype in France (</a:t>
            </a:r>
            <a:r>
              <a:rPr lang="en-US" dirty="0" err="1" smtClean="0"/>
              <a:t>Calern</a:t>
            </a:r>
            <a:r>
              <a:rPr lang="en-US" dirty="0" smtClean="0"/>
              <a:t>).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Both Venus and Jupiter early results bring surprising results. This is just the beginning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JIVE first obs. I would focus in Venus (bright, short campaign).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7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57638"/>
            <a:ext cx="7313613" cy="868362"/>
          </a:xfrm>
        </p:spPr>
        <p:txBody>
          <a:bodyPr/>
          <a:lstStyle/>
          <a:p>
            <a:r>
              <a:rPr lang="en-US" dirty="0" smtClean="0"/>
              <a:t>Atmospheric Dynamics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841" y="1324623"/>
            <a:ext cx="4969949" cy="500332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JIVE’s output: radial velocity maps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Sunlight reflected by uppermost clouds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Current knowledge of atmospheric dynamics based on cloud tracking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Cloud tracking reflects mostly the displacement of </a:t>
            </a:r>
            <a:r>
              <a:rPr lang="en-US" dirty="0" err="1" smtClean="0"/>
              <a:t>iso</a:t>
            </a:r>
            <a:r>
              <a:rPr lang="en-US" dirty="0" smtClean="0"/>
              <a:t>-pressure regions.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RVs </a:t>
            </a:r>
            <a:r>
              <a:rPr lang="en-US" sz="2400" dirty="0"/>
              <a:t>not affected by moving condensation fronts</a:t>
            </a: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Venus, Jupiter, Saturn: we search for signals of about 100 m/s amplitude.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Expected precision on measurements</a:t>
            </a:r>
          </a:p>
          <a:p>
            <a:pPr lvl="1">
              <a:buFont typeface="Wingdings" charset="2"/>
              <a:buChar char="²"/>
            </a:pPr>
            <a:r>
              <a:rPr lang="en-US" dirty="0"/>
              <a:t>10 − 20ms</a:t>
            </a:r>
            <a:r>
              <a:rPr lang="en-US" baseline="30000" dirty="0"/>
              <a:t>−1 </a:t>
            </a:r>
            <a:r>
              <a:rPr lang="en-US" dirty="0"/>
              <a:t>for each Jovian rotation</a:t>
            </a:r>
            <a:r>
              <a:rPr lang="en-US" dirty="0" smtClean="0"/>
              <a:t> 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1 − 2ms</a:t>
            </a:r>
            <a:r>
              <a:rPr lang="en-US" baseline="30000" dirty="0"/>
              <a:t>−</a:t>
            </a:r>
            <a:r>
              <a:rPr lang="en-US" baseline="30000" dirty="0" smtClean="0"/>
              <a:t>1 </a:t>
            </a:r>
            <a:r>
              <a:rPr lang="en-US" dirty="0"/>
              <a:t>averaged </a:t>
            </a:r>
            <a:r>
              <a:rPr lang="en-US" dirty="0" smtClean="0"/>
              <a:t>latitudinal profile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294" y="1154128"/>
            <a:ext cx="3182775" cy="5132303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 Tech Colloquium - April 23 2015</a:t>
            </a:r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2510"/>
            <a:ext cx="7313613" cy="868362"/>
          </a:xfrm>
        </p:spPr>
        <p:txBody>
          <a:bodyPr/>
          <a:lstStyle/>
          <a:p>
            <a:r>
              <a:rPr lang="en-US" sz="4400" dirty="0" smtClean="0"/>
              <a:t>Atmospheric dynamics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280613"/>
            <a:ext cx="7876323" cy="261534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With current telescopes: Venus, Jupiter, Saturn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Doppler effect</a:t>
            </a:r>
          </a:p>
          <a:p>
            <a:pPr lvl="1">
              <a:buFont typeface="Wingdings" charset="2"/>
              <a:buChar char="²"/>
            </a:pPr>
            <a:endParaRPr lang="en-US" dirty="0" smtClean="0"/>
          </a:p>
          <a:p>
            <a:pPr lvl="1">
              <a:buFont typeface="Wingdings" charset="2"/>
              <a:buChar char="²"/>
            </a:pPr>
            <a:r>
              <a:rPr lang="en-US" dirty="0" smtClean="0"/>
              <a:t>At 5500 </a:t>
            </a:r>
            <a:r>
              <a:rPr lang="en-US" dirty="0" err="1" smtClean="0"/>
              <a:t>Å</a:t>
            </a:r>
            <a:r>
              <a:rPr lang="en-US" dirty="0" smtClean="0"/>
              <a:t>, a 100-m/s radial velocity means a Doppler shift of </a:t>
            </a:r>
            <a:r>
              <a:rPr lang="en-US" dirty="0" smtClean="0">
                <a:latin typeface="Symbol" charset="2"/>
                <a:cs typeface="Symbol" charset="2"/>
              </a:rPr>
              <a:t>dl</a:t>
            </a:r>
            <a:r>
              <a:rPr lang="en-US" dirty="0" smtClean="0"/>
              <a:t> = </a:t>
            </a:r>
            <a:r>
              <a:rPr lang="nb-NO" dirty="0" smtClean="0"/>
              <a:t>0.0018 Å</a:t>
            </a:r>
          </a:p>
          <a:p>
            <a:pPr lvl="1">
              <a:buFont typeface="Wingdings" charset="2"/>
              <a:buChar char="²"/>
            </a:pPr>
            <a:r>
              <a:rPr lang="nb-NO" dirty="0" smtClean="0"/>
              <a:t>JOVIAL/JIVE 2440 m/s/rad: </a:t>
            </a:r>
            <a:r>
              <a:rPr lang="nb-NO" dirty="0" smtClean="0">
                <a:sym typeface="Wingdings"/>
              </a:rPr>
              <a:t>100m/s  2.38°phase </a:t>
            </a:r>
            <a:r>
              <a:rPr lang="nb-NO" dirty="0" err="1" smtClean="0">
                <a:sym typeface="Wingdings"/>
              </a:rPr>
              <a:t>shift</a:t>
            </a:r>
            <a:r>
              <a:rPr lang="nb-NO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123581" y="1630803"/>
            <a:ext cx="1725635" cy="1089344"/>
            <a:chOff x="5934939" y="3007894"/>
            <a:chExt cx="1725635" cy="1089344"/>
          </a:xfrm>
        </p:grpSpPr>
        <p:sp>
          <p:nvSpPr>
            <p:cNvPr id="6" name="TextBox 5"/>
            <p:cNvSpPr txBox="1"/>
            <p:nvPr/>
          </p:nvSpPr>
          <p:spPr>
            <a:xfrm>
              <a:off x="5973591" y="3007895"/>
              <a:ext cx="58221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Symbol" charset="2"/>
                  <a:cs typeface="Symbol" charset="2"/>
                </a:rPr>
                <a:t>d</a:t>
              </a:r>
              <a:r>
                <a:rPr lang="en-US" sz="3200" dirty="0" smtClean="0"/>
                <a:t>v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52644" y="3493018"/>
              <a:ext cx="3483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6121" y="3007894"/>
              <a:ext cx="6206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Symbol" charset="2"/>
                  <a:cs typeface="Symbol" charset="2"/>
                </a:rPr>
                <a:t>dl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626" y="3512462"/>
              <a:ext cx="4154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6271" y="3285958"/>
              <a:ext cx="389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10" idx="3"/>
            </p:cNvCxnSpPr>
            <p:nvPr/>
          </p:nvCxnSpPr>
          <p:spPr>
            <a:xfrm>
              <a:off x="7016121" y="3578346"/>
              <a:ext cx="64445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34939" y="3578346"/>
              <a:ext cx="64445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Espace réservé du contenu 3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9" y="3788609"/>
            <a:ext cx="2730764" cy="2753082"/>
          </a:xfrm>
          <a:prstGeom prst="rect">
            <a:avLst/>
          </a:prstGeom>
        </p:spPr>
      </p:pic>
      <p:pic>
        <p:nvPicPr>
          <p:cNvPr id="21" name="Image 10" descr="Description : ABC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"/>
          <a:stretch/>
        </p:blipFill>
        <p:spPr bwMode="auto">
          <a:xfrm>
            <a:off x="2608072" y="3916082"/>
            <a:ext cx="3544439" cy="24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4" y="4078208"/>
            <a:ext cx="2417786" cy="2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80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Radial velocity maps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05" y="1155738"/>
            <a:ext cx="7815179" cy="66543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What do we aim at measuring for atmospheric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934"/>
          <a:stretch/>
        </p:blipFill>
        <p:spPr>
          <a:xfrm>
            <a:off x="3783130" y="1818195"/>
            <a:ext cx="5120240" cy="2278022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170"/>
          <a:stretch/>
        </p:blipFill>
        <p:spPr>
          <a:xfrm>
            <a:off x="3942607" y="4096217"/>
            <a:ext cx="5075222" cy="2209579"/>
          </a:xfrm>
          <a:prstGeom prst="rect">
            <a:avLst/>
          </a:prstGeom>
        </p:spPr>
      </p:pic>
      <p:pic>
        <p:nvPicPr>
          <p:cNvPr id="8" name="Picture 7" descr="Screen Shot 2017-06-23 at 10.28.5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5" y="1986056"/>
            <a:ext cx="3070032" cy="422032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Radial velocity maps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05" y="1155738"/>
            <a:ext cx="7815179" cy="66543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What do we aim at measuring for atmospheric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pic>
        <p:nvPicPr>
          <p:cNvPr id="4" name="Picture 3" descr="Screen Shot 2017-06-23 at 14.33.5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5" y="1755057"/>
            <a:ext cx="3652799" cy="3373801"/>
          </a:xfrm>
          <a:prstGeom prst="rect">
            <a:avLst/>
          </a:prstGeom>
        </p:spPr>
      </p:pic>
      <p:pic>
        <p:nvPicPr>
          <p:cNvPr id="9" name="Picture 8" descr="Screen Shot 2017-06-23 at 14.35.3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79" y="1755057"/>
            <a:ext cx="3643705" cy="337380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00505" y="5215161"/>
            <a:ext cx="7815179" cy="1208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</a:pPr>
            <a:r>
              <a:rPr lang="en-US" dirty="0" smtClean="0"/>
              <a:t>JOVIAL/JIVE: theoretical work about atm. observations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P. Gaulme, I. </a:t>
            </a:r>
            <a:r>
              <a:rPr lang="en-US" dirty="0" err="1" smtClean="0"/>
              <a:t>Gonçalves</a:t>
            </a:r>
            <a:r>
              <a:rPr lang="en-US" dirty="0" smtClean="0"/>
              <a:t>, F.-X. </a:t>
            </a:r>
            <a:r>
              <a:rPr lang="en-US" dirty="0" err="1" smtClean="0"/>
              <a:t>Schmider</a:t>
            </a:r>
            <a:endParaRPr lang="en-US" dirty="0" smtClean="0"/>
          </a:p>
          <a:p>
            <a:pPr lvl="1">
              <a:buFont typeface="Wingdings" charset="2"/>
              <a:buChar char="²"/>
            </a:pPr>
            <a:r>
              <a:rPr lang="en-US" dirty="0" smtClean="0"/>
              <a:t>Gaulme et al. in prep., </a:t>
            </a:r>
            <a:r>
              <a:rPr lang="en-US" dirty="0" err="1" smtClean="0"/>
              <a:t>Gonçalves</a:t>
            </a:r>
            <a:r>
              <a:rPr lang="en-US" dirty="0" smtClean="0"/>
              <a:t> et al. 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5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5" y="1252908"/>
            <a:ext cx="4769582" cy="46280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b="1" u="sng" dirty="0" smtClean="0"/>
              <a:t>The Sun is an extended source as seen from Venus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The Sun is a rotating body (≈2km/s at equator)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Light from blue and red-shifted areas of the Sun reach the planet with differential incidence angle.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This leads to artificial RV signal 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Young (1975) studied the effect for the first time, with erroneous formulation despite extensive use by other </a:t>
            </a:r>
            <a:r>
              <a:rPr lang="en-US" dirty="0"/>
              <a:t>a</a:t>
            </a:r>
            <a:r>
              <a:rPr lang="en-US" dirty="0" smtClean="0"/>
              <a:t>uthors since then.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We re-considered the effect from scratch (analytical + simulations)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Real-life conditions</a:t>
            </a:r>
            <a:endParaRPr lang="en-US" sz="4400" dirty="0"/>
          </a:p>
        </p:txBody>
      </p:sp>
      <p:pic>
        <p:nvPicPr>
          <p:cNvPr id="7" name="Picture 6" descr="Screen Shot 2017-06-23 at 14.51.3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4" y="1054924"/>
            <a:ext cx="2659166" cy="2544051"/>
          </a:xfrm>
          <a:prstGeom prst="rect">
            <a:avLst/>
          </a:prstGeom>
        </p:spPr>
      </p:pic>
      <p:pic>
        <p:nvPicPr>
          <p:cNvPr id="8" name="Picture 7" descr="Screen Shot 2017-06-23 at 14.5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02" y="3660620"/>
            <a:ext cx="2877461" cy="2479216"/>
          </a:xfrm>
          <a:prstGeom prst="rect">
            <a:avLst/>
          </a:prstGeom>
        </p:spPr>
      </p:pic>
      <p:pic>
        <p:nvPicPr>
          <p:cNvPr id="10" name="Picture 9" descr="Screen Shot 2017-06-23 at 14.58.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9" y="5588069"/>
            <a:ext cx="3116525" cy="7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5" y="1252908"/>
            <a:ext cx="4769582" cy="4714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b="1" u="sng" dirty="0" smtClean="0"/>
              <a:t>Atmospheric seeing confuses a planet’s position</a:t>
            </a:r>
            <a:endParaRPr lang="en-US" dirty="0" smtClean="0"/>
          </a:p>
          <a:p>
            <a:pPr lvl="1">
              <a:buFont typeface="Wingdings" charset="2"/>
              <a:buChar char="²"/>
            </a:pPr>
            <a:r>
              <a:rPr lang="en-US" dirty="0"/>
              <a:t>For non-zero phase </a:t>
            </a:r>
            <a:r>
              <a:rPr lang="en-US" dirty="0" smtClean="0"/>
              <a:t>angles</a:t>
            </a:r>
            <a:endParaRPr lang="en-US" dirty="0"/>
          </a:p>
          <a:p>
            <a:pPr lvl="1">
              <a:buFont typeface="Wingdings" charset="2"/>
              <a:buChar char="²"/>
            </a:pPr>
            <a:r>
              <a:rPr lang="en-US" dirty="0" smtClean="0"/>
              <a:t>Limb vs. terminator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Lambert sphere approximation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Photometry = profile convolved with PSF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Planet seem to shift towards the Sun</a:t>
            </a:r>
          </a:p>
          <a:p>
            <a:pPr lvl="1">
              <a:buFont typeface="Wingdings" charset="2"/>
              <a:buChar char="²"/>
            </a:pPr>
            <a:r>
              <a:rPr lang="en-US" dirty="0" err="1" smtClean="0"/>
              <a:t>Mispositioning</a:t>
            </a:r>
            <a:r>
              <a:rPr lang="en-US" dirty="0" smtClean="0"/>
              <a:t> location on a planet can lead to significant RV biases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Real-life conditions</a:t>
            </a:r>
            <a:endParaRPr lang="en-US" sz="4400" dirty="0"/>
          </a:p>
        </p:txBody>
      </p:sp>
      <p:pic>
        <p:nvPicPr>
          <p:cNvPr id="2" name="Picture 1" descr="Screen Shot 2017-06-23 at 17.16.2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97" y="948170"/>
            <a:ext cx="3164105" cy="5325720"/>
          </a:xfrm>
          <a:prstGeom prst="rect">
            <a:avLst/>
          </a:prstGeom>
        </p:spPr>
      </p:pic>
      <p:pic>
        <p:nvPicPr>
          <p:cNvPr id="9" name="Picture 8" descr="Screen Shot 2017-06-23 at 17.28.0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00" y="948170"/>
            <a:ext cx="3488702" cy="51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5" y="1252908"/>
            <a:ext cx="4769582" cy="48992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b="1" u="sng" dirty="0" smtClean="0"/>
              <a:t>Atmospheric seeing confuses a the radial velocity field</a:t>
            </a:r>
            <a:endParaRPr lang="en-US" dirty="0" smtClean="0"/>
          </a:p>
          <a:p>
            <a:pPr lvl="1">
              <a:buFont typeface="Wingdings" charset="2"/>
              <a:buChar char="²"/>
            </a:pPr>
            <a:r>
              <a:rPr lang="en-US" dirty="0" smtClean="0"/>
              <a:t>At any phase angle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Areas with different RV and photometry blend together (Civeit+05)</a:t>
            </a:r>
          </a:p>
          <a:p>
            <a:pPr lvl="1">
              <a:buFont typeface="Wingdings" charset="2"/>
              <a:buChar char="²"/>
            </a:pPr>
            <a:endParaRPr lang="en-US" dirty="0"/>
          </a:p>
          <a:p>
            <a:pPr lvl="1">
              <a:buFont typeface="Wingdings" charset="2"/>
              <a:buChar char="²"/>
            </a:pPr>
            <a:endParaRPr lang="en-US" dirty="0" smtClean="0"/>
          </a:p>
          <a:p>
            <a:pPr lvl="1">
              <a:buFont typeface="Wingdings" charset="2"/>
              <a:buChar char="²"/>
            </a:pPr>
            <a:endParaRPr lang="en-US" dirty="0"/>
          </a:p>
          <a:p>
            <a:pPr lvl="1">
              <a:buFont typeface="Wingdings" charset="2"/>
              <a:buChar char="²"/>
            </a:pPr>
            <a:r>
              <a:rPr lang="en-US" dirty="0" smtClean="0"/>
              <a:t>Especially significant towards the edge</a:t>
            </a:r>
          </a:p>
          <a:p>
            <a:pPr lvl="1">
              <a:buFont typeface="Wingdings" charset="2"/>
              <a:buChar char="²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Real-life conditions</a:t>
            </a:r>
            <a:endParaRPr lang="en-US" sz="4400" dirty="0"/>
          </a:p>
        </p:txBody>
      </p:sp>
      <p:pic>
        <p:nvPicPr>
          <p:cNvPr id="10" name="Picture 9" descr="Screen Shot 2017-06-23 at 17.24.2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5" y="3566318"/>
            <a:ext cx="4769582" cy="1257912"/>
          </a:xfrm>
          <a:prstGeom prst="rect">
            <a:avLst/>
          </a:prstGeom>
        </p:spPr>
      </p:pic>
      <p:pic>
        <p:nvPicPr>
          <p:cNvPr id="11" name="Picture 10" descr="Screen Shot 2017-06-23 at 17.35.0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62" y="1351540"/>
            <a:ext cx="3016290" cy="49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26" y="1241979"/>
            <a:ext cx="7313613" cy="380057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How extract wind amplitudes from RV maps?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RV = sum of projected zonal + </a:t>
            </a:r>
            <a:r>
              <a:rPr lang="en-US" dirty="0" err="1" smtClean="0"/>
              <a:t>meridional</a:t>
            </a:r>
            <a:r>
              <a:rPr lang="en-US" dirty="0" smtClean="0"/>
              <a:t> + possibly vertical motions.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Global fitting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Assume a model and fit it: e.g., zonal + </a:t>
            </a:r>
            <a:r>
              <a:rPr lang="en-US" dirty="0" err="1" smtClean="0"/>
              <a:t>meridional</a:t>
            </a:r>
            <a:r>
              <a:rPr lang="en-US" dirty="0" smtClean="0"/>
              <a:t> components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Many refinements are possible: latitudinal variations of zonal wind, local hour variations, etc.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Direct inversion by “</a:t>
            </a:r>
            <a:r>
              <a:rPr lang="en-US" dirty="0" err="1" smtClean="0"/>
              <a:t>deprojecting</a:t>
            </a:r>
            <a:r>
              <a:rPr lang="en-US" dirty="0" smtClean="0"/>
              <a:t>” RVs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RVs are true motions projected towards the Sun and the observer.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Projection coefficient f(X,Y)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Patrick Gaulme - NMSU - June 26th,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E-5305-4F4F-B152-52B6AB084040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35878"/>
            <a:ext cx="7313613" cy="868362"/>
          </a:xfrm>
        </p:spPr>
        <p:txBody>
          <a:bodyPr/>
          <a:lstStyle/>
          <a:p>
            <a:r>
              <a:rPr lang="en-US" sz="4400" dirty="0" smtClean="0"/>
              <a:t>Inversion techniques</a:t>
            </a:r>
            <a:endParaRPr lang="en-US" sz="4400" dirty="0"/>
          </a:p>
        </p:txBody>
      </p:sp>
      <p:pic>
        <p:nvPicPr>
          <p:cNvPr id="6" name="Picture 5" descr="Screen Shot 2017-06-25 at 22.52.5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33" y="4413226"/>
            <a:ext cx="4187468" cy="1258661"/>
          </a:xfrm>
          <a:prstGeom prst="rect">
            <a:avLst/>
          </a:prstGeom>
        </p:spPr>
      </p:pic>
      <p:pic>
        <p:nvPicPr>
          <p:cNvPr id="8" name="Picture 7" descr="Screen Shot 2017-06-25 at 22.53.4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1" y="5595735"/>
            <a:ext cx="4803952" cy="7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15078</TotalTime>
  <Words>902</Words>
  <Application>Microsoft Macintosh PowerPoint</Application>
  <PresentationFormat>On-screen Show (4:3)</PresentationFormat>
  <Paragraphs>115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Encrier</vt:lpstr>
      <vt:lpstr>JIVE/JOVIAL  Atmospheric Dynamics</vt:lpstr>
      <vt:lpstr>Atmospheric Dynamics</vt:lpstr>
      <vt:lpstr>Atmospheric dynamics</vt:lpstr>
      <vt:lpstr>Radial velocity maps</vt:lpstr>
      <vt:lpstr>Radial velocity maps</vt:lpstr>
      <vt:lpstr>Real-life conditions</vt:lpstr>
      <vt:lpstr>Real-life conditions</vt:lpstr>
      <vt:lpstr>Real-life conditions</vt:lpstr>
      <vt:lpstr>Inversion techniques</vt:lpstr>
      <vt:lpstr>Inversion techniques</vt:lpstr>
      <vt:lpstr>Early results</vt:lpstr>
      <vt:lpstr>Early results</vt:lpstr>
      <vt:lpstr>Conclusions</vt:lpstr>
    </vt:vector>
  </TitlesOfParts>
  <Company>IAS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JIVE in NM  Jovian Interiors with Velocity Experiment in New Mexico </dc:title>
  <dc:creator>patrick gaulme</dc:creator>
  <cp:lastModifiedBy>Patrick Gaulme</cp:lastModifiedBy>
  <cp:revision>403</cp:revision>
  <dcterms:created xsi:type="dcterms:W3CDTF">2014-11-03T20:41:33Z</dcterms:created>
  <dcterms:modified xsi:type="dcterms:W3CDTF">2017-06-26T05:18:08Z</dcterms:modified>
</cp:coreProperties>
</file>