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343" r:id="rId2"/>
    <p:sldId id="369" r:id="rId3"/>
    <p:sldId id="370" r:id="rId4"/>
    <p:sldId id="352" r:id="rId5"/>
    <p:sldId id="361" r:id="rId6"/>
    <p:sldId id="365" r:id="rId7"/>
    <p:sldId id="371" r:id="rId8"/>
    <p:sldId id="377" r:id="rId9"/>
    <p:sldId id="362" r:id="rId10"/>
    <p:sldId id="373" r:id="rId11"/>
    <p:sldId id="374" r:id="rId12"/>
    <p:sldId id="375" r:id="rId13"/>
    <p:sldId id="376" r:id="rId1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7" autoAdjust="0"/>
    <p:restoredTop sz="91356" autoAdjust="0"/>
  </p:normalViewPr>
  <p:slideViewPr>
    <p:cSldViewPr snapToGrid="0" snapToObjects="1">
      <p:cViewPr varScale="1">
        <p:scale>
          <a:sx n="95" d="100"/>
          <a:sy n="95" d="100"/>
        </p:scale>
        <p:origin x="-12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6E7AF-CDD3-5242-B033-FE30DE72D493}" type="datetimeFigureOut">
              <a:rPr lang="fr-FR" smtClean="0"/>
              <a:t>26/06/17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7196F-3CE0-A143-8CF8-B6A272422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11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429E5-00BD-5D4B-9206-12030FF3D36E}" type="datetimeFigureOut">
              <a:rPr lang="fr-FR" smtClean="0"/>
              <a:t>26/06/17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11A7F-B25C-8342-A4BD-5B9D5DF6D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32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11A7F-B25C-8342-A4BD-5B9D5DF6D2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25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68D06868-A942-8548-B016-2287C60FB562}" type="datetime1">
              <a:rPr lang="en-US" smtClean="0"/>
              <a:t>26/06/17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23328-1E98-E14F-B355-13A9C5214D76}" type="datetime1">
              <a:rPr lang="en-US" smtClean="0"/>
              <a:t>26/06/17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A8E91-9B9B-854A-93EC-831BAEA1BCC7}" type="datetime1">
              <a:rPr lang="en-US" smtClean="0"/>
              <a:t>26/06/17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B2957-43E1-B641-A0FF-15C5921FCBBD}" type="datetime1">
              <a:rPr lang="en-US" smtClean="0"/>
              <a:t>26/06/17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C0884-4322-4942-9BC8-972DE0473659}" type="datetime1">
              <a:rPr lang="en-US" smtClean="0"/>
              <a:t>26/06/17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0BCB-30F7-CE40-AD93-8A03A269CA87}" type="datetime1">
              <a:rPr lang="en-US" smtClean="0"/>
              <a:t>26/06/17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4493-D4D0-2E49-ABE0-BE11FB606838}" type="datetime1">
              <a:rPr lang="en-US" smtClean="0"/>
              <a:t>26/06/17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C1BA-22EE-2F45-8060-62027B7648D2}" type="datetime1">
              <a:rPr lang="en-US" smtClean="0"/>
              <a:t>26/06/17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8DC5-E137-034C-A04F-DF60506037B5}" type="datetime1">
              <a:rPr lang="en-US" smtClean="0"/>
              <a:t>26/06/17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D21D-4F9C-814D-B40A-61DB1435830B}" type="datetime1">
              <a:rPr lang="en-US" smtClean="0"/>
              <a:t>26/06/17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B49EE-FD01-1047-96FC-A15E3518B280}" type="datetime1">
              <a:rPr lang="en-US" smtClean="0"/>
              <a:t>26/06/17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5988E-F42B-FA40-AA78-D4147A33B8E6}" type="datetime1">
              <a:rPr lang="en-US" smtClean="0"/>
              <a:t>26/06/17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5D751-5F01-9F44-AFA8-E07474E5A206}" type="datetime1">
              <a:rPr lang="en-US" smtClean="0"/>
              <a:t>26/06/17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filigra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61909A55-9CF0-1F45-B77B-4A2592239F0A}" type="datetime1">
              <a:rPr lang="en-US" smtClean="0"/>
              <a:t>26/06/17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AEDA0-2BF8-5543-9292-C5CABACC1072}" type="datetime1">
              <a:rPr lang="en-US" smtClean="0"/>
              <a:t>26/06/17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avec filigra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CFF0-3A36-694B-A6E6-644E1D638702}" type="datetime1">
              <a:rPr lang="en-US" smtClean="0"/>
              <a:t>26/06/17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avec imag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0D52-B3A8-5B45-BA2B-272E2277448C}" type="datetime1">
              <a:rPr lang="en-US" smtClean="0"/>
              <a:t>26/06/17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6880F-AAA1-AA43-9862-F834BBD9F72C}" type="datetime1">
              <a:rPr lang="en-US" smtClean="0"/>
              <a:t>26/06/17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F63F6-17FA-EA40-A004-48BCC92539DD}" type="datetime1">
              <a:rPr lang="en-US" smtClean="0"/>
              <a:t>26/06/17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8DB7A-CCBE-424C-8C15-8EE4EAD86D47}" type="datetime1">
              <a:rPr lang="en-US" smtClean="0"/>
              <a:t>26/06/17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E7822439-1F4B-E447-8C63-BE56FF59BC64}" type="datetime1">
              <a:rPr lang="en-US" smtClean="0"/>
              <a:t>26/06/17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7128AB7E-5305-4F4F-B152-52B6AB08404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microsoft.com/office/2007/relationships/hdphoto" Target="../media/hdphoto1.wdp"/><Relationship Id="rId5" Type="http://schemas.openxmlformats.org/officeDocument/2006/relationships/image" Target="../media/image260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" descr="flyer_echoes_formatC_copie2 - sans tex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t="4066" r="5636" b="2645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643" y="604789"/>
            <a:ext cx="4806006" cy="2647135"/>
          </a:xfrm>
        </p:spPr>
        <p:txBody>
          <a:bodyPr/>
          <a:lstStyle/>
          <a:p>
            <a:pPr algn="l"/>
            <a:r>
              <a:rPr lang="en-US" sz="5400" dirty="0" smtClean="0">
                <a:ln w="12700">
                  <a:noFill/>
                  <a:prstDash val="solid"/>
                </a:ln>
                <a:solidFill>
                  <a:schemeClr val="bg1"/>
                </a:solidFill>
              </a:rPr>
              <a:t>JIVE/JOVIAL Instrumental Concept</a:t>
            </a:r>
            <a:endParaRPr lang="en-US" sz="5400" dirty="0">
              <a:ln w="1270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661834" y="4533850"/>
            <a:ext cx="6987520" cy="198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2000" i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92643" y="4304599"/>
            <a:ext cx="34054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Patrick Gaulme</a:t>
            </a:r>
          </a:p>
          <a:p>
            <a:r>
              <a:rPr lang="en-US" sz="8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New Mexico State University Apache Point Observatory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3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23527" y="1268760"/>
            <a:ext cx="4489105" cy="5214924"/>
          </a:xfrm>
        </p:spPr>
        <p:txBody>
          <a:bodyPr>
            <a:normAutofit/>
          </a:bodyPr>
          <a:lstStyle/>
          <a:p>
            <a:pPr algn="just">
              <a:buFont typeface="Wingdings" charset="2"/>
              <a:buChar char="q"/>
              <a:defRPr/>
            </a:pPr>
            <a:r>
              <a:rPr lang="en-CA" sz="2400" dirty="0" smtClean="0">
                <a:ea typeface="ＭＳ Ｐゴシック" pitchFamily="34" charset="-128"/>
              </a:rPr>
              <a:t>JOVIAL</a:t>
            </a:r>
          </a:p>
          <a:p>
            <a:pPr lvl="1" algn="just">
              <a:buFont typeface="Wingdings" charset="2"/>
              <a:buChar char="²"/>
              <a:defRPr/>
            </a:pPr>
            <a:r>
              <a:rPr lang="en-CA" sz="1800" dirty="0" smtClean="0">
                <a:ea typeface="ＭＳ Ｐゴシック" pitchFamily="34" charset="-128"/>
              </a:rPr>
              <a:t>Based on SYMPA experience</a:t>
            </a:r>
          </a:p>
          <a:p>
            <a:pPr lvl="1" algn="just">
              <a:buFont typeface="Wingdings" charset="2"/>
              <a:buChar char=""/>
              <a:defRPr/>
            </a:pPr>
            <a:r>
              <a:rPr lang="en-CA" sz="2000" dirty="0" smtClean="0">
                <a:ea typeface="ＭＳ Ｐゴシック" pitchFamily="34" charset="-128"/>
              </a:rPr>
              <a:t>Modified Mach-</a:t>
            </a:r>
            <a:r>
              <a:rPr lang="en-CA" sz="2000" dirty="0" err="1" smtClean="0">
                <a:ea typeface="ＭＳ Ｐゴシック" pitchFamily="34" charset="-128"/>
              </a:rPr>
              <a:t>Zehnder</a:t>
            </a:r>
            <a:r>
              <a:rPr lang="en-CA" sz="2000" dirty="0" smtClean="0">
                <a:ea typeface="ＭＳ Ｐゴシック" pitchFamily="34" charset="-128"/>
              </a:rPr>
              <a:t> design</a:t>
            </a:r>
          </a:p>
          <a:p>
            <a:pPr lvl="1" algn="just">
              <a:buFont typeface="Wingdings" charset="2"/>
              <a:buChar char=""/>
              <a:defRPr/>
            </a:pPr>
            <a:r>
              <a:rPr lang="en-CA" sz="2000" b="1" dirty="0" smtClean="0">
                <a:ea typeface="ＭＳ Ｐゴシック" pitchFamily="34" charset="-128"/>
              </a:rPr>
              <a:t>OPD modulation for calibration</a:t>
            </a:r>
            <a:endParaRPr lang="en-CA" sz="2000" dirty="0" smtClean="0">
              <a:ea typeface="ＭＳ Ｐゴシック" pitchFamily="34" charset="-128"/>
            </a:endParaRPr>
          </a:p>
          <a:p>
            <a:pPr>
              <a:buFont typeface="Wingdings" charset="2"/>
              <a:buChar char="q"/>
              <a:defRPr/>
            </a:pPr>
            <a:r>
              <a:rPr lang="en-CA" sz="2400" dirty="0" smtClean="0">
                <a:ea typeface="ＭＳ Ｐゴシック" pitchFamily="34" charset="-128"/>
              </a:rPr>
              <a:t>Optimisation of  measurement stability, precision, resolution</a:t>
            </a:r>
          </a:p>
          <a:p>
            <a:pPr lvl="1">
              <a:buFont typeface="Wingdings" charset="2"/>
              <a:buChar char=""/>
              <a:defRPr/>
            </a:pPr>
            <a:r>
              <a:rPr lang="en-CA" sz="2000" dirty="0" smtClean="0">
                <a:ea typeface="ＭＳ Ｐゴシック" pitchFamily="34" charset="-128"/>
              </a:rPr>
              <a:t>Vacuum tank to insulate the interferometer</a:t>
            </a:r>
          </a:p>
          <a:p>
            <a:pPr lvl="1">
              <a:buFont typeface="Wingdings" charset="2"/>
              <a:buChar char=""/>
              <a:defRPr/>
            </a:pPr>
            <a:r>
              <a:rPr lang="en-CA" sz="2000" dirty="0" smtClean="0">
                <a:ea typeface="ＭＳ Ｐゴシック" pitchFamily="34" charset="-128"/>
              </a:rPr>
              <a:t>Simultaneous multi-sites observations</a:t>
            </a:r>
          </a:p>
          <a:p>
            <a:pPr lvl="1">
              <a:buFont typeface="Wingdings" charset="2"/>
              <a:buChar char=""/>
              <a:defRPr/>
            </a:pPr>
            <a:r>
              <a:rPr lang="en-CA" sz="2000" dirty="0" smtClean="0">
                <a:ea typeface="ＭＳ Ｐゴシック" pitchFamily="34" charset="-128"/>
              </a:rPr>
              <a:t>Noise level &lt; 4 cm/s in 2 weeks</a:t>
            </a:r>
            <a:endParaRPr lang="en-CA" sz="2000" dirty="0">
              <a:ea typeface="ＭＳ Ｐゴシック" pitchFamily="34" charset="-12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48" y="1362340"/>
            <a:ext cx="3651294" cy="235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2503"/>
            <a:ext cx="7313613" cy="868362"/>
          </a:xfrm>
        </p:spPr>
        <p:txBody>
          <a:bodyPr/>
          <a:lstStyle/>
          <a:p>
            <a:r>
              <a:rPr lang="en-US" sz="4400" dirty="0" smtClean="0"/>
              <a:t>JOVIAL/JIVE vs. SYMPA</a:t>
            </a:r>
            <a:endParaRPr lang="en-US" sz="4400" dirty="0"/>
          </a:p>
        </p:txBody>
      </p:sp>
      <p:pic>
        <p:nvPicPr>
          <p:cNvPr id="8" name="Image 5" descr="DSI_Mach_Zehn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48" y="3916084"/>
            <a:ext cx="2644005" cy="26717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322605"/>
            <a:ext cx="7886700" cy="210057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2400" dirty="0">
                <a:solidFill>
                  <a:srgbClr val="000000"/>
                </a:solidFill>
              </a:rPr>
              <a:t>Adjustment of the four images</a:t>
            </a:r>
            <a:endParaRPr lang="fr-FR" sz="2400" b="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²"/>
            </a:pPr>
            <a:r>
              <a:rPr lang="en-US" sz="2000" dirty="0" smtClean="0">
                <a:solidFill>
                  <a:srgbClr val="000000"/>
                </a:solidFill>
              </a:rPr>
              <a:t>Position, geometrical distortion</a:t>
            </a:r>
          </a:p>
          <a:p>
            <a:pPr lvl="1">
              <a:buFont typeface="Wingdings" charset="2"/>
              <a:buChar char="²"/>
            </a:pPr>
            <a:r>
              <a:rPr lang="en-US" sz="2000" dirty="0" smtClean="0">
                <a:solidFill>
                  <a:srgbClr val="000000"/>
                </a:solidFill>
              </a:rPr>
              <a:t>Photometric response</a:t>
            </a:r>
          </a:p>
          <a:p>
            <a:pPr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R</a:t>
            </a:r>
            <a:r>
              <a:rPr lang="en-US" sz="2400" dirty="0" smtClean="0">
                <a:solidFill>
                  <a:srgbClr val="000000"/>
                </a:solidFill>
              </a:rPr>
              <a:t>adial velocity map construction </a:t>
            </a:r>
          </a:p>
          <a:p>
            <a:pPr>
              <a:buFont typeface="Wingdings" charset="2"/>
              <a:buChar char="q"/>
            </a:pPr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9001" r="23056" b="13600"/>
          <a:stretch/>
        </p:blipFill>
        <p:spPr>
          <a:xfrm rot="5400000">
            <a:off x="3947307" y="4029169"/>
            <a:ext cx="1038930" cy="110436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" t="-2" r="52084" b="52020"/>
          <a:stretch/>
        </p:blipFill>
        <p:spPr>
          <a:xfrm>
            <a:off x="674208" y="4612897"/>
            <a:ext cx="1140514" cy="1140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873403" y="3569906"/>
                <a:ext cx="81365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fr-FR" sz="24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403" y="3569906"/>
                <a:ext cx="81365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814721" y="5084005"/>
            <a:ext cx="721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/>
              <a:t>Z</a:t>
            </a:r>
            <a:r>
              <a:rPr lang="fr-FR" sz="2400" baseline="-25000" dirty="0" err="1" smtClean="0"/>
              <a:t>inst</a:t>
            </a:r>
            <a:endParaRPr lang="fr-FR" sz="2400" baseline="-25000" dirty="0"/>
          </a:p>
        </p:txBody>
      </p:sp>
      <p:cxnSp>
        <p:nvCxnSpPr>
          <p:cNvPr id="15" name="Connecteur en angle 14"/>
          <p:cNvCxnSpPr>
            <a:endCxn id="6" idx="2"/>
          </p:cNvCxnSpPr>
          <p:nvPr/>
        </p:nvCxnSpPr>
        <p:spPr>
          <a:xfrm>
            <a:off x="1814722" y="3993793"/>
            <a:ext cx="2099867" cy="587560"/>
          </a:xfrm>
          <a:prstGeom prst="bentConnector3">
            <a:avLst>
              <a:gd name="adj1" fmla="val 2596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en angle 16"/>
          <p:cNvCxnSpPr>
            <a:stCxn id="11" idx="3"/>
            <a:endCxn id="6" idx="2"/>
          </p:cNvCxnSpPr>
          <p:nvPr/>
        </p:nvCxnSpPr>
        <p:spPr>
          <a:xfrm flipV="1">
            <a:off x="1814722" y="4581353"/>
            <a:ext cx="2099867" cy="601801"/>
          </a:xfrm>
          <a:prstGeom prst="bentConnector3">
            <a:avLst>
              <a:gd name="adj1" fmla="val 2593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/>
          <p:cNvGrpSpPr/>
          <p:nvPr/>
        </p:nvGrpSpPr>
        <p:grpSpPr>
          <a:xfrm>
            <a:off x="3938956" y="4568653"/>
            <a:ext cx="3630353" cy="1706758"/>
            <a:chOff x="1094047" y="4866514"/>
            <a:chExt cx="3630353" cy="1706758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46" t="19196" r="29656" b="20389"/>
            <a:stretch/>
          </p:blipFill>
          <p:spPr>
            <a:xfrm rot="10800000">
              <a:off x="1094047" y="5529272"/>
              <a:ext cx="1080000" cy="1044000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0" t="18473" r="27455" b="22204"/>
            <a:stretch/>
          </p:blipFill>
          <p:spPr>
            <a:xfrm>
              <a:off x="3630697" y="4958395"/>
              <a:ext cx="1093703" cy="1007358"/>
            </a:xfrm>
            <a:prstGeom prst="rect">
              <a:avLst/>
            </a:prstGeom>
          </p:spPr>
        </p:pic>
        <p:cxnSp>
          <p:nvCxnSpPr>
            <p:cNvPr id="32" name="Connecteur en angle 31"/>
            <p:cNvCxnSpPr>
              <a:stCxn id="6" idx="0"/>
              <a:endCxn id="31" idx="1"/>
            </p:cNvCxnSpPr>
            <p:nvPr/>
          </p:nvCxnSpPr>
          <p:spPr>
            <a:xfrm>
              <a:off x="2174047" y="4866514"/>
              <a:ext cx="1456650" cy="595560"/>
            </a:xfrm>
            <a:prstGeom prst="bentConnector3">
              <a:avLst>
                <a:gd name="adj1" fmla="val 6468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en angle 32"/>
            <p:cNvCxnSpPr>
              <a:stCxn id="30" idx="1"/>
            </p:cNvCxnSpPr>
            <p:nvPr/>
          </p:nvCxnSpPr>
          <p:spPr>
            <a:xfrm flipV="1">
              <a:off x="2174047" y="5462075"/>
              <a:ext cx="1440839" cy="589197"/>
            </a:xfrm>
            <a:prstGeom prst="bentConnector3">
              <a:avLst>
                <a:gd name="adj1" fmla="val 64845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ZoneTexte 51"/>
          <p:cNvSpPr txBox="1"/>
          <p:nvPr/>
        </p:nvSpPr>
        <p:spPr>
          <a:xfrm>
            <a:off x="3048000" y="3343079"/>
            <a:ext cx="3032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 velocity map (unwrapped)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080214" y="4172518"/>
            <a:ext cx="241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esidual velocity map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2" t="19029" r="33843" b="29861"/>
          <a:stretch/>
        </p:blipFill>
        <p:spPr>
          <a:xfrm>
            <a:off x="668349" y="3402186"/>
            <a:ext cx="1146372" cy="10986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1492332"/>
            <a:ext cx="2378124" cy="237345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37" y="5237703"/>
            <a:ext cx="1055004" cy="103770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5" y="4071561"/>
            <a:ext cx="1062886" cy="104726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347518" y="4720055"/>
            <a:ext cx="5613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795" y="4629761"/>
            <a:ext cx="1213679" cy="1240851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9" y="3397610"/>
            <a:ext cx="1143178" cy="1103183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914400" y="222503"/>
            <a:ext cx="7313613" cy="868362"/>
          </a:xfrm>
        </p:spPr>
        <p:txBody>
          <a:bodyPr/>
          <a:lstStyle/>
          <a:p>
            <a:r>
              <a:rPr lang="en-US" sz="4400" dirty="0" smtClean="0"/>
              <a:t>Data processing with real data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2860841" y="5291746"/>
            <a:ext cx="1053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Solid Rotation Model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11</a:t>
            </a:fld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434876" y="4080185"/>
            <a:ext cx="21274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/>
              <a:t>Z</a:t>
            </a:r>
            <a:r>
              <a:rPr lang="fr-FR" sz="2400" baseline="-25000" dirty="0" err="1" smtClean="0"/>
              <a:t>p</a:t>
            </a:r>
            <a:r>
              <a:rPr lang="fr-FR" sz="2400" dirty="0" smtClean="0"/>
              <a:t> = Z Z*</a:t>
            </a:r>
            <a:r>
              <a:rPr lang="fr-FR" sz="2400" baseline="-25000" dirty="0" err="1" smtClean="0"/>
              <a:t>inst</a:t>
            </a:r>
            <a:endParaRPr lang="fr-FR" sz="2400" baseline="-25000" dirty="0"/>
          </a:p>
        </p:txBody>
      </p:sp>
      <p:sp>
        <p:nvSpPr>
          <p:cNvPr id="37" name="Rectangle 36"/>
          <p:cNvSpPr/>
          <p:nvPr/>
        </p:nvSpPr>
        <p:spPr>
          <a:xfrm>
            <a:off x="3968060" y="3635154"/>
            <a:ext cx="1249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/>
              <a:t>Arg</a:t>
            </a:r>
            <a:r>
              <a:rPr lang="fr-FR" sz="2400" dirty="0" smtClean="0"/>
              <a:t>(</a:t>
            </a:r>
            <a:r>
              <a:rPr lang="fr-FR" sz="2400" dirty="0" err="1" smtClean="0"/>
              <a:t>Z</a:t>
            </a:r>
            <a:r>
              <a:rPr lang="fr-FR" sz="2400" baseline="-25000" dirty="0" err="1" smtClean="0"/>
              <a:t>p</a:t>
            </a:r>
            <a:r>
              <a:rPr lang="fr-FR" sz="2400" dirty="0" smtClean="0"/>
              <a:t>)</a:t>
            </a:r>
            <a:endParaRPr lang="fr-FR" sz="2400" baseline="-25000" dirty="0"/>
          </a:p>
        </p:txBody>
      </p:sp>
      <p:sp>
        <p:nvSpPr>
          <p:cNvPr id="42" name="Moins 41"/>
          <p:cNvSpPr/>
          <p:nvPr/>
        </p:nvSpPr>
        <p:spPr>
          <a:xfrm>
            <a:off x="5289489" y="4952235"/>
            <a:ext cx="407619" cy="457200"/>
          </a:xfrm>
          <a:prstGeom prst="mathMin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Bouée 55"/>
          <p:cNvSpPr/>
          <p:nvPr/>
        </p:nvSpPr>
        <p:spPr>
          <a:xfrm>
            <a:off x="5169157" y="4898773"/>
            <a:ext cx="653375" cy="568761"/>
          </a:xfrm>
          <a:prstGeom prst="donut">
            <a:avLst>
              <a:gd name="adj" fmla="val 86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3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500641"/>
            <a:ext cx="5419089" cy="464570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000000"/>
                </a:solidFill>
              </a:rPr>
              <a:t>PSF effect and atmospheric seeing </a:t>
            </a:r>
          </a:p>
          <a:p>
            <a:pPr lvl="1">
              <a:buFont typeface="Wingdings" charset="2"/>
              <a:buChar char="²"/>
            </a:pPr>
            <a:r>
              <a:rPr lang="en-US" dirty="0" smtClean="0">
                <a:solidFill>
                  <a:srgbClr val="000000"/>
                </a:solidFill>
              </a:rPr>
              <a:t>Positioning and </a:t>
            </a:r>
            <a:r>
              <a:rPr lang="en-US" smtClean="0">
                <a:solidFill>
                  <a:srgbClr val="000000"/>
                </a:solidFill>
              </a:rPr>
              <a:t>RV biases</a:t>
            </a:r>
            <a:endParaRPr lang="en-US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²"/>
            </a:pPr>
            <a:r>
              <a:rPr lang="en-US" dirty="0" smtClean="0">
                <a:solidFill>
                  <a:srgbClr val="000000"/>
                </a:solidFill>
              </a:rPr>
              <a:t>(see my presentation at 3:30pm) </a:t>
            </a:r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000000"/>
                </a:solidFill>
              </a:rPr>
              <a:t>Jupiter polarization</a:t>
            </a:r>
          </a:p>
          <a:p>
            <a:pPr lvl="1">
              <a:buFont typeface="Wingdings" charset="2"/>
              <a:buChar char="²"/>
            </a:pPr>
            <a:r>
              <a:rPr lang="en-US" dirty="0" smtClean="0">
                <a:solidFill>
                  <a:srgbClr val="000000"/>
                </a:solidFill>
              </a:rPr>
              <a:t>Remember, we split light according to polarization </a:t>
            </a:r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000000"/>
                </a:solidFill>
              </a:rPr>
              <a:t>Telescope polarization </a:t>
            </a:r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000000"/>
                </a:solidFill>
              </a:rPr>
              <a:t>Pupil drift</a:t>
            </a:r>
          </a:p>
          <a:p>
            <a:pPr lvl="1">
              <a:buFont typeface="Wingdings" charset="2"/>
              <a:buChar char="²"/>
            </a:pPr>
            <a:r>
              <a:rPr lang="en-US" dirty="0" smtClean="0">
                <a:solidFill>
                  <a:srgbClr val="000000"/>
                </a:solidFill>
              </a:rPr>
              <a:t>Determines where the light beam passes through the interferometer</a:t>
            </a:r>
            <a:endParaRPr lang="en-US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000000"/>
                </a:solidFill>
              </a:rPr>
              <a:t>Jupiter rotation in the field</a:t>
            </a:r>
            <a:endParaRPr lang="fr-FR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5" name="FlattJupiter13.avi">
            <a:hlinkClick r:id="" action="ppaction://media"/>
          </p:cNvPr>
          <p:cNvPicPr>
            <a:picLocks noChangeAspect="1"/>
          </p:cNvPicPr>
          <p:nvPr/>
        </p:nvPicPr>
        <p:blipFill rotWithShape="1">
          <a:blip r:embed="rId2"/>
          <a:srcRect l="19512" t="8621" r="24391" b="15517"/>
          <a:stretch/>
        </p:blipFill>
        <p:spPr>
          <a:xfrm rot="5400000">
            <a:off x="6017178" y="2902630"/>
            <a:ext cx="1405825" cy="13447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9" t="10169" r="21323" b="11861"/>
          <a:stretch/>
        </p:blipFill>
        <p:spPr>
          <a:xfrm>
            <a:off x="6047740" y="1500641"/>
            <a:ext cx="1344702" cy="11895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1" t="11667" r="18928" b="18334"/>
          <a:stretch/>
        </p:blipFill>
        <p:spPr>
          <a:xfrm rot="16200000">
            <a:off x="5990742" y="4543831"/>
            <a:ext cx="1472365" cy="1358368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57E93-14C5-486F-B15A-869E4EAC0E00}" type="slidenum">
              <a:rPr lang="fr-FR" smtClean="0"/>
              <a:t>12</a:t>
            </a:fld>
            <a:endParaRPr lang="fr-FR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222503"/>
            <a:ext cx="7313613" cy="868362"/>
          </a:xfrm>
        </p:spPr>
        <p:txBody>
          <a:bodyPr/>
          <a:lstStyle/>
          <a:p>
            <a:r>
              <a:rPr lang="en-US" sz="4400" dirty="0" smtClean="0"/>
              <a:t>Biases and </a:t>
            </a:r>
            <a:r>
              <a:rPr lang="en-US" sz="4400" dirty="0"/>
              <a:t>d</a:t>
            </a:r>
            <a:r>
              <a:rPr lang="en-US" sz="4400" dirty="0" smtClean="0"/>
              <a:t>rifts issues</a:t>
            </a:r>
            <a:endParaRPr lang="en-US" sz="44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84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5878"/>
            <a:ext cx="7313613" cy="868362"/>
          </a:xfrm>
        </p:spPr>
        <p:txBody>
          <a:bodyPr/>
          <a:lstStyle/>
          <a:p>
            <a:r>
              <a:rPr lang="en-US" sz="4400" dirty="0" smtClean="0"/>
              <a:t>JIVE at Sunspot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663" y="1154957"/>
            <a:ext cx="7313613" cy="582938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smtClean="0"/>
              <a:t>See Tom’s presentation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Screen Shot 2017-06-23 at 11.47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3" y="2107254"/>
            <a:ext cx="2591603" cy="3877699"/>
          </a:xfrm>
          <a:prstGeom prst="rect">
            <a:avLst/>
          </a:prstGeom>
        </p:spPr>
      </p:pic>
      <p:pic>
        <p:nvPicPr>
          <p:cNvPr id="7" name="Picture 6" descr="Screen Shot 2017-06-23 at 11.51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20" y="2125579"/>
            <a:ext cx="5800757" cy="385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94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5878"/>
            <a:ext cx="7313613" cy="868362"/>
          </a:xfrm>
        </p:spPr>
        <p:txBody>
          <a:bodyPr/>
          <a:lstStyle/>
          <a:p>
            <a:r>
              <a:rPr lang="en-US" sz="4400" dirty="0" smtClean="0"/>
              <a:t>Science Objectives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80611"/>
            <a:ext cx="7313613" cy="502518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q"/>
            </a:pPr>
            <a:r>
              <a:rPr lang="en-US" dirty="0" smtClean="0"/>
              <a:t>JIVE/JOVIAL: provides radial velocity maps (Doppler imaging)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Jovian seismology</a:t>
            </a:r>
          </a:p>
          <a:p>
            <a:pPr lvl="1">
              <a:buFont typeface="Wingdings" charset="2"/>
              <a:buChar char="²"/>
            </a:pPr>
            <a:r>
              <a:rPr lang="en-US" dirty="0"/>
              <a:t>c</a:t>
            </a:r>
            <a:r>
              <a:rPr lang="en-US" dirty="0" smtClean="0"/>
              <a:t>m/s displacement of uppermost clouds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Frequency range of expected oscillations [1-3] </a:t>
            </a:r>
            <a:r>
              <a:rPr lang="en-US" dirty="0" err="1" smtClean="0"/>
              <a:t>mHz</a:t>
            </a:r>
            <a:r>
              <a:rPr lang="en-US" dirty="0" smtClean="0"/>
              <a:t>, i.e., ≈[5-20] min periods. 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Long time series of fast sampling data (at least 1 measurement per minute). 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Venus, Jupiter, Saturn’s atmospheric dynamics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Venus zonal (100 m/s) + </a:t>
            </a:r>
            <a:r>
              <a:rPr lang="en-US" dirty="0" err="1" smtClean="0"/>
              <a:t>meridional</a:t>
            </a:r>
            <a:r>
              <a:rPr lang="en-US" dirty="0" smtClean="0"/>
              <a:t> (20 m/s?) winds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Jupiter/Saturn differential rotation ≈ ±100 m/s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Stack observations: average wind profile, average wind per longitude. Do not need long times series.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2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5878"/>
            <a:ext cx="7313613" cy="868362"/>
          </a:xfrm>
        </p:spPr>
        <p:txBody>
          <a:bodyPr/>
          <a:lstStyle/>
          <a:p>
            <a:r>
              <a:rPr lang="en-US" sz="4400" dirty="0" smtClean="0"/>
              <a:t>Radial velocity maps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505" y="1155738"/>
            <a:ext cx="7815179" cy="66543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dirty="0" smtClean="0"/>
              <a:t>What do we aim at measuring for atmospheric dynamics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3</a:t>
            </a:fld>
            <a:endParaRPr lang="en-US"/>
          </a:p>
        </p:txBody>
      </p:sp>
      <p:pic>
        <p:nvPicPr>
          <p:cNvPr id="6" name="Imag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934"/>
          <a:stretch/>
        </p:blipFill>
        <p:spPr>
          <a:xfrm>
            <a:off x="3783130" y="1818195"/>
            <a:ext cx="5120240" cy="2278022"/>
          </a:xfrm>
          <a:prstGeom prst="rect">
            <a:avLst/>
          </a:prstGeom>
        </p:spPr>
      </p:pic>
      <p:pic>
        <p:nvPicPr>
          <p:cNvPr id="7" name="Imag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4170"/>
          <a:stretch/>
        </p:blipFill>
        <p:spPr>
          <a:xfrm>
            <a:off x="3942607" y="4096217"/>
            <a:ext cx="5075222" cy="2209579"/>
          </a:xfrm>
          <a:prstGeom prst="rect">
            <a:avLst/>
          </a:prstGeom>
        </p:spPr>
      </p:pic>
      <p:pic>
        <p:nvPicPr>
          <p:cNvPr id="8" name="Picture 7" descr="Screen Shot 2017-06-23 at 10.28.58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5" y="1986056"/>
            <a:ext cx="3070032" cy="4220322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4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1848" y="2824574"/>
            <a:ext cx="6438701" cy="34339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235878"/>
            <a:ext cx="7313613" cy="868362"/>
          </a:xfrm>
        </p:spPr>
        <p:txBody>
          <a:bodyPr/>
          <a:lstStyle/>
          <a:p>
            <a:r>
              <a:rPr lang="en-US" sz="4400" dirty="0" smtClean="0"/>
              <a:t>Radial velocity maps</a:t>
            </a:r>
            <a:endParaRPr lang="en-US" sz="4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00505" y="1155737"/>
            <a:ext cx="8303939" cy="1798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en-US" dirty="0" smtClean="0"/>
              <a:t>What do we aim at measuring for seismology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Subtraction of wind contribution to RVs</a:t>
            </a:r>
          </a:p>
          <a:p>
            <a:pPr lvl="1">
              <a:buFont typeface="Wingdings" charset="2"/>
              <a:buChar char="²"/>
            </a:pPr>
            <a:r>
              <a:rPr lang="en-US" dirty="0"/>
              <a:t>F</a:t>
            </a:r>
            <a:r>
              <a:rPr lang="en-US" dirty="0" smtClean="0"/>
              <a:t>ilter each RV map by a set of spherical harmonics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Compute Fourier spectra of times series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89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CF59-7872-BA42-A321-235CA7FD8A63}" type="slidenum">
              <a:rPr lang="fr-FR" smtClean="0"/>
              <a:t>5</a:t>
            </a:fld>
            <a:endParaRPr lang="fr-FR"/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1164904" y="1658967"/>
            <a:ext cx="720725" cy="669925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4340488" y="1798668"/>
            <a:ext cx="1587" cy="12938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4665341" y="3063905"/>
            <a:ext cx="1906588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341741" y="2667030"/>
            <a:ext cx="368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2400" dirty="0" err="1">
                <a:solidFill>
                  <a:schemeClr val="tx1"/>
                </a:solidFill>
                <a:latin typeface="Symbol" pitchFamily="-65" charset="2"/>
              </a:rPr>
              <a:t>s</a:t>
            </a:r>
            <a:endParaRPr lang="en-US" sz="2400" dirty="0">
              <a:solidFill>
                <a:schemeClr val="tx1"/>
              </a:solidFill>
              <a:latin typeface="Symbol" pitchFamily="-65" charset="2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5484491" y="1793905"/>
            <a:ext cx="349250" cy="493712"/>
            <a:chOff x="3915" y="784"/>
            <a:chExt cx="228" cy="348"/>
          </a:xfrm>
        </p:grpSpPr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3915" y="788"/>
              <a:ext cx="0" cy="288"/>
            </a:xfrm>
            <a:prstGeom prst="line">
              <a:avLst/>
            </a:prstGeom>
            <a:noFill/>
            <a:ln w="12700">
              <a:solidFill>
                <a:srgbClr val="3366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4143" y="796"/>
              <a:ext cx="0" cy="336"/>
            </a:xfrm>
            <a:prstGeom prst="line">
              <a:avLst/>
            </a:prstGeom>
            <a:noFill/>
            <a:ln w="12700">
              <a:solidFill>
                <a:srgbClr val="3366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4023" y="784"/>
              <a:ext cx="0" cy="336"/>
            </a:xfrm>
            <a:prstGeom prst="line">
              <a:avLst/>
            </a:prstGeom>
            <a:noFill/>
            <a:ln w="12700">
              <a:solidFill>
                <a:srgbClr val="3366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1987229" y="1997105"/>
            <a:ext cx="16129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2172966" y="2235230"/>
            <a:ext cx="1991581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2400" dirty="0"/>
              <a:t>S</a:t>
            </a:r>
            <a:r>
              <a:rPr lang="en-US" sz="2400" dirty="0" smtClean="0">
                <a:solidFill>
                  <a:schemeClr val="tx1"/>
                </a:solidFill>
              </a:rPr>
              <a:t>pectrum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-65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itchFamily="-65" charset="0"/>
              </a:rPr>
              <a:t>S(</a:t>
            </a:r>
            <a:r>
              <a:rPr lang="en-US" sz="2400" dirty="0">
                <a:solidFill>
                  <a:schemeClr val="tx1"/>
                </a:solidFill>
                <a:latin typeface="Symbol" pitchFamily="-65" charset="2"/>
              </a:rPr>
              <a:t>s</a:t>
            </a:r>
            <a:r>
              <a:rPr lang="en-US" sz="2400" dirty="0">
                <a:solidFill>
                  <a:schemeClr val="tx1"/>
                </a:solidFill>
                <a:latin typeface="Times New Roman" pitchFamily="-65" charset="0"/>
              </a:rPr>
              <a:t>)</a:t>
            </a:r>
          </a:p>
        </p:txBody>
      </p: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5281291" y="5434042"/>
            <a:ext cx="2066925" cy="271463"/>
            <a:chOff x="3744" y="3077"/>
            <a:chExt cx="1353" cy="192"/>
          </a:xfrm>
        </p:grpSpPr>
        <p:grpSp>
          <p:nvGrpSpPr>
            <p:cNvPr id="17" name="Group 15"/>
            <p:cNvGrpSpPr>
              <a:grpSpLocks/>
            </p:cNvGrpSpPr>
            <p:nvPr/>
          </p:nvGrpSpPr>
          <p:grpSpPr bwMode="auto">
            <a:xfrm>
              <a:off x="3744" y="3077"/>
              <a:ext cx="673" cy="192"/>
              <a:chOff x="3744" y="3073"/>
              <a:chExt cx="673" cy="192"/>
            </a:xfrm>
          </p:grpSpPr>
          <p:grpSp>
            <p:nvGrpSpPr>
              <p:cNvPr id="40" name="Group 16"/>
              <p:cNvGrpSpPr>
                <a:grpSpLocks/>
              </p:cNvGrpSpPr>
              <p:nvPr/>
            </p:nvGrpSpPr>
            <p:grpSpPr bwMode="auto">
              <a:xfrm>
                <a:off x="4033" y="3073"/>
                <a:ext cx="384" cy="192"/>
                <a:chOff x="4033" y="3073"/>
                <a:chExt cx="384" cy="192"/>
              </a:xfrm>
            </p:grpSpPr>
            <p:grpSp>
              <p:nvGrpSpPr>
                <p:cNvPr id="54" name="Group 17"/>
                <p:cNvGrpSpPr>
                  <a:grpSpLocks/>
                </p:cNvGrpSpPr>
                <p:nvPr/>
              </p:nvGrpSpPr>
              <p:grpSpPr bwMode="auto">
                <a:xfrm>
                  <a:off x="4033" y="3073"/>
                  <a:ext cx="96" cy="102"/>
                  <a:chOff x="4033" y="3073"/>
                  <a:chExt cx="96" cy="102"/>
                </a:xfrm>
              </p:grpSpPr>
              <p:sp>
                <p:nvSpPr>
                  <p:cNvPr id="64" name="Arc 18"/>
                  <p:cNvSpPr>
                    <a:spLocks/>
                  </p:cNvSpPr>
                  <p:nvPr/>
                </p:nvSpPr>
                <p:spPr bwMode="auto">
                  <a:xfrm>
                    <a:off x="4080" y="3073"/>
                    <a:ext cx="49" cy="102"/>
                  </a:xfrm>
                  <a:custGeom>
                    <a:avLst/>
                    <a:gdLst>
                      <a:gd name="G0" fmla="+- 448 0 0"/>
                      <a:gd name="G1" fmla="+- 21600 0 0"/>
                      <a:gd name="G2" fmla="+- 21600 0 0"/>
                      <a:gd name="T0" fmla="*/ 0 w 22047"/>
                      <a:gd name="T1" fmla="*/ 5 h 21600"/>
                      <a:gd name="T2" fmla="*/ 22047 w 22047"/>
                      <a:gd name="T3" fmla="*/ 21387 h 21600"/>
                      <a:gd name="T4" fmla="*/ 448 w 22047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2047" h="21600" fill="none" extrusionOk="0">
                        <a:moveTo>
                          <a:pt x="-1" y="4"/>
                        </a:moveTo>
                        <a:cubicBezTo>
                          <a:pt x="149" y="1"/>
                          <a:pt x="298" y="-1"/>
                          <a:pt x="448" y="-1"/>
                        </a:cubicBezTo>
                        <a:cubicBezTo>
                          <a:pt x="12294" y="-1"/>
                          <a:pt x="21930" y="9541"/>
                          <a:pt x="22046" y="21387"/>
                        </a:cubicBezTo>
                      </a:path>
                      <a:path w="22047" h="21600" stroke="0" extrusionOk="0">
                        <a:moveTo>
                          <a:pt x="-1" y="4"/>
                        </a:moveTo>
                        <a:cubicBezTo>
                          <a:pt x="149" y="1"/>
                          <a:pt x="298" y="-1"/>
                          <a:pt x="448" y="-1"/>
                        </a:cubicBezTo>
                        <a:cubicBezTo>
                          <a:pt x="12294" y="-1"/>
                          <a:pt x="21930" y="9541"/>
                          <a:pt x="22046" y="21387"/>
                        </a:cubicBezTo>
                        <a:lnTo>
                          <a:pt x="448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5" name="Arc 19"/>
                  <p:cNvSpPr>
                    <a:spLocks/>
                  </p:cNvSpPr>
                  <p:nvPr/>
                </p:nvSpPr>
                <p:spPr bwMode="auto">
                  <a:xfrm>
                    <a:off x="4033" y="3074"/>
                    <a:ext cx="48" cy="101"/>
                  </a:xfrm>
                  <a:custGeom>
                    <a:avLst/>
                    <a:gdLst>
                      <a:gd name="G0" fmla="+- 21599 0 0"/>
                      <a:gd name="G1" fmla="+- 21595 0 0"/>
                      <a:gd name="G2" fmla="+- 21600 0 0"/>
                      <a:gd name="T0" fmla="*/ 0 w 21599"/>
                      <a:gd name="T1" fmla="*/ 21382 h 21595"/>
                      <a:gd name="T2" fmla="*/ 21151 w 21599"/>
                      <a:gd name="T3" fmla="*/ 0 h 21595"/>
                      <a:gd name="T4" fmla="*/ 21599 w 21599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9" h="21595" fill="none" extrusionOk="0">
                        <a:moveTo>
                          <a:pt x="0" y="21382"/>
                        </a:moveTo>
                        <a:cubicBezTo>
                          <a:pt x="115" y="9710"/>
                          <a:pt x="9481" y="241"/>
                          <a:pt x="21150" y="-1"/>
                        </a:cubicBezTo>
                      </a:path>
                      <a:path w="21599" h="21595" stroke="0" extrusionOk="0">
                        <a:moveTo>
                          <a:pt x="0" y="21382"/>
                        </a:moveTo>
                        <a:cubicBezTo>
                          <a:pt x="115" y="9710"/>
                          <a:pt x="9481" y="241"/>
                          <a:pt x="21150" y="-1"/>
                        </a:cubicBezTo>
                        <a:lnTo>
                          <a:pt x="21599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5" name="Group 20"/>
                <p:cNvGrpSpPr>
                  <a:grpSpLocks/>
                </p:cNvGrpSpPr>
                <p:nvPr/>
              </p:nvGrpSpPr>
              <p:grpSpPr bwMode="auto">
                <a:xfrm>
                  <a:off x="4128" y="3175"/>
                  <a:ext cx="97" cy="90"/>
                  <a:chOff x="4128" y="3175"/>
                  <a:chExt cx="97" cy="90"/>
                </a:xfrm>
              </p:grpSpPr>
              <p:sp>
                <p:nvSpPr>
                  <p:cNvPr id="62" name="Arc 21"/>
                  <p:cNvSpPr>
                    <a:spLocks/>
                  </p:cNvSpPr>
                  <p:nvPr/>
                </p:nvSpPr>
                <p:spPr bwMode="auto">
                  <a:xfrm rot="10800000">
                    <a:off x="4177" y="3175"/>
                    <a:ext cx="48" cy="90"/>
                  </a:xfrm>
                  <a:custGeom>
                    <a:avLst/>
                    <a:gdLst>
                      <a:gd name="G0" fmla="+- 21600 0 0"/>
                      <a:gd name="G1" fmla="+- 21595 0 0"/>
                      <a:gd name="G2" fmla="+- 21600 0 0"/>
                      <a:gd name="T0" fmla="*/ 0 w 21600"/>
                      <a:gd name="T1" fmla="*/ 21595 h 21595"/>
                      <a:gd name="T2" fmla="*/ 21150 w 21600"/>
                      <a:gd name="T3" fmla="*/ 0 h 21595"/>
                      <a:gd name="T4" fmla="*/ 21600 w 21600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595" fill="none" extrusionOk="0">
                        <a:moveTo>
                          <a:pt x="-1" y="21594"/>
                        </a:moveTo>
                        <a:cubicBezTo>
                          <a:pt x="-1" y="9841"/>
                          <a:pt x="9398" y="244"/>
                          <a:pt x="21149" y="-1"/>
                        </a:cubicBezTo>
                      </a:path>
                      <a:path w="21600" h="21595" stroke="0" extrusionOk="0">
                        <a:moveTo>
                          <a:pt x="-1" y="21594"/>
                        </a:moveTo>
                        <a:cubicBezTo>
                          <a:pt x="-1" y="9841"/>
                          <a:pt x="9398" y="244"/>
                          <a:pt x="21149" y="-1"/>
                        </a:cubicBezTo>
                        <a:lnTo>
                          <a:pt x="21600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3" name="Arc 22"/>
                  <p:cNvSpPr>
                    <a:spLocks/>
                  </p:cNvSpPr>
                  <p:nvPr/>
                </p:nvSpPr>
                <p:spPr bwMode="auto">
                  <a:xfrm rot="10800000">
                    <a:off x="4128" y="3175"/>
                    <a:ext cx="48" cy="9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6" name="Group 23"/>
                <p:cNvGrpSpPr>
                  <a:grpSpLocks/>
                </p:cNvGrpSpPr>
                <p:nvPr/>
              </p:nvGrpSpPr>
              <p:grpSpPr bwMode="auto">
                <a:xfrm>
                  <a:off x="4320" y="3175"/>
                  <a:ext cx="97" cy="57"/>
                  <a:chOff x="4320" y="3175"/>
                  <a:chExt cx="97" cy="57"/>
                </a:xfrm>
              </p:grpSpPr>
              <p:sp>
                <p:nvSpPr>
                  <p:cNvPr id="60" name="Arc 24"/>
                  <p:cNvSpPr>
                    <a:spLocks/>
                  </p:cNvSpPr>
                  <p:nvPr/>
                </p:nvSpPr>
                <p:spPr bwMode="auto">
                  <a:xfrm rot="10800000">
                    <a:off x="4369" y="3176"/>
                    <a:ext cx="48" cy="56"/>
                  </a:xfrm>
                  <a:custGeom>
                    <a:avLst/>
                    <a:gdLst>
                      <a:gd name="G0" fmla="+- 21597 0 0"/>
                      <a:gd name="G1" fmla="+- 21595 0 0"/>
                      <a:gd name="G2" fmla="+- 21600 0 0"/>
                      <a:gd name="T0" fmla="*/ 0 w 21597"/>
                      <a:gd name="T1" fmla="*/ 21213 h 21595"/>
                      <a:gd name="T2" fmla="*/ 21151 w 21597"/>
                      <a:gd name="T3" fmla="*/ 0 h 21595"/>
                      <a:gd name="T4" fmla="*/ 21597 w 21597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7" h="21595" fill="none" extrusionOk="0">
                        <a:moveTo>
                          <a:pt x="0" y="21213"/>
                        </a:moveTo>
                        <a:cubicBezTo>
                          <a:pt x="205" y="9607"/>
                          <a:pt x="9546" y="239"/>
                          <a:pt x="21150" y="-1"/>
                        </a:cubicBezTo>
                      </a:path>
                      <a:path w="21597" h="21595" stroke="0" extrusionOk="0">
                        <a:moveTo>
                          <a:pt x="0" y="21213"/>
                        </a:moveTo>
                        <a:cubicBezTo>
                          <a:pt x="205" y="9607"/>
                          <a:pt x="9546" y="239"/>
                          <a:pt x="21150" y="-1"/>
                        </a:cubicBezTo>
                        <a:lnTo>
                          <a:pt x="21597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1" name="Arc 25"/>
                  <p:cNvSpPr>
                    <a:spLocks/>
                  </p:cNvSpPr>
                  <p:nvPr/>
                </p:nvSpPr>
                <p:spPr bwMode="auto">
                  <a:xfrm rot="10800000">
                    <a:off x="4320" y="3175"/>
                    <a:ext cx="48" cy="5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597"/>
                      <a:gd name="T1" fmla="*/ 0 h 21600"/>
                      <a:gd name="T2" fmla="*/ 21597 w 21597"/>
                      <a:gd name="T3" fmla="*/ 21218 h 21600"/>
                      <a:gd name="T4" fmla="*/ 0 w 21597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7" h="21600" fill="none" extrusionOk="0">
                        <a:moveTo>
                          <a:pt x="0" y="-1"/>
                        </a:moveTo>
                        <a:cubicBezTo>
                          <a:pt x="11780" y="-1"/>
                          <a:pt x="21388" y="9439"/>
                          <a:pt x="21596" y="21218"/>
                        </a:cubicBezTo>
                      </a:path>
                      <a:path w="21597" h="21600" stroke="0" extrusionOk="0">
                        <a:moveTo>
                          <a:pt x="0" y="-1"/>
                        </a:moveTo>
                        <a:cubicBezTo>
                          <a:pt x="11780" y="-1"/>
                          <a:pt x="21388" y="9439"/>
                          <a:pt x="21596" y="21218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7" name="Group 26"/>
                <p:cNvGrpSpPr>
                  <a:grpSpLocks/>
                </p:cNvGrpSpPr>
                <p:nvPr/>
              </p:nvGrpSpPr>
              <p:grpSpPr bwMode="auto">
                <a:xfrm>
                  <a:off x="4225" y="3107"/>
                  <a:ext cx="96" cy="68"/>
                  <a:chOff x="4225" y="3107"/>
                  <a:chExt cx="96" cy="68"/>
                </a:xfrm>
              </p:grpSpPr>
              <p:sp>
                <p:nvSpPr>
                  <p:cNvPr id="58" name="Arc 27"/>
                  <p:cNvSpPr>
                    <a:spLocks/>
                  </p:cNvSpPr>
                  <p:nvPr/>
                </p:nvSpPr>
                <p:spPr bwMode="auto">
                  <a:xfrm>
                    <a:off x="4272" y="3107"/>
                    <a:ext cx="49" cy="68"/>
                  </a:xfrm>
                  <a:custGeom>
                    <a:avLst/>
                    <a:gdLst>
                      <a:gd name="G0" fmla="+- 447 0 0"/>
                      <a:gd name="G1" fmla="+- 21600 0 0"/>
                      <a:gd name="G2" fmla="+- 21600 0 0"/>
                      <a:gd name="T0" fmla="*/ 0 w 22045"/>
                      <a:gd name="T1" fmla="*/ 5 h 21600"/>
                      <a:gd name="T2" fmla="*/ 22045 w 22045"/>
                      <a:gd name="T3" fmla="*/ 21280 h 21600"/>
                      <a:gd name="T4" fmla="*/ 447 w 22045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2045" h="21600" fill="none" extrusionOk="0">
                        <a:moveTo>
                          <a:pt x="-1" y="4"/>
                        </a:moveTo>
                        <a:cubicBezTo>
                          <a:pt x="148" y="1"/>
                          <a:pt x="297" y="-1"/>
                          <a:pt x="447" y="-1"/>
                        </a:cubicBezTo>
                        <a:cubicBezTo>
                          <a:pt x="12251" y="-1"/>
                          <a:pt x="21869" y="9476"/>
                          <a:pt x="22044" y="21280"/>
                        </a:cubicBezTo>
                      </a:path>
                      <a:path w="22045" h="21600" stroke="0" extrusionOk="0">
                        <a:moveTo>
                          <a:pt x="-1" y="4"/>
                        </a:moveTo>
                        <a:cubicBezTo>
                          <a:pt x="148" y="1"/>
                          <a:pt x="297" y="-1"/>
                          <a:pt x="447" y="-1"/>
                        </a:cubicBezTo>
                        <a:cubicBezTo>
                          <a:pt x="12251" y="-1"/>
                          <a:pt x="21869" y="9476"/>
                          <a:pt x="22044" y="21280"/>
                        </a:cubicBezTo>
                        <a:lnTo>
                          <a:pt x="447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59" name="Arc 28"/>
                  <p:cNvSpPr>
                    <a:spLocks/>
                  </p:cNvSpPr>
                  <p:nvPr/>
                </p:nvSpPr>
                <p:spPr bwMode="auto">
                  <a:xfrm>
                    <a:off x="4225" y="3108"/>
                    <a:ext cx="48" cy="67"/>
                  </a:xfrm>
                  <a:custGeom>
                    <a:avLst/>
                    <a:gdLst>
                      <a:gd name="G0" fmla="+- 21598 0 0"/>
                      <a:gd name="G1" fmla="+- 21595 0 0"/>
                      <a:gd name="G2" fmla="+- 21600 0 0"/>
                      <a:gd name="T0" fmla="*/ 0 w 21598"/>
                      <a:gd name="T1" fmla="*/ 21275 h 21595"/>
                      <a:gd name="T2" fmla="*/ 21151 w 21598"/>
                      <a:gd name="T3" fmla="*/ 0 h 21595"/>
                      <a:gd name="T4" fmla="*/ 21598 w 21598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8" h="21595" fill="none" extrusionOk="0">
                        <a:moveTo>
                          <a:pt x="0" y="21275"/>
                        </a:moveTo>
                        <a:cubicBezTo>
                          <a:pt x="172" y="9645"/>
                          <a:pt x="9522" y="240"/>
                          <a:pt x="21150" y="-1"/>
                        </a:cubicBezTo>
                      </a:path>
                      <a:path w="21598" h="21595" stroke="0" extrusionOk="0">
                        <a:moveTo>
                          <a:pt x="0" y="21275"/>
                        </a:moveTo>
                        <a:cubicBezTo>
                          <a:pt x="172" y="9645"/>
                          <a:pt x="9522" y="240"/>
                          <a:pt x="21150" y="-1"/>
                        </a:cubicBezTo>
                        <a:lnTo>
                          <a:pt x="21598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41" name="Group 29"/>
              <p:cNvGrpSpPr>
                <a:grpSpLocks/>
              </p:cNvGrpSpPr>
              <p:nvPr/>
            </p:nvGrpSpPr>
            <p:grpSpPr bwMode="auto">
              <a:xfrm>
                <a:off x="3744" y="3073"/>
                <a:ext cx="385" cy="192"/>
                <a:chOff x="3744" y="3073"/>
                <a:chExt cx="385" cy="192"/>
              </a:xfrm>
            </p:grpSpPr>
            <p:grpSp>
              <p:nvGrpSpPr>
                <p:cNvPr id="42" name="Group 30"/>
                <p:cNvGrpSpPr>
                  <a:grpSpLocks/>
                </p:cNvGrpSpPr>
                <p:nvPr/>
              </p:nvGrpSpPr>
              <p:grpSpPr bwMode="auto">
                <a:xfrm>
                  <a:off x="4033" y="3073"/>
                  <a:ext cx="96" cy="102"/>
                  <a:chOff x="4033" y="3073"/>
                  <a:chExt cx="96" cy="102"/>
                </a:xfrm>
              </p:grpSpPr>
              <p:sp>
                <p:nvSpPr>
                  <p:cNvPr id="52" name="Arc 31"/>
                  <p:cNvSpPr>
                    <a:spLocks/>
                  </p:cNvSpPr>
                  <p:nvPr/>
                </p:nvSpPr>
                <p:spPr bwMode="auto">
                  <a:xfrm>
                    <a:off x="4033" y="3074"/>
                    <a:ext cx="48" cy="101"/>
                  </a:xfrm>
                  <a:custGeom>
                    <a:avLst/>
                    <a:gdLst>
                      <a:gd name="G0" fmla="+- 21599 0 0"/>
                      <a:gd name="G1" fmla="+- 21595 0 0"/>
                      <a:gd name="G2" fmla="+- 21600 0 0"/>
                      <a:gd name="T0" fmla="*/ 0 w 21599"/>
                      <a:gd name="T1" fmla="*/ 21382 h 21595"/>
                      <a:gd name="T2" fmla="*/ 21151 w 21599"/>
                      <a:gd name="T3" fmla="*/ 0 h 21595"/>
                      <a:gd name="T4" fmla="*/ 21599 w 21599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9" h="21595" fill="none" extrusionOk="0">
                        <a:moveTo>
                          <a:pt x="0" y="21382"/>
                        </a:moveTo>
                        <a:cubicBezTo>
                          <a:pt x="115" y="9710"/>
                          <a:pt x="9481" y="241"/>
                          <a:pt x="21150" y="-1"/>
                        </a:cubicBezTo>
                      </a:path>
                      <a:path w="21599" h="21595" stroke="0" extrusionOk="0">
                        <a:moveTo>
                          <a:pt x="0" y="21382"/>
                        </a:moveTo>
                        <a:cubicBezTo>
                          <a:pt x="115" y="9710"/>
                          <a:pt x="9481" y="241"/>
                          <a:pt x="21150" y="-1"/>
                        </a:cubicBezTo>
                        <a:lnTo>
                          <a:pt x="21599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53" name="Arc 32"/>
                  <p:cNvSpPr>
                    <a:spLocks/>
                  </p:cNvSpPr>
                  <p:nvPr/>
                </p:nvSpPr>
                <p:spPr bwMode="auto">
                  <a:xfrm>
                    <a:off x="4080" y="3073"/>
                    <a:ext cx="49" cy="102"/>
                  </a:xfrm>
                  <a:custGeom>
                    <a:avLst/>
                    <a:gdLst>
                      <a:gd name="G0" fmla="+- 448 0 0"/>
                      <a:gd name="G1" fmla="+- 21600 0 0"/>
                      <a:gd name="G2" fmla="+- 21600 0 0"/>
                      <a:gd name="T0" fmla="*/ 0 w 22047"/>
                      <a:gd name="T1" fmla="*/ 5 h 21600"/>
                      <a:gd name="T2" fmla="*/ 22047 w 22047"/>
                      <a:gd name="T3" fmla="*/ 21387 h 21600"/>
                      <a:gd name="T4" fmla="*/ 448 w 22047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2047" h="21600" fill="none" extrusionOk="0">
                        <a:moveTo>
                          <a:pt x="-1" y="4"/>
                        </a:moveTo>
                        <a:cubicBezTo>
                          <a:pt x="149" y="1"/>
                          <a:pt x="298" y="-1"/>
                          <a:pt x="448" y="-1"/>
                        </a:cubicBezTo>
                        <a:cubicBezTo>
                          <a:pt x="12294" y="-1"/>
                          <a:pt x="21930" y="9541"/>
                          <a:pt x="22046" y="21387"/>
                        </a:cubicBezTo>
                      </a:path>
                      <a:path w="22047" h="21600" stroke="0" extrusionOk="0">
                        <a:moveTo>
                          <a:pt x="-1" y="4"/>
                        </a:moveTo>
                        <a:cubicBezTo>
                          <a:pt x="149" y="1"/>
                          <a:pt x="298" y="-1"/>
                          <a:pt x="448" y="-1"/>
                        </a:cubicBezTo>
                        <a:cubicBezTo>
                          <a:pt x="12294" y="-1"/>
                          <a:pt x="21930" y="9541"/>
                          <a:pt x="22046" y="21387"/>
                        </a:cubicBezTo>
                        <a:lnTo>
                          <a:pt x="448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3" name="Group 33"/>
                <p:cNvGrpSpPr>
                  <a:grpSpLocks/>
                </p:cNvGrpSpPr>
                <p:nvPr/>
              </p:nvGrpSpPr>
              <p:grpSpPr bwMode="auto">
                <a:xfrm>
                  <a:off x="3936" y="3175"/>
                  <a:ext cx="97" cy="90"/>
                  <a:chOff x="3936" y="3175"/>
                  <a:chExt cx="97" cy="90"/>
                </a:xfrm>
              </p:grpSpPr>
              <p:sp>
                <p:nvSpPr>
                  <p:cNvPr id="50" name="Arc 34"/>
                  <p:cNvSpPr>
                    <a:spLocks/>
                  </p:cNvSpPr>
                  <p:nvPr/>
                </p:nvSpPr>
                <p:spPr bwMode="auto">
                  <a:xfrm rot="10800000">
                    <a:off x="3936" y="3175"/>
                    <a:ext cx="48" cy="9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51" name="Arc 35"/>
                  <p:cNvSpPr>
                    <a:spLocks/>
                  </p:cNvSpPr>
                  <p:nvPr/>
                </p:nvSpPr>
                <p:spPr bwMode="auto">
                  <a:xfrm rot="10800000">
                    <a:off x="3985" y="3175"/>
                    <a:ext cx="48" cy="90"/>
                  </a:xfrm>
                  <a:custGeom>
                    <a:avLst/>
                    <a:gdLst>
                      <a:gd name="G0" fmla="+- 21600 0 0"/>
                      <a:gd name="G1" fmla="+- 21595 0 0"/>
                      <a:gd name="G2" fmla="+- 21600 0 0"/>
                      <a:gd name="T0" fmla="*/ 0 w 21600"/>
                      <a:gd name="T1" fmla="*/ 21595 h 21595"/>
                      <a:gd name="T2" fmla="*/ 21150 w 21600"/>
                      <a:gd name="T3" fmla="*/ 0 h 21595"/>
                      <a:gd name="T4" fmla="*/ 21600 w 21600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595" fill="none" extrusionOk="0">
                        <a:moveTo>
                          <a:pt x="-1" y="21594"/>
                        </a:moveTo>
                        <a:cubicBezTo>
                          <a:pt x="-1" y="9841"/>
                          <a:pt x="9398" y="244"/>
                          <a:pt x="21149" y="-1"/>
                        </a:cubicBezTo>
                      </a:path>
                      <a:path w="21600" h="21595" stroke="0" extrusionOk="0">
                        <a:moveTo>
                          <a:pt x="-1" y="21594"/>
                        </a:moveTo>
                        <a:cubicBezTo>
                          <a:pt x="-1" y="9841"/>
                          <a:pt x="9398" y="244"/>
                          <a:pt x="21149" y="-1"/>
                        </a:cubicBezTo>
                        <a:lnTo>
                          <a:pt x="21600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4" name="Group 36"/>
                <p:cNvGrpSpPr>
                  <a:grpSpLocks/>
                </p:cNvGrpSpPr>
                <p:nvPr/>
              </p:nvGrpSpPr>
              <p:grpSpPr bwMode="auto">
                <a:xfrm>
                  <a:off x="3744" y="3175"/>
                  <a:ext cx="97" cy="57"/>
                  <a:chOff x="3744" y="3175"/>
                  <a:chExt cx="97" cy="57"/>
                </a:xfrm>
              </p:grpSpPr>
              <p:sp>
                <p:nvSpPr>
                  <p:cNvPr id="48" name="Arc 37"/>
                  <p:cNvSpPr>
                    <a:spLocks/>
                  </p:cNvSpPr>
                  <p:nvPr/>
                </p:nvSpPr>
                <p:spPr bwMode="auto">
                  <a:xfrm rot="10800000">
                    <a:off x="3744" y="3175"/>
                    <a:ext cx="48" cy="5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597"/>
                      <a:gd name="T1" fmla="*/ 0 h 21600"/>
                      <a:gd name="T2" fmla="*/ 21597 w 21597"/>
                      <a:gd name="T3" fmla="*/ 21218 h 21600"/>
                      <a:gd name="T4" fmla="*/ 0 w 21597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7" h="21600" fill="none" extrusionOk="0">
                        <a:moveTo>
                          <a:pt x="0" y="-1"/>
                        </a:moveTo>
                        <a:cubicBezTo>
                          <a:pt x="11780" y="-1"/>
                          <a:pt x="21388" y="9439"/>
                          <a:pt x="21596" y="21218"/>
                        </a:cubicBezTo>
                      </a:path>
                      <a:path w="21597" h="21600" stroke="0" extrusionOk="0">
                        <a:moveTo>
                          <a:pt x="0" y="-1"/>
                        </a:moveTo>
                        <a:cubicBezTo>
                          <a:pt x="11780" y="-1"/>
                          <a:pt x="21388" y="9439"/>
                          <a:pt x="21596" y="21218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9" name="Arc 38"/>
                  <p:cNvSpPr>
                    <a:spLocks/>
                  </p:cNvSpPr>
                  <p:nvPr/>
                </p:nvSpPr>
                <p:spPr bwMode="auto">
                  <a:xfrm rot="10800000">
                    <a:off x="3793" y="3176"/>
                    <a:ext cx="48" cy="56"/>
                  </a:xfrm>
                  <a:custGeom>
                    <a:avLst/>
                    <a:gdLst>
                      <a:gd name="G0" fmla="+- 21597 0 0"/>
                      <a:gd name="G1" fmla="+- 21595 0 0"/>
                      <a:gd name="G2" fmla="+- 21600 0 0"/>
                      <a:gd name="T0" fmla="*/ 0 w 21597"/>
                      <a:gd name="T1" fmla="*/ 21213 h 21595"/>
                      <a:gd name="T2" fmla="*/ 21151 w 21597"/>
                      <a:gd name="T3" fmla="*/ 0 h 21595"/>
                      <a:gd name="T4" fmla="*/ 21597 w 21597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7" h="21595" fill="none" extrusionOk="0">
                        <a:moveTo>
                          <a:pt x="0" y="21213"/>
                        </a:moveTo>
                        <a:cubicBezTo>
                          <a:pt x="205" y="9607"/>
                          <a:pt x="9546" y="239"/>
                          <a:pt x="21150" y="-1"/>
                        </a:cubicBezTo>
                      </a:path>
                      <a:path w="21597" h="21595" stroke="0" extrusionOk="0">
                        <a:moveTo>
                          <a:pt x="0" y="21213"/>
                        </a:moveTo>
                        <a:cubicBezTo>
                          <a:pt x="205" y="9607"/>
                          <a:pt x="9546" y="239"/>
                          <a:pt x="21150" y="-1"/>
                        </a:cubicBezTo>
                        <a:lnTo>
                          <a:pt x="21597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5" name="Group 39"/>
                <p:cNvGrpSpPr>
                  <a:grpSpLocks/>
                </p:cNvGrpSpPr>
                <p:nvPr/>
              </p:nvGrpSpPr>
              <p:grpSpPr bwMode="auto">
                <a:xfrm>
                  <a:off x="3841" y="3107"/>
                  <a:ext cx="96" cy="68"/>
                  <a:chOff x="3841" y="3107"/>
                  <a:chExt cx="96" cy="68"/>
                </a:xfrm>
              </p:grpSpPr>
              <p:sp>
                <p:nvSpPr>
                  <p:cNvPr id="46" name="Arc 40"/>
                  <p:cNvSpPr>
                    <a:spLocks/>
                  </p:cNvSpPr>
                  <p:nvPr/>
                </p:nvSpPr>
                <p:spPr bwMode="auto">
                  <a:xfrm>
                    <a:off x="3841" y="3108"/>
                    <a:ext cx="48" cy="67"/>
                  </a:xfrm>
                  <a:custGeom>
                    <a:avLst/>
                    <a:gdLst>
                      <a:gd name="G0" fmla="+- 21598 0 0"/>
                      <a:gd name="G1" fmla="+- 21595 0 0"/>
                      <a:gd name="G2" fmla="+- 21600 0 0"/>
                      <a:gd name="T0" fmla="*/ 0 w 21598"/>
                      <a:gd name="T1" fmla="*/ 21275 h 21595"/>
                      <a:gd name="T2" fmla="*/ 21151 w 21598"/>
                      <a:gd name="T3" fmla="*/ 0 h 21595"/>
                      <a:gd name="T4" fmla="*/ 21598 w 21598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8" h="21595" fill="none" extrusionOk="0">
                        <a:moveTo>
                          <a:pt x="0" y="21275"/>
                        </a:moveTo>
                        <a:cubicBezTo>
                          <a:pt x="172" y="9645"/>
                          <a:pt x="9522" y="240"/>
                          <a:pt x="21150" y="-1"/>
                        </a:cubicBezTo>
                      </a:path>
                      <a:path w="21598" h="21595" stroke="0" extrusionOk="0">
                        <a:moveTo>
                          <a:pt x="0" y="21275"/>
                        </a:moveTo>
                        <a:cubicBezTo>
                          <a:pt x="172" y="9645"/>
                          <a:pt x="9522" y="240"/>
                          <a:pt x="21150" y="-1"/>
                        </a:cubicBezTo>
                        <a:lnTo>
                          <a:pt x="21598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7" name="Arc 41"/>
                  <p:cNvSpPr>
                    <a:spLocks/>
                  </p:cNvSpPr>
                  <p:nvPr/>
                </p:nvSpPr>
                <p:spPr bwMode="auto">
                  <a:xfrm>
                    <a:off x="3888" y="3107"/>
                    <a:ext cx="49" cy="68"/>
                  </a:xfrm>
                  <a:custGeom>
                    <a:avLst/>
                    <a:gdLst>
                      <a:gd name="G0" fmla="+- 447 0 0"/>
                      <a:gd name="G1" fmla="+- 21600 0 0"/>
                      <a:gd name="G2" fmla="+- 21600 0 0"/>
                      <a:gd name="T0" fmla="*/ 0 w 22045"/>
                      <a:gd name="T1" fmla="*/ 5 h 21600"/>
                      <a:gd name="T2" fmla="*/ 22045 w 22045"/>
                      <a:gd name="T3" fmla="*/ 21280 h 21600"/>
                      <a:gd name="T4" fmla="*/ 447 w 22045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2045" h="21600" fill="none" extrusionOk="0">
                        <a:moveTo>
                          <a:pt x="-1" y="4"/>
                        </a:moveTo>
                        <a:cubicBezTo>
                          <a:pt x="148" y="1"/>
                          <a:pt x="297" y="-1"/>
                          <a:pt x="447" y="-1"/>
                        </a:cubicBezTo>
                        <a:cubicBezTo>
                          <a:pt x="12251" y="-1"/>
                          <a:pt x="21869" y="9476"/>
                          <a:pt x="22044" y="21280"/>
                        </a:cubicBezTo>
                      </a:path>
                      <a:path w="22045" h="21600" stroke="0" extrusionOk="0">
                        <a:moveTo>
                          <a:pt x="-1" y="4"/>
                        </a:moveTo>
                        <a:cubicBezTo>
                          <a:pt x="148" y="1"/>
                          <a:pt x="297" y="-1"/>
                          <a:pt x="447" y="-1"/>
                        </a:cubicBezTo>
                        <a:cubicBezTo>
                          <a:pt x="12251" y="-1"/>
                          <a:pt x="21869" y="9476"/>
                          <a:pt x="22044" y="21280"/>
                        </a:cubicBezTo>
                        <a:lnTo>
                          <a:pt x="447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18" name="Group 42"/>
            <p:cNvGrpSpPr>
              <a:grpSpLocks/>
            </p:cNvGrpSpPr>
            <p:nvPr/>
          </p:nvGrpSpPr>
          <p:grpSpPr bwMode="auto">
            <a:xfrm>
              <a:off x="4613" y="3153"/>
              <a:ext cx="384" cy="49"/>
              <a:chOff x="4609" y="3169"/>
              <a:chExt cx="384" cy="49"/>
            </a:xfrm>
          </p:grpSpPr>
          <p:grpSp>
            <p:nvGrpSpPr>
              <p:cNvPr id="28" name="Group 43"/>
              <p:cNvGrpSpPr>
                <a:grpSpLocks/>
              </p:cNvGrpSpPr>
              <p:nvPr/>
            </p:nvGrpSpPr>
            <p:grpSpPr bwMode="auto">
              <a:xfrm>
                <a:off x="4609" y="3169"/>
                <a:ext cx="96" cy="26"/>
                <a:chOff x="4609" y="3169"/>
                <a:chExt cx="96" cy="26"/>
              </a:xfrm>
            </p:grpSpPr>
            <p:sp>
              <p:nvSpPr>
                <p:cNvPr id="38" name="Arc 44"/>
                <p:cNvSpPr>
                  <a:spLocks/>
                </p:cNvSpPr>
                <p:nvPr/>
              </p:nvSpPr>
              <p:spPr bwMode="auto">
                <a:xfrm>
                  <a:off x="4656" y="3169"/>
                  <a:ext cx="49" cy="26"/>
                </a:xfrm>
                <a:custGeom>
                  <a:avLst/>
                  <a:gdLst>
                    <a:gd name="G0" fmla="+- 450 0 0"/>
                    <a:gd name="G1" fmla="+- 21600 0 0"/>
                    <a:gd name="G2" fmla="+- 21600 0 0"/>
                    <a:gd name="T0" fmla="*/ 0 w 22050"/>
                    <a:gd name="T1" fmla="*/ 5 h 21600"/>
                    <a:gd name="T2" fmla="*/ 22050 w 22050"/>
                    <a:gd name="T3" fmla="*/ 21600 h 21600"/>
                    <a:gd name="T4" fmla="*/ 450 w 2205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050" h="21600" fill="none" extrusionOk="0">
                      <a:moveTo>
                        <a:pt x="-1" y="4"/>
                      </a:moveTo>
                      <a:cubicBezTo>
                        <a:pt x="149" y="1"/>
                        <a:pt x="299" y="-1"/>
                        <a:pt x="450" y="-1"/>
                      </a:cubicBezTo>
                      <a:cubicBezTo>
                        <a:pt x="12379" y="-1"/>
                        <a:pt x="22050" y="9670"/>
                        <a:pt x="22050" y="21600"/>
                      </a:cubicBezTo>
                    </a:path>
                    <a:path w="22050" h="21600" stroke="0" extrusionOk="0">
                      <a:moveTo>
                        <a:pt x="-1" y="4"/>
                      </a:moveTo>
                      <a:cubicBezTo>
                        <a:pt x="149" y="1"/>
                        <a:pt x="299" y="-1"/>
                        <a:pt x="450" y="-1"/>
                      </a:cubicBezTo>
                      <a:cubicBezTo>
                        <a:pt x="12379" y="-1"/>
                        <a:pt x="22050" y="9670"/>
                        <a:pt x="22050" y="21600"/>
                      </a:cubicBezTo>
                      <a:lnTo>
                        <a:pt x="45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" name="Arc 45"/>
                <p:cNvSpPr>
                  <a:spLocks/>
                </p:cNvSpPr>
                <p:nvPr/>
              </p:nvSpPr>
              <p:spPr bwMode="auto">
                <a:xfrm>
                  <a:off x="4609" y="3169"/>
                  <a:ext cx="48" cy="26"/>
                </a:xfrm>
                <a:custGeom>
                  <a:avLst/>
                  <a:gdLst>
                    <a:gd name="G0" fmla="+- 21600 0 0"/>
                    <a:gd name="G1" fmla="+- 21595 0 0"/>
                    <a:gd name="G2" fmla="+- 21600 0 0"/>
                    <a:gd name="T0" fmla="*/ 0 w 21600"/>
                    <a:gd name="T1" fmla="*/ 21595 h 21595"/>
                    <a:gd name="T2" fmla="*/ 21150 w 21600"/>
                    <a:gd name="T3" fmla="*/ 0 h 21595"/>
                    <a:gd name="T4" fmla="*/ 21600 w 21600"/>
                    <a:gd name="T5" fmla="*/ 21595 h 215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5" fill="none" extrusionOk="0">
                      <a:moveTo>
                        <a:pt x="-1" y="21594"/>
                      </a:moveTo>
                      <a:cubicBezTo>
                        <a:pt x="-1" y="9841"/>
                        <a:pt x="9398" y="244"/>
                        <a:pt x="21149" y="-1"/>
                      </a:cubicBezTo>
                    </a:path>
                    <a:path w="21600" h="21595" stroke="0" extrusionOk="0">
                      <a:moveTo>
                        <a:pt x="-1" y="21594"/>
                      </a:moveTo>
                      <a:cubicBezTo>
                        <a:pt x="-1" y="9841"/>
                        <a:pt x="9398" y="244"/>
                        <a:pt x="21149" y="-1"/>
                      </a:cubicBezTo>
                      <a:lnTo>
                        <a:pt x="21600" y="2159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9" name="Group 46"/>
              <p:cNvGrpSpPr>
                <a:grpSpLocks/>
              </p:cNvGrpSpPr>
              <p:nvPr/>
            </p:nvGrpSpPr>
            <p:grpSpPr bwMode="auto">
              <a:xfrm>
                <a:off x="4704" y="3195"/>
                <a:ext cx="97" cy="23"/>
                <a:chOff x="4704" y="3195"/>
                <a:chExt cx="97" cy="23"/>
              </a:xfrm>
            </p:grpSpPr>
            <p:sp>
              <p:nvSpPr>
                <p:cNvPr id="36" name="Arc 47"/>
                <p:cNvSpPr>
                  <a:spLocks/>
                </p:cNvSpPr>
                <p:nvPr/>
              </p:nvSpPr>
              <p:spPr bwMode="auto">
                <a:xfrm rot="10800000">
                  <a:off x="4753" y="3196"/>
                  <a:ext cx="48" cy="22"/>
                </a:xfrm>
                <a:custGeom>
                  <a:avLst/>
                  <a:gdLst>
                    <a:gd name="G0" fmla="+- 21579 0 0"/>
                    <a:gd name="G1" fmla="+- 21596 0 0"/>
                    <a:gd name="G2" fmla="+- 21600 0 0"/>
                    <a:gd name="T0" fmla="*/ 0 w 21579"/>
                    <a:gd name="T1" fmla="*/ 20637 h 21596"/>
                    <a:gd name="T2" fmla="*/ 21139 w 21579"/>
                    <a:gd name="T3" fmla="*/ 0 h 21596"/>
                    <a:gd name="T4" fmla="*/ 21579 w 21579"/>
                    <a:gd name="T5" fmla="*/ 21596 h 21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579" h="21596" fill="none" extrusionOk="0">
                      <a:moveTo>
                        <a:pt x="0" y="20637"/>
                      </a:moveTo>
                      <a:cubicBezTo>
                        <a:pt x="505" y="9261"/>
                        <a:pt x="9754" y="232"/>
                        <a:pt x="21139" y="0"/>
                      </a:cubicBezTo>
                    </a:path>
                    <a:path w="21579" h="21596" stroke="0" extrusionOk="0">
                      <a:moveTo>
                        <a:pt x="0" y="20637"/>
                      </a:moveTo>
                      <a:cubicBezTo>
                        <a:pt x="505" y="9261"/>
                        <a:pt x="9754" y="232"/>
                        <a:pt x="21139" y="0"/>
                      </a:cubicBezTo>
                      <a:lnTo>
                        <a:pt x="21579" y="2159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" name="Arc 48"/>
                <p:cNvSpPr>
                  <a:spLocks/>
                </p:cNvSpPr>
                <p:nvPr/>
              </p:nvSpPr>
              <p:spPr bwMode="auto">
                <a:xfrm rot="10800000">
                  <a:off x="4704" y="3195"/>
                  <a:ext cx="48" cy="23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579"/>
                    <a:gd name="T1" fmla="*/ 0 h 21600"/>
                    <a:gd name="T2" fmla="*/ 21579 w 21579"/>
                    <a:gd name="T3" fmla="*/ 20641 h 21600"/>
                    <a:gd name="T4" fmla="*/ 0 w 215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579" h="21600" fill="none" extrusionOk="0">
                      <a:moveTo>
                        <a:pt x="0" y="-1"/>
                      </a:moveTo>
                      <a:cubicBezTo>
                        <a:pt x="11556" y="-1"/>
                        <a:pt x="21065" y="9095"/>
                        <a:pt x="21578" y="20641"/>
                      </a:cubicBezTo>
                    </a:path>
                    <a:path w="21579" h="21600" stroke="0" extrusionOk="0">
                      <a:moveTo>
                        <a:pt x="0" y="-1"/>
                      </a:moveTo>
                      <a:cubicBezTo>
                        <a:pt x="11556" y="-1"/>
                        <a:pt x="21065" y="9095"/>
                        <a:pt x="21578" y="20641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0" name="Group 49"/>
              <p:cNvGrpSpPr>
                <a:grpSpLocks/>
              </p:cNvGrpSpPr>
              <p:nvPr/>
            </p:nvGrpSpPr>
            <p:grpSpPr bwMode="auto">
              <a:xfrm>
                <a:off x="4896" y="3195"/>
                <a:ext cx="97" cy="15"/>
                <a:chOff x="4896" y="3195"/>
                <a:chExt cx="97" cy="15"/>
              </a:xfrm>
            </p:grpSpPr>
            <p:sp>
              <p:nvSpPr>
                <p:cNvPr id="34" name="Arc 50"/>
                <p:cNvSpPr>
                  <a:spLocks/>
                </p:cNvSpPr>
                <p:nvPr/>
              </p:nvSpPr>
              <p:spPr bwMode="auto">
                <a:xfrm rot="10800000">
                  <a:off x="4945" y="3196"/>
                  <a:ext cx="48" cy="14"/>
                </a:xfrm>
                <a:custGeom>
                  <a:avLst/>
                  <a:gdLst>
                    <a:gd name="G0" fmla="+- 21549 0 0"/>
                    <a:gd name="G1" fmla="+- 21596 0 0"/>
                    <a:gd name="G2" fmla="+- 21600 0 0"/>
                    <a:gd name="T0" fmla="*/ 0 w 21549"/>
                    <a:gd name="T1" fmla="*/ 20110 h 21596"/>
                    <a:gd name="T2" fmla="*/ 21114 w 21549"/>
                    <a:gd name="T3" fmla="*/ 0 h 21596"/>
                    <a:gd name="T4" fmla="*/ 21549 w 21549"/>
                    <a:gd name="T5" fmla="*/ 21596 h 21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549" h="21596" fill="none" extrusionOk="0">
                      <a:moveTo>
                        <a:pt x="0" y="20110"/>
                      </a:moveTo>
                      <a:cubicBezTo>
                        <a:pt x="769" y="8951"/>
                        <a:pt x="9930" y="225"/>
                        <a:pt x="21114" y="0"/>
                      </a:cubicBezTo>
                    </a:path>
                    <a:path w="21549" h="21596" stroke="0" extrusionOk="0">
                      <a:moveTo>
                        <a:pt x="0" y="20110"/>
                      </a:moveTo>
                      <a:cubicBezTo>
                        <a:pt x="769" y="8951"/>
                        <a:pt x="9930" y="225"/>
                        <a:pt x="21114" y="0"/>
                      </a:cubicBezTo>
                      <a:lnTo>
                        <a:pt x="21549" y="2159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" name="Arc 51"/>
                <p:cNvSpPr>
                  <a:spLocks/>
                </p:cNvSpPr>
                <p:nvPr/>
              </p:nvSpPr>
              <p:spPr bwMode="auto">
                <a:xfrm rot="10800000">
                  <a:off x="4896" y="3195"/>
                  <a:ext cx="48" cy="1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549"/>
                    <a:gd name="T1" fmla="*/ 0 h 21600"/>
                    <a:gd name="T2" fmla="*/ 21549 w 21549"/>
                    <a:gd name="T3" fmla="*/ 20114 h 21600"/>
                    <a:gd name="T4" fmla="*/ 0 w 2154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549" h="21600" fill="none" extrusionOk="0">
                      <a:moveTo>
                        <a:pt x="0" y="-1"/>
                      </a:moveTo>
                      <a:cubicBezTo>
                        <a:pt x="11352" y="-1"/>
                        <a:pt x="20767" y="8788"/>
                        <a:pt x="21548" y="20114"/>
                      </a:cubicBezTo>
                    </a:path>
                    <a:path w="21549" h="21600" stroke="0" extrusionOk="0">
                      <a:moveTo>
                        <a:pt x="0" y="-1"/>
                      </a:moveTo>
                      <a:cubicBezTo>
                        <a:pt x="11352" y="-1"/>
                        <a:pt x="20767" y="8788"/>
                        <a:pt x="21548" y="20114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1" name="Group 52"/>
              <p:cNvGrpSpPr>
                <a:grpSpLocks/>
              </p:cNvGrpSpPr>
              <p:nvPr/>
            </p:nvGrpSpPr>
            <p:grpSpPr bwMode="auto">
              <a:xfrm>
                <a:off x="4801" y="3178"/>
                <a:ext cx="96" cy="17"/>
                <a:chOff x="4801" y="3178"/>
                <a:chExt cx="96" cy="17"/>
              </a:xfrm>
            </p:grpSpPr>
            <p:sp>
              <p:nvSpPr>
                <p:cNvPr id="32" name="Arc 53"/>
                <p:cNvSpPr>
                  <a:spLocks/>
                </p:cNvSpPr>
                <p:nvPr/>
              </p:nvSpPr>
              <p:spPr bwMode="auto">
                <a:xfrm>
                  <a:off x="4848" y="3178"/>
                  <a:ext cx="49" cy="17"/>
                </a:xfrm>
                <a:custGeom>
                  <a:avLst/>
                  <a:gdLst>
                    <a:gd name="G0" fmla="+- 450 0 0"/>
                    <a:gd name="G1" fmla="+- 21600 0 0"/>
                    <a:gd name="G2" fmla="+- 21600 0 0"/>
                    <a:gd name="T0" fmla="*/ 0 w 22050"/>
                    <a:gd name="T1" fmla="*/ 5 h 21600"/>
                    <a:gd name="T2" fmla="*/ 22050 w 22050"/>
                    <a:gd name="T3" fmla="*/ 21600 h 21600"/>
                    <a:gd name="T4" fmla="*/ 450 w 2205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050" h="21600" fill="none" extrusionOk="0">
                      <a:moveTo>
                        <a:pt x="-1" y="4"/>
                      </a:moveTo>
                      <a:cubicBezTo>
                        <a:pt x="149" y="1"/>
                        <a:pt x="299" y="-1"/>
                        <a:pt x="450" y="-1"/>
                      </a:cubicBezTo>
                      <a:cubicBezTo>
                        <a:pt x="12379" y="-1"/>
                        <a:pt x="22050" y="9670"/>
                        <a:pt x="22050" y="21600"/>
                      </a:cubicBezTo>
                    </a:path>
                    <a:path w="22050" h="21600" stroke="0" extrusionOk="0">
                      <a:moveTo>
                        <a:pt x="-1" y="4"/>
                      </a:moveTo>
                      <a:cubicBezTo>
                        <a:pt x="149" y="1"/>
                        <a:pt x="299" y="-1"/>
                        <a:pt x="450" y="-1"/>
                      </a:cubicBezTo>
                      <a:cubicBezTo>
                        <a:pt x="12379" y="-1"/>
                        <a:pt x="22050" y="9670"/>
                        <a:pt x="22050" y="21600"/>
                      </a:cubicBezTo>
                      <a:lnTo>
                        <a:pt x="45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" name="Arc 54"/>
                <p:cNvSpPr>
                  <a:spLocks/>
                </p:cNvSpPr>
                <p:nvPr/>
              </p:nvSpPr>
              <p:spPr bwMode="auto">
                <a:xfrm>
                  <a:off x="4801" y="3178"/>
                  <a:ext cx="48" cy="17"/>
                </a:xfrm>
                <a:custGeom>
                  <a:avLst/>
                  <a:gdLst>
                    <a:gd name="G0" fmla="+- 21600 0 0"/>
                    <a:gd name="G1" fmla="+- 21595 0 0"/>
                    <a:gd name="G2" fmla="+- 21600 0 0"/>
                    <a:gd name="T0" fmla="*/ 0 w 21600"/>
                    <a:gd name="T1" fmla="*/ 21595 h 21595"/>
                    <a:gd name="T2" fmla="*/ 21150 w 21600"/>
                    <a:gd name="T3" fmla="*/ 0 h 21595"/>
                    <a:gd name="T4" fmla="*/ 21600 w 21600"/>
                    <a:gd name="T5" fmla="*/ 21595 h 215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5" fill="none" extrusionOk="0">
                      <a:moveTo>
                        <a:pt x="-1" y="21594"/>
                      </a:moveTo>
                      <a:cubicBezTo>
                        <a:pt x="-1" y="9841"/>
                        <a:pt x="9398" y="244"/>
                        <a:pt x="21149" y="-1"/>
                      </a:cubicBezTo>
                    </a:path>
                    <a:path w="21600" h="21595" stroke="0" extrusionOk="0">
                      <a:moveTo>
                        <a:pt x="-1" y="21594"/>
                      </a:moveTo>
                      <a:cubicBezTo>
                        <a:pt x="-1" y="9841"/>
                        <a:pt x="9398" y="244"/>
                        <a:pt x="21149" y="-1"/>
                      </a:cubicBezTo>
                      <a:lnTo>
                        <a:pt x="21600" y="2159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9" name="Group 55"/>
            <p:cNvGrpSpPr>
              <a:grpSpLocks/>
            </p:cNvGrpSpPr>
            <p:nvPr/>
          </p:nvGrpSpPr>
          <p:grpSpPr bwMode="auto">
            <a:xfrm>
              <a:off x="4417" y="3149"/>
              <a:ext cx="96" cy="26"/>
              <a:chOff x="4609" y="3169"/>
              <a:chExt cx="96" cy="26"/>
            </a:xfrm>
          </p:grpSpPr>
          <p:sp>
            <p:nvSpPr>
              <p:cNvPr id="26" name="Arc 56"/>
              <p:cNvSpPr>
                <a:spLocks/>
              </p:cNvSpPr>
              <p:nvPr/>
            </p:nvSpPr>
            <p:spPr bwMode="auto">
              <a:xfrm>
                <a:off x="4609" y="3169"/>
                <a:ext cx="48" cy="2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-1" y="21594"/>
                    </a:moveTo>
                    <a:cubicBezTo>
                      <a:pt x="-1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-1" y="21594"/>
                    </a:moveTo>
                    <a:cubicBezTo>
                      <a:pt x="-1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" name="Arc 57"/>
              <p:cNvSpPr>
                <a:spLocks/>
              </p:cNvSpPr>
              <p:nvPr/>
            </p:nvSpPr>
            <p:spPr bwMode="auto">
              <a:xfrm>
                <a:off x="4656" y="3169"/>
                <a:ext cx="49" cy="26"/>
              </a:xfrm>
              <a:custGeom>
                <a:avLst/>
                <a:gdLst>
                  <a:gd name="G0" fmla="+- 450 0 0"/>
                  <a:gd name="G1" fmla="+- 21600 0 0"/>
                  <a:gd name="G2" fmla="+- 21600 0 0"/>
                  <a:gd name="T0" fmla="*/ 0 w 22050"/>
                  <a:gd name="T1" fmla="*/ 5 h 21600"/>
                  <a:gd name="T2" fmla="*/ 22050 w 22050"/>
                  <a:gd name="T3" fmla="*/ 21600 h 21600"/>
                  <a:gd name="T4" fmla="*/ 450 w 2205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050" h="21600" fill="none" extrusionOk="0">
                    <a:moveTo>
                      <a:pt x="-1" y="4"/>
                    </a:moveTo>
                    <a:cubicBezTo>
                      <a:pt x="149" y="1"/>
                      <a:pt x="299" y="-1"/>
                      <a:pt x="450" y="-1"/>
                    </a:cubicBezTo>
                    <a:cubicBezTo>
                      <a:pt x="12379" y="-1"/>
                      <a:pt x="22050" y="9670"/>
                      <a:pt x="22050" y="21600"/>
                    </a:cubicBezTo>
                  </a:path>
                  <a:path w="22050" h="21600" stroke="0" extrusionOk="0">
                    <a:moveTo>
                      <a:pt x="-1" y="4"/>
                    </a:moveTo>
                    <a:cubicBezTo>
                      <a:pt x="149" y="1"/>
                      <a:pt x="299" y="-1"/>
                      <a:pt x="450" y="-1"/>
                    </a:cubicBezTo>
                    <a:cubicBezTo>
                      <a:pt x="12379" y="-1"/>
                      <a:pt x="22050" y="9670"/>
                      <a:pt x="22050" y="21600"/>
                    </a:cubicBezTo>
                    <a:lnTo>
                      <a:pt x="45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0" name="Group 58"/>
            <p:cNvGrpSpPr>
              <a:grpSpLocks/>
            </p:cNvGrpSpPr>
            <p:nvPr/>
          </p:nvGrpSpPr>
          <p:grpSpPr bwMode="auto">
            <a:xfrm>
              <a:off x="4512" y="3183"/>
              <a:ext cx="97" cy="23"/>
              <a:chOff x="4512" y="3195"/>
              <a:chExt cx="97" cy="23"/>
            </a:xfrm>
          </p:grpSpPr>
          <p:sp>
            <p:nvSpPr>
              <p:cNvPr id="24" name="Arc 59"/>
              <p:cNvSpPr>
                <a:spLocks/>
              </p:cNvSpPr>
              <p:nvPr/>
            </p:nvSpPr>
            <p:spPr bwMode="auto">
              <a:xfrm rot="10800000">
                <a:off x="4512" y="3195"/>
                <a:ext cx="48" cy="2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579"/>
                  <a:gd name="T1" fmla="*/ 0 h 21600"/>
                  <a:gd name="T2" fmla="*/ 21579 w 21579"/>
                  <a:gd name="T3" fmla="*/ 20641 h 21600"/>
                  <a:gd name="T4" fmla="*/ 0 w 215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79" h="21600" fill="none" extrusionOk="0">
                    <a:moveTo>
                      <a:pt x="0" y="-1"/>
                    </a:moveTo>
                    <a:cubicBezTo>
                      <a:pt x="11556" y="-1"/>
                      <a:pt x="21065" y="9095"/>
                      <a:pt x="21578" y="20641"/>
                    </a:cubicBezTo>
                  </a:path>
                  <a:path w="21579" h="21600" stroke="0" extrusionOk="0">
                    <a:moveTo>
                      <a:pt x="0" y="-1"/>
                    </a:moveTo>
                    <a:cubicBezTo>
                      <a:pt x="11556" y="-1"/>
                      <a:pt x="21065" y="9095"/>
                      <a:pt x="21578" y="20641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Arc 60"/>
              <p:cNvSpPr>
                <a:spLocks/>
              </p:cNvSpPr>
              <p:nvPr/>
            </p:nvSpPr>
            <p:spPr bwMode="auto">
              <a:xfrm rot="10800000">
                <a:off x="4561" y="3196"/>
                <a:ext cx="48" cy="22"/>
              </a:xfrm>
              <a:custGeom>
                <a:avLst/>
                <a:gdLst>
                  <a:gd name="G0" fmla="+- 21579 0 0"/>
                  <a:gd name="G1" fmla="+- 21596 0 0"/>
                  <a:gd name="G2" fmla="+- 21600 0 0"/>
                  <a:gd name="T0" fmla="*/ 0 w 21579"/>
                  <a:gd name="T1" fmla="*/ 20637 h 21596"/>
                  <a:gd name="T2" fmla="*/ 21139 w 21579"/>
                  <a:gd name="T3" fmla="*/ 0 h 21596"/>
                  <a:gd name="T4" fmla="*/ 21579 w 21579"/>
                  <a:gd name="T5" fmla="*/ 21596 h 21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79" h="21596" fill="none" extrusionOk="0">
                    <a:moveTo>
                      <a:pt x="0" y="20637"/>
                    </a:moveTo>
                    <a:cubicBezTo>
                      <a:pt x="505" y="9261"/>
                      <a:pt x="9754" y="232"/>
                      <a:pt x="21139" y="0"/>
                    </a:cubicBezTo>
                  </a:path>
                  <a:path w="21579" h="21596" stroke="0" extrusionOk="0">
                    <a:moveTo>
                      <a:pt x="0" y="20637"/>
                    </a:moveTo>
                    <a:cubicBezTo>
                      <a:pt x="505" y="9261"/>
                      <a:pt x="9754" y="232"/>
                      <a:pt x="21139" y="0"/>
                    </a:cubicBezTo>
                    <a:lnTo>
                      <a:pt x="21579" y="2159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1" name="Group 61"/>
            <p:cNvGrpSpPr>
              <a:grpSpLocks/>
            </p:cNvGrpSpPr>
            <p:nvPr/>
          </p:nvGrpSpPr>
          <p:grpSpPr bwMode="auto">
            <a:xfrm>
              <a:off x="5001" y="3162"/>
              <a:ext cx="96" cy="17"/>
              <a:chOff x="4417" y="3178"/>
              <a:chExt cx="96" cy="17"/>
            </a:xfrm>
          </p:grpSpPr>
          <p:sp>
            <p:nvSpPr>
              <p:cNvPr id="22" name="Arc 62"/>
              <p:cNvSpPr>
                <a:spLocks/>
              </p:cNvSpPr>
              <p:nvPr/>
            </p:nvSpPr>
            <p:spPr bwMode="auto">
              <a:xfrm>
                <a:off x="4417" y="3178"/>
                <a:ext cx="48" cy="17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-1" y="21594"/>
                    </a:moveTo>
                    <a:cubicBezTo>
                      <a:pt x="-1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-1" y="21594"/>
                    </a:moveTo>
                    <a:cubicBezTo>
                      <a:pt x="-1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Arc 63"/>
              <p:cNvSpPr>
                <a:spLocks/>
              </p:cNvSpPr>
              <p:nvPr/>
            </p:nvSpPr>
            <p:spPr bwMode="auto">
              <a:xfrm>
                <a:off x="4464" y="3178"/>
                <a:ext cx="49" cy="17"/>
              </a:xfrm>
              <a:custGeom>
                <a:avLst/>
                <a:gdLst>
                  <a:gd name="G0" fmla="+- 450 0 0"/>
                  <a:gd name="G1" fmla="+- 21600 0 0"/>
                  <a:gd name="G2" fmla="+- 21600 0 0"/>
                  <a:gd name="T0" fmla="*/ 0 w 22050"/>
                  <a:gd name="T1" fmla="*/ 5 h 21600"/>
                  <a:gd name="T2" fmla="*/ 22050 w 22050"/>
                  <a:gd name="T3" fmla="*/ 21600 h 21600"/>
                  <a:gd name="T4" fmla="*/ 450 w 2205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050" h="21600" fill="none" extrusionOk="0">
                    <a:moveTo>
                      <a:pt x="-1" y="4"/>
                    </a:moveTo>
                    <a:cubicBezTo>
                      <a:pt x="149" y="1"/>
                      <a:pt x="299" y="-1"/>
                      <a:pt x="450" y="-1"/>
                    </a:cubicBezTo>
                    <a:cubicBezTo>
                      <a:pt x="12379" y="-1"/>
                      <a:pt x="22050" y="9670"/>
                      <a:pt x="22050" y="21600"/>
                    </a:cubicBezTo>
                  </a:path>
                  <a:path w="22050" h="21600" stroke="0" extrusionOk="0">
                    <a:moveTo>
                      <a:pt x="-1" y="4"/>
                    </a:moveTo>
                    <a:cubicBezTo>
                      <a:pt x="149" y="1"/>
                      <a:pt x="299" y="-1"/>
                      <a:pt x="450" y="-1"/>
                    </a:cubicBezTo>
                    <a:cubicBezTo>
                      <a:pt x="12379" y="-1"/>
                      <a:pt x="22050" y="9670"/>
                      <a:pt x="22050" y="21600"/>
                    </a:cubicBezTo>
                    <a:lnTo>
                      <a:pt x="45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66" name="Group 64"/>
          <p:cNvGrpSpPr>
            <a:grpSpLocks/>
          </p:cNvGrpSpPr>
          <p:nvPr/>
        </p:nvGrpSpPr>
        <p:grpSpPr bwMode="auto">
          <a:xfrm>
            <a:off x="5371779" y="5441980"/>
            <a:ext cx="2074862" cy="271462"/>
            <a:chOff x="3783" y="2664"/>
            <a:chExt cx="1358" cy="192"/>
          </a:xfrm>
        </p:grpSpPr>
        <p:grpSp>
          <p:nvGrpSpPr>
            <p:cNvPr id="67" name="Group 65"/>
            <p:cNvGrpSpPr>
              <a:grpSpLocks/>
            </p:cNvGrpSpPr>
            <p:nvPr/>
          </p:nvGrpSpPr>
          <p:grpSpPr bwMode="auto">
            <a:xfrm>
              <a:off x="3783" y="2664"/>
              <a:ext cx="673" cy="192"/>
              <a:chOff x="3792" y="3073"/>
              <a:chExt cx="673" cy="192"/>
            </a:xfrm>
          </p:grpSpPr>
          <p:grpSp>
            <p:nvGrpSpPr>
              <p:cNvPr id="90" name="Group 66"/>
              <p:cNvGrpSpPr>
                <a:grpSpLocks/>
              </p:cNvGrpSpPr>
              <p:nvPr/>
            </p:nvGrpSpPr>
            <p:grpSpPr bwMode="auto">
              <a:xfrm>
                <a:off x="4081" y="3073"/>
                <a:ext cx="384" cy="192"/>
                <a:chOff x="4081" y="3073"/>
                <a:chExt cx="384" cy="192"/>
              </a:xfrm>
            </p:grpSpPr>
            <p:grpSp>
              <p:nvGrpSpPr>
                <p:cNvPr id="104" name="Group 67"/>
                <p:cNvGrpSpPr>
                  <a:grpSpLocks/>
                </p:cNvGrpSpPr>
                <p:nvPr/>
              </p:nvGrpSpPr>
              <p:grpSpPr bwMode="auto">
                <a:xfrm>
                  <a:off x="4081" y="3073"/>
                  <a:ext cx="96" cy="102"/>
                  <a:chOff x="4081" y="3073"/>
                  <a:chExt cx="96" cy="102"/>
                </a:xfrm>
              </p:grpSpPr>
              <p:sp>
                <p:nvSpPr>
                  <p:cNvPr id="114" name="Arc 68"/>
                  <p:cNvSpPr>
                    <a:spLocks/>
                  </p:cNvSpPr>
                  <p:nvPr/>
                </p:nvSpPr>
                <p:spPr bwMode="auto">
                  <a:xfrm>
                    <a:off x="4128" y="3073"/>
                    <a:ext cx="49" cy="102"/>
                  </a:xfrm>
                  <a:custGeom>
                    <a:avLst/>
                    <a:gdLst>
                      <a:gd name="G0" fmla="+- 448 0 0"/>
                      <a:gd name="G1" fmla="+- 21600 0 0"/>
                      <a:gd name="G2" fmla="+- 21600 0 0"/>
                      <a:gd name="T0" fmla="*/ 0 w 22047"/>
                      <a:gd name="T1" fmla="*/ 5 h 21600"/>
                      <a:gd name="T2" fmla="*/ 22047 w 22047"/>
                      <a:gd name="T3" fmla="*/ 21387 h 21600"/>
                      <a:gd name="T4" fmla="*/ 448 w 22047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2047" h="21600" fill="none" extrusionOk="0">
                        <a:moveTo>
                          <a:pt x="-1" y="4"/>
                        </a:moveTo>
                        <a:cubicBezTo>
                          <a:pt x="149" y="1"/>
                          <a:pt x="298" y="-1"/>
                          <a:pt x="448" y="-1"/>
                        </a:cubicBezTo>
                        <a:cubicBezTo>
                          <a:pt x="12294" y="-1"/>
                          <a:pt x="21930" y="9541"/>
                          <a:pt x="22046" y="21387"/>
                        </a:cubicBezTo>
                      </a:path>
                      <a:path w="22047" h="21600" stroke="0" extrusionOk="0">
                        <a:moveTo>
                          <a:pt x="-1" y="4"/>
                        </a:moveTo>
                        <a:cubicBezTo>
                          <a:pt x="149" y="1"/>
                          <a:pt x="298" y="-1"/>
                          <a:pt x="448" y="-1"/>
                        </a:cubicBezTo>
                        <a:cubicBezTo>
                          <a:pt x="12294" y="-1"/>
                          <a:pt x="21930" y="9541"/>
                          <a:pt x="22046" y="21387"/>
                        </a:cubicBezTo>
                        <a:lnTo>
                          <a:pt x="448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15" name="Arc 69"/>
                  <p:cNvSpPr>
                    <a:spLocks/>
                  </p:cNvSpPr>
                  <p:nvPr/>
                </p:nvSpPr>
                <p:spPr bwMode="auto">
                  <a:xfrm>
                    <a:off x="4081" y="3074"/>
                    <a:ext cx="48" cy="101"/>
                  </a:xfrm>
                  <a:custGeom>
                    <a:avLst/>
                    <a:gdLst>
                      <a:gd name="G0" fmla="+- 21599 0 0"/>
                      <a:gd name="G1" fmla="+- 21595 0 0"/>
                      <a:gd name="G2" fmla="+- 21600 0 0"/>
                      <a:gd name="T0" fmla="*/ 0 w 21599"/>
                      <a:gd name="T1" fmla="*/ 21382 h 21595"/>
                      <a:gd name="T2" fmla="*/ 21151 w 21599"/>
                      <a:gd name="T3" fmla="*/ 0 h 21595"/>
                      <a:gd name="T4" fmla="*/ 21599 w 21599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9" h="21595" fill="none" extrusionOk="0">
                        <a:moveTo>
                          <a:pt x="0" y="21382"/>
                        </a:moveTo>
                        <a:cubicBezTo>
                          <a:pt x="115" y="9710"/>
                          <a:pt x="9481" y="241"/>
                          <a:pt x="21150" y="-1"/>
                        </a:cubicBezTo>
                      </a:path>
                      <a:path w="21599" h="21595" stroke="0" extrusionOk="0">
                        <a:moveTo>
                          <a:pt x="0" y="21382"/>
                        </a:moveTo>
                        <a:cubicBezTo>
                          <a:pt x="115" y="9710"/>
                          <a:pt x="9481" y="241"/>
                          <a:pt x="21150" y="-1"/>
                        </a:cubicBezTo>
                        <a:lnTo>
                          <a:pt x="21599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05" name="Group 70"/>
                <p:cNvGrpSpPr>
                  <a:grpSpLocks/>
                </p:cNvGrpSpPr>
                <p:nvPr/>
              </p:nvGrpSpPr>
              <p:grpSpPr bwMode="auto">
                <a:xfrm>
                  <a:off x="4176" y="3175"/>
                  <a:ext cx="97" cy="90"/>
                  <a:chOff x="4176" y="3175"/>
                  <a:chExt cx="97" cy="90"/>
                </a:xfrm>
              </p:grpSpPr>
              <p:sp>
                <p:nvSpPr>
                  <p:cNvPr id="112" name="Arc 71"/>
                  <p:cNvSpPr>
                    <a:spLocks/>
                  </p:cNvSpPr>
                  <p:nvPr/>
                </p:nvSpPr>
                <p:spPr bwMode="auto">
                  <a:xfrm rot="10800000">
                    <a:off x="4225" y="3175"/>
                    <a:ext cx="48" cy="90"/>
                  </a:xfrm>
                  <a:custGeom>
                    <a:avLst/>
                    <a:gdLst>
                      <a:gd name="G0" fmla="+- 21600 0 0"/>
                      <a:gd name="G1" fmla="+- 21595 0 0"/>
                      <a:gd name="G2" fmla="+- 21600 0 0"/>
                      <a:gd name="T0" fmla="*/ 0 w 21600"/>
                      <a:gd name="T1" fmla="*/ 21595 h 21595"/>
                      <a:gd name="T2" fmla="*/ 21150 w 21600"/>
                      <a:gd name="T3" fmla="*/ 0 h 21595"/>
                      <a:gd name="T4" fmla="*/ 21600 w 21600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595" fill="none" extrusionOk="0">
                        <a:moveTo>
                          <a:pt x="-1" y="21594"/>
                        </a:moveTo>
                        <a:cubicBezTo>
                          <a:pt x="-1" y="9841"/>
                          <a:pt x="9398" y="244"/>
                          <a:pt x="21149" y="-1"/>
                        </a:cubicBezTo>
                      </a:path>
                      <a:path w="21600" h="21595" stroke="0" extrusionOk="0">
                        <a:moveTo>
                          <a:pt x="-1" y="21594"/>
                        </a:moveTo>
                        <a:cubicBezTo>
                          <a:pt x="-1" y="9841"/>
                          <a:pt x="9398" y="244"/>
                          <a:pt x="21149" y="-1"/>
                        </a:cubicBezTo>
                        <a:lnTo>
                          <a:pt x="21600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13" name="Arc 72"/>
                  <p:cNvSpPr>
                    <a:spLocks/>
                  </p:cNvSpPr>
                  <p:nvPr/>
                </p:nvSpPr>
                <p:spPr bwMode="auto">
                  <a:xfrm rot="10800000">
                    <a:off x="4176" y="3175"/>
                    <a:ext cx="48" cy="9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06" name="Group 73"/>
                <p:cNvGrpSpPr>
                  <a:grpSpLocks/>
                </p:cNvGrpSpPr>
                <p:nvPr/>
              </p:nvGrpSpPr>
              <p:grpSpPr bwMode="auto">
                <a:xfrm>
                  <a:off x="4368" y="3175"/>
                  <a:ext cx="97" cy="57"/>
                  <a:chOff x="4368" y="3175"/>
                  <a:chExt cx="97" cy="57"/>
                </a:xfrm>
              </p:grpSpPr>
              <p:sp>
                <p:nvSpPr>
                  <p:cNvPr id="110" name="Arc 74"/>
                  <p:cNvSpPr>
                    <a:spLocks/>
                  </p:cNvSpPr>
                  <p:nvPr/>
                </p:nvSpPr>
                <p:spPr bwMode="auto">
                  <a:xfrm rot="10800000">
                    <a:off x="4417" y="3176"/>
                    <a:ext cx="48" cy="56"/>
                  </a:xfrm>
                  <a:custGeom>
                    <a:avLst/>
                    <a:gdLst>
                      <a:gd name="G0" fmla="+- 21597 0 0"/>
                      <a:gd name="G1" fmla="+- 21595 0 0"/>
                      <a:gd name="G2" fmla="+- 21600 0 0"/>
                      <a:gd name="T0" fmla="*/ 0 w 21597"/>
                      <a:gd name="T1" fmla="*/ 21213 h 21595"/>
                      <a:gd name="T2" fmla="*/ 21151 w 21597"/>
                      <a:gd name="T3" fmla="*/ 0 h 21595"/>
                      <a:gd name="T4" fmla="*/ 21597 w 21597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7" h="21595" fill="none" extrusionOk="0">
                        <a:moveTo>
                          <a:pt x="0" y="21213"/>
                        </a:moveTo>
                        <a:cubicBezTo>
                          <a:pt x="205" y="9607"/>
                          <a:pt x="9546" y="239"/>
                          <a:pt x="21150" y="-1"/>
                        </a:cubicBezTo>
                      </a:path>
                      <a:path w="21597" h="21595" stroke="0" extrusionOk="0">
                        <a:moveTo>
                          <a:pt x="0" y="21213"/>
                        </a:moveTo>
                        <a:cubicBezTo>
                          <a:pt x="205" y="9607"/>
                          <a:pt x="9546" y="239"/>
                          <a:pt x="21150" y="-1"/>
                        </a:cubicBezTo>
                        <a:lnTo>
                          <a:pt x="21597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11" name="Arc 75"/>
                  <p:cNvSpPr>
                    <a:spLocks/>
                  </p:cNvSpPr>
                  <p:nvPr/>
                </p:nvSpPr>
                <p:spPr bwMode="auto">
                  <a:xfrm rot="10800000">
                    <a:off x="4368" y="3175"/>
                    <a:ext cx="48" cy="5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597"/>
                      <a:gd name="T1" fmla="*/ 0 h 21600"/>
                      <a:gd name="T2" fmla="*/ 21597 w 21597"/>
                      <a:gd name="T3" fmla="*/ 21218 h 21600"/>
                      <a:gd name="T4" fmla="*/ 0 w 21597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7" h="21600" fill="none" extrusionOk="0">
                        <a:moveTo>
                          <a:pt x="0" y="-1"/>
                        </a:moveTo>
                        <a:cubicBezTo>
                          <a:pt x="11780" y="-1"/>
                          <a:pt x="21388" y="9439"/>
                          <a:pt x="21596" y="21218"/>
                        </a:cubicBezTo>
                      </a:path>
                      <a:path w="21597" h="21600" stroke="0" extrusionOk="0">
                        <a:moveTo>
                          <a:pt x="0" y="-1"/>
                        </a:moveTo>
                        <a:cubicBezTo>
                          <a:pt x="11780" y="-1"/>
                          <a:pt x="21388" y="9439"/>
                          <a:pt x="21596" y="21218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07" name="Group 76"/>
                <p:cNvGrpSpPr>
                  <a:grpSpLocks/>
                </p:cNvGrpSpPr>
                <p:nvPr/>
              </p:nvGrpSpPr>
              <p:grpSpPr bwMode="auto">
                <a:xfrm>
                  <a:off x="4273" y="3107"/>
                  <a:ext cx="96" cy="68"/>
                  <a:chOff x="4273" y="3107"/>
                  <a:chExt cx="96" cy="68"/>
                </a:xfrm>
              </p:grpSpPr>
              <p:sp>
                <p:nvSpPr>
                  <p:cNvPr id="108" name="Arc 77"/>
                  <p:cNvSpPr>
                    <a:spLocks/>
                  </p:cNvSpPr>
                  <p:nvPr/>
                </p:nvSpPr>
                <p:spPr bwMode="auto">
                  <a:xfrm>
                    <a:off x="4320" y="3107"/>
                    <a:ext cx="49" cy="68"/>
                  </a:xfrm>
                  <a:custGeom>
                    <a:avLst/>
                    <a:gdLst>
                      <a:gd name="G0" fmla="+- 447 0 0"/>
                      <a:gd name="G1" fmla="+- 21600 0 0"/>
                      <a:gd name="G2" fmla="+- 21600 0 0"/>
                      <a:gd name="T0" fmla="*/ 0 w 22045"/>
                      <a:gd name="T1" fmla="*/ 5 h 21600"/>
                      <a:gd name="T2" fmla="*/ 22045 w 22045"/>
                      <a:gd name="T3" fmla="*/ 21280 h 21600"/>
                      <a:gd name="T4" fmla="*/ 447 w 22045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2045" h="21600" fill="none" extrusionOk="0">
                        <a:moveTo>
                          <a:pt x="-1" y="4"/>
                        </a:moveTo>
                        <a:cubicBezTo>
                          <a:pt x="148" y="1"/>
                          <a:pt x="297" y="-1"/>
                          <a:pt x="447" y="-1"/>
                        </a:cubicBezTo>
                        <a:cubicBezTo>
                          <a:pt x="12251" y="-1"/>
                          <a:pt x="21869" y="9476"/>
                          <a:pt x="22044" y="21280"/>
                        </a:cubicBezTo>
                      </a:path>
                      <a:path w="22045" h="21600" stroke="0" extrusionOk="0">
                        <a:moveTo>
                          <a:pt x="-1" y="4"/>
                        </a:moveTo>
                        <a:cubicBezTo>
                          <a:pt x="148" y="1"/>
                          <a:pt x="297" y="-1"/>
                          <a:pt x="447" y="-1"/>
                        </a:cubicBezTo>
                        <a:cubicBezTo>
                          <a:pt x="12251" y="-1"/>
                          <a:pt x="21869" y="9476"/>
                          <a:pt x="22044" y="21280"/>
                        </a:cubicBezTo>
                        <a:lnTo>
                          <a:pt x="447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09" name="Arc 78"/>
                  <p:cNvSpPr>
                    <a:spLocks/>
                  </p:cNvSpPr>
                  <p:nvPr/>
                </p:nvSpPr>
                <p:spPr bwMode="auto">
                  <a:xfrm>
                    <a:off x="4273" y="3108"/>
                    <a:ext cx="48" cy="67"/>
                  </a:xfrm>
                  <a:custGeom>
                    <a:avLst/>
                    <a:gdLst>
                      <a:gd name="G0" fmla="+- 21598 0 0"/>
                      <a:gd name="G1" fmla="+- 21595 0 0"/>
                      <a:gd name="G2" fmla="+- 21600 0 0"/>
                      <a:gd name="T0" fmla="*/ 0 w 21598"/>
                      <a:gd name="T1" fmla="*/ 21275 h 21595"/>
                      <a:gd name="T2" fmla="*/ 21151 w 21598"/>
                      <a:gd name="T3" fmla="*/ 0 h 21595"/>
                      <a:gd name="T4" fmla="*/ 21598 w 21598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8" h="21595" fill="none" extrusionOk="0">
                        <a:moveTo>
                          <a:pt x="0" y="21275"/>
                        </a:moveTo>
                        <a:cubicBezTo>
                          <a:pt x="172" y="9645"/>
                          <a:pt x="9522" y="240"/>
                          <a:pt x="21150" y="-1"/>
                        </a:cubicBezTo>
                      </a:path>
                      <a:path w="21598" h="21595" stroke="0" extrusionOk="0">
                        <a:moveTo>
                          <a:pt x="0" y="21275"/>
                        </a:moveTo>
                        <a:cubicBezTo>
                          <a:pt x="172" y="9645"/>
                          <a:pt x="9522" y="240"/>
                          <a:pt x="21150" y="-1"/>
                        </a:cubicBezTo>
                        <a:lnTo>
                          <a:pt x="21598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91" name="Group 79"/>
              <p:cNvGrpSpPr>
                <a:grpSpLocks/>
              </p:cNvGrpSpPr>
              <p:nvPr/>
            </p:nvGrpSpPr>
            <p:grpSpPr bwMode="auto">
              <a:xfrm>
                <a:off x="3792" y="3073"/>
                <a:ext cx="385" cy="192"/>
                <a:chOff x="3792" y="3073"/>
                <a:chExt cx="385" cy="192"/>
              </a:xfrm>
            </p:grpSpPr>
            <p:grpSp>
              <p:nvGrpSpPr>
                <p:cNvPr id="92" name="Group 80"/>
                <p:cNvGrpSpPr>
                  <a:grpSpLocks/>
                </p:cNvGrpSpPr>
                <p:nvPr/>
              </p:nvGrpSpPr>
              <p:grpSpPr bwMode="auto">
                <a:xfrm>
                  <a:off x="4081" y="3073"/>
                  <a:ext cx="96" cy="102"/>
                  <a:chOff x="4081" y="3073"/>
                  <a:chExt cx="96" cy="102"/>
                </a:xfrm>
              </p:grpSpPr>
              <p:sp>
                <p:nvSpPr>
                  <p:cNvPr id="102" name="Arc 81"/>
                  <p:cNvSpPr>
                    <a:spLocks/>
                  </p:cNvSpPr>
                  <p:nvPr/>
                </p:nvSpPr>
                <p:spPr bwMode="auto">
                  <a:xfrm>
                    <a:off x="4081" y="3074"/>
                    <a:ext cx="48" cy="101"/>
                  </a:xfrm>
                  <a:custGeom>
                    <a:avLst/>
                    <a:gdLst>
                      <a:gd name="G0" fmla="+- 21599 0 0"/>
                      <a:gd name="G1" fmla="+- 21595 0 0"/>
                      <a:gd name="G2" fmla="+- 21600 0 0"/>
                      <a:gd name="T0" fmla="*/ 0 w 21599"/>
                      <a:gd name="T1" fmla="*/ 21382 h 21595"/>
                      <a:gd name="T2" fmla="*/ 21151 w 21599"/>
                      <a:gd name="T3" fmla="*/ 0 h 21595"/>
                      <a:gd name="T4" fmla="*/ 21599 w 21599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9" h="21595" fill="none" extrusionOk="0">
                        <a:moveTo>
                          <a:pt x="0" y="21382"/>
                        </a:moveTo>
                        <a:cubicBezTo>
                          <a:pt x="115" y="9710"/>
                          <a:pt x="9481" y="241"/>
                          <a:pt x="21150" y="-1"/>
                        </a:cubicBezTo>
                      </a:path>
                      <a:path w="21599" h="21595" stroke="0" extrusionOk="0">
                        <a:moveTo>
                          <a:pt x="0" y="21382"/>
                        </a:moveTo>
                        <a:cubicBezTo>
                          <a:pt x="115" y="9710"/>
                          <a:pt x="9481" y="241"/>
                          <a:pt x="21150" y="-1"/>
                        </a:cubicBezTo>
                        <a:lnTo>
                          <a:pt x="21599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03" name="Arc 82"/>
                  <p:cNvSpPr>
                    <a:spLocks/>
                  </p:cNvSpPr>
                  <p:nvPr/>
                </p:nvSpPr>
                <p:spPr bwMode="auto">
                  <a:xfrm>
                    <a:off x="4128" y="3073"/>
                    <a:ext cx="49" cy="102"/>
                  </a:xfrm>
                  <a:custGeom>
                    <a:avLst/>
                    <a:gdLst>
                      <a:gd name="G0" fmla="+- 448 0 0"/>
                      <a:gd name="G1" fmla="+- 21600 0 0"/>
                      <a:gd name="G2" fmla="+- 21600 0 0"/>
                      <a:gd name="T0" fmla="*/ 0 w 22047"/>
                      <a:gd name="T1" fmla="*/ 5 h 21600"/>
                      <a:gd name="T2" fmla="*/ 22047 w 22047"/>
                      <a:gd name="T3" fmla="*/ 21387 h 21600"/>
                      <a:gd name="T4" fmla="*/ 448 w 22047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2047" h="21600" fill="none" extrusionOk="0">
                        <a:moveTo>
                          <a:pt x="-1" y="4"/>
                        </a:moveTo>
                        <a:cubicBezTo>
                          <a:pt x="149" y="1"/>
                          <a:pt x="298" y="-1"/>
                          <a:pt x="448" y="-1"/>
                        </a:cubicBezTo>
                        <a:cubicBezTo>
                          <a:pt x="12294" y="-1"/>
                          <a:pt x="21930" y="9541"/>
                          <a:pt x="22046" y="21387"/>
                        </a:cubicBezTo>
                      </a:path>
                      <a:path w="22047" h="21600" stroke="0" extrusionOk="0">
                        <a:moveTo>
                          <a:pt x="-1" y="4"/>
                        </a:moveTo>
                        <a:cubicBezTo>
                          <a:pt x="149" y="1"/>
                          <a:pt x="298" y="-1"/>
                          <a:pt x="448" y="-1"/>
                        </a:cubicBezTo>
                        <a:cubicBezTo>
                          <a:pt x="12294" y="-1"/>
                          <a:pt x="21930" y="9541"/>
                          <a:pt x="22046" y="21387"/>
                        </a:cubicBezTo>
                        <a:lnTo>
                          <a:pt x="448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3" name="Group 83"/>
                <p:cNvGrpSpPr>
                  <a:grpSpLocks/>
                </p:cNvGrpSpPr>
                <p:nvPr/>
              </p:nvGrpSpPr>
              <p:grpSpPr bwMode="auto">
                <a:xfrm>
                  <a:off x="3984" y="3175"/>
                  <a:ext cx="97" cy="90"/>
                  <a:chOff x="3984" y="3175"/>
                  <a:chExt cx="97" cy="90"/>
                </a:xfrm>
              </p:grpSpPr>
              <p:sp>
                <p:nvSpPr>
                  <p:cNvPr id="100" name="Arc 84"/>
                  <p:cNvSpPr>
                    <a:spLocks/>
                  </p:cNvSpPr>
                  <p:nvPr/>
                </p:nvSpPr>
                <p:spPr bwMode="auto">
                  <a:xfrm rot="10800000">
                    <a:off x="3984" y="3175"/>
                    <a:ext cx="48" cy="9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01" name="Arc 85"/>
                  <p:cNvSpPr>
                    <a:spLocks/>
                  </p:cNvSpPr>
                  <p:nvPr/>
                </p:nvSpPr>
                <p:spPr bwMode="auto">
                  <a:xfrm rot="10800000">
                    <a:off x="4033" y="3175"/>
                    <a:ext cx="48" cy="90"/>
                  </a:xfrm>
                  <a:custGeom>
                    <a:avLst/>
                    <a:gdLst>
                      <a:gd name="G0" fmla="+- 21600 0 0"/>
                      <a:gd name="G1" fmla="+- 21595 0 0"/>
                      <a:gd name="G2" fmla="+- 21600 0 0"/>
                      <a:gd name="T0" fmla="*/ 0 w 21600"/>
                      <a:gd name="T1" fmla="*/ 21595 h 21595"/>
                      <a:gd name="T2" fmla="*/ 21150 w 21600"/>
                      <a:gd name="T3" fmla="*/ 0 h 21595"/>
                      <a:gd name="T4" fmla="*/ 21600 w 21600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595" fill="none" extrusionOk="0">
                        <a:moveTo>
                          <a:pt x="-1" y="21594"/>
                        </a:moveTo>
                        <a:cubicBezTo>
                          <a:pt x="-1" y="9841"/>
                          <a:pt x="9398" y="244"/>
                          <a:pt x="21149" y="-1"/>
                        </a:cubicBezTo>
                      </a:path>
                      <a:path w="21600" h="21595" stroke="0" extrusionOk="0">
                        <a:moveTo>
                          <a:pt x="-1" y="21594"/>
                        </a:moveTo>
                        <a:cubicBezTo>
                          <a:pt x="-1" y="9841"/>
                          <a:pt x="9398" y="244"/>
                          <a:pt x="21149" y="-1"/>
                        </a:cubicBezTo>
                        <a:lnTo>
                          <a:pt x="21600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4" name="Group 86"/>
                <p:cNvGrpSpPr>
                  <a:grpSpLocks/>
                </p:cNvGrpSpPr>
                <p:nvPr/>
              </p:nvGrpSpPr>
              <p:grpSpPr bwMode="auto">
                <a:xfrm>
                  <a:off x="3792" y="3175"/>
                  <a:ext cx="97" cy="57"/>
                  <a:chOff x="3792" y="3175"/>
                  <a:chExt cx="97" cy="57"/>
                </a:xfrm>
              </p:grpSpPr>
              <p:sp>
                <p:nvSpPr>
                  <p:cNvPr id="98" name="Arc 87"/>
                  <p:cNvSpPr>
                    <a:spLocks/>
                  </p:cNvSpPr>
                  <p:nvPr/>
                </p:nvSpPr>
                <p:spPr bwMode="auto">
                  <a:xfrm rot="10800000">
                    <a:off x="3792" y="3175"/>
                    <a:ext cx="48" cy="5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597"/>
                      <a:gd name="T1" fmla="*/ 0 h 21600"/>
                      <a:gd name="T2" fmla="*/ 21597 w 21597"/>
                      <a:gd name="T3" fmla="*/ 21218 h 21600"/>
                      <a:gd name="T4" fmla="*/ 0 w 21597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7" h="21600" fill="none" extrusionOk="0">
                        <a:moveTo>
                          <a:pt x="0" y="-1"/>
                        </a:moveTo>
                        <a:cubicBezTo>
                          <a:pt x="11780" y="-1"/>
                          <a:pt x="21388" y="9439"/>
                          <a:pt x="21596" y="21218"/>
                        </a:cubicBezTo>
                      </a:path>
                      <a:path w="21597" h="21600" stroke="0" extrusionOk="0">
                        <a:moveTo>
                          <a:pt x="0" y="-1"/>
                        </a:moveTo>
                        <a:cubicBezTo>
                          <a:pt x="11780" y="-1"/>
                          <a:pt x="21388" y="9439"/>
                          <a:pt x="21596" y="21218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99" name="Arc 88"/>
                  <p:cNvSpPr>
                    <a:spLocks/>
                  </p:cNvSpPr>
                  <p:nvPr/>
                </p:nvSpPr>
                <p:spPr bwMode="auto">
                  <a:xfrm rot="10800000">
                    <a:off x="3841" y="3176"/>
                    <a:ext cx="48" cy="56"/>
                  </a:xfrm>
                  <a:custGeom>
                    <a:avLst/>
                    <a:gdLst>
                      <a:gd name="G0" fmla="+- 21597 0 0"/>
                      <a:gd name="G1" fmla="+- 21595 0 0"/>
                      <a:gd name="G2" fmla="+- 21600 0 0"/>
                      <a:gd name="T0" fmla="*/ 0 w 21597"/>
                      <a:gd name="T1" fmla="*/ 21213 h 21595"/>
                      <a:gd name="T2" fmla="*/ 21151 w 21597"/>
                      <a:gd name="T3" fmla="*/ 0 h 21595"/>
                      <a:gd name="T4" fmla="*/ 21597 w 21597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7" h="21595" fill="none" extrusionOk="0">
                        <a:moveTo>
                          <a:pt x="0" y="21213"/>
                        </a:moveTo>
                        <a:cubicBezTo>
                          <a:pt x="205" y="9607"/>
                          <a:pt x="9546" y="239"/>
                          <a:pt x="21150" y="-1"/>
                        </a:cubicBezTo>
                      </a:path>
                      <a:path w="21597" h="21595" stroke="0" extrusionOk="0">
                        <a:moveTo>
                          <a:pt x="0" y="21213"/>
                        </a:moveTo>
                        <a:cubicBezTo>
                          <a:pt x="205" y="9607"/>
                          <a:pt x="9546" y="239"/>
                          <a:pt x="21150" y="-1"/>
                        </a:cubicBezTo>
                        <a:lnTo>
                          <a:pt x="21597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5" name="Group 89"/>
                <p:cNvGrpSpPr>
                  <a:grpSpLocks/>
                </p:cNvGrpSpPr>
                <p:nvPr/>
              </p:nvGrpSpPr>
              <p:grpSpPr bwMode="auto">
                <a:xfrm>
                  <a:off x="3889" y="3107"/>
                  <a:ext cx="96" cy="68"/>
                  <a:chOff x="3889" y="3107"/>
                  <a:chExt cx="96" cy="68"/>
                </a:xfrm>
              </p:grpSpPr>
              <p:sp>
                <p:nvSpPr>
                  <p:cNvPr id="96" name="Arc 90"/>
                  <p:cNvSpPr>
                    <a:spLocks/>
                  </p:cNvSpPr>
                  <p:nvPr/>
                </p:nvSpPr>
                <p:spPr bwMode="auto">
                  <a:xfrm>
                    <a:off x="3889" y="3108"/>
                    <a:ext cx="48" cy="67"/>
                  </a:xfrm>
                  <a:custGeom>
                    <a:avLst/>
                    <a:gdLst>
                      <a:gd name="G0" fmla="+- 21598 0 0"/>
                      <a:gd name="G1" fmla="+- 21595 0 0"/>
                      <a:gd name="G2" fmla="+- 21600 0 0"/>
                      <a:gd name="T0" fmla="*/ 0 w 21598"/>
                      <a:gd name="T1" fmla="*/ 21275 h 21595"/>
                      <a:gd name="T2" fmla="*/ 21151 w 21598"/>
                      <a:gd name="T3" fmla="*/ 0 h 21595"/>
                      <a:gd name="T4" fmla="*/ 21598 w 21598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8" h="21595" fill="none" extrusionOk="0">
                        <a:moveTo>
                          <a:pt x="0" y="21275"/>
                        </a:moveTo>
                        <a:cubicBezTo>
                          <a:pt x="172" y="9645"/>
                          <a:pt x="9522" y="240"/>
                          <a:pt x="21150" y="-1"/>
                        </a:cubicBezTo>
                      </a:path>
                      <a:path w="21598" h="21595" stroke="0" extrusionOk="0">
                        <a:moveTo>
                          <a:pt x="0" y="21275"/>
                        </a:moveTo>
                        <a:cubicBezTo>
                          <a:pt x="172" y="9645"/>
                          <a:pt x="9522" y="240"/>
                          <a:pt x="21150" y="-1"/>
                        </a:cubicBezTo>
                        <a:lnTo>
                          <a:pt x="21598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97" name="Arc 91"/>
                  <p:cNvSpPr>
                    <a:spLocks/>
                  </p:cNvSpPr>
                  <p:nvPr/>
                </p:nvSpPr>
                <p:spPr bwMode="auto">
                  <a:xfrm>
                    <a:off x="3936" y="3107"/>
                    <a:ext cx="49" cy="68"/>
                  </a:xfrm>
                  <a:custGeom>
                    <a:avLst/>
                    <a:gdLst>
                      <a:gd name="G0" fmla="+- 447 0 0"/>
                      <a:gd name="G1" fmla="+- 21600 0 0"/>
                      <a:gd name="G2" fmla="+- 21600 0 0"/>
                      <a:gd name="T0" fmla="*/ 0 w 22045"/>
                      <a:gd name="T1" fmla="*/ 5 h 21600"/>
                      <a:gd name="T2" fmla="*/ 22045 w 22045"/>
                      <a:gd name="T3" fmla="*/ 21280 h 21600"/>
                      <a:gd name="T4" fmla="*/ 447 w 22045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2045" h="21600" fill="none" extrusionOk="0">
                        <a:moveTo>
                          <a:pt x="-1" y="4"/>
                        </a:moveTo>
                        <a:cubicBezTo>
                          <a:pt x="148" y="1"/>
                          <a:pt x="297" y="-1"/>
                          <a:pt x="447" y="-1"/>
                        </a:cubicBezTo>
                        <a:cubicBezTo>
                          <a:pt x="12251" y="-1"/>
                          <a:pt x="21869" y="9476"/>
                          <a:pt x="22044" y="21280"/>
                        </a:cubicBezTo>
                      </a:path>
                      <a:path w="22045" h="21600" stroke="0" extrusionOk="0">
                        <a:moveTo>
                          <a:pt x="-1" y="4"/>
                        </a:moveTo>
                        <a:cubicBezTo>
                          <a:pt x="148" y="1"/>
                          <a:pt x="297" y="-1"/>
                          <a:pt x="447" y="-1"/>
                        </a:cubicBezTo>
                        <a:cubicBezTo>
                          <a:pt x="12251" y="-1"/>
                          <a:pt x="21869" y="9476"/>
                          <a:pt x="22044" y="21280"/>
                        </a:cubicBezTo>
                        <a:lnTo>
                          <a:pt x="447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68" name="Group 92"/>
            <p:cNvGrpSpPr>
              <a:grpSpLocks/>
            </p:cNvGrpSpPr>
            <p:nvPr/>
          </p:nvGrpSpPr>
          <p:grpSpPr bwMode="auto">
            <a:xfrm>
              <a:off x="4655" y="2738"/>
              <a:ext cx="384" cy="49"/>
              <a:chOff x="4657" y="3169"/>
              <a:chExt cx="384" cy="49"/>
            </a:xfrm>
          </p:grpSpPr>
          <p:grpSp>
            <p:nvGrpSpPr>
              <p:cNvPr id="78" name="Group 93"/>
              <p:cNvGrpSpPr>
                <a:grpSpLocks/>
              </p:cNvGrpSpPr>
              <p:nvPr/>
            </p:nvGrpSpPr>
            <p:grpSpPr bwMode="auto">
              <a:xfrm>
                <a:off x="4657" y="3169"/>
                <a:ext cx="96" cy="26"/>
                <a:chOff x="4657" y="3169"/>
                <a:chExt cx="96" cy="26"/>
              </a:xfrm>
            </p:grpSpPr>
            <p:sp>
              <p:nvSpPr>
                <p:cNvPr id="88" name="Arc 94"/>
                <p:cNvSpPr>
                  <a:spLocks/>
                </p:cNvSpPr>
                <p:nvPr/>
              </p:nvSpPr>
              <p:spPr bwMode="auto">
                <a:xfrm>
                  <a:off x="4704" y="3169"/>
                  <a:ext cx="49" cy="26"/>
                </a:xfrm>
                <a:custGeom>
                  <a:avLst/>
                  <a:gdLst>
                    <a:gd name="G0" fmla="+- 450 0 0"/>
                    <a:gd name="G1" fmla="+- 21600 0 0"/>
                    <a:gd name="G2" fmla="+- 21600 0 0"/>
                    <a:gd name="T0" fmla="*/ 0 w 22050"/>
                    <a:gd name="T1" fmla="*/ 5 h 21600"/>
                    <a:gd name="T2" fmla="*/ 22050 w 22050"/>
                    <a:gd name="T3" fmla="*/ 21600 h 21600"/>
                    <a:gd name="T4" fmla="*/ 450 w 2205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050" h="21600" fill="none" extrusionOk="0">
                      <a:moveTo>
                        <a:pt x="-1" y="4"/>
                      </a:moveTo>
                      <a:cubicBezTo>
                        <a:pt x="149" y="1"/>
                        <a:pt x="299" y="-1"/>
                        <a:pt x="450" y="-1"/>
                      </a:cubicBezTo>
                      <a:cubicBezTo>
                        <a:pt x="12379" y="-1"/>
                        <a:pt x="22050" y="9670"/>
                        <a:pt x="22050" y="21600"/>
                      </a:cubicBezTo>
                    </a:path>
                    <a:path w="22050" h="21600" stroke="0" extrusionOk="0">
                      <a:moveTo>
                        <a:pt x="-1" y="4"/>
                      </a:moveTo>
                      <a:cubicBezTo>
                        <a:pt x="149" y="1"/>
                        <a:pt x="299" y="-1"/>
                        <a:pt x="450" y="-1"/>
                      </a:cubicBezTo>
                      <a:cubicBezTo>
                        <a:pt x="12379" y="-1"/>
                        <a:pt x="22050" y="9670"/>
                        <a:pt x="22050" y="21600"/>
                      </a:cubicBezTo>
                      <a:lnTo>
                        <a:pt x="45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9" name="Arc 95"/>
                <p:cNvSpPr>
                  <a:spLocks/>
                </p:cNvSpPr>
                <p:nvPr/>
              </p:nvSpPr>
              <p:spPr bwMode="auto">
                <a:xfrm>
                  <a:off x="4657" y="3169"/>
                  <a:ext cx="48" cy="26"/>
                </a:xfrm>
                <a:custGeom>
                  <a:avLst/>
                  <a:gdLst>
                    <a:gd name="G0" fmla="+- 21600 0 0"/>
                    <a:gd name="G1" fmla="+- 21595 0 0"/>
                    <a:gd name="G2" fmla="+- 21600 0 0"/>
                    <a:gd name="T0" fmla="*/ 0 w 21600"/>
                    <a:gd name="T1" fmla="*/ 21595 h 21595"/>
                    <a:gd name="T2" fmla="*/ 21150 w 21600"/>
                    <a:gd name="T3" fmla="*/ 0 h 21595"/>
                    <a:gd name="T4" fmla="*/ 21600 w 21600"/>
                    <a:gd name="T5" fmla="*/ 21595 h 215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5" fill="none" extrusionOk="0">
                      <a:moveTo>
                        <a:pt x="-1" y="21594"/>
                      </a:moveTo>
                      <a:cubicBezTo>
                        <a:pt x="-1" y="9841"/>
                        <a:pt x="9398" y="244"/>
                        <a:pt x="21149" y="-1"/>
                      </a:cubicBezTo>
                    </a:path>
                    <a:path w="21600" h="21595" stroke="0" extrusionOk="0">
                      <a:moveTo>
                        <a:pt x="-1" y="21594"/>
                      </a:moveTo>
                      <a:cubicBezTo>
                        <a:pt x="-1" y="9841"/>
                        <a:pt x="9398" y="244"/>
                        <a:pt x="21149" y="-1"/>
                      </a:cubicBezTo>
                      <a:lnTo>
                        <a:pt x="21600" y="2159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9" name="Group 96"/>
              <p:cNvGrpSpPr>
                <a:grpSpLocks/>
              </p:cNvGrpSpPr>
              <p:nvPr/>
            </p:nvGrpSpPr>
            <p:grpSpPr bwMode="auto">
              <a:xfrm>
                <a:off x="4752" y="3195"/>
                <a:ext cx="97" cy="23"/>
                <a:chOff x="4752" y="3195"/>
                <a:chExt cx="97" cy="23"/>
              </a:xfrm>
            </p:grpSpPr>
            <p:sp>
              <p:nvSpPr>
                <p:cNvPr id="86" name="Arc 97"/>
                <p:cNvSpPr>
                  <a:spLocks/>
                </p:cNvSpPr>
                <p:nvPr/>
              </p:nvSpPr>
              <p:spPr bwMode="auto">
                <a:xfrm rot="10800000">
                  <a:off x="4801" y="3196"/>
                  <a:ext cx="48" cy="22"/>
                </a:xfrm>
                <a:custGeom>
                  <a:avLst/>
                  <a:gdLst>
                    <a:gd name="G0" fmla="+- 21579 0 0"/>
                    <a:gd name="G1" fmla="+- 21596 0 0"/>
                    <a:gd name="G2" fmla="+- 21600 0 0"/>
                    <a:gd name="T0" fmla="*/ 0 w 21579"/>
                    <a:gd name="T1" fmla="*/ 20637 h 21596"/>
                    <a:gd name="T2" fmla="*/ 21139 w 21579"/>
                    <a:gd name="T3" fmla="*/ 0 h 21596"/>
                    <a:gd name="T4" fmla="*/ 21579 w 21579"/>
                    <a:gd name="T5" fmla="*/ 21596 h 21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579" h="21596" fill="none" extrusionOk="0">
                      <a:moveTo>
                        <a:pt x="0" y="20637"/>
                      </a:moveTo>
                      <a:cubicBezTo>
                        <a:pt x="505" y="9261"/>
                        <a:pt x="9754" y="232"/>
                        <a:pt x="21139" y="0"/>
                      </a:cubicBezTo>
                    </a:path>
                    <a:path w="21579" h="21596" stroke="0" extrusionOk="0">
                      <a:moveTo>
                        <a:pt x="0" y="20637"/>
                      </a:moveTo>
                      <a:cubicBezTo>
                        <a:pt x="505" y="9261"/>
                        <a:pt x="9754" y="232"/>
                        <a:pt x="21139" y="0"/>
                      </a:cubicBezTo>
                      <a:lnTo>
                        <a:pt x="21579" y="2159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7" name="Arc 98"/>
                <p:cNvSpPr>
                  <a:spLocks/>
                </p:cNvSpPr>
                <p:nvPr/>
              </p:nvSpPr>
              <p:spPr bwMode="auto">
                <a:xfrm rot="10800000">
                  <a:off x="4752" y="3195"/>
                  <a:ext cx="48" cy="23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579"/>
                    <a:gd name="T1" fmla="*/ 0 h 21600"/>
                    <a:gd name="T2" fmla="*/ 21579 w 21579"/>
                    <a:gd name="T3" fmla="*/ 20641 h 21600"/>
                    <a:gd name="T4" fmla="*/ 0 w 215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579" h="21600" fill="none" extrusionOk="0">
                      <a:moveTo>
                        <a:pt x="0" y="-1"/>
                      </a:moveTo>
                      <a:cubicBezTo>
                        <a:pt x="11556" y="-1"/>
                        <a:pt x="21065" y="9095"/>
                        <a:pt x="21578" y="20641"/>
                      </a:cubicBezTo>
                    </a:path>
                    <a:path w="21579" h="21600" stroke="0" extrusionOk="0">
                      <a:moveTo>
                        <a:pt x="0" y="-1"/>
                      </a:moveTo>
                      <a:cubicBezTo>
                        <a:pt x="11556" y="-1"/>
                        <a:pt x="21065" y="9095"/>
                        <a:pt x="21578" y="20641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0" name="Group 99"/>
              <p:cNvGrpSpPr>
                <a:grpSpLocks/>
              </p:cNvGrpSpPr>
              <p:nvPr/>
            </p:nvGrpSpPr>
            <p:grpSpPr bwMode="auto">
              <a:xfrm>
                <a:off x="4944" y="3195"/>
                <a:ext cx="97" cy="15"/>
                <a:chOff x="4944" y="3195"/>
                <a:chExt cx="97" cy="15"/>
              </a:xfrm>
            </p:grpSpPr>
            <p:sp>
              <p:nvSpPr>
                <p:cNvPr id="84" name="Arc 100"/>
                <p:cNvSpPr>
                  <a:spLocks/>
                </p:cNvSpPr>
                <p:nvPr/>
              </p:nvSpPr>
              <p:spPr bwMode="auto">
                <a:xfrm rot="10800000">
                  <a:off x="4993" y="3196"/>
                  <a:ext cx="48" cy="14"/>
                </a:xfrm>
                <a:custGeom>
                  <a:avLst/>
                  <a:gdLst>
                    <a:gd name="G0" fmla="+- 21549 0 0"/>
                    <a:gd name="G1" fmla="+- 21596 0 0"/>
                    <a:gd name="G2" fmla="+- 21600 0 0"/>
                    <a:gd name="T0" fmla="*/ 0 w 21549"/>
                    <a:gd name="T1" fmla="*/ 20110 h 21596"/>
                    <a:gd name="T2" fmla="*/ 21114 w 21549"/>
                    <a:gd name="T3" fmla="*/ 0 h 21596"/>
                    <a:gd name="T4" fmla="*/ 21549 w 21549"/>
                    <a:gd name="T5" fmla="*/ 21596 h 21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549" h="21596" fill="none" extrusionOk="0">
                      <a:moveTo>
                        <a:pt x="0" y="20110"/>
                      </a:moveTo>
                      <a:cubicBezTo>
                        <a:pt x="769" y="8951"/>
                        <a:pt x="9930" y="225"/>
                        <a:pt x="21114" y="0"/>
                      </a:cubicBezTo>
                    </a:path>
                    <a:path w="21549" h="21596" stroke="0" extrusionOk="0">
                      <a:moveTo>
                        <a:pt x="0" y="20110"/>
                      </a:moveTo>
                      <a:cubicBezTo>
                        <a:pt x="769" y="8951"/>
                        <a:pt x="9930" y="225"/>
                        <a:pt x="21114" y="0"/>
                      </a:cubicBezTo>
                      <a:lnTo>
                        <a:pt x="21549" y="2159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5" name="Arc 101"/>
                <p:cNvSpPr>
                  <a:spLocks/>
                </p:cNvSpPr>
                <p:nvPr/>
              </p:nvSpPr>
              <p:spPr bwMode="auto">
                <a:xfrm rot="10800000">
                  <a:off x="4944" y="3195"/>
                  <a:ext cx="48" cy="1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549"/>
                    <a:gd name="T1" fmla="*/ 0 h 21600"/>
                    <a:gd name="T2" fmla="*/ 21549 w 21549"/>
                    <a:gd name="T3" fmla="*/ 20114 h 21600"/>
                    <a:gd name="T4" fmla="*/ 0 w 2154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549" h="21600" fill="none" extrusionOk="0">
                      <a:moveTo>
                        <a:pt x="0" y="-1"/>
                      </a:moveTo>
                      <a:cubicBezTo>
                        <a:pt x="11352" y="-1"/>
                        <a:pt x="20767" y="8788"/>
                        <a:pt x="21548" y="20114"/>
                      </a:cubicBezTo>
                    </a:path>
                    <a:path w="21549" h="21600" stroke="0" extrusionOk="0">
                      <a:moveTo>
                        <a:pt x="0" y="-1"/>
                      </a:moveTo>
                      <a:cubicBezTo>
                        <a:pt x="11352" y="-1"/>
                        <a:pt x="20767" y="8788"/>
                        <a:pt x="21548" y="20114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1" name="Group 102"/>
              <p:cNvGrpSpPr>
                <a:grpSpLocks/>
              </p:cNvGrpSpPr>
              <p:nvPr/>
            </p:nvGrpSpPr>
            <p:grpSpPr bwMode="auto">
              <a:xfrm>
                <a:off x="4849" y="3178"/>
                <a:ext cx="96" cy="17"/>
                <a:chOff x="4849" y="3178"/>
                <a:chExt cx="96" cy="17"/>
              </a:xfrm>
            </p:grpSpPr>
            <p:sp>
              <p:nvSpPr>
                <p:cNvPr id="82" name="Arc 103"/>
                <p:cNvSpPr>
                  <a:spLocks/>
                </p:cNvSpPr>
                <p:nvPr/>
              </p:nvSpPr>
              <p:spPr bwMode="auto">
                <a:xfrm>
                  <a:off x="4896" y="3178"/>
                  <a:ext cx="49" cy="17"/>
                </a:xfrm>
                <a:custGeom>
                  <a:avLst/>
                  <a:gdLst>
                    <a:gd name="G0" fmla="+- 450 0 0"/>
                    <a:gd name="G1" fmla="+- 21600 0 0"/>
                    <a:gd name="G2" fmla="+- 21600 0 0"/>
                    <a:gd name="T0" fmla="*/ 0 w 22050"/>
                    <a:gd name="T1" fmla="*/ 5 h 21600"/>
                    <a:gd name="T2" fmla="*/ 22050 w 22050"/>
                    <a:gd name="T3" fmla="*/ 21600 h 21600"/>
                    <a:gd name="T4" fmla="*/ 450 w 2205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050" h="21600" fill="none" extrusionOk="0">
                      <a:moveTo>
                        <a:pt x="-1" y="4"/>
                      </a:moveTo>
                      <a:cubicBezTo>
                        <a:pt x="149" y="1"/>
                        <a:pt x="299" y="-1"/>
                        <a:pt x="450" y="-1"/>
                      </a:cubicBezTo>
                      <a:cubicBezTo>
                        <a:pt x="12379" y="-1"/>
                        <a:pt x="22050" y="9670"/>
                        <a:pt x="22050" y="21600"/>
                      </a:cubicBezTo>
                    </a:path>
                    <a:path w="22050" h="21600" stroke="0" extrusionOk="0">
                      <a:moveTo>
                        <a:pt x="-1" y="4"/>
                      </a:moveTo>
                      <a:cubicBezTo>
                        <a:pt x="149" y="1"/>
                        <a:pt x="299" y="-1"/>
                        <a:pt x="450" y="-1"/>
                      </a:cubicBezTo>
                      <a:cubicBezTo>
                        <a:pt x="12379" y="-1"/>
                        <a:pt x="22050" y="9670"/>
                        <a:pt x="22050" y="21600"/>
                      </a:cubicBezTo>
                      <a:lnTo>
                        <a:pt x="45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3" name="Arc 104"/>
                <p:cNvSpPr>
                  <a:spLocks/>
                </p:cNvSpPr>
                <p:nvPr/>
              </p:nvSpPr>
              <p:spPr bwMode="auto">
                <a:xfrm>
                  <a:off x="4849" y="3178"/>
                  <a:ext cx="48" cy="17"/>
                </a:xfrm>
                <a:custGeom>
                  <a:avLst/>
                  <a:gdLst>
                    <a:gd name="G0" fmla="+- 21600 0 0"/>
                    <a:gd name="G1" fmla="+- 21595 0 0"/>
                    <a:gd name="G2" fmla="+- 21600 0 0"/>
                    <a:gd name="T0" fmla="*/ 0 w 21600"/>
                    <a:gd name="T1" fmla="*/ 21595 h 21595"/>
                    <a:gd name="T2" fmla="*/ 21150 w 21600"/>
                    <a:gd name="T3" fmla="*/ 0 h 21595"/>
                    <a:gd name="T4" fmla="*/ 21600 w 21600"/>
                    <a:gd name="T5" fmla="*/ 21595 h 215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5" fill="none" extrusionOk="0">
                      <a:moveTo>
                        <a:pt x="-1" y="21594"/>
                      </a:moveTo>
                      <a:cubicBezTo>
                        <a:pt x="-1" y="9841"/>
                        <a:pt x="9398" y="244"/>
                        <a:pt x="21149" y="-1"/>
                      </a:cubicBezTo>
                    </a:path>
                    <a:path w="21600" h="21595" stroke="0" extrusionOk="0">
                      <a:moveTo>
                        <a:pt x="-1" y="21594"/>
                      </a:moveTo>
                      <a:cubicBezTo>
                        <a:pt x="-1" y="9841"/>
                        <a:pt x="9398" y="244"/>
                        <a:pt x="21149" y="-1"/>
                      </a:cubicBezTo>
                      <a:lnTo>
                        <a:pt x="21600" y="2159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69" name="Group 105"/>
            <p:cNvGrpSpPr>
              <a:grpSpLocks/>
            </p:cNvGrpSpPr>
            <p:nvPr/>
          </p:nvGrpSpPr>
          <p:grpSpPr bwMode="auto">
            <a:xfrm>
              <a:off x="4455" y="2741"/>
              <a:ext cx="96" cy="26"/>
              <a:chOff x="4657" y="3169"/>
              <a:chExt cx="96" cy="26"/>
            </a:xfrm>
          </p:grpSpPr>
          <p:sp>
            <p:nvSpPr>
              <p:cNvPr id="76" name="Arc 106"/>
              <p:cNvSpPr>
                <a:spLocks/>
              </p:cNvSpPr>
              <p:nvPr/>
            </p:nvSpPr>
            <p:spPr bwMode="auto">
              <a:xfrm>
                <a:off x="4657" y="3169"/>
                <a:ext cx="48" cy="2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-1" y="21594"/>
                    </a:moveTo>
                    <a:cubicBezTo>
                      <a:pt x="-1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-1" y="21594"/>
                    </a:moveTo>
                    <a:cubicBezTo>
                      <a:pt x="-1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Arc 107"/>
              <p:cNvSpPr>
                <a:spLocks/>
              </p:cNvSpPr>
              <p:nvPr/>
            </p:nvSpPr>
            <p:spPr bwMode="auto">
              <a:xfrm>
                <a:off x="4704" y="3169"/>
                <a:ext cx="49" cy="26"/>
              </a:xfrm>
              <a:custGeom>
                <a:avLst/>
                <a:gdLst>
                  <a:gd name="G0" fmla="+- 450 0 0"/>
                  <a:gd name="G1" fmla="+- 21600 0 0"/>
                  <a:gd name="G2" fmla="+- 21600 0 0"/>
                  <a:gd name="T0" fmla="*/ 0 w 22050"/>
                  <a:gd name="T1" fmla="*/ 5 h 21600"/>
                  <a:gd name="T2" fmla="*/ 22050 w 22050"/>
                  <a:gd name="T3" fmla="*/ 21600 h 21600"/>
                  <a:gd name="T4" fmla="*/ 450 w 2205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050" h="21600" fill="none" extrusionOk="0">
                    <a:moveTo>
                      <a:pt x="-1" y="4"/>
                    </a:moveTo>
                    <a:cubicBezTo>
                      <a:pt x="149" y="1"/>
                      <a:pt x="299" y="-1"/>
                      <a:pt x="450" y="-1"/>
                    </a:cubicBezTo>
                    <a:cubicBezTo>
                      <a:pt x="12379" y="-1"/>
                      <a:pt x="22050" y="9670"/>
                      <a:pt x="22050" y="21600"/>
                    </a:cubicBezTo>
                  </a:path>
                  <a:path w="22050" h="21600" stroke="0" extrusionOk="0">
                    <a:moveTo>
                      <a:pt x="-1" y="4"/>
                    </a:moveTo>
                    <a:cubicBezTo>
                      <a:pt x="149" y="1"/>
                      <a:pt x="299" y="-1"/>
                      <a:pt x="450" y="-1"/>
                    </a:cubicBezTo>
                    <a:cubicBezTo>
                      <a:pt x="12379" y="-1"/>
                      <a:pt x="22050" y="9670"/>
                      <a:pt x="22050" y="21600"/>
                    </a:cubicBezTo>
                    <a:lnTo>
                      <a:pt x="45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70" name="Group 108"/>
            <p:cNvGrpSpPr>
              <a:grpSpLocks/>
            </p:cNvGrpSpPr>
            <p:nvPr/>
          </p:nvGrpSpPr>
          <p:grpSpPr bwMode="auto">
            <a:xfrm>
              <a:off x="4557" y="2761"/>
              <a:ext cx="97" cy="23"/>
              <a:chOff x="4560" y="3195"/>
              <a:chExt cx="97" cy="23"/>
            </a:xfrm>
          </p:grpSpPr>
          <p:sp>
            <p:nvSpPr>
              <p:cNvPr id="74" name="Arc 109"/>
              <p:cNvSpPr>
                <a:spLocks/>
              </p:cNvSpPr>
              <p:nvPr/>
            </p:nvSpPr>
            <p:spPr bwMode="auto">
              <a:xfrm rot="10800000">
                <a:off x="4560" y="3195"/>
                <a:ext cx="48" cy="2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579"/>
                  <a:gd name="T1" fmla="*/ 0 h 21600"/>
                  <a:gd name="T2" fmla="*/ 21579 w 21579"/>
                  <a:gd name="T3" fmla="*/ 20641 h 21600"/>
                  <a:gd name="T4" fmla="*/ 0 w 215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79" h="21600" fill="none" extrusionOk="0">
                    <a:moveTo>
                      <a:pt x="0" y="-1"/>
                    </a:moveTo>
                    <a:cubicBezTo>
                      <a:pt x="11556" y="-1"/>
                      <a:pt x="21065" y="9095"/>
                      <a:pt x="21578" y="20641"/>
                    </a:cubicBezTo>
                  </a:path>
                  <a:path w="21579" h="21600" stroke="0" extrusionOk="0">
                    <a:moveTo>
                      <a:pt x="0" y="-1"/>
                    </a:moveTo>
                    <a:cubicBezTo>
                      <a:pt x="11556" y="-1"/>
                      <a:pt x="21065" y="9095"/>
                      <a:pt x="21578" y="20641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Arc 110"/>
              <p:cNvSpPr>
                <a:spLocks/>
              </p:cNvSpPr>
              <p:nvPr/>
            </p:nvSpPr>
            <p:spPr bwMode="auto">
              <a:xfrm rot="10800000">
                <a:off x="4609" y="3196"/>
                <a:ext cx="48" cy="22"/>
              </a:xfrm>
              <a:custGeom>
                <a:avLst/>
                <a:gdLst>
                  <a:gd name="G0" fmla="+- 21579 0 0"/>
                  <a:gd name="G1" fmla="+- 21596 0 0"/>
                  <a:gd name="G2" fmla="+- 21600 0 0"/>
                  <a:gd name="T0" fmla="*/ 0 w 21579"/>
                  <a:gd name="T1" fmla="*/ 20637 h 21596"/>
                  <a:gd name="T2" fmla="*/ 21139 w 21579"/>
                  <a:gd name="T3" fmla="*/ 0 h 21596"/>
                  <a:gd name="T4" fmla="*/ 21579 w 21579"/>
                  <a:gd name="T5" fmla="*/ 21596 h 21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79" h="21596" fill="none" extrusionOk="0">
                    <a:moveTo>
                      <a:pt x="0" y="20637"/>
                    </a:moveTo>
                    <a:cubicBezTo>
                      <a:pt x="505" y="9261"/>
                      <a:pt x="9754" y="232"/>
                      <a:pt x="21139" y="0"/>
                    </a:cubicBezTo>
                  </a:path>
                  <a:path w="21579" h="21596" stroke="0" extrusionOk="0">
                    <a:moveTo>
                      <a:pt x="0" y="20637"/>
                    </a:moveTo>
                    <a:cubicBezTo>
                      <a:pt x="505" y="9261"/>
                      <a:pt x="9754" y="232"/>
                      <a:pt x="21139" y="0"/>
                    </a:cubicBezTo>
                    <a:lnTo>
                      <a:pt x="21579" y="2159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71" name="Group 111"/>
            <p:cNvGrpSpPr>
              <a:grpSpLocks/>
            </p:cNvGrpSpPr>
            <p:nvPr/>
          </p:nvGrpSpPr>
          <p:grpSpPr bwMode="auto">
            <a:xfrm>
              <a:off x="5045" y="2747"/>
              <a:ext cx="96" cy="17"/>
              <a:chOff x="4465" y="3178"/>
              <a:chExt cx="96" cy="17"/>
            </a:xfrm>
          </p:grpSpPr>
          <p:sp>
            <p:nvSpPr>
              <p:cNvPr id="72" name="Arc 112"/>
              <p:cNvSpPr>
                <a:spLocks/>
              </p:cNvSpPr>
              <p:nvPr/>
            </p:nvSpPr>
            <p:spPr bwMode="auto">
              <a:xfrm>
                <a:off x="4465" y="3178"/>
                <a:ext cx="48" cy="17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-1" y="21594"/>
                    </a:moveTo>
                    <a:cubicBezTo>
                      <a:pt x="-1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-1" y="21594"/>
                    </a:moveTo>
                    <a:cubicBezTo>
                      <a:pt x="-1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Arc 113"/>
              <p:cNvSpPr>
                <a:spLocks/>
              </p:cNvSpPr>
              <p:nvPr/>
            </p:nvSpPr>
            <p:spPr bwMode="auto">
              <a:xfrm>
                <a:off x="4512" y="3178"/>
                <a:ext cx="49" cy="17"/>
              </a:xfrm>
              <a:custGeom>
                <a:avLst/>
                <a:gdLst>
                  <a:gd name="G0" fmla="+- 450 0 0"/>
                  <a:gd name="G1" fmla="+- 21600 0 0"/>
                  <a:gd name="G2" fmla="+- 21600 0 0"/>
                  <a:gd name="T0" fmla="*/ 0 w 22050"/>
                  <a:gd name="T1" fmla="*/ 5 h 21600"/>
                  <a:gd name="T2" fmla="*/ 22050 w 22050"/>
                  <a:gd name="T3" fmla="*/ 21600 h 21600"/>
                  <a:gd name="T4" fmla="*/ 450 w 2205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050" h="21600" fill="none" extrusionOk="0">
                    <a:moveTo>
                      <a:pt x="-1" y="4"/>
                    </a:moveTo>
                    <a:cubicBezTo>
                      <a:pt x="149" y="1"/>
                      <a:pt x="299" y="-1"/>
                      <a:pt x="450" y="-1"/>
                    </a:cubicBezTo>
                    <a:cubicBezTo>
                      <a:pt x="12379" y="-1"/>
                      <a:pt x="22050" y="9670"/>
                      <a:pt x="22050" y="21600"/>
                    </a:cubicBezTo>
                  </a:path>
                  <a:path w="22050" h="21600" stroke="0" extrusionOk="0">
                    <a:moveTo>
                      <a:pt x="-1" y="4"/>
                    </a:moveTo>
                    <a:cubicBezTo>
                      <a:pt x="149" y="1"/>
                      <a:pt x="299" y="-1"/>
                      <a:pt x="450" y="-1"/>
                    </a:cubicBezTo>
                    <a:cubicBezTo>
                      <a:pt x="12379" y="-1"/>
                      <a:pt x="22050" y="9670"/>
                      <a:pt x="22050" y="21600"/>
                    </a:cubicBezTo>
                    <a:lnTo>
                      <a:pt x="45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116" name="Group 114"/>
          <p:cNvGrpSpPr>
            <a:grpSpLocks/>
          </p:cNvGrpSpPr>
          <p:nvPr/>
        </p:nvGrpSpPr>
        <p:grpSpPr bwMode="auto">
          <a:xfrm>
            <a:off x="660079" y="2451130"/>
            <a:ext cx="7124128" cy="3923628"/>
            <a:chOff x="710" y="1152"/>
            <a:chExt cx="4663" cy="2764"/>
          </a:xfrm>
        </p:grpSpPr>
        <p:grpSp>
          <p:nvGrpSpPr>
            <p:cNvPr id="117" name="Group 115"/>
            <p:cNvGrpSpPr>
              <a:grpSpLocks/>
            </p:cNvGrpSpPr>
            <p:nvPr/>
          </p:nvGrpSpPr>
          <p:grpSpPr bwMode="auto">
            <a:xfrm>
              <a:off x="710" y="1152"/>
              <a:ext cx="4663" cy="2764"/>
              <a:chOff x="710" y="1152"/>
              <a:chExt cx="4663" cy="2764"/>
            </a:xfrm>
          </p:grpSpPr>
          <p:sp>
            <p:nvSpPr>
              <p:cNvPr id="120" name="Line 116"/>
              <p:cNvSpPr>
                <a:spLocks noChangeShapeType="1"/>
              </p:cNvSpPr>
              <p:nvPr/>
            </p:nvSpPr>
            <p:spPr bwMode="auto">
              <a:xfrm>
                <a:off x="3648" y="3600"/>
                <a:ext cx="15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" name="Rectangle 117"/>
              <p:cNvSpPr>
                <a:spLocks noChangeArrowheads="1"/>
              </p:cNvSpPr>
              <p:nvPr/>
            </p:nvSpPr>
            <p:spPr bwMode="auto">
              <a:xfrm>
                <a:off x="4837" y="3590"/>
                <a:ext cx="53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2400" dirty="0" smtClean="0"/>
                  <a:t>OPD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2" name="Group 118"/>
              <p:cNvGrpSpPr>
                <a:grpSpLocks/>
              </p:cNvGrpSpPr>
              <p:nvPr/>
            </p:nvGrpSpPr>
            <p:grpSpPr bwMode="auto">
              <a:xfrm>
                <a:off x="710" y="1152"/>
                <a:ext cx="3035" cy="2664"/>
                <a:chOff x="710" y="1152"/>
                <a:chExt cx="3035" cy="2664"/>
              </a:xfrm>
            </p:grpSpPr>
            <p:sp>
              <p:nvSpPr>
                <p:cNvPr id="123" name="Oval 119"/>
                <p:cNvSpPr>
                  <a:spLocks noChangeArrowheads="1"/>
                </p:cNvSpPr>
                <p:nvPr/>
              </p:nvSpPr>
              <p:spPr bwMode="auto">
                <a:xfrm>
                  <a:off x="1300" y="2740"/>
                  <a:ext cx="88" cy="40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4" name="Oval 120"/>
                <p:cNvSpPr>
                  <a:spLocks noChangeArrowheads="1"/>
                </p:cNvSpPr>
                <p:nvPr/>
              </p:nvSpPr>
              <p:spPr bwMode="auto">
                <a:xfrm>
                  <a:off x="1156" y="2260"/>
                  <a:ext cx="376" cy="8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5" name="Line 121"/>
                <p:cNvSpPr>
                  <a:spLocks noChangeShapeType="1"/>
                </p:cNvSpPr>
                <p:nvPr/>
              </p:nvSpPr>
              <p:spPr bwMode="auto">
                <a:xfrm>
                  <a:off x="1344" y="1152"/>
                  <a:ext cx="0" cy="912"/>
                </a:xfrm>
                <a:prstGeom prst="line">
                  <a:avLst/>
                </a:prstGeom>
                <a:noFill/>
                <a:ln w="12700">
                  <a:solidFill>
                    <a:srgbClr val="FF3300"/>
                  </a:solidFill>
                  <a:round/>
                  <a:headEnd type="none" w="sm" len="sm"/>
                  <a:tailEnd type="stealth" w="med" len="lg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6" name="Line 122"/>
                <p:cNvSpPr>
                  <a:spLocks noChangeShapeType="1"/>
                </p:cNvSpPr>
                <p:nvPr/>
              </p:nvSpPr>
              <p:spPr bwMode="auto">
                <a:xfrm>
                  <a:off x="1152" y="2304"/>
                  <a:ext cx="240" cy="576"/>
                </a:xfrm>
                <a:prstGeom prst="line">
                  <a:avLst/>
                </a:prstGeom>
                <a:noFill/>
                <a:ln w="12700">
                  <a:solidFill>
                    <a:srgbClr val="FF33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7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1296" y="2304"/>
                  <a:ext cx="240" cy="576"/>
                </a:xfrm>
                <a:prstGeom prst="line">
                  <a:avLst/>
                </a:prstGeom>
                <a:noFill/>
                <a:ln w="12700">
                  <a:solidFill>
                    <a:srgbClr val="FF33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8" name="Oval 124"/>
                <p:cNvSpPr>
                  <a:spLocks noChangeArrowheads="1"/>
                </p:cNvSpPr>
                <p:nvPr/>
              </p:nvSpPr>
              <p:spPr bwMode="auto">
                <a:xfrm>
                  <a:off x="1252" y="2884"/>
                  <a:ext cx="184" cy="4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9" name="Line 125"/>
                <p:cNvSpPr>
                  <a:spLocks noChangeShapeType="1"/>
                </p:cNvSpPr>
                <p:nvPr/>
              </p:nvSpPr>
              <p:spPr bwMode="auto">
                <a:xfrm>
                  <a:off x="1344" y="2928"/>
                  <a:ext cx="0" cy="576"/>
                </a:xfrm>
                <a:prstGeom prst="line">
                  <a:avLst/>
                </a:prstGeom>
                <a:noFill/>
                <a:ln w="12700">
                  <a:solidFill>
                    <a:srgbClr val="FF33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0" name="Line 126"/>
                <p:cNvSpPr>
                  <a:spLocks noChangeShapeType="1"/>
                </p:cNvSpPr>
                <p:nvPr/>
              </p:nvSpPr>
              <p:spPr bwMode="auto">
                <a:xfrm>
                  <a:off x="1008" y="3264"/>
                  <a:ext cx="672" cy="0"/>
                </a:xfrm>
                <a:prstGeom prst="line">
                  <a:avLst/>
                </a:prstGeom>
                <a:noFill/>
                <a:ln w="12700">
                  <a:solidFill>
                    <a:srgbClr val="FF33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1" name="Rectangle 127" descr="Diagonales larges vers le bas"/>
                <p:cNvSpPr>
                  <a:spLocks noChangeArrowheads="1"/>
                </p:cNvSpPr>
                <p:nvPr/>
              </p:nvSpPr>
              <p:spPr bwMode="auto">
                <a:xfrm>
                  <a:off x="964" y="3172"/>
                  <a:ext cx="40" cy="184"/>
                </a:xfrm>
                <a:prstGeom prst="rect">
                  <a:avLst/>
                </a:prstGeom>
                <a:pattFill prst="wdDnDiag">
                  <a:fgClr>
                    <a:schemeClr val="tx2"/>
                  </a:fgClr>
                  <a:bgClr>
                    <a:schemeClr val="bg1"/>
                  </a:bgClr>
                </a:patt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2" name="Rectangle 128" descr="Diagonales larges vers le bas"/>
                <p:cNvSpPr>
                  <a:spLocks noChangeArrowheads="1"/>
                </p:cNvSpPr>
                <p:nvPr/>
              </p:nvSpPr>
              <p:spPr bwMode="auto">
                <a:xfrm>
                  <a:off x="1228" y="3484"/>
                  <a:ext cx="184" cy="40"/>
                </a:xfrm>
                <a:prstGeom prst="rect">
                  <a:avLst/>
                </a:prstGeom>
                <a:pattFill prst="wdDnDiag">
                  <a:fgClr>
                    <a:schemeClr val="tx2"/>
                  </a:fgClr>
                  <a:bgClr>
                    <a:schemeClr val="bg1"/>
                  </a:bgClr>
                </a:patt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1200" y="3168"/>
                  <a:ext cx="240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" name="Oval 130"/>
                <p:cNvSpPr>
                  <a:spLocks noChangeArrowheads="1"/>
                </p:cNvSpPr>
                <p:nvPr/>
              </p:nvSpPr>
              <p:spPr bwMode="auto">
                <a:xfrm>
                  <a:off x="1684" y="3220"/>
                  <a:ext cx="88" cy="88"/>
                </a:xfrm>
                <a:prstGeom prst="ellipse">
                  <a:avLst/>
                </a:prstGeom>
                <a:solidFill>
                  <a:srgbClr val="FF0033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864" y="3120"/>
                  <a:ext cx="24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stealth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" name="Rectangle 132"/>
                <p:cNvSpPr>
                  <a:spLocks noChangeArrowheads="1"/>
                </p:cNvSpPr>
                <p:nvPr/>
              </p:nvSpPr>
              <p:spPr bwMode="auto">
                <a:xfrm>
                  <a:off x="710" y="2826"/>
                  <a:ext cx="553" cy="3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prstTxWarp prst="textNoShape">
                    <a:avLst/>
                  </a:prstTxWarp>
                  <a:spAutoFit/>
                </a:bodyPr>
                <a:lstStyle/>
                <a:p>
                  <a:pPr algn="l" eaLnBrk="0" hangingPunct="0"/>
                  <a:r>
                    <a:rPr lang="en-US" sz="2400" dirty="0">
                      <a:solidFill>
                        <a:schemeClr val="tx1"/>
                      </a:solidFill>
                    </a:rPr>
                    <a:t>OPD</a:t>
                  </a:r>
                </a:p>
              </p:txBody>
            </p:sp>
            <p:sp>
              <p:nvSpPr>
                <p:cNvPr id="137" name="Rectangle 133"/>
                <p:cNvSpPr>
                  <a:spLocks noChangeArrowheads="1"/>
                </p:cNvSpPr>
                <p:nvPr/>
              </p:nvSpPr>
              <p:spPr bwMode="auto">
                <a:xfrm>
                  <a:off x="1382" y="3350"/>
                  <a:ext cx="860" cy="3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prstTxWarp prst="textNoShape">
                    <a:avLst/>
                  </a:prstTxWarp>
                  <a:spAutoFit/>
                </a:bodyPr>
                <a:lstStyle/>
                <a:p>
                  <a:pPr algn="l" eaLnBrk="0" hangingPunct="0"/>
                  <a:r>
                    <a:rPr lang="en-US" sz="24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400" dirty="0"/>
                    <a:t>D</a:t>
                  </a:r>
                  <a:r>
                    <a:rPr lang="en-US" sz="2400" dirty="0" smtClean="0">
                      <a:solidFill>
                        <a:schemeClr val="tx1"/>
                      </a:solidFill>
                    </a:rPr>
                    <a:t>etector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8" name="Rectangle 134"/>
                <p:cNvSpPr>
                  <a:spLocks noChangeArrowheads="1"/>
                </p:cNvSpPr>
                <p:nvPr/>
              </p:nvSpPr>
              <p:spPr bwMode="auto">
                <a:xfrm>
                  <a:off x="710" y="3494"/>
                  <a:ext cx="497" cy="3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prstTxWarp prst="textNoShape">
                    <a:avLst/>
                  </a:prstTxWarp>
                  <a:spAutoFit/>
                </a:bodyPr>
                <a:lstStyle/>
                <a:p>
                  <a:pPr algn="l" eaLnBrk="0" hangingPunct="0"/>
                  <a:r>
                    <a:rPr lang="en-US" sz="2400">
                      <a:solidFill>
                        <a:schemeClr val="tx1"/>
                      </a:solidFill>
                    </a:rPr>
                    <a:t>FTS</a:t>
                  </a:r>
                </a:p>
              </p:txBody>
            </p:sp>
            <p:sp>
              <p:nvSpPr>
                <p:cNvPr id="139" name="Rectangle 135"/>
                <p:cNvSpPr>
                  <a:spLocks noChangeArrowheads="1"/>
                </p:cNvSpPr>
                <p:nvPr/>
              </p:nvSpPr>
              <p:spPr bwMode="auto">
                <a:xfrm>
                  <a:off x="902" y="1962"/>
                  <a:ext cx="886" cy="3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prstTxWarp prst="textNoShape">
                    <a:avLst/>
                  </a:prstTxWarp>
                  <a:spAutoFit/>
                </a:bodyPr>
                <a:lstStyle/>
                <a:p>
                  <a:pPr algn="l" eaLnBrk="0" hangingPunct="0"/>
                  <a:r>
                    <a:rPr lang="en-US" sz="2400" dirty="0"/>
                    <a:t>T</a:t>
                  </a:r>
                  <a:r>
                    <a:rPr lang="en-US" sz="2400" dirty="0" smtClean="0">
                      <a:solidFill>
                        <a:schemeClr val="tx1"/>
                      </a:solidFill>
                    </a:rPr>
                    <a:t>elescope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0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3120" y="1584"/>
                  <a:ext cx="24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" name="Line 137"/>
                <p:cNvSpPr>
                  <a:spLocks noChangeShapeType="1"/>
                </p:cNvSpPr>
                <p:nvPr/>
              </p:nvSpPr>
              <p:spPr bwMode="auto">
                <a:xfrm>
                  <a:off x="1872" y="3264"/>
                  <a:ext cx="81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stealth" w="med" len="lg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" name="Rectangle 138"/>
                <p:cNvSpPr>
                  <a:spLocks noChangeArrowheads="1"/>
                </p:cNvSpPr>
                <p:nvPr/>
              </p:nvSpPr>
              <p:spPr bwMode="auto">
                <a:xfrm>
                  <a:off x="2522" y="2302"/>
                  <a:ext cx="1223" cy="3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prstTxWarp prst="textNoShape">
                    <a:avLst/>
                  </a:prstTxWarp>
                  <a:spAutoFit/>
                </a:bodyPr>
                <a:lstStyle/>
                <a:p>
                  <a:pPr algn="l" eaLnBrk="0" hangingPunct="0"/>
                  <a:r>
                    <a:rPr lang="en-US" sz="2400" dirty="0" err="1"/>
                    <a:t>I</a:t>
                  </a:r>
                  <a:r>
                    <a:rPr lang="en-US" sz="2400" dirty="0" err="1" smtClean="0">
                      <a:solidFill>
                        <a:schemeClr val="tx1"/>
                      </a:solidFill>
                    </a:rPr>
                    <a:t>nterferogram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" name="Line 139"/>
                <p:cNvSpPr>
                  <a:spLocks noChangeShapeType="1"/>
                </p:cNvSpPr>
                <p:nvPr/>
              </p:nvSpPr>
              <p:spPr bwMode="auto">
                <a:xfrm>
                  <a:off x="3120" y="2640"/>
                  <a:ext cx="0" cy="9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stealth" w="med" len="lg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" name="Line 140"/>
                <p:cNvSpPr>
                  <a:spLocks noChangeShapeType="1"/>
                </p:cNvSpPr>
                <p:nvPr/>
              </p:nvSpPr>
              <p:spPr bwMode="auto">
                <a:xfrm>
                  <a:off x="2928" y="3600"/>
                  <a:ext cx="62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grpSp>
              <p:nvGrpSpPr>
                <p:cNvPr id="145" name="Group 141"/>
                <p:cNvGrpSpPr>
                  <a:grpSpLocks/>
                </p:cNvGrpSpPr>
                <p:nvPr/>
              </p:nvGrpSpPr>
              <p:grpSpPr bwMode="auto">
                <a:xfrm>
                  <a:off x="2784" y="2785"/>
                  <a:ext cx="673" cy="816"/>
                  <a:chOff x="2784" y="2785"/>
                  <a:chExt cx="673" cy="816"/>
                </a:xfrm>
              </p:grpSpPr>
              <p:grpSp>
                <p:nvGrpSpPr>
                  <p:cNvPr id="146" name="Group 142"/>
                  <p:cNvGrpSpPr>
                    <a:grpSpLocks/>
                  </p:cNvGrpSpPr>
                  <p:nvPr/>
                </p:nvGrpSpPr>
                <p:grpSpPr bwMode="auto">
                  <a:xfrm>
                    <a:off x="3073" y="2785"/>
                    <a:ext cx="384" cy="816"/>
                    <a:chOff x="3073" y="2785"/>
                    <a:chExt cx="384" cy="816"/>
                  </a:xfrm>
                </p:grpSpPr>
                <p:grpSp>
                  <p:nvGrpSpPr>
                    <p:cNvPr id="160" name="Group 1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73" y="2785"/>
                      <a:ext cx="96" cy="432"/>
                      <a:chOff x="3073" y="2785"/>
                      <a:chExt cx="96" cy="432"/>
                    </a:xfrm>
                  </p:grpSpPr>
                  <p:sp>
                    <p:nvSpPr>
                      <p:cNvPr id="170" name="Arc 1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20" y="2785"/>
                        <a:ext cx="49" cy="432"/>
                      </a:xfrm>
                      <a:custGeom>
                        <a:avLst/>
                        <a:gdLst>
                          <a:gd name="G0" fmla="+- 450 0 0"/>
                          <a:gd name="G1" fmla="+- 21600 0 0"/>
                          <a:gd name="G2" fmla="+- 21600 0 0"/>
                          <a:gd name="T0" fmla="*/ 0 w 22050"/>
                          <a:gd name="T1" fmla="*/ 5 h 21600"/>
                          <a:gd name="T2" fmla="*/ 22050 w 22050"/>
                          <a:gd name="T3" fmla="*/ 21600 h 21600"/>
                          <a:gd name="T4" fmla="*/ 450 w 2205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2050" h="21600" fill="none" extrusionOk="0">
                            <a:moveTo>
                              <a:pt x="-1" y="4"/>
                            </a:moveTo>
                            <a:cubicBezTo>
                              <a:pt x="149" y="1"/>
                              <a:pt x="299" y="-1"/>
                              <a:pt x="450" y="-1"/>
                            </a:cubicBezTo>
                            <a:cubicBezTo>
                              <a:pt x="12379" y="-1"/>
                              <a:pt x="22050" y="9670"/>
                              <a:pt x="22050" y="21600"/>
                            </a:cubicBezTo>
                          </a:path>
                          <a:path w="22050" h="21600" stroke="0" extrusionOk="0">
                            <a:moveTo>
                              <a:pt x="-1" y="4"/>
                            </a:moveTo>
                            <a:cubicBezTo>
                              <a:pt x="149" y="1"/>
                              <a:pt x="299" y="-1"/>
                              <a:pt x="450" y="-1"/>
                            </a:cubicBezTo>
                            <a:cubicBezTo>
                              <a:pt x="12379" y="-1"/>
                              <a:pt x="22050" y="9670"/>
                              <a:pt x="22050" y="21600"/>
                            </a:cubicBezTo>
                            <a:lnTo>
                              <a:pt x="450" y="2160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71" name="Arc 1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73" y="2785"/>
                        <a:ext cx="48" cy="432"/>
                      </a:xfrm>
                      <a:custGeom>
                        <a:avLst/>
                        <a:gdLst>
                          <a:gd name="G0" fmla="+- 21600 0 0"/>
                          <a:gd name="G1" fmla="+- 21595 0 0"/>
                          <a:gd name="G2" fmla="+- 21600 0 0"/>
                          <a:gd name="T0" fmla="*/ 0 w 21600"/>
                          <a:gd name="T1" fmla="*/ 21595 h 21595"/>
                          <a:gd name="T2" fmla="*/ 21150 w 21600"/>
                          <a:gd name="T3" fmla="*/ 0 h 21595"/>
                          <a:gd name="T4" fmla="*/ 21600 w 21600"/>
                          <a:gd name="T5" fmla="*/ 21595 h 2159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595" fill="none" extrusionOk="0">
                            <a:moveTo>
                              <a:pt x="-1" y="21594"/>
                            </a:moveTo>
                            <a:cubicBezTo>
                              <a:pt x="-1" y="9841"/>
                              <a:pt x="9398" y="244"/>
                              <a:pt x="21149" y="-1"/>
                            </a:cubicBezTo>
                          </a:path>
                          <a:path w="21600" h="21595" stroke="0" extrusionOk="0">
                            <a:moveTo>
                              <a:pt x="-1" y="21594"/>
                            </a:moveTo>
                            <a:cubicBezTo>
                              <a:pt x="-1" y="9841"/>
                              <a:pt x="9398" y="244"/>
                              <a:pt x="21149" y="-1"/>
                            </a:cubicBezTo>
                            <a:lnTo>
                              <a:pt x="21600" y="21595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161" name="Group 1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68" y="3217"/>
                      <a:ext cx="97" cy="384"/>
                      <a:chOff x="3168" y="3217"/>
                      <a:chExt cx="97" cy="384"/>
                    </a:xfrm>
                  </p:grpSpPr>
                  <p:sp>
                    <p:nvSpPr>
                      <p:cNvPr id="168" name="Arc 147"/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3217" y="3217"/>
                        <a:ext cx="48" cy="384"/>
                      </a:xfrm>
                      <a:custGeom>
                        <a:avLst/>
                        <a:gdLst>
                          <a:gd name="G0" fmla="+- 21600 0 0"/>
                          <a:gd name="G1" fmla="+- 21595 0 0"/>
                          <a:gd name="G2" fmla="+- 21600 0 0"/>
                          <a:gd name="T0" fmla="*/ 0 w 21600"/>
                          <a:gd name="T1" fmla="*/ 21595 h 21595"/>
                          <a:gd name="T2" fmla="*/ 21150 w 21600"/>
                          <a:gd name="T3" fmla="*/ 0 h 21595"/>
                          <a:gd name="T4" fmla="*/ 21600 w 21600"/>
                          <a:gd name="T5" fmla="*/ 21595 h 2159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595" fill="none" extrusionOk="0">
                            <a:moveTo>
                              <a:pt x="-1" y="21594"/>
                            </a:moveTo>
                            <a:cubicBezTo>
                              <a:pt x="-1" y="9841"/>
                              <a:pt x="9398" y="244"/>
                              <a:pt x="21149" y="-1"/>
                            </a:cubicBezTo>
                          </a:path>
                          <a:path w="21600" h="21595" stroke="0" extrusionOk="0">
                            <a:moveTo>
                              <a:pt x="-1" y="21594"/>
                            </a:moveTo>
                            <a:cubicBezTo>
                              <a:pt x="-1" y="9841"/>
                              <a:pt x="9398" y="244"/>
                              <a:pt x="21149" y="-1"/>
                            </a:cubicBezTo>
                            <a:lnTo>
                              <a:pt x="21600" y="21595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69" name="Arc 148"/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3168" y="3217"/>
                        <a:ext cx="48" cy="38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162" name="Group 1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0" y="3217"/>
                      <a:ext cx="97" cy="240"/>
                      <a:chOff x="3360" y="3217"/>
                      <a:chExt cx="97" cy="240"/>
                    </a:xfrm>
                  </p:grpSpPr>
                  <p:sp>
                    <p:nvSpPr>
                      <p:cNvPr id="166" name="Arc 150"/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3409" y="3217"/>
                        <a:ext cx="48" cy="240"/>
                      </a:xfrm>
                      <a:custGeom>
                        <a:avLst/>
                        <a:gdLst>
                          <a:gd name="G0" fmla="+- 21600 0 0"/>
                          <a:gd name="G1" fmla="+- 21595 0 0"/>
                          <a:gd name="G2" fmla="+- 21600 0 0"/>
                          <a:gd name="T0" fmla="*/ 0 w 21600"/>
                          <a:gd name="T1" fmla="*/ 21595 h 21595"/>
                          <a:gd name="T2" fmla="*/ 21150 w 21600"/>
                          <a:gd name="T3" fmla="*/ 0 h 21595"/>
                          <a:gd name="T4" fmla="*/ 21600 w 21600"/>
                          <a:gd name="T5" fmla="*/ 21595 h 2159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595" fill="none" extrusionOk="0">
                            <a:moveTo>
                              <a:pt x="-1" y="21594"/>
                            </a:moveTo>
                            <a:cubicBezTo>
                              <a:pt x="-1" y="9841"/>
                              <a:pt x="9398" y="244"/>
                              <a:pt x="21149" y="-1"/>
                            </a:cubicBezTo>
                          </a:path>
                          <a:path w="21600" h="21595" stroke="0" extrusionOk="0">
                            <a:moveTo>
                              <a:pt x="-1" y="21594"/>
                            </a:moveTo>
                            <a:cubicBezTo>
                              <a:pt x="-1" y="9841"/>
                              <a:pt x="9398" y="244"/>
                              <a:pt x="21149" y="-1"/>
                            </a:cubicBezTo>
                            <a:lnTo>
                              <a:pt x="21600" y="21595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67" name="Arc 151"/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3360" y="3217"/>
                        <a:ext cx="48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163" name="Group 1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65" y="2929"/>
                      <a:ext cx="96" cy="288"/>
                      <a:chOff x="3265" y="2929"/>
                      <a:chExt cx="96" cy="288"/>
                    </a:xfrm>
                  </p:grpSpPr>
                  <p:sp>
                    <p:nvSpPr>
                      <p:cNvPr id="164" name="Arc 1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12" y="2929"/>
                        <a:ext cx="49" cy="288"/>
                      </a:xfrm>
                      <a:custGeom>
                        <a:avLst/>
                        <a:gdLst>
                          <a:gd name="G0" fmla="+- 450 0 0"/>
                          <a:gd name="G1" fmla="+- 21600 0 0"/>
                          <a:gd name="G2" fmla="+- 21600 0 0"/>
                          <a:gd name="T0" fmla="*/ 0 w 22050"/>
                          <a:gd name="T1" fmla="*/ 5 h 21600"/>
                          <a:gd name="T2" fmla="*/ 22050 w 22050"/>
                          <a:gd name="T3" fmla="*/ 21600 h 21600"/>
                          <a:gd name="T4" fmla="*/ 450 w 2205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2050" h="21600" fill="none" extrusionOk="0">
                            <a:moveTo>
                              <a:pt x="-1" y="4"/>
                            </a:moveTo>
                            <a:cubicBezTo>
                              <a:pt x="149" y="1"/>
                              <a:pt x="299" y="-1"/>
                              <a:pt x="450" y="-1"/>
                            </a:cubicBezTo>
                            <a:cubicBezTo>
                              <a:pt x="12379" y="-1"/>
                              <a:pt x="22050" y="9670"/>
                              <a:pt x="22050" y="21600"/>
                            </a:cubicBezTo>
                          </a:path>
                          <a:path w="22050" h="21600" stroke="0" extrusionOk="0">
                            <a:moveTo>
                              <a:pt x="-1" y="4"/>
                            </a:moveTo>
                            <a:cubicBezTo>
                              <a:pt x="149" y="1"/>
                              <a:pt x="299" y="-1"/>
                              <a:pt x="450" y="-1"/>
                            </a:cubicBezTo>
                            <a:cubicBezTo>
                              <a:pt x="12379" y="-1"/>
                              <a:pt x="22050" y="9670"/>
                              <a:pt x="22050" y="21600"/>
                            </a:cubicBezTo>
                            <a:lnTo>
                              <a:pt x="450" y="2160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65" name="Arc 1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65" y="2929"/>
                        <a:ext cx="48" cy="288"/>
                      </a:xfrm>
                      <a:custGeom>
                        <a:avLst/>
                        <a:gdLst>
                          <a:gd name="G0" fmla="+- 21600 0 0"/>
                          <a:gd name="G1" fmla="+- 21595 0 0"/>
                          <a:gd name="G2" fmla="+- 21600 0 0"/>
                          <a:gd name="T0" fmla="*/ 0 w 21600"/>
                          <a:gd name="T1" fmla="*/ 21595 h 21595"/>
                          <a:gd name="T2" fmla="*/ 21150 w 21600"/>
                          <a:gd name="T3" fmla="*/ 0 h 21595"/>
                          <a:gd name="T4" fmla="*/ 21600 w 21600"/>
                          <a:gd name="T5" fmla="*/ 21595 h 2159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595" fill="none" extrusionOk="0">
                            <a:moveTo>
                              <a:pt x="-1" y="21594"/>
                            </a:moveTo>
                            <a:cubicBezTo>
                              <a:pt x="-1" y="9841"/>
                              <a:pt x="9398" y="244"/>
                              <a:pt x="21149" y="-1"/>
                            </a:cubicBezTo>
                          </a:path>
                          <a:path w="21600" h="21595" stroke="0" extrusionOk="0">
                            <a:moveTo>
                              <a:pt x="-1" y="21594"/>
                            </a:moveTo>
                            <a:cubicBezTo>
                              <a:pt x="-1" y="9841"/>
                              <a:pt x="9398" y="244"/>
                              <a:pt x="21149" y="-1"/>
                            </a:cubicBezTo>
                            <a:lnTo>
                              <a:pt x="21600" y="21595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147" name="Group 155"/>
                  <p:cNvGrpSpPr>
                    <a:grpSpLocks/>
                  </p:cNvGrpSpPr>
                  <p:nvPr/>
                </p:nvGrpSpPr>
                <p:grpSpPr bwMode="auto">
                  <a:xfrm>
                    <a:off x="2784" y="2785"/>
                    <a:ext cx="385" cy="816"/>
                    <a:chOff x="2784" y="2785"/>
                    <a:chExt cx="385" cy="816"/>
                  </a:xfrm>
                </p:grpSpPr>
                <p:grpSp>
                  <p:nvGrpSpPr>
                    <p:cNvPr id="148" name="Group 1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73" y="2785"/>
                      <a:ext cx="96" cy="432"/>
                      <a:chOff x="3073" y="2785"/>
                      <a:chExt cx="96" cy="432"/>
                    </a:xfrm>
                  </p:grpSpPr>
                  <p:sp>
                    <p:nvSpPr>
                      <p:cNvPr id="158" name="Arc 1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73" y="2785"/>
                        <a:ext cx="48" cy="432"/>
                      </a:xfrm>
                      <a:custGeom>
                        <a:avLst/>
                        <a:gdLst>
                          <a:gd name="G0" fmla="+- 21600 0 0"/>
                          <a:gd name="G1" fmla="+- 21595 0 0"/>
                          <a:gd name="G2" fmla="+- 21600 0 0"/>
                          <a:gd name="T0" fmla="*/ 0 w 21600"/>
                          <a:gd name="T1" fmla="*/ 21595 h 21595"/>
                          <a:gd name="T2" fmla="*/ 21150 w 21600"/>
                          <a:gd name="T3" fmla="*/ 0 h 21595"/>
                          <a:gd name="T4" fmla="*/ 21600 w 21600"/>
                          <a:gd name="T5" fmla="*/ 21595 h 2159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595" fill="none" extrusionOk="0">
                            <a:moveTo>
                              <a:pt x="-1" y="21594"/>
                            </a:moveTo>
                            <a:cubicBezTo>
                              <a:pt x="-1" y="9841"/>
                              <a:pt x="9398" y="244"/>
                              <a:pt x="21149" y="-1"/>
                            </a:cubicBezTo>
                          </a:path>
                          <a:path w="21600" h="21595" stroke="0" extrusionOk="0">
                            <a:moveTo>
                              <a:pt x="-1" y="21594"/>
                            </a:moveTo>
                            <a:cubicBezTo>
                              <a:pt x="-1" y="9841"/>
                              <a:pt x="9398" y="244"/>
                              <a:pt x="21149" y="-1"/>
                            </a:cubicBezTo>
                            <a:lnTo>
                              <a:pt x="21600" y="21595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9" name="Arc 1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20" y="2785"/>
                        <a:ext cx="49" cy="432"/>
                      </a:xfrm>
                      <a:custGeom>
                        <a:avLst/>
                        <a:gdLst>
                          <a:gd name="G0" fmla="+- 450 0 0"/>
                          <a:gd name="G1" fmla="+- 21600 0 0"/>
                          <a:gd name="G2" fmla="+- 21600 0 0"/>
                          <a:gd name="T0" fmla="*/ 0 w 22050"/>
                          <a:gd name="T1" fmla="*/ 5 h 21600"/>
                          <a:gd name="T2" fmla="*/ 22050 w 22050"/>
                          <a:gd name="T3" fmla="*/ 21600 h 21600"/>
                          <a:gd name="T4" fmla="*/ 450 w 2205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2050" h="21600" fill="none" extrusionOk="0">
                            <a:moveTo>
                              <a:pt x="-1" y="4"/>
                            </a:moveTo>
                            <a:cubicBezTo>
                              <a:pt x="149" y="1"/>
                              <a:pt x="299" y="-1"/>
                              <a:pt x="450" y="-1"/>
                            </a:cubicBezTo>
                            <a:cubicBezTo>
                              <a:pt x="12379" y="-1"/>
                              <a:pt x="22050" y="9670"/>
                              <a:pt x="22050" y="21600"/>
                            </a:cubicBezTo>
                          </a:path>
                          <a:path w="22050" h="21600" stroke="0" extrusionOk="0">
                            <a:moveTo>
                              <a:pt x="-1" y="4"/>
                            </a:moveTo>
                            <a:cubicBezTo>
                              <a:pt x="149" y="1"/>
                              <a:pt x="299" y="-1"/>
                              <a:pt x="450" y="-1"/>
                            </a:cubicBezTo>
                            <a:cubicBezTo>
                              <a:pt x="12379" y="-1"/>
                              <a:pt x="22050" y="9670"/>
                              <a:pt x="22050" y="21600"/>
                            </a:cubicBezTo>
                            <a:lnTo>
                              <a:pt x="450" y="2160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149" name="Group 1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76" y="3217"/>
                      <a:ext cx="97" cy="384"/>
                      <a:chOff x="2976" y="3217"/>
                      <a:chExt cx="97" cy="384"/>
                    </a:xfrm>
                  </p:grpSpPr>
                  <p:sp>
                    <p:nvSpPr>
                      <p:cNvPr id="156" name="Arc 160"/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2976" y="3217"/>
                        <a:ext cx="48" cy="38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7" name="Arc 161"/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3025" y="3217"/>
                        <a:ext cx="48" cy="384"/>
                      </a:xfrm>
                      <a:custGeom>
                        <a:avLst/>
                        <a:gdLst>
                          <a:gd name="G0" fmla="+- 21600 0 0"/>
                          <a:gd name="G1" fmla="+- 21595 0 0"/>
                          <a:gd name="G2" fmla="+- 21600 0 0"/>
                          <a:gd name="T0" fmla="*/ 0 w 21600"/>
                          <a:gd name="T1" fmla="*/ 21595 h 21595"/>
                          <a:gd name="T2" fmla="*/ 21150 w 21600"/>
                          <a:gd name="T3" fmla="*/ 0 h 21595"/>
                          <a:gd name="T4" fmla="*/ 21600 w 21600"/>
                          <a:gd name="T5" fmla="*/ 21595 h 2159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595" fill="none" extrusionOk="0">
                            <a:moveTo>
                              <a:pt x="-1" y="21594"/>
                            </a:moveTo>
                            <a:cubicBezTo>
                              <a:pt x="-1" y="9841"/>
                              <a:pt x="9398" y="244"/>
                              <a:pt x="21149" y="-1"/>
                            </a:cubicBezTo>
                          </a:path>
                          <a:path w="21600" h="21595" stroke="0" extrusionOk="0">
                            <a:moveTo>
                              <a:pt x="-1" y="21594"/>
                            </a:moveTo>
                            <a:cubicBezTo>
                              <a:pt x="-1" y="9841"/>
                              <a:pt x="9398" y="244"/>
                              <a:pt x="21149" y="-1"/>
                            </a:cubicBezTo>
                            <a:lnTo>
                              <a:pt x="21600" y="21595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150" name="Group 1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84" y="3217"/>
                      <a:ext cx="97" cy="240"/>
                      <a:chOff x="2784" y="3217"/>
                      <a:chExt cx="97" cy="240"/>
                    </a:xfrm>
                  </p:grpSpPr>
                  <p:sp>
                    <p:nvSpPr>
                      <p:cNvPr id="154" name="Arc 163"/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2784" y="3217"/>
                        <a:ext cx="48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5" name="Arc 164"/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2833" y="3217"/>
                        <a:ext cx="48" cy="240"/>
                      </a:xfrm>
                      <a:custGeom>
                        <a:avLst/>
                        <a:gdLst>
                          <a:gd name="G0" fmla="+- 21600 0 0"/>
                          <a:gd name="G1" fmla="+- 21595 0 0"/>
                          <a:gd name="G2" fmla="+- 21600 0 0"/>
                          <a:gd name="T0" fmla="*/ 0 w 21600"/>
                          <a:gd name="T1" fmla="*/ 21595 h 21595"/>
                          <a:gd name="T2" fmla="*/ 21150 w 21600"/>
                          <a:gd name="T3" fmla="*/ 0 h 21595"/>
                          <a:gd name="T4" fmla="*/ 21600 w 21600"/>
                          <a:gd name="T5" fmla="*/ 21595 h 2159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595" fill="none" extrusionOk="0">
                            <a:moveTo>
                              <a:pt x="-1" y="21594"/>
                            </a:moveTo>
                            <a:cubicBezTo>
                              <a:pt x="-1" y="9841"/>
                              <a:pt x="9398" y="244"/>
                              <a:pt x="21149" y="-1"/>
                            </a:cubicBezTo>
                          </a:path>
                          <a:path w="21600" h="21595" stroke="0" extrusionOk="0">
                            <a:moveTo>
                              <a:pt x="-1" y="21594"/>
                            </a:moveTo>
                            <a:cubicBezTo>
                              <a:pt x="-1" y="9841"/>
                              <a:pt x="9398" y="244"/>
                              <a:pt x="21149" y="-1"/>
                            </a:cubicBezTo>
                            <a:lnTo>
                              <a:pt x="21600" y="21595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151" name="Group 16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81" y="2929"/>
                      <a:ext cx="96" cy="288"/>
                      <a:chOff x="2881" y="2929"/>
                      <a:chExt cx="96" cy="288"/>
                    </a:xfrm>
                  </p:grpSpPr>
                  <p:sp>
                    <p:nvSpPr>
                      <p:cNvPr id="152" name="Arc 16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81" y="2929"/>
                        <a:ext cx="48" cy="288"/>
                      </a:xfrm>
                      <a:custGeom>
                        <a:avLst/>
                        <a:gdLst>
                          <a:gd name="G0" fmla="+- 21600 0 0"/>
                          <a:gd name="G1" fmla="+- 21595 0 0"/>
                          <a:gd name="G2" fmla="+- 21600 0 0"/>
                          <a:gd name="T0" fmla="*/ 0 w 21600"/>
                          <a:gd name="T1" fmla="*/ 21595 h 21595"/>
                          <a:gd name="T2" fmla="*/ 21150 w 21600"/>
                          <a:gd name="T3" fmla="*/ 0 h 21595"/>
                          <a:gd name="T4" fmla="*/ 21600 w 21600"/>
                          <a:gd name="T5" fmla="*/ 21595 h 2159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595" fill="none" extrusionOk="0">
                            <a:moveTo>
                              <a:pt x="-1" y="21594"/>
                            </a:moveTo>
                            <a:cubicBezTo>
                              <a:pt x="-1" y="9841"/>
                              <a:pt x="9398" y="244"/>
                              <a:pt x="21149" y="-1"/>
                            </a:cubicBezTo>
                          </a:path>
                          <a:path w="21600" h="21595" stroke="0" extrusionOk="0">
                            <a:moveTo>
                              <a:pt x="-1" y="21594"/>
                            </a:moveTo>
                            <a:cubicBezTo>
                              <a:pt x="-1" y="9841"/>
                              <a:pt x="9398" y="244"/>
                              <a:pt x="21149" y="-1"/>
                            </a:cubicBezTo>
                            <a:lnTo>
                              <a:pt x="21600" y="21595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3" name="Arc 16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28" y="2929"/>
                        <a:ext cx="49" cy="288"/>
                      </a:xfrm>
                      <a:custGeom>
                        <a:avLst/>
                        <a:gdLst>
                          <a:gd name="G0" fmla="+- 450 0 0"/>
                          <a:gd name="G1" fmla="+- 21600 0 0"/>
                          <a:gd name="G2" fmla="+- 21600 0 0"/>
                          <a:gd name="T0" fmla="*/ 0 w 22050"/>
                          <a:gd name="T1" fmla="*/ 5 h 21600"/>
                          <a:gd name="T2" fmla="*/ 22050 w 22050"/>
                          <a:gd name="T3" fmla="*/ 21600 h 21600"/>
                          <a:gd name="T4" fmla="*/ 450 w 2205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2050" h="21600" fill="none" extrusionOk="0">
                            <a:moveTo>
                              <a:pt x="-1" y="4"/>
                            </a:moveTo>
                            <a:cubicBezTo>
                              <a:pt x="149" y="1"/>
                              <a:pt x="299" y="-1"/>
                              <a:pt x="450" y="-1"/>
                            </a:cubicBezTo>
                            <a:cubicBezTo>
                              <a:pt x="12379" y="-1"/>
                              <a:pt x="22050" y="9670"/>
                              <a:pt x="22050" y="21600"/>
                            </a:cubicBezTo>
                          </a:path>
                          <a:path w="22050" h="21600" stroke="0" extrusionOk="0">
                            <a:moveTo>
                              <a:pt x="-1" y="4"/>
                            </a:moveTo>
                            <a:cubicBezTo>
                              <a:pt x="149" y="1"/>
                              <a:pt x="299" y="-1"/>
                              <a:pt x="450" y="-1"/>
                            </a:cubicBezTo>
                            <a:cubicBezTo>
                              <a:pt x="12379" y="-1"/>
                              <a:pt x="22050" y="9670"/>
                              <a:pt x="22050" y="21600"/>
                            </a:cubicBezTo>
                            <a:lnTo>
                              <a:pt x="450" y="2160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</p:grpSp>
        </p:grpSp>
        <p:sp>
          <p:nvSpPr>
            <p:cNvPr id="118" name="Line 168"/>
            <p:cNvSpPr>
              <a:spLocks noChangeShapeType="1"/>
            </p:cNvSpPr>
            <p:nvPr/>
          </p:nvSpPr>
          <p:spPr bwMode="auto">
            <a:xfrm>
              <a:off x="3984" y="1872"/>
              <a:ext cx="0" cy="768"/>
            </a:xfrm>
            <a:prstGeom prst="line">
              <a:avLst/>
            </a:prstGeom>
            <a:noFill/>
            <a:ln w="12700">
              <a:solidFill>
                <a:srgbClr val="00FFFF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Rectangle 169"/>
            <p:cNvSpPr>
              <a:spLocks noChangeArrowheads="1"/>
            </p:cNvSpPr>
            <p:nvPr/>
          </p:nvSpPr>
          <p:spPr bwMode="auto">
            <a:xfrm>
              <a:off x="4022" y="2103"/>
              <a:ext cx="354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2400">
                  <a:solidFill>
                    <a:schemeClr val="tx1"/>
                  </a:solidFill>
                  <a:latin typeface="Times New Roman" pitchFamily="-65" charset="0"/>
                </a:rPr>
                <a:t>TF</a:t>
              </a:r>
            </a:p>
          </p:txBody>
        </p:sp>
      </p:grpSp>
      <p:sp>
        <p:nvSpPr>
          <p:cNvPr id="172" name="Freeform 170"/>
          <p:cNvSpPr>
            <a:spLocks/>
          </p:cNvSpPr>
          <p:nvPr/>
        </p:nvSpPr>
        <p:spPr bwMode="auto">
          <a:xfrm>
            <a:off x="4959029" y="1768505"/>
            <a:ext cx="1460500" cy="1182687"/>
          </a:xfrm>
          <a:custGeom>
            <a:avLst/>
            <a:gdLst/>
            <a:ahLst/>
            <a:cxnLst>
              <a:cxn ang="0">
                <a:pos x="0" y="812"/>
              </a:cxn>
              <a:cxn ang="0">
                <a:pos x="68" y="804"/>
              </a:cxn>
              <a:cxn ang="0">
                <a:pos x="148" y="696"/>
              </a:cxn>
              <a:cxn ang="0">
                <a:pos x="224" y="408"/>
              </a:cxn>
              <a:cxn ang="0">
                <a:pos x="284" y="92"/>
              </a:cxn>
              <a:cxn ang="0">
                <a:pos x="344" y="12"/>
              </a:cxn>
              <a:cxn ang="0">
                <a:pos x="660" y="20"/>
              </a:cxn>
              <a:cxn ang="0">
                <a:pos x="716" y="96"/>
              </a:cxn>
              <a:cxn ang="0">
                <a:pos x="808" y="580"/>
              </a:cxn>
              <a:cxn ang="0">
                <a:pos x="904" y="796"/>
              </a:cxn>
              <a:cxn ang="0">
                <a:pos x="956" y="808"/>
              </a:cxn>
            </a:cxnLst>
            <a:rect l="0" t="0" r="r" b="b"/>
            <a:pathLst>
              <a:path w="956" h="834">
                <a:moveTo>
                  <a:pt x="0" y="812"/>
                </a:moveTo>
                <a:cubicBezTo>
                  <a:pt x="21" y="817"/>
                  <a:pt x="43" y="823"/>
                  <a:pt x="68" y="804"/>
                </a:cubicBezTo>
                <a:cubicBezTo>
                  <a:pt x="93" y="785"/>
                  <a:pt x="122" y="762"/>
                  <a:pt x="148" y="696"/>
                </a:cubicBezTo>
                <a:cubicBezTo>
                  <a:pt x="174" y="630"/>
                  <a:pt x="201" y="509"/>
                  <a:pt x="224" y="408"/>
                </a:cubicBezTo>
                <a:cubicBezTo>
                  <a:pt x="247" y="307"/>
                  <a:pt x="264" y="158"/>
                  <a:pt x="284" y="92"/>
                </a:cubicBezTo>
                <a:cubicBezTo>
                  <a:pt x="304" y="26"/>
                  <a:pt x="281" y="24"/>
                  <a:pt x="344" y="12"/>
                </a:cubicBezTo>
                <a:cubicBezTo>
                  <a:pt x="407" y="0"/>
                  <a:pt x="598" y="6"/>
                  <a:pt x="660" y="20"/>
                </a:cubicBezTo>
                <a:cubicBezTo>
                  <a:pt x="722" y="34"/>
                  <a:pt x="691" y="3"/>
                  <a:pt x="716" y="96"/>
                </a:cubicBezTo>
                <a:cubicBezTo>
                  <a:pt x="741" y="189"/>
                  <a:pt x="777" y="463"/>
                  <a:pt x="808" y="580"/>
                </a:cubicBezTo>
                <a:cubicBezTo>
                  <a:pt x="839" y="697"/>
                  <a:pt x="879" y="758"/>
                  <a:pt x="904" y="796"/>
                </a:cubicBezTo>
                <a:cubicBezTo>
                  <a:pt x="929" y="834"/>
                  <a:pt x="948" y="806"/>
                  <a:pt x="956" y="808"/>
                </a:cubicBezTo>
              </a:path>
            </a:pathLst>
          </a:custGeom>
          <a:noFill/>
          <a:ln w="127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73" name="Group 171"/>
          <p:cNvGrpSpPr>
            <a:grpSpLocks/>
          </p:cNvGrpSpPr>
          <p:nvPr/>
        </p:nvGrpSpPr>
        <p:grpSpPr bwMode="auto">
          <a:xfrm>
            <a:off x="5541641" y="1800255"/>
            <a:ext cx="349250" cy="493712"/>
            <a:chOff x="3915" y="784"/>
            <a:chExt cx="228" cy="348"/>
          </a:xfrm>
        </p:grpSpPr>
        <p:sp>
          <p:nvSpPr>
            <p:cNvPr id="174" name="Line 172"/>
            <p:cNvSpPr>
              <a:spLocks noChangeShapeType="1"/>
            </p:cNvSpPr>
            <p:nvPr/>
          </p:nvSpPr>
          <p:spPr bwMode="auto">
            <a:xfrm>
              <a:off x="3915" y="788"/>
              <a:ext cx="0" cy="2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Line 173"/>
            <p:cNvSpPr>
              <a:spLocks noChangeShapeType="1"/>
            </p:cNvSpPr>
            <p:nvPr/>
          </p:nvSpPr>
          <p:spPr bwMode="auto">
            <a:xfrm>
              <a:off x="4143" y="796"/>
              <a:ext cx="0" cy="33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6" name="Line 174"/>
            <p:cNvSpPr>
              <a:spLocks noChangeShapeType="1"/>
            </p:cNvSpPr>
            <p:nvPr/>
          </p:nvSpPr>
          <p:spPr bwMode="auto">
            <a:xfrm>
              <a:off x="4023" y="784"/>
              <a:ext cx="0" cy="33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77" name="Text Box 175"/>
          <p:cNvSpPr txBox="1">
            <a:spLocks noChangeArrowheads="1"/>
          </p:cNvSpPr>
          <p:nvPr/>
        </p:nvSpPr>
        <p:spPr bwMode="auto">
          <a:xfrm>
            <a:off x="5116191" y="4808567"/>
            <a:ext cx="24050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2400">
                <a:solidFill>
                  <a:schemeClr val="tx1"/>
                </a:solidFill>
                <a:latin typeface="Times New Roman" pitchFamily="-65" charset="0"/>
              </a:rPr>
              <a:t>I(</a:t>
            </a:r>
            <a:r>
              <a:rPr lang="en-US" sz="2400">
                <a:solidFill>
                  <a:schemeClr val="tx1"/>
                </a:solidFill>
                <a:latin typeface="Symbol" pitchFamily="-65" charset="2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itchFamily="-65" charset="0"/>
              </a:rPr>
              <a:t>)  =A(</a:t>
            </a:r>
            <a:r>
              <a:rPr lang="en-US" sz="2400">
                <a:solidFill>
                  <a:schemeClr val="tx1"/>
                </a:solidFill>
                <a:latin typeface="Symbol" pitchFamily="-65" charset="2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itchFamily="-65" charset="0"/>
              </a:rPr>
              <a:t>)e</a:t>
            </a:r>
            <a:r>
              <a:rPr lang="en-US" sz="2400" baseline="30000">
                <a:solidFill>
                  <a:schemeClr val="tx1"/>
                </a:solidFill>
                <a:latin typeface="Times New Roman" pitchFamily="-65" charset="0"/>
              </a:rPr>
              <a:t>2i</a:t>
            </a:r>
            <a:r>
              <a:rPr lang="en-US" sz="2400" baseline="30000">
                <a:solidFill>
                  <a:schemeClr val="tx1"/>
                </a:solidFill>
                <a:latin typeface="Symbol" pitchFamily="-65" charset="2"/>
              </a:rPr>
              <a:t>PDs</a:t>
            </a:r>
            <a:r>
              <a:rPr lang="en-US" sz="1600">
                <a:solidFill>
                  <a:schemeClr val="tx1"/>
                </a:solidFill>
                <a:latin typeface="Times New Roman" pitchFamily="-65" charset="0"/>
              </a:rPr>
              <a:t>0</a:t>
            </a:r>
            <a:endParaRPr lang="en-US" sz="24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78" name="Text Box 177"/>
          <p:cNvSpPr txBox="1">
            <a:spLocks noChangeArrowheads="1"/>
          </p:cNvSpPr>
          <p:nvPr/>
        </p:nvSpPr>
        <p:spPr bwMode="auto">
          <a:xfrm>
            <a:off x="5542134" y="2959130"/>
            <a:ext cx="4699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2400">
                <a:solidFill>
                  <a:schemeClr val="tx1"/>
                </a:solidFill>
                <a:latin typeface="Symbol" pitchFamily="-65" charset="2"/>
              </a:rPr>
              <a:t>s</a:t>
            </a:r>
            <a:r>
              <a:rPr lang="en-US" sz="2400" baseline="-25000">
                <a:solidFill>
                  <a:schemeClr val="tx1"/>
                </a:solidFill>
                <a:latin typeface="Symbol" pitchFamily="-65" charset="2"/>
              </a:rPr>
              <a:t>0</a:t>
            </a:r>
            <a:endParaRPr lang="en-US" sz="3200">
              <a:solidFill>
                <a:schemeClr val="tx1"/>
              </a:solidFill>
              <a:latin typeface="Symbol" pitchFamily="-65" charset="2"/>
            </a:endParaRPr>
          </a:p>
        </p:txBody>
      </p:sp>
      <p:sp>
        <p:nvSpPr>
          <p:cNvPr id="179" name="Text Box 178"/>
          <p:cNvSpPr txBox="1">
            <a:spLocks noChangeArrowheads="1"/>
          </p:cNvSpPr>
          <p:nvPr/>
        </p:nvSpPr>
        <p:spPr bwMode="auto">
          <a:xfrm>
            <a:off x="7429179" y="4899055"/>
            <a:ext cx="785812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2400" baseline="30000">
                <a:solidFill>
                  <a:schemeClr val="tx1"/>
                </a:solidFill>
                <a:latin typeface="Times New Roman" pitchFamily="-65" charset="0"/>
              </a:rPr>
              <a:t>(1+v/c)</a:t>
            </a:r>
          </a:p>
        </p:txBody>
      </p:sp>
      <p:sp>
        <p:nvSpPr>
          <p:cNvPr id="180" name="Title 1"/>
          <p:cNvSpPr>
            <a:spLocks noGrp="1"/>
          </p:cNvSpPr>
          <p:nvPr>
            <p:ph type="title"/>
          </p:nvPr>
        </p:nvSpPr>
        <p:spPr>
          <a:xfrm>
            <a:off x="732693" y="368528"/>
            <a:ext cx="7710244" cy="868362"/>
          </a:xfrm>
        </p:spPr>
        <p:txBody>
          <a:bodyPr/>
          <a:lstStyle/>
          <a:p>
            <a:r>
              <a:rPr lang="en-US" sz="4200" dirty="0" smtClean="0"/>
              <a:t>SYMPA/JIVE/JOVIAL are Fourier transform tachometers</a:t>
            </a:r>
            <a:endParaRPr lang="en-US" sz="4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8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utoUpdateAnimBg="0"/>
      <p:bldP spid="17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865" b="-1865"/>
          <a:stretch>
            <a:fillRect/>
          </a:stretch>
        </p:blipFill>
        <p:spPr>
          <a:xfrm>
            <a:off x="1612280" y="1942625"/>
            <a:ext cx="7313613" cy="4056062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CF59-7872-BA42-A321-235CA7FD8A63}" type="slidenum">
              <a:rPr lang="fr-FR" smtClean="0"/>
              <a:t>6</a:t>
            </a:fld>
            <a:endParaRPr lang="fr-FR"/>
          </a:p>
        </p:txBody>
      </p:sp>
      <p:pic>
        <p:nvPicPr>
          <p:cNvPr id="7" name="Picture 6" descr="03230002"/>
          <p:cNvPicPr>
            <a:picLocks noChangeAspect="1" noChangeArrowheads="1"/>
          </p:cNvPicPr>
          <p:nvPr/>
        </p:nvPicPr>
        <p:blipFill rotWithShape="1">
          <a:blip r:embed="rId3"/>
          <a:srcRect l="257" r="335" b="29898"/>
          <a:stretch/>
        </p:blipFill>
        <p:spPr bwMode="auto">
          <a:xfrm>
            <a:off x="491914" y="4291025"/>
            <a:ext cx="2145244" cy="201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2693" y="288320"/>
            <a:ext cx="7710244" cy="868362"/>
          </a:xfrm>
        </p:spPr>
        <p:txBody>
          <a:bodyPr/>
          <a:lstStyle/>
          <a:p>
            <a:r>
              <a:rPr lang="x-none" sz="4400" dirty="0" smtClean="0"/>
              <a:t>The SYMPA prototype</a:t>
            </a:r>
            <a:endParaRPr lang="en-US" sz="3200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218403" y="1303401"/>
            <a:ext cx="8497808" cy="639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en-GB" dirty="0" smtClean="0">
                <a:solidFill>
                  <a:srgbClr val="000000"/>
                </a:solidFill>
              </a:rPr>
              <a:t>Fourier-transform imaging-spectrometer (Schmider</a:t>
            </a:r>
            <a:r>
              <a:rPr lang="en-GB" dirty="0">
                <a:solidFill>
                  <a:srgbClr val="000000"/>
                </a:solidFill>
              </a:rPr>
              <a:t>+</a:t>
            </a:r>
            <a:r>
              <a:rPr lang="en-GB" dirty="0" smtClean="0">
                <a:solidFill>
                  <a:srgbClr val="000000"/>
                </a:solidFill>
              </a:rPr>
              <a:t>07, Gaulme+08, Gaulme+11)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08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 1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978" y="3622185"/>
            <a:ext cx="3033889" cy="1216487"/>
          </a:xfrm>
          <a:prstGeom prst="rect">
            <a:avLst/>
          </a:prstGeom>
        </p:spPr>
      </p:pic>
      <p:pic>
        <p:nvPicPr>
          <p:cNvPr id="130" name="Image 1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71" y="1696606"/>
            <a:ext cx="7148689" cy="12954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CF59-7872-BA42-A321-235CA7FD8A63}" type="slidenum">
              <a:rPr lang="fr-FR" smtClean="0"/>
              <a:t>7</a:t>
            </a:fld>
            <a:endParaRPr lang="fr-FR"/>
          </a:p>
        </p:txBody>
      </p:sp>
      <p:cxnSp>
        <p:nvCxnSpPr>
          <p:cNvPr id="40" name="Connecteur en angle 39"/>
          <p:cNvCxnSpPr/>
          <p:nvPr/>
        </p:nvCxnSpPr>
        <p:spPr>
          <a:xfrm>
            <a:off x="1536411" y="3162849"/>
            <a:ext cx="1834288" cy="260117"/>
          </a:xfrm>
          <a:prstGeom prst="bentConnector3">
            <a:avLst>
              <a:gd name="adj1" fmla="val -427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Moins 41"/>
          <p:cNvSpPr/>
          <p:nvPr/>
        </p:nvSpPr>
        <p:spPr>
          <a:xfrm>
            <a:off x="3590191" y="3169606"/>
            <a:ext cx="407619" cy="457200"/>
          </a:xfrm>
          <a:prstGeom prst="mathMin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en angle 42"/>
          <p:cNvCxnSpPr/>
          <p:nvPr/>
        </p:nvCxnSpPr>
        <p:spPr>
          <a:xfrm rot="10800000" flipV="1">
            <a:off x="4285102" y="3162849"/>
            <a:ext cx="919885" cy="282458"/>
          </a:xfrm>
          <a:prstGeom prst="bentConnector3">
            <a:avLst>
              <a:gd name="adj1" fmla="val -112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en angle 50"/>
          <p:cNvCxnSpPr>
            <a:stCxn id="56" idx="4"/>
          </p:cNvCxnSpPr>
          <p:nvPr/>
        </p:nvCxnSpPr>
        <p:spPr>
          <a:xfrm rot="16200000" flipH="1">
            <a:off x="4053808" y="3427644"/>
            <a:ext cx="501977" cy="101649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Bouée 55"/>
          <p:cNvSpPr/>
          <p:nvPr/>
        </p:nvSpPr>
        <p:spPr>
          <a:xfrm>
            <a:off x="3469859" y="3116144"/>
            <a:ext cx="653375" cy="568761"/>
          </a:xfrm>
          <a:prstGeom prst="donut">
            <a:avLst>
              <a:gd name="adj" fmla="val 86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59" name="Connecteur en angle 58"/>
          <p:cNvCxnSpPr/>
          <p:nvPr/>
        </p:nvCxnSpPr>
        <p:spPr>
          <a:xfrm>
            <a:off x="3443603" y="1425481"/>
            <a:ext cx="5223601" cy="377835"/>
          </a:xfrm>
          <a:prstGeom prst="bentConnector3">
            <a:avLst>
              <a:gd name="adj1" fmla="val 100722"/>
            </a:avLst>
          </a:prstGeom>
          <a:ln>
            <a:solidFill>
              <a:srgbClr val="008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5" name="Moins 84"/>
          <p:cNvSpPr/>
          <p:nvPr/>
        </p:nvSpPr>
        <p:spPr>
          <a:xfrm>
            <a:off x="8494755" y="2004894"/>
            <a:ext cx="407619" cy="457200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Bouée 85"/>
          <p:cNvSpPr/>
          <p:nvPr/>
        </p:nvSpPr>
        <p:spPr>
          <a:xfrm>
            <a:off x="8374423" y="1951432"/>
            <a:ext cx="653375" cy="568761"/>
          </a:xfrm>
          <a:prstGeom prst="donut">
            <a:avLst>
              <a:gd name="adj" fmla="val 8641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87" name="Connecteur en angle 86"/>
          <p:cNvCxnSpPr>
            <a:stCxn id="86" idx="4"/>
          </p:cNvCxnSpPr>
          <p:nvPr/>
        </p:nvCxnSpPr>
        <p:spPr>
          <a:xfrm rot="5400000">
            <a:off x="7468734" y="2954502"/>
            <a:ext cx="1666687" cy="798068"/>
          </a:xfrm>
          <a:prstGeom prst="bentConnector3">
            <a:avLst>
              <a:gd name="adj1" fmla="val 97980"/>
            </a:avLst>
          </a:prstGeom>
          <a:ln>
            <a:solidFill>
              <a:srgbClr val="008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 flipV="1">
            <a:off x="7866223" y="2289614"/>
            <a:ext cx="440396" cy="1264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8" name="Rectangle à coins arrondis 117"/>
          <p:cNvSpPr/>
          <p:nvPr/>
        </p:nvSpPr>
        <p:spPr>
          <a:xfrm>
            <a:off x="574781" y="5037558"/>
            <a:ext cx="4065812" cy="1207795"/>
          </a:xfrm>
          <a:prstGeom prst="roundRect">
            <a:avLst>
              <a:gd name="adj" fmla="val 832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Fringes parallel to rotation axis </a:t>
            </a:r>
          </a:p>
          <a:p>
            <a:r>
              <a:rPr lang="en-US" sz="2400" dirty="0" smtClean="0">
                <a:solidFill>
                  <a:schemeClr val="tx1"/>
                </a:solidFill>
                <a:sym typeface="Wingdings"/>
              </a:rPr>
              <a:t> </a:t>
            </a:r>
          </a:p>
          <a:p>
            <a:r>
              <a:rPr lang="en-US" sz="2400" dirty="0" smtClean="0">
                <a:solidFill>
                  <a:schemeClr val="tx1"/>
                </a:solidFill>
                <a:sym typeface="Wingdings"/>
              </a:rPr>
              <a:t>signature of </a:t>
            </a:r>
            <a:r>
              <a:rPr lang="en-US" sz="2400" dirty="0" smtClean="0">
                <a:solidFill>
                  <a:schemeClr val="tx1"/>
                </a:solidFill>
              </a:rPr>
              <a:t>Jupiter’s rotation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20" name="Connecteur droit 119"/>
          <p:cNvCxnSpPr/>
          <p:nvPr/>
        </p:nvCxnSpPr>
        <p:spPr>
          <a:xfrm>
            <a:off x="3443603" y="1425481"/>
            <a:ext cx="0" cy="1411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5" name="Image 1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978" y="5049888"/>
            <a:ext cx="3033889" cy="118395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 rot="16200000">
            <a:off x="7223168" y="5388123"/>
            <a:ext cx="152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Gaulme et al. 2008</a:t>
            </a:r>
            <a:endParaRPr lang="en-US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732693" y="288320"/>
            <a:ext cx="7710244" cy="868362"/>
          </a:xfrm>
        </p:spPr>
        <p:txBody>
          <a:bodyPr/>
          <a:lstStyle/>
          <a:p>
            <a:r>
              <a:rPr lang="x-none" sz="4400" dirty="0" smtClean="0"/>
              <a:t>The SYMPA prototype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822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938337" y="2801937"/>
            <a:ext cx="423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dirty="0">
                <a:latin typeface="Times New Roman" pitchFamily="-65" charset="0"/>
              </a:rPr>
              <a:t>I</a:t>
            </a:r>
            <a:r>
              <a:rPr lang="fr-FR" sz="2800" baseline="-25000" dirty="0">
                <a:latin typeface="Times New Roman" pitchFamily="-65" charset="0"/>
              </a:rPr>
              <a:t>1</a:t>
            </a: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5334000" y="2801937"/>
            <a:ext cx="4238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800" dirty="0">
                <a:latin typeface="Times New Roman" pitchFamily="-65" charset="0"/>
              </a:rPr>
              <a:t>I</a:t>
            </a:r>
            <a:r>
              <a:rPr lang="fr-FR" sz="2800" baseline="-25000" dirty="0">
                <a:latin typeface="Times New Roman" pitchFamily="-65" charset="0"/>
              </a:rPr>
              <a:t>3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3614738" y="2801937"/>
            <a:ext cx="4238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dirty="0">
                <a:latin typeface="Times New Roman" pitchFamily="-65" charset="0"/>
              </a:rPr>
              <a:t>I</a:t>
            </a:r>
            <a:r>
              <a:rPr lang="fr-FR" sz="2800" baseline="-25000" dirty="0">
                <a:latin typeface="Times New Roman" pitchFamily="-65" charset="0"/>
              </a:rPr>
              <a:t>2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6934200" y="2801937"/>
            <a:ext cx="4238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dirty="0">
                <a:latin typeface="Times New Roman" pitchFamily="-65" charset="0"/>
              </a:rPr>
              <a:t>I</a:t>
            </a:r>
            <a:r>
              <a:rPr lang="fr-FR" sz="2800" baseline="-25000" dirty="0">
                <a:latin typeface="Times New Roman" pitchFamily="-65" charset="0"/>
              </a:rPr>
              <a:t>4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1331913" y="3860800"/>
            <a:ext cx="29527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200" dirty="0"/>
              <a:t>I</a:t>
            </a:r>
            <a:r>
              <a:rPr lang="fr-FR" sz="2200" baseline="-25000" dirty="0"/>
              <a:t>1</a:t>
            </a:r>
            <a:r>
              <a:rPr lang="fr-FR" sz="2200" dirty="0"/>
              <a:t> = I</a:t>
            </a:r>
            <a:r>
              <a:rPr lang="fr-FR" sz="2200" baseline="-25000" dirty="0"/>
              <a:t>0</a:t>
            </a:r>
            <a:r>
              <a:rPr lang="fr-FR" sz="2200" dirty="0"/>
              <a:t> (1 + </a:t>
            </a:r>
            <a:r>
              <a:rPr lang="fr-FR" sz="2200" dirty="0">
                <a:latin typeface="Symbol" pitchFamily="-65" charset="2"/>
              </a:rPr>
              <a:t>g</a:t>
            </a:r>
            <a:r>
              <a:rPr lang="fr-FR" sz="2200" dirty="0"/>
              <a:t> cos </a:t>
            </a:r>
            <a:r>
              <a:rPr lang="fr-FR" sz="2200" dirty="0">
                <a:latin typeface="Symbol" pitchFamily="-65" charset="2"/>
              </a:rPr>
              <a:t>f</a:t>
            </a:r>
            <a:r>
              <a:rPr lang="fr-FR" sz="2200" dirty="0"/>
              <a:t>)</a:t>
            </a:r>
          </a:p>
          <a:p>
            <a:pPr algn="l"/>
            <a:r>
              <a:rPr lang="fr-FR" sz="2200" dirty="0"/>
              <a:t>I</a:t>
            </a:r>
            <a:r>
              <a:rPr lang="fr-FR" sz="2200" baseline="-25000" dirty="0"/>
              <a:t>3</a:t>
            </a:r>
            <a:r>
              <a:rPr lang="fr-FR" sz="2200" dirty="0"/>
              <a:t> = I</a:t>
            </a:r>
            <a:r>
              <a:rPr lang="fr-FR" sz="2200" baseline="-25000" dirty="0"/>
              <a:t>0</a:t>
            </a:r>
            <a:r>
              <a:rPr lang="fr-FR" sz="2200" dirty="0"/>
              <a:t> (1 – </a:t>
            </a:r>
            <a:r>
              <a:rPr lang="fr-FR" sz="2200" dirty="0">
                <a:latin typeface="Symbol" pitchFamily="-65" charset="2"/>
              </a:rPr>
              <a:t>g</a:t>
            </a:r>
            <a:r>
              <a:rPr lang="fr-FR" sz="2200" dirty="0"/>
              <a:t> cos </a:t>
            </a:r>
            <a:r>
              <a:rPr lang="fr-FR" sz="2200" dirty="0">
                <a:latin typeface="Symbol" pitchFamily="-65" charset="2"/>
              </a:rPr>
              <a:t>f</a:t>
            </a:r>
            <a:r>
              <a:rPr lang="fr-FR" sz="2200" dirty="0"/>
              <a:t>)</a:t>
            </a: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>
            <a:off x="2051050" y="3667125"/>
            <a:ext cx="345598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>
            <a:off x="5508625" y="3451225"/>
            <a:ext cx="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2051050" y="3451225"/>
            <a:ext cx="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>
            <a:off x="3779838" y="3810000"/>
            <a:ext cx="3455987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>
            <a:off x="7237413" y="3594100"/>
            <a:ext cx="0" cy="2159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>
            <a:off x="3779838" y="3594100"/>
            <a:ext cx="0" cy="2159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5364163" y="3860800"/>
            <a:ext cx="29527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200" dirty="0"/>
              <a:t>I</a:t>
            </a:r>
            <a:r>
              <a:rPr lang="fr-FR" sz="2200" baseline="-25000" dirty="0"/>
              <a:t>2</a:t>
            </a:r>
            <a:r>
              <a:rPr lang="fr-FR" sz="2200" dirty="0"/>
              <a:t> = I</a:t>
            </a:r>
            <a:r>
              <a:rPr lang="fr-FR" sz="2200" baseline="-25000" dirty="0"/>
              <a:t>0</a:t>
            </a:r>
            <a:r>
              <a:rPr lang="fr-FR" sz="2200" dirty="0"/>
              <a:t> (1 + </a:t>
            </a:r>
            <a:r>
              <a:rPr lang="fr-FR" sz="2200" dirty="0">
                <a:latin typeface="Symbol" pitchFamily="-65" charset="2"/>
              </a:rPr>
              <a:t>g</a:t>
            </a:r>
            <a:r>
              <a:rPr lang="fr-FR" sz="2200" dirty="0"/>
              <a:t> sin </a:t>
            </a:r>
            <a:r>
              <a:rPr lang="fr-FR" sz="2200" dirty="0">
                <a:latin typeface="Symbol" pitchFamily="-65" charset="2"/>
              </a:rPr>
              <a:t>f</a:t>
            </a:r>
            <a:r>
              <a:rPr lang="fr-FR" sz="2200" dirty="0"/>
              <a:t>)</a:t>
            </a:r>
          </a:p>
          <a:p>
            <a:pPr algn="l"/>
            <a:r>
              <a:rPr lang="fr-FR" sz="2200" dirty="0"/>
              <a:t>I</a:t>
            </a:r>
            <a:r>
              <a:rPr lang="fr-FR" sz="2200" baseline="-25000" dirty="0"/>
              <a:t>4</a:t>
            </a:r>
            <a:r>
              <a:rPr lang="fr-FR" sz="2200" dirty="0"/>
              <a:t> = I</a:t>
            </a:r>
            <a:r>
              <a:rPr lang="fr-FR" sz="2200" baseline="-25000" dirty="0"/>
              <a:t>0</a:t>
            </a:r>
            <a:r>
              <a:rPr lang="fr-FR" sz="2200" dirty="0"/>
              <a:t> (1 – </a:t>
            </a:r>
            <a:r>
              <a:rPr lang="fr-FR" sz="2200" dirty="0">
                <a:latin typeface="Symbol" pitchFamily="-65" charset="2"/>
              </a:rPr>
              <a:t>g</a:t>
            </a:r>
            <a:r>
              <a:rPr lang="fr-FR" sz="2200" dirty="0"/>
              <a:t> sin </a:t>
            </a:r>
            <a:r>
              <a:rPr lang="fr-FR" sz="2200" dirty="0">
                <a:latin typeface="Symbol" pitchFamily="-65" charset="2"/>
              </a:rPr>
              <a:t>f</a:t>
            </a:r>
            <a:r>
              <a:rPr lang="fr-FR" sz="2200" dirty="0"/>
              <a:t>)</a:t>
            </a:r>
          </a:p>
        </p:txBody>
      </p:sp>
      <p:sp>
        <p:nvSpPr>
          <p:cNvPr id="25627" name="Line 27"/>
          <p:cNvSpPr>
            <a:spLocks noChangeShapeType="1"/>
          </p:cNvSpPr>
          <p:nvPr/>
        </p:nvSpPr>
        <p:spPr bwMode="auto">
          <a:xfrm>
            <a:off x="1908175" y="4724400"/>
            <a:ext cx="15843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633" name="Line 33"/>
          <p:cNvSpPr>
            <a:spLocks noChangeShapeType="1"/>
          </p:cNvSpPr>
          <p:nvPr/>
        </p:nvSpPr>
        <p:spPr bwMode="auto">
          <a:xfrm>
            <a:off x="5724525" y="4724400"/>
            <a:ext cx="1584325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636" name="Text Box 36"/>
          <p:cNvSpPr txBox="1">
            <a:spLocks noChangeArrowheads="1"/>
          </p:cNvSpPr>
          <p:nvPr/>
        </p:nvSpPr>
        <p:spPr bwMode="auto">
          <a:xfrm>
            <a:off x="1908175" y="4750713"/>
            <a:ext cx="170656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sz="2200" dirty="0"/>
              <a:t>U </a:t>
            </a:r>
            <a:r>
              <a:rPr lang="fr-FR" sz="2200" dirty="0">
                <a:latin typeface="Symbol" pitchFamily="-65" charset="2"/>
              </a:rPr>
              <a:t>a</a:t>
            </a:r>
            <a:r>
              <a:rPr lang="fr-FR" sz="2200" dirty="0"/>
              <a:t>  cos </a:t>
            </a:r>
            <a:r>
              <a:rPr lang="fr-FR" sz="2200" dirty="0">
                <a:latin typeface="Symbol" pitchFamily="-65" charset="2"/>
              </a:rPr>
              <a:t>f</a:t>
            </a:r>
            <a:endParaRPr lang="fr-FR" sz="2200" dirty="0"/>
          </a:p>
        </p:txBody>
      </p:sp>
      <p:sp>
        <p:nvSpPr>
          <p:cNvPr id="25637" name="Text Box 37"/>
          <p:cNvSpPr txBox="1">
            <a:spLocks noChangeArrowheads="1"/>
          </p:cNvSpPr>
          <p:nvPr/>
        </p:nvSpPr>
        <p:spPr bwMode="auto">
          <a:xfrm>
            <a:off x="5724525" y="4754563"/>
            <a:ext cx="29527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200" dirty="0"/>
              <a:t>V </a:t>
            </a:r>
            <a:r>
              <a:rPr lang="fr-FR" sz="2200" dirty="0">
                <a:latin typeface="Symbol" pitchFamily="-65" charset="2"/>
              </a:rPr>
              <a:t>a</a:t>
            </a:r>
            <a:r>
              <a:rPr lang="fr-FR" sz="2200" dirty="0"/>
              <a:t>  sin </a:t>
            </a:r>
            <a:r>
              <a:rPr lang="fr-FR" sz="2200" dirty="0">
                <a:latin typeface="Symbol" pitchFamily="-65" charset="2"/>
              </a:rPr>
              <a:t>f</a:t>
            </a:r>
            <a:endParaRPr lang="fr-FR" sz="2200" dirty="0"/>
          </a:p>
        </p:txBody>
      </p:sp>
      <p:sp>
        <p:nvSpPr>
          <p:cNvPr id="25638" name="Text Box 38"/>
          <p:cNvSpPr txBox="1">
            <a:spLocks noChangeArrowheads="1"/>
          </p:cNvSpPr>
          <p:nvPr/>
        </p:nvSpPr>
        <p:spPr bwMode="auto">
          <a:xfrm>
            <a:off x="902370" y="5791200"/>
            <a:ext cx="7279574" cy="430887"/>
          </a:xfrm>
          <a:prstGeom prst="rect">
            <a:avLst/>
          </a:prstGeom>
          <a:ln>
            <a:headEnd/>
            <a:tailEnd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200" dirty="0" smtClean="0"/>
              <a:t>Doppler shift </a:t>
            </a:r>
            <a:r>
              <a:rPr lang="fr-FR" sz="2200" dirty="0" smtClean="0"/>
              <a:t>= argument </a:t>
            </a:r>
            <a:r>
              <a:rPr lang="fr-FR" sz="2200" dirty="0" smtClean="0"/>
              <a:t>of </a:t>
            </a:r>
            <a:r>
              <a:rPr lang="fr-FR" sz="2200" dirty="0" err="1" smtClean="0"/>
              <a:t>complex</a:t>
            </a:r>
            <a:r>
              <a:rPr lang="fr-FR" sz="2200" dirty="0" smtClean="0"/>
              <a:t> </a:t>
            </a:r>
            <a:r>
              <a:rPr lang="fr-FR" sz="2200" dirty="0" err="1" smtClean="0"/>
              <a:t>interferogram</a:t>
            </a:r>
            <a:r>
              <a:rPr lang="fr-FR" sz="2200" dirty="0" smtClean="0"/>
              <a:t>: Z = </a:t>
            </a:r>
            <a:r>
              <a:rPr lang="fr-FR" sz="2200" dirty="0" smtClean="0"/>
              <a:t>U </a:t>
            </a:r>
            <a:r>
              <a:rPr lang="fr-FR" sz="2200" dirty="0"/>
              <a:t>+ </a:t>
            </a:r>
            <a:r>
              <a:rPr lang="fr-FR" sz="2200" dirty="0" err="1"/>
              <a:t>iV</a:t>
            </a:r>
            <a:endParaRPr lang="fr-FR" sz="2200" dirty="0"/>
          </a:p>
        </p:txBody>
      </p:sp>
      <p:sp>
        <p:nvSpPr>
          <p:cNvPr id="25640" name="Rectangle 40"/>
          <p:cNvSpPr>
            <a:spLocks noChangeArrowheads="1"/>
          </p:cNvSpPr>
          <p:nvPr/>
        </p:nvSpPr>
        <p:spPr bwMode="auto">
          <a:xfrm>
            <a:off x="7776490" y="1408879"/>
            <a:ext cx="1080845" cy="10156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err="1" smtClean="0"/>
              <a:t>Fringe</a:t>
            </a:r>
            <a:r>
              <a:rPr lang="fr-FR" sz="2000" dirty="0" smtClean="0"/>
              <a:t> </a:t>
            </a:r>
          </a:p>
          <a:p>
            <a:r>
              <a:rPr lang="fr-FR" sz="2000" dirty="0" err="1" smtClean="0"/>
              <a:t>Contrast</a:t>
            </a:r>
            <a:r>
              <a:rPr lang="fr-FR" sz="2000" dirty="0" smtClean="0"/>
              <a:t> </a:t>
            </a:r>
            <a:endParaRPr lang="fr-FR" sz="2000" dirty="0"/>
          </a:p>
          <a:p>
            <a:r>
              <a:rPr lang="fr-FR" sz="2000" dirty="0" smtClean="0">
                <a:latin typeface="Symbol" pitchFamily="-65" charset="2"/>
              </a:rPr>
              <a:t>g</a:t>
            </a:r>
            <a:r>
              <a:rPr lang="fr-FR" sz="2000" dirty="0" smtClean="0"/>
              <a:t> ≈ </a:t>
            </a:r>
            <a:r>
              <a:rPr lang="fr-FR" sz="2000" dirty="0"/>
              <a:t>0.6%</a:t>
            </a:r>
          </a:p>
        </p:txBody>
      </p:sp>
      <p:sp>
        <p:nvSpPr>
          <p:cNvPr id="25641" name="Rectangle 41"/>
          <p:cNvSpPr>
            <a:spLocks noChangeArrowheads="1"/>
          </p:cNvSpPr>
          <p:nvPr/>
        </p:nvSpPr>
        <p:spPr bwMode="auto">
          <a:xfrm>
            <a:off x="894318" y="5283037"/>
            <a:ext cx="7381202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 smtClean="0"/>
              <a:t>Avec </a:t>
            </a:r>
            <a:r>
              <a:rPr lang="fr-FR" dirty="0">
                <a:latin typeface="Symbol" pitchFamily="-65" charset="2"/>
              </a:rPr>
              <a:t>f </a:t>
            </a:r>
            <a:r>
              <a:rPr lang="fr-FR" dirty="0"/>
              <a:t>= 2</a:t>
            </a:r>
            <a:r>
              <a:rPr lang="fr-FR" dirty="0">
                <a:latin typeface="Symbol" pitchFamily="-65" charset="2"/>
              </a:rPr>
              <a:t>psD</a:t>
            </a:r>
            <a:r>
              <a:rPr lang="fr-FR" dirty="0"/>
              <a:t>(1+v/c) et </a:t>
            </a:r>
            <a:r>
              <a:rPr lang="fr-FR" dirty="0">
                <a:latin typeface="Symbol" pitchFamily="-65" charset="2"/>
              </a:rPr>
              <a:t>s</a:t>
            </a:r>
            <a:r>
              <a:rPr lang="fr-FR" dirty="0"/>
              <a:t> =</a:t>
            </a:r>
            <a:r>
              <a:rPr lang="fr-FR" dirty="0" smtClean="0"/>
              <a:t> nombre d’onde, </a:t>
            </a:r>
            <a:r>
              <a:rPr lang="fr-FR" dirty="0">
                <a:latin typeface="Symbol" pitchFamily="-65" charset="2"/>
              </a:rPr>
              <a:t>D</a:t>
            </a:r>
            <a:r>
              <a:rPr lang="fr-FR" dirty="0"/>
              <a:t> = OPD et v =</a:t>
            </a:r>
            <a:r>
              <a:rPr lang="fr-FR" dirty="0" smtClean="0"/>
              <a:t> vitesse radiale </a:t>
            </a:r>
            <a:endParaRPr lang="fr-FR" dirty="0"/>
          </a:p>
          <a:p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08879"/>
            <a:ext cx="6248400" cy="1436487"/>
          </a:xfrm>
          <a:prstGeom prst="rect">
            <a:avLst/>
          </a:prstGeom>
        </p:spPr>
      </p:pic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BBE0-0BC5-D543-82FA-27F9DDEF962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27" name="Espace réservé du pied de page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Colloque du PNP - Brest - Septembre 2010</a:t>
            </a:r>
            <a:endParaRPr lang="en-GB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32693" y="288320"/>
            <a:ext cx="7710244" cy="868362"/>
          </a:xfrm>
        </p:spPr>
        <p:txBody>
          <a:bodyPr/>
          <a:lstStyle/>
          <a:p>
            <a:r>
              <a:rPr lang="x-none" sz="4400" dirty="0" smtClean="0"/>
              <a:t>The SYMPA prototype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4485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5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25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25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5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25608" grpId="0"/>
      <p:bldP spid="25609" grpId="0"/>
      <p:bldP spid="25611" grpId="0"/>
      <p:bldP spid="25613" grpId="0"/>
      <p:bldP spid="25614" grpId="0" animBg="1"/>
      <p:bldP spid="25615" grpId="0" animBg="1"/>
      <p:bldP spid="25616" grpId="0" animBg="1"/>
      <p:bldP spid="25620" grpId="0" animBg="1"/>
      <p:bldP spid="25621" grpId="0" animBg="1"/>
      <p:bldP spid="25622" grpId="0" animBg="1"/>
      <p:bldP spid="25623" grpId="0"/>
      <p:bldP spid="25627" grpId="0" animBg="1"/>
      <p:bldP spid="25633" grpId="0" animBg="1"/>
      <p:bldP spid="25636" grpId="0"/>
      <p:bldP spid="25637" grpId="0"/>
      <p:bldP spid="256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AB7E-5305-4F4F-B152-52B6AB084040}" type="slidenum">
              <a:rPr lang="en-US" smtClean="0"/>
              <a:t>9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551" y="2518719"/>
            <a:ext cx="8614253" cy="246885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32693" y="288320"/>
            <a:ext cx="7710244" cy="868362"/>
          </a:xfrm>
        </p:spPr>
        <p:txBody>
          <a:bodyPr/>
          <a:lstStyle/>
          <a:p>
            <a:r>
              <a:rPr lang="en-US" sz="4400" dirty="0" smtClean="0"/>
              <a:t>Observational techniques</a:t>
            </a:r>
            <a:br>
              <a:rPr lang="en-US" sz="4400" dirty="0" smtClean="0"/>
            </a:br>
            <a:r>
              <a:rPr lang="en-US" sz="3200" dirty="0" smtClean="0"/>
              <a:t>Doppler spectrometry </a:t>
            </a:r>
            <a:endParaRPr lang="en-US" sz="3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0191" y="1423250"/>
            <a:ext cx="8346830" cy="59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en-US" dirty="0" smtClean="0"/>
              <a:t>Fourier transform spectrometers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Gaulme - NMSU - June 26th,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3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ncrier">
  <a:themeElements>
    <a:clrScheme name="Encrier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Encrier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Encrier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Encrier.thmx</Template>
  <TotalTime>14188</TotalTime>
  <Words>643</Words>
  <Application>Microsoft Macintosh PowerPoint</Application>
  <PresentationFormat>On-screen Show (4:3)</PresentationFormat>
  <Paragraphs>118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Encrier</vt:lpstr>
      <vt:lpstr>JIVE/JOVIAL Instrumental Concept</vt:lpstr>
      <vt:lpstr>Science Objectives</vt:lpstr>
      <vt:lpstr>Radial velocity maps</vt:lpstr>
      <vt:lpstr>Radial velocity maps</vt:lpstr>
      <vt:lpstr>SYMPA/JIVE/JOVIAL are Fourier transform tachometers</vt:lpstr>
      <vt:lpstr>The SYMPA prototype</vt:lpstr>
      <vt:lpstr>The SYMPA prototype</vt:lpstr>
      <vt:lpstr>The SYMPA prototype</vt:lpstr>
      <vt:lpstr>Observational techniques Doppler spectrometry </vt:lpstr>
      <vt:lpstr>JOVIAL/JIVE vs. SYMPA</vt:lpstr>
      <vt:lpstr>Data processing with real data</vt:lpstr>
      <vt:lpstr>Biases and drifts issues</vt:lpstr>
      <vt:lpstr>JIVE at Sunspot</vt:lpstr>
    </vt:vector>
  </TitlesOfParts>
  <Company>IAS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JIVE in NM  Jovian Interiors with Velocity Experiment in New Mexico </dc:title>
  <dc:creator>patrick gaulme</dc:creator>
  <cp:lastModifiedBy>Patrick Gaulme</cp:lastModifiedBy>
  <cp:revision>358</cp:revision>
  <dcterms:created xsi:type="dcterms:W3CDTF">2014-11-03T20:41:33Z</dcterms:created>
  <dcterms:modified xsi:type="dcterms:W3CDTF">2017-06-26T17:07:27Z</dcterms:modified>
</cp:coreProperties>
</file>