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8" r:id="rId3"/>
    <p:sldId id="269" r:id="rId4"/>
    <p:sldId id="273" r:id="rId5"/>
    <p:sldId id="319" r:id="rId6"/>
    <p:sldId id="329" r:id="rId7"/>
    <p:sldId id="270" r:id="rId8"/>
    <p:sldId id="320" r:id="rId9"/>
    <p:sldId id="271" r:id="rId10"/>
    <p:sldId id="274" r:id="rId11"/>
    <p:sldId id="278" r:id="rId12"/>
    <p:sldId id="275" r:id="rId13"/>
    <p:sldId id="327" r:id="rId14"/>
    <p:sldId id="328" r:id="rId15"/>
    <p:sldId id="285" r:id="rId16"/>
    <p:sldId id="276" r:id="rId17"/>
    <p:sldId id="277" r:id="rId18"/>
    <p:sldId id="279" r:id="rId19"/>
    <p:sldId id="297" r:id="rId20"/>
    <p:sldId id="280" r:id="rId21"/>
    <p:sldId id="298" r:id="rId22"/>
    <p:sldId id="281" r:id="rId23"/>
    <p:sldId id="284" r:id="rId24"/>
    <p:sldId id="282" r:id="rId25"/>
    <p:sldId id="283" r:id="rId26"/>
    <p:sldId id="321" r:id="rId27"/>
    <p:sldId id="286" r:id="rId28"/>
    <p:sldId id="287" r:id="rId29"/>
    <p:sldId id="330" r:id="rId30"/>
    <p:sldId id="331" r:id="rId31"/>
    <p:sldId id="322" r:id="rId32"/>
    <p:sldId id="288" r:id="rId33"/>
    <p:sldId id="289" r:id="rId34"/>
    <p:sldId id="290" r:id="rId35"/>
    <p:sldId id="291" r:id="rId36"/>
    <p:sldId id="292" r:id="rId37"/>
    <p:sldId id="293" r:id="rId38"/>
    <p:sldId id="294" r:id="rId39"/>
    <p:sldId id="332" r:id="rId40"/>
    <p:sldId id="295" r:id="rId41"/>
    <p:sldId id="299" r:id="rId42"/>
    <p:sldId id="323" r:id="rId43"/>
    <p:sldId id="296" r:id="rId44"/>
    <p:sldId id="333" r:id="rId45"/>
    <p:sldId id="324" r:id="rId46"/>
    <p:sldId id="300" r:id="rId47"/>
    <p:sldId id="301" r:id="rId48"/>
    <p:sldId id="334" r:id="rId49"/>
    <p:sldId id="302" r:id="rId50"/>
    <p:sldId id="305" r:id="rId51"/>
    <p:sldId id="335" r:id="rId52"/>
    <p:sldId id="325" r:id="rId53"/>
    <p:sldId id="303" r:id="rId54"/>
    <p:sldId id="306" r:id="rId55"/>
    <p:sldId id="307" r:id="rId56"/>
    <p:sldId id="326" r:id="rId57"/>
    <p:sldId id="309" r:id="rId58"/>
    <p:sldId id="337" r:id="rId59"/>
    <p:sldId id="336" r:id="rId60"/>
    <p:sldId id="311" r:id="rId61"/>
    <p:sldId id="317" r:id="rId62"/>
    <p:sldId id="315" r:id="rId63"/>
    <p:sldId id="342" r:id="rId64"/>
    <p:sldId id="312" r:id="rId65"/>
    <p:sldId id="316" r:id="rId66"/>
    <p:sldId id="314" r:id="rId67"/>
    <p:sldId id="338" r:id="rId68"/>
    <p:sldId id="339" r:id="rId69"/>
    <p:sldId id="340" r:id="rId70"/>
    <p:sldId id="343" r:id="rId71"/>
    <p:sldId id="341"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48"/>
    <p:restoredTop sz="94694"/>
  </p:normalViewPr>
  <p:slideViewPr>
    <p:cSldViewPr snapToGrid="0" snapToObjects="1">
      <p:cViewPr varScale="1">
        <p:scale>
          <a:sx n="93" d="100"/>
          <a:sy n="93" d="100"/>
        </p:scale>
        <p:origin x="216"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0DF45-9AB0-5F4E-A41B-365E06E3BC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EF7E96-88E2-AF42-9F66-61309DCA69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9D45C8-0047-4541-95DC-743E3D457055}"/>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054A2878-BB2F-CB47-B0CB-0CA3B88830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9B09E1-5DBC-B64C-9B6B-C29E873310D8}"/>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3631463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8BE40-98E6-654B-981A-817A359606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D4A6C9-17FC-AE43-B259-193AA165BD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6FAD29-D0F3-934E-BFD5-5EA227136D25}"/>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72C2B57F-A58F-A341-A049-F1EB5CD927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8DAD06-E53C-F144-9A93-AD183C6F3E50}"/>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2274240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38AA58-C633-4F40-9A51-0CFBA4C3509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FB9F24-F391-C641-8124-6EDEF97A61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475D7-F7AB-EC49-AC6E-912FACE751B3}"/>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B5556CBE-0324-8D44-8F8E-B315827037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CFAD04-E458-5541-BC73-B01C5D382B96}"/>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2065439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346B7-4014-904E-AF0A-64E028B8997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E92711-A3A9-C94E-952D-87992285E1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BE57C6-D3A9-FA46-8292-5F28E19705DE}"/>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6DEF49C6-0C94-2F4E-8C88-DC45CAAE99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97E555-FBB2-7843-A230-700AFE29F757}"/>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1304372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653B-08C8-5C45-A8EA-008501DD0A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1866F0-FAF7-0245-98F8-65D524581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4BD1AB-C88D-BF4D-AEE5-014626526A2A}"/>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03D6992B-2413-044F-AD24-297163AB83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19C33B-E3B9-2448-9DD3-F3AF9D47F4DF}"/>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398279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049C0-FEDF-D147-A6F2-F4D2ADD120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396711-A7AD-BB48-92E7-4E2D29332C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A84D96-CCFD-D84B-9EAC-CD1903837D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33E746-FA12-4146-99D7-E0319A97E896}"/>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6" name="Footer Placeholder 5">
            <a:extLst>
              <a:ext uri="{FF2B5EF4-FFF2-40B4-BE49-F238E27FC236}">
                <a16:creationId xmlns:a16="http://schemas.microsoft.com/office/drawing/2014/main" id="{F879BB22-B0CD-8544-93BB-EDAAACF9B9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7DB207-31FD-DE46-A85E-EC6C3F9EC2C8}"/>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398442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21F85-1382-284C-B0C3-8A0C2D3169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815C69-A25C-7B45-ADBA-510FF10835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685F99-0943-094D-96CA-1839E0743D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85941E-6912-9246-88A4-60983B0C0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AE64A12-6214-7C49-958C-C07708125B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0ADE0B-FB46-4D49-9173-7EAA836559D5}"/>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8" name="Footer Placeholder 7">
            <a:extLst>
              <a:ext uri="{FF2B5EF4-FFF2-40B4-BE49-F238E27FC236}">
                <a16:creationId xmlns:a16="http://schemas.microsoft.com/office/drawing/2014/main" id="{0438BC29-9501-2540-A13E-A6A3AC0DBC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57338-539A-814B-B80F-9F47C23E1A6D}"/>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3436519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414A-23ED-1448-A11C-A26D9593F6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972401-3815-B342-844A-2CE6B7599294}"/>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4" name="Footer Placeholder 3">
            <a:extLst>
              <a:ext uri="{FF2B5EF4-FFF2-40B4-BE49-F238E27FC236}">
                <a16:creationId xmlns:a16="http://schemas.microsoft.com/office/drawing/2014/main" id="{3E67B4D6-A69F-D849-AB3B-A0C6D8900B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C18829-85EC-B340-85BA-74D1DA428381}"/>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1253002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5052BB-C987-2944-B5B2-D4C83BF363B8}"/>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3" name="Footer Placeholder 2">
            <a:extLst>
              <a:ext uri="{FF2B5EF4-FFF2-40B4-BE49-F238E27FC236}">
                <a16:creationId xmlns:a16="http://schemas.microsoft.com/office/drawing/2014/main" id="{F23C3C41-910C-8242-B48A-98083314CE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787E0E-F3A4-9F40-B8F4-4A2C0611F95D}"/>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344460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6BF49-5DF1-4D44-A0E1-6FC42C5B10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5EC4B3-6BEC-B349-911D-FB401B1B2F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837844-F053-4A41-A5AF-A25E6CD4F0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013D88-F3D3-A143-8299-0223A0CEE5A6}"/>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6" name="Footer Placeholder 5">
            <a:extLst>
              <a:ext uri="{FF2B5EF4-FFF2-40B4-BE49-F238E27FC236}">
                <a16:creationId xmlns:a16="http://schemas.microsoft.com/office/drawing/2014/main" id="{E2CE17D1-9255-974F-9BCC-CE4CFA1B55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DAFE4E-4004-C347-A174-0BF83424B04E}"/>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2295352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FC0D8-DB1B-6845-866A-6C530050D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B71E4C-568D-A543-BA58-BB802D553A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98F03F0-40C2-8E48-9229-FDE8445B77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BE692B-B44B-324E-9870-293A1E2FFB42}"/>
              </a:ext>
            </a:extLst>
          </p:cNvPr>
          <p:cNvSpPr>
            <a:spLocks noGrp="1"/>
          </p:cNvSpPr>
          <p:nvPr>
            <p:ph type="dt" sz="half" idx="10"/>
          </p:nvPr>
        </p:nvSpPr>
        <p:spPr/>
        <p:txBody>
          <a:bodyPr/>
          <a:lstStyle/>
          <a:p>
            <a:fld id="{CFFC866B-2EBE-2F4A-9D3F-72715ED7D198}" type="datetimeFigureOut">
              <a:rPr lang="en-US" smtClean="0"/>
              <a:t>2/14/22</a:t>
            </a:fld>
            <a:endParaRPr lang="en-US"/>
          </a:p>
        </p:txBody>
      </p:sp>
      <p:sp>
        <p:nvSpPr>
          <p:cNvPr id="6" name="Footer Placeholder 5">
            <a:extLst>
              <a:ext uri="{FF2B5EF4-FFF2-40B4-BE49-F238E27FC236}">
                <a16:creationId xmlns:a16="http://schemas.microsoft.com/office/drawing/2014/main" id="{B516F020-2F96-E14B-AE83-73492D0B9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33DEB-0BDE-5944-96A9-3FC78814F6BB}"/>
              </a:ext>
            </a:extLst>
          </p:cNvPr>
          <p:cNvSpPr>
            <a:spLocks noGrp="1"/>
          </p:cNvSpPr>
          <p:nvPr>
            <p:ph type="sldNum" sz="quarter" idx="12"/>
          </p:nvPr>
        </p:nvSpPr>
        <p:spPr/>
        <p:txBody>
          <a:bodyPr/>
          <a:lstStyle/>
          <a:p>
            <a:fld id="{BCEE2B25-E338-3447-8D37-41EAF218E62B}" type="slidenum">
              <a:rPr lang="en-US" smtClean="0"/>
              <a:t>‹#›</a:t>
            </a:fld>
            <a:endParaRPr lang="en-US"/>
          </a:p>
        </p:txBody>
      </p:sp>
    </p:spTree>
    <p:extLst>
      <p:ext uri="{BB962C8B-B14F-4D97-AF65-F5344CB8AC3E}">
        <p14:creationId xmlns:p14="http://schemas.microsoft.com/office/powerpoint/2010/main" val="919957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F5B1ED-21DB-3B40-AA66-CF62D43353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B63DABA-E080-AD4C-8907-9492C4753F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BF8A24-6498-9447-8AAC-41E0784CF1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FC866B-2EBE-2F4A-9D3F-72715ED7D198}" type="datetimeFigureOut">
              <a:rPr lang="en-US" smtClean="0"/>
              <a:t>2/14/22</a:t>
            </a:fld>
            <a:endParaRPr lang="en-US"/>
          </a:p>
        </p:txBody>
      </p:sp>
      <p:sp>
        <p:nvSpPr>
          <p:cNvPr id="5" name="Footer Placeholder 4">
            <a:extLst>
              <a:ext uri="{FF2B5EF4-FFF2-40B4-BE49-F238E27FC236}">
                <a16:creationId xmlns:a16="http://schemas.microsoft.com/office/drawing/2014/main" id="{BBD79E01-D2C7-0B4D-9527-3DB50A19C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4DE1C52-4550-7A44-B8AF-C10A936DC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EE2B25-E338-3447-8D37-41EAF218E62B}" type="slidenum">
              <a:rPr lang="en-US" smtClean="0"/>
              <a:t>‹#›</a:t>
            </a:fld>
            <a:endParaRPr lang="en-US"/>
          </a:p>
        </p:txBody>
      </p:sp>
    </p:spTree>
    <p:extLst>
      <p:ext uri="{BB962C8B-B14F-4D97-AF65-F5344CB8AC3E}">
        <p14:creationId xmlns:p14="http://schemas.microsoft.com/office/powerpoint/2010/main" val="28401942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bmj.com/content/373/bmj.n1411/r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hyperlink" Target="http://astronomy.nmsu.edu/holtz/a630/images/DF_moments_Picard.pdf"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astronomy.nmsu.edu/holtz/a630/images/BailerJones2.3.pn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astronomy.nmsu.edu/holtz/a630/sample-unfilled.ipynb"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Probability</a:t>
            </a:r>
          </a:p>
        </p:txBody>
      </p:sp>
    </p:spTree>
    <p:extLst>
      <p:ext uri="{BB962C8B-B14F-4D97-AF65-F5344CB8AC3E}">
        <p14:creationId xmlns:p14="http://schemas.microsoft.com/office/powerpoint/2010/main" val="3800009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C91E6-2D32-144F-8156-1BAC39940B55}"/>
              </a:ext>
            </a:extLst>
          </p:cNvPr>
          <p:cNvSpPr>
            <a:spLocks noGrp="1"/>
          </p:cNvSpPr>
          <p:nvPr>
            <p:ph type="title"/>
          </p:nvPr>
        </p:nvSpPr>
        <p:spPr>
          <a:xfrm>
            <a:off x="304456" y="-152631"/>
            <a:ext cx="10515600" cy="1325563"/>
          </a:xfrm>
        </p:spPr>
        <p:txBody>
          <a:bodyPr/>
          <a:lstStyle/>
          <a:p>
            <a:r>
              <a:rPr lang="en-US" dirty="0"/>
              <a:t>Conditional probabilities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026778-2082-9C41-BB75-2CD7F4882B6E}"/>
                  </a:ext>
                </a:extLst>
              </p:cNvPr>
              <p:cNvSpPr>
                <a:spLocks noGrp="1"/>
              </p:cNvSpPr>
              <p:nvPr>
                <p:ph idx="1"/>
              </p:nvPr>
            </p:nvSpPr>
            <p:spPr>
              <a:xfrm>
                <a:off x="436399" y="1117088"/>
                <a:ext cx="10515600" cy="5045075"/>
              </a:xfrm>
            </p:spPr>
            <p:txBody>
              <a:bodyPr>
                <a:noAutofit/>
              </a:bodyPr>
              <a:lstStyle/>
              <a:p>
                <a:r>
                  <a:rPr lang="en-US" sz="1400" dirty="0"/>
                  <a:t>What are the axioms that relate to conditional probabilities?</a:t>
                </a:r>
              </a:p>
              <a:p>
                <a:r>
                  <a:rPr lang="en-US" sz="1400" dirty="0"/>
                  <a:t>Consider our sample of 9 colored shapes, but let’s say that all of our triangles are blue. We want to know the probability of getting a triangle if we know the object is blue. Using a classical probability analysis:</a:t>
                </a:r>
              </a:p>
              <a:p>
                <a:pPr marL="457200" lvl="1" indent="0">
                  <a:buNone/>
                </a:pPr>
                <a:r>
                  <a:rPr lang="en-US" sz="1400" dirty="0"/>
                  <a:t>P(blue ) = n(blue) / n</a:t>
                </a:r>
              </a:p>
              <a:p>
                <a:pPr marL="457200" lvl="1" indent="0">
                  <a:buNone/>
                </a:pPr>
                <a:r>
                  <a:rPr lang="en-US" sz="1400" dirty="0"/>
                  <a:t>P(blue ∩ triangle) = n(blue triangles) / n</a:t>
                </a:r>
              </a:p>
              <a:p>
                <a:pPr marL="457200" lvl="1" indent="0">
                  <a:buNone/>
                </a:pPr>
                <a:r>
                  <a:rPr lang="en-US" sz="1400" dirty="0"/>
                  <a:t>P(triangle | blue ) = n(blue triangles) / n(blue)</a:t>
                </a:r>
              </a:p>
              <a:p>
                <a:pPr marL="0" indent="0">
                  <a:buNone/>
                </a:pPr>
                <a:r>
                  <a:rPr lang="en-US" sz="1400" dirty="0"/>
                  <a:t>    so</a:t>
                </a:r>
              </a:p>
              <a:p>
                <a:pPr marL="457200" lvl="1" indent="0">
                  <a:buNone/>
                </a:pPr>
                <a:r>
                  <a:rPr lang="en-US" sz="1400" dirty="0"/>
                  <a:t>P(triangle | blue) = P (blue ∩ triangle) / P(blue)</a:t>
                </a:r>
              </a:p>
              <a:p>
                <a:pPr marL="0" indent="0">
                  <a:buNone/>
                </a:pPr>
                <a:r>
                  <a:rPr lang="en-US" sz="1400" dirty="0"/>
                  <a:t>    Same reasoning for probability that it’s a blue object if it is a triangle:</a:t>
                </a:r>
              </a:p>
              <a:p>
                <a:pPr marL="457200" lvl="1" indent="0">
                  <a:buNone/>
                </a:pPr>
                <a:r>
                  <a:rPr lang="en-US" sz="1400" dirty="0"/>
                  <a:t>P(blue | triangle) = P(blue ∩ triangle) / P(triangle)</a:t>
                </a:r>
              </a:p>
              <a:p>
                <a:pPr marL="0" indent="0">
                  <a:buNone/>
                </a:pPr>
                <a:r>
                  <a:rPr lang="en-US" sz="1400" dirty="0"/>
                  <a:t>Clearly, however, P(</a:t>
                </a:r>
                <a:r>
                  <a:rPr lang="en-US" sz="1400" dirty="0" err="1"/>
                  <a:t>triangle|blue</a:t>
                </a:r>
                <a:r>
                  <a:rPr lang="en-US" sz="1400" dirty="0"/>
                  <a:t>) ≠ P(</a:t>
                </a:r>
                <a:r>
                  <a:rPr lang="en-US" sz="1400" dirty="0" err="1"/>
                  <a:t>blue|triangle</a:t>
                </a:r>
                <a:r>
                  <a:rPr lang="en-US" sz="1400" dirty="0"/>
                  <a:t>)   ( what are the probabilities?)</a:t>
                </a:r>
              </a:p>
              <a:p>
                <a:pPr marL="0" indent="0">
                  <a:buNone/>
                </a:pPr>
                <a:r>
                  <a:rPr lang="en-US" sz="1400" dirty="0"/>
                  <a:t> How are they related?</a:t>
                </a:r>
              </a:p>
              <a:p>
                <a:pPr marL="0" indent="0">
                  <a:buNone/>
                </a:pPr>
                <a:r>
                  <a:rPr lang="en-US" sz="1400" dirty="0"/>
                  <a:t>      P(blue | triangle) P(triangle) = P(</a:t>
                </a:r>
                <a:r>
                  <a:rPr lang="en-US" sz="1400" dirty="0" err="1"/>
                  <a:t>triangle|blue</a:t>
                </a:r>
                <a:r>
                  <a:rPr lang="en-US" sz="1400" dirty="0"/>
                  <a:t>) P(blue)</a:t>
                </a:r>
              </a:p>
              <a:p>
                <a:pPr marL="0" indent="0">
                  <a:buNone/>
                </a:pPr>
                <a:r>
                  <a:rPr lang="en-US" sz="1400" dirty="0"/>
                  <a:t>Verify this:   1 * 1/3 = 3/5 * 5/9</a:t>
                </a:r>
              </a:p>
              <a:p>
                <a:pPr marL="0" indent="0">
                  <a:buNone/>
                </a:pPr>
                <a:r>
                  <a:rPr lang="en-US" sz="1400" dirty="0"/>
                  <a:t>So, in general:</a:t>
                </a:r>
              </a:p>
              <a:p>
                <a:pPr marL="0" indent="0">
                  <a:buNone/>
                </a:pPr>
                <a:r>
                  <a:rPr lang="en-US" sz="1400" dirty="0"/>
                  <a:t>           P (A∩B) = P(A|B) P(B) = P(B|A) P(A)</a:t>
                </a:r>
              </a:p>
              <a:p>
                <a:pPr marL="0" indent="0">
                  <a:buNone/>
                </a:pPr>
                <a:endParaRPr lang="en-US" sz="1400" dirty="0"/>
              </a:p>
              <a:p>
                <a:pPr marL="0" indent="0">
                  <a:buNone/>
                </a:pPr>
                <a:r>
                  <a:rPr lang="en-US" sz="1400" dirty="0"/>
                  <a:t>This leads to Bayes theorem:   </a:t>
                </a:r>
                <a14:m>
                  <m:oMath xmlns:m="http://schemas.openxmlformats.org/officeDocument/2006/math">
                    <m:r>
                      <a:rPr lang="en-US" sz="1400" b="0" i="1" smtClean="0">
                        <a:latin typeface="Cambria Math" panose="02040503050406030204" pitchFamily="18" charset="0"/>
                      </a:rPr>
                      <m:t>𝑃</m:t>
                    </m:r>
                    <m:d>
                      <m:dPr>
                        <m:ctrlPr>
                          <a:rPr lang="en-US" sz="1400" b="0" i="1" smtClean="0">
                            <a:latin typeface="Cambria Math" panose="02040503050406030204" pitchFamily="18" charset="0"/>
                          </a:rPr>
                        </m:ctrlPr>
                      </m:dPr>
                      <m:e>
                        <m:r>
                          <a:rPr lang="en-US" sz="1400" b="0" i="1" smtClean="0">
                            <a:latin typeface="Cambria Math" panose="02040503050406030204" pitchFamily="18" charset="0"/>
                          </a:rPr>
                          <m:t>𝐵</m:t>
                        </m:r>
                      </m:e>
                      <m:e>
                        <m:r>
                          <a:rPr lang="en-US" sz="1400" b="0" i="1" smtClean="0">
                            <a:latin typeface="Cambria Math" panose="02040503050406030204" pitchFamily="18" charset="0"/>
                          </a:rPr>
                          <m:t>𝐴</m:t>
                        </m:r>
                      </m:e>
                    </m:d>
                    <m:r>
                      <a:rPr lang="en-US" sz="1400" b="0" i="1" smtClean="0">
                        <a:latin typeface="Cambria Math" panose="02040503050406030204" pitchFamily="18" charset="0"/>
                      </a:rPr>
                      <m:t>=</m:t>
                    </m:r>
                    <m:f>
                      <m:fPr>
                        <m:ctrlPr>
                          <a:rPr lang="en-US" sz="1400" b="0" i="1" smtClean="0">
                            <a:latin typeface="Cambria Math" panose="02040503050406030204" pitchFamily="18" charset="0"/>
                          </a:rPr>
                        </m:ctrlPr>
                      </m:fPr>
                      <m:num>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r>
                          <a:rPr lang="en-US" sz="1400" b="0" i="1" smtClean="0">
                            <a:latin typeface="Cambria Math" panose="02040503050406030204" pitchFamily="18" charset="0"/>
                          </a:rPr>
                          <m:t>𝐵</m:t>
                        </m:r>
                        <m:r>
                          <a:rPr lang="en-US" sz="1400" b="0" i="1" smtClean="0">
                            <a:latin typeface="Cambria Math" panose="02040503050406030204" pitchFamily="18" charset="0"/>
                          </a:rPr>
                          <m:t>)</m:t>
                        </m:r>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𝐵</m:t>
                        </m:r>
                        <m:r>
                          <a:rPr lang="en-US" sz="1400" b="0" i="1" smtClean="0">
                            <a:latin typeface="Cambria Math" panose="02040503050406030204" pitchFamily="18" charset="0"/>
                          </a:rPr>
                          <m:t>)</m:t>
                        </m:r>
                      </m:num>
                      <m:den>
                        <m:r>
                          <a:rPr lang="en-US" sz="1400" b="0" i="1" smtClean="0">
                            <a:latin typeface="Cambria Math" panose="02040503050406030204" pitchFamily="18" charset="0"/>
                          </a:rPr>
                          <m:t>𝑃</m:t>
                        </m:r>
                        <m:r>
                          <a:rPr lang="en-US" sz="1400" b="0" i="1" smtClean="0">
                            <a:latin typeface="Cambria Math" panose="02040503050406030204" pitchFamily="18" charset="0"/>
                          </a:rPr>
                          <m:t>(</m:t>
                        </m:r>
                        <m:r>
                          <a:rPr lang="en-US" sz="1400" b="0" i="1" smtClean="0">
                            <a:latin typeface="Cambria Math" panose="02040503050406030204" pitchFamily="18" charset="0"/>
                          </a:rPr>
                          <m:t>𝐴</m:t>
                        </m:r>
                        <m:r>
                          <a:rPr lang="en-US" sz="1400" b="0" i="1" smtClean="0">
                            <a:latin typeface="Cambria Math" panose="02040503050406030204" pitchFamily="18" charset="0"/>
                          </a:rPr>
                          <m:t>)</m:t>
                        </m:r>
                      </m:den>
                    </m:f>
                  </m:oMath>
                </a14:m>
                <a:endParaRPr lang="en-US" sz="1400" dirty="0"/>
              </a:p>
              <a:p>
                <a:pPr marL="0" indent="0">
                  <a:buNone/>
                </a:pPr>
                <a:r>
                  <a:rPr lang="en-US" sz="1400" dirty="0"/>
                  <a:t>which follows just from the axioms or probability, and is non-controversial</a:t>
                </a:r>
              </a:p>
            </p:txBody>
          </p:sp>
        </mc:Choice>
        <mc:Fallback xmlns="">
          <p:sp>
            <p:nvSpPr>
              <p:cNvPr id="3" name="Content Placeholder 2">
                <a:extLst>
                  <a:ext uri="{FF2B5EF4-FFF2-40B4-BE49-F238E27FC236}">
                    <a16:creationId xmlns:a16="http://schemas.microsoft.com/office/drawing/2014/main" id="{8D026778-2082-9C41-BB75-2CD7F4882B6E}"/>
                  </a:ext>
                </a:extLst>
              </p:cNvPr>
              <p:cNvSpPr>
                <a:spLocks noGrp="1" noRot="1" noChangeAspect="1" noMove="1" noResize="1" noEditPoints="1" noAdjustHandles="1" noChangeArrowheads="1" noChangeShapeType="1" noTextEdit="1"/>
              </p:cNvSpPr>
              <p:nvPr>
                <p:ph idx="1"/>
              </p:nvPr>
            </p:nvSpPr>
            <p:spPr>
              <a:xfrm>
                <a:off x="436399" y="1117088"/>
                <a:ext cx="10515600" cy="5045075"/>
              </a:xfrm>
              <a:blipFill>
                <a:blip r:embed="rId2"/>
                <a:stretch>
                  <a:fillRect l="-241" t="-752" b="-14286"/>
                </a:stretch>
              </a:blipFill>
            </p:spPr>
            <p:txBody>
              <a:bodyPr/>
              <a:lstStyle/>
              <a:p>
                <a:r>
                  <a:rPr lang="en-US">
                    <a:noFill/>
                  </a:rPr>
                  <a:t> </a:t>
                </a:r>
              </a:p>
            </p:txBody>
          </p:sp>
        </mc:Fallback>
      </mc:AlternateContent>
      <p:sp>
        <p:nvSpPr>
          <p:cNvPr id="5" name="Rectangle 4">
            <a:extLst>
              <a:ext uri="{FF2B5EF4-FFF2-40B4-BE49-F238E27FC236}">
                <a16:creationId xmlns:a16="http://schemas.microsoft.com/office/drawing/2014/main" id="{C54B164E-7271-C64A-8118-5B16FA8FCF6F}"/>
              </a:ext>
            </a:extLst>
          </p:cNvPr>
          <p:cNvSpPr/>
          <p:nvPr/>
        </p:nvSpPr>
        <p:spPr>
          <a:xfrm>
            <a:off x="7989283" y="327689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6" name="Oval 5">
            <a:extLst>
              <a:ext uri="{FF2B5EF4-FFF2-40B4-BE49-F238E27FC236}">
                <a16:creationId xmlns:a16="http://schemas.microsoft.com/office/drawing/2014/main" id="{B7428902-8ABA-F44C-8E96-5645AE2C4D31}"/>
              </a:ext>
            </a:extLst>
          </p:cNvPr>
          <p:cNvSpPr/>
          <p:nvPr/>
        </p:nvSpPr>
        <p:spPr>
          <a:xfrm>
            <a:off x="9418438" y="327689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7" name="Triangle 6">
            <a:extLst>
              <a:ext uri="{FF2B5EF4-FFF2-40B4-BE49-F238E27FC236}">
                <a16:creationId xmlns:a16="http://schemas.microsoft.com/office/drawing/2014/main" id="{65FE6684-F7E8-F142-B910-48305406F57B}"/>
              </a:ext>
            </a:extLst>
          </p:cNvPr>
          <p:cNvSpPr/>
          <p:nvPr/>
        </p:nvSpPr>
        <p:spPr>
          <a:xfrm>
            <a:off x="10702201" y="3276899"/>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8" name="Rectangle 7">
            <a:extLst>
              <a:ext uri="{FF2B5EF4-FFF2-40B4-BE49-F238E27FC236}">
                <a16:creationId xmlns:a16="http://schemas.microsoft.com/office/drawing/2014/main" id="{058252B1-5C6A-8D48-946B-0C3E2BE2EBE3}"/>
              </a:ext>
            </a:extLst>
          </p:cNvPr>
          <p:cNvSpPr/>
          <p:nvPr/>
        </p:nvSpPr>
        <p:spPr>
          <a:xfrm>
            <a:off x="7989283" y="4628367"/>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9" name="Oval 8">
            <a:extLst>
              <a:ext uri="{FF2B5EF4-FFF2-40B4-BE49-F238E27FC236}">
                <a16:creationId xmlns:a16="http://schemas.microsoft.com/office/drawing/2014/main" id="{4790AEC8-ACC3-D646-AA80-E05B4D73B1D2}"/>
              </a:ext>
            </a:extLst>
          </p:cNvPr>
          <p:cNvSpPr/>
          <p:nvPr/>
        </p:nvSpPr>
        <p:spPr>
          <a:xfrm>
            <a:off x="9305484" y="459343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0" name="Triangle 9">
            <a:extLst>
              <a:ext uri="{FF2B5EF4-FFF2-40B4-BE49-F238E27FC236}">
                <a16:creationId xmlns:a16="http://schemas.microsoft.com/office/drawing/2014/main" id="{8236F5E9-F066-6441-A505-3A90BE4BEE92}"/>
              </a:ext>
            </a:extLst>
          </p:cNvPr>
          <p:cNvSpPr/>
          <p:nvPr/>
        </p:nvSpPr>
        <p:spPr>
          <a:xfrm>
            <a:off x="10694897" y="4433114"/>
            <a:ext cx="1060704" cy="9144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Rectangle 10">
            <a:extLst>
              <a:ext uri="{FF2B5EF4-FFF2-40B4-BE49-F238E27FC236}">
                <a16:creationId xmlns:a16="http://schemas.microsoft.com/office/drawing/2014/main" id="{196DE54C-920A-CF46-9972-CBC9169261A8}"/>
              </a:ext>
            </a:extLst>
          </p:cNvPr>
          <p:cNvSpPr/>
          <p:nvPr/>
        </p:nvSpPr>
        <p:spPr>
          <a:xfrm>
            <a:off x="7986472" y="58547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Oval 11">
            <a:extLst>
              <a:ext uri="{FF2B5EF4-FFF2-40B4-BE49-F238E27FC236}">
                <a16:creationId xmlns:a16="http://schemas.microsoft.com/office/drawing/2014/main" id="{4AF32185-EB09-3D45-AFC3-F83914728611}"/>
              </a:ext>
            </a:extLst>
          </p:cNvPr>
          <p:cNvSpPr/>
          <p:nvPr/>
        </p:nvSpPr>
        <p:spPr>
          <a:xfrm>
            <a:off x="9305484" y="579819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3" name="Triangle 12">
            <a:extLst>
              <a:ext uri="{FF2B5EF4-FFF2-40B4-BE49-F238E27FC236}">
                <a16:creationId xmlns:a16="http://schemas.microsoft.com/office/drawing/2014/main" id="{54F8F9A3-8542-264C-9BE7-5CB40D1997BB}"/>
              </a:ext>
            </a:extLst>
          </p:cNvPr>
          <p:cNvSpPr/>
          <p:nvPr/>
        </p:nvSpPr>
        <p:spPr>
          <a:xfrm>
            <a:off x="10601833" y="5677288"/>
            <a:ext cx="1060704" cy="914400"/>
          </a:xfrm>
          <a:prstGeom prst="triangl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Tree>
    <p:extLst>
      <p:ext uri="{BB962C8B-B14F-4D97-AF65-F5344CB8AC3E}">
        <p14:creationId xmlns:p14="http://schemas.microsoft.com/office/powerpoint/2010/main" val="3991813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4036E-ABAF-AB4E-9285-E6B3895A945D}"/>
              </a:ext>
            </a:extLst>
          </p:cNvPr>
          <p:cNvSpPr>
            <a:spLocks noGrp="1"/>
          </p:cNvSpPr>
          <p:nvPr>
            <p:ph type="title"/>
          </p:nvPr>
        </p:nvSpPr>
        <p:spPr>
          <a:xfrm>
            <a:off x="88900" y="123825"/>
            <a:ext cx="11811000" cy="1325563"/>
          </a:xfrm>
        </p:spPr>
        <p:txBody>
          <a:bodyPr/>
          <a:lstStyle/>
          <a:p>
            <a:r>
              <a:rPr lang="en-US" dirty="0"/>
              <a:t>Independent events using conditional probabilities</a:t>
            </a:r>
          </a:p>
        </p:txBody>
      </p:sp>
      <p:sp>
        <p:nvSpPr>
          <p:cNvPr id="3" name="Content Placeholder 2">
            <a:extLst>
              <a:ext uri="{FF2B5EF4-FFF2-40B4-BE49-F238E27FC236}">
                <a16:creationId xmlns:a16="http://schemas.microsoft.com/office/drawing/2014/main" id="{C4034F36-9946-0441-B6C8-D40B93822DD2}"/>
              </a:ext>
            </a:extLst>
          </p:cNvPr>
          <p:cNvSpPr>
            <a:spLocks noGrp="1"/>
          </p:cNvSpPr>
          <p:nvPr>
            <p:ph idx="1"/>
          </p:nvPr>
        </p:nvSpPr>
        <p:spPr/>
        <p:txBody>
          <a:bodyPr/>
          <a:lstStyle/>
          <a:p>
            <a:r>
              <a:rPr lang="en-US" dirty="0"/>
              <a:t>We said that events A and B are independent if</a:t>
            </a:r>
          </a:p>
          <a:p>
            <a:pPr marL="0" indent="0">
              <a:buNone/>
            </a:pPr>
            <a:r>
              <a:rPr lang="en-US" dirty="0"/>
              <a:t>	P(A∩B) = P(A) P(B)</a:t>
            </a:r>
          </a:p>
          <a:p>
            <a:pPr marL="0" indent="0">
              <a:buNone/>
            </a:pPr>
            <a:r>
              <a:rPr lang="en-US" dirty="0"/>
              <a:t>We can state this using conditional probabilities:</a:t>
            </a:r>
          </a:p>
          <a:p>
            <a:pPr marL="0" indent="0">
              <a:buNone/>
            </a:pPr>
            <a:r>
              <a:rPr lang="en-US" dirty="0"/>
              <a:t>            P(A|B) P(B) = P(A) P(B)</a:t>
            </a:r>
          </a:p>
          <a:p>
            <a:pPr marL="0" indent="0">
              <a:buNone/>
            </a:pPr>
            <a:r>
              <a:rPr lang="en-US" dirty="0"/>
              <a:t>So events are independent when</a:t>
            </a:r>
          </a:p>
          <a:p>
            <a:pPr marL="0" indent="0">
              <a:buNone/>
            </a:pPr>
            <a:r>
              <a:rPr lang="en-US" dirty="0"/>
              <a:t>            P(A|B) = P(A)       P(B|A) = P(B)</a:t>
            </a:r>
          </a:p>
          <a:p>
            <a:pPr marL="0" indent="0">
              <a:buNone/>
            </a:pPr>
            <a:r>
              <a:rPr lang="en-US" dirty="0"/>
              <a:t>This is a more intuitive definition of independence, but note that the conditional probability can be undefined if the probability of one event is zero (e.g. P(</a:t>
            </a:r>
            <a:r>
              <a:rPr lang="en-US" dirty="0" err="1"/>
              <a:t>blue|diamond</a:t>
            </a:r>
            <a:r>
              <a:rPr lang="en-US" dirty="0"/>
              <a:t>) )</a:t>
            </a:r>
          </a:p>
          <a:p>
            <a:pPr marL="0" indent="0">
              <a:buNone/>
            </a:pPr>
            <a:endParaRPr lang="en-US" dirty="0"/>
          </a:p>
        </p:txBody>
      </p:sp>
    </p:spTree>
    <p:extLst>
      <p:ext uri="{BB962C8B-B14F-4D97-AF65-F5344CB8AC3E}">
        <p14:creationId xmlns:p14="http://schemas.microsoft.com/office/powerpoint/2010/main" val="2913367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DC5E1-9191-4746-BA76-A59BD7869A9F}"/>
              </a:ext>
            </a:extLst>
          </p:cNvPr>
          <p:cNvSpPr>
            <a:spLocks noGrp="1"/>
          </p:cNvSpPr>
          <p:nvPr>
            <p:ph type="title"/>
          </p:nvPr>
        </p:nvSpPr>
        <p:spPr/>
        <p:txBody>
          <a:bodyPr/>
          <a:lstStyle/>
          <a:p>
            <a:r>
              <a:rPr lang="en-US" dirty="0"/>
              <a:t>Conditional probabilities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6E8DD3E-E9A1-6D46-809A-1521552E4FD5}"/>
                  </a:ext>
                </a:extLst>
              </p:cNvPr>
              <p:cNvSpPr>
                <a:spLocks noGrp="1"/>
              </p:cNvSpPr>
              <p:nvPr>
                <p:ph idx="1"/>
              </p:nvPr>
            </p:nvSpPr>
            <p:spPr/>
            <p:txBody>
              <a:bodyPr>
                <a:normAutofit lnSpcReduction="10000"/>
              </a:bodyPr>
              <a:lstStyle/>
              <a:p>
                <a:r>
                  <a:rPr lang="en-US" dirty="0"/>
                  <a:t>Law of total probabilities: given a complete set of n mutually exclusive probabilities of some event B</a:t>
                </a:r>
                <a:r>
                  <a:rPr lang="en-US" baseline="-25000" dirty="0"/>
                  <a:t>i</a:t>
                </a:r>
                <a:r>
                  <a:rPr lang="en-US" dirty="0"/>
                  <a:t>:</a:t>
                </a:r>
              </a:p>
              <a:p>
                <a:pPr marL="0" indent="0">
                  <a:buNone/>
                </a:pPr>
                <a:r>
                  <a:rPr lang="en-US" dirty="0"/>
                  <a:t>     P(A) = P(A∩B</a:t>
                </a:r>
                <a:r>
                  <a:rPr lang="en-US" baseline="-25000" dirty="0"/>
                  <a:t>1</a:t>
                </a:r>
                <a:r>
                  <a:rPr lang="en-US" dirty="0"/>
                  <a:t>) + P(A∩B</a:t>
                </a:r>
                <a:r>
                  <a:rPr lang="en-US" baseline="-25000" dirty="0"/>
                  <a:t>2</a:t>
                </a:r>
                <a:r>
                  <a:rPr lang="en-US" dirty="0"/>
                  <a:t>) + P(A∩B</a:t>
                </a:r>
                <a:r>
                  <a:rPr lang="en-US" baseline="-25000" dirty="0"/>
                  <a:t>3</a:t>
                </a:r>
                <a:r>
                  <a:rPr lang="en-US" dirty="0"/>
                  <a:t>) + … + P(</a:t>
                </a:r>
                <a:r>
                  <a:rPr lang="en-US" dirty="0" err="1"/>
                  <a:t>A∩B</a:t>
                </a:r>
                <a:r>
                  <a:rPr lang="en-US" baseline="-25000" dirty="0" err="1"/>
                  <a:t>n</a:t>
                </a:r>
                <a:r>
                  <a:rPr lang="en-US" dirty="0"/>
                  <a:t>)</a:t>
                </a:r>
              </a:p>
              <a:p>
                <a:pPr marL="457200" lvl="1" indent="0">
                  <a:buNone/>
                </a:pPr>
                <a:r>
                  <a:rPr lang="en-US" dirty="0"/>
                  <a:t>P(A) = ∑P(</a:t>
                </a:r>
                <a:r>
                  <a:rPr lang="en-US" dirty="0" err="1"/>
                  <a:t>A|B</a:t>
                </a:r>
                <a:r>
                  <a:rPr lang="en-US" baseline="-25000" dirty="0" err="1"/>
                  <a:t>i</a:t>
                </a:r>
                <a:r>
                  <a:rPr lang="en-US" dirty="0"/>
                  <a:t>) P(B</a:t>
                </a:r>
                <a:r>
                  <a:rPr lang="en-US" baseline="-25000" dirty="0"/>
                  <a:t>i</a:t>
                </a:r>
                <a:r>
                  <a:rPr lang="en-US" dirty="0"/>
                  <a:t>)</a:t>
                </a:r>
              </a:p>
              <a:p>
                <a:pPr marL="457200" lvl="1" indent="0">
                  <a:buNone/>
                </a:pPr>
                <a:r>
                  <a:rPr lang="en-US" dirty="0"/>
                  <a:t>The probability P(A) may be called the </a:t>
                </a:r>
                <a:r>
                  <a:rPr lang="en-US" i="1" dirty="0"/>
                  <a:t>marginal probability, </a:t>
                </a:r>
                <a:r>
                  <a:rPr lang="en-US" dirty="0"/>
                  <a:t>i.e. summed over all possible B</a:t>
                </a:r>
              </a:p>
              <a:p>
                <a:pPr marL="457200" lvl="1" indent="0">
                  <a:buNone/>
                </a:pPr>
                <a:endParaRPr lang="en-US" dirty="0"/>
              </a:p>
              <a:p>
                <a:pPr marL="457200" lvl="1" indent="0">
                  <a:buNone/>
                </a:pPr>
                <a:endParaRPr lang="en-US" dirty="0"/>
              </a:p>
              <a:p>
                <a:r>
                  <a:rPr lang="en-US" dirty="0"/>
                  <a:t>This leads to a useful formulation of Bayes theorem:</a:t>
                </a:r>
              </a:p>
              <a:p>
                <a:pPr marL="0" indent="0">
                  <a:buNone/>
                </a:pPr>
                <a:r>
                  <a:rPr lang="en-US" dirty="0"/>
                  <a:t>                 </a:t>
                </a:r>
                <a14:m>
                  <m:oMath xmlns:m="http://schemas.openxmlformats.org/officeDocument/2006/math">
                    <m:r>
                      <a:rPr lang="en-US" sz="3200" i="1">
                        <a:latin typeface="Cambria Math" panose="02040503050406030204" pitchFamily="18" charset="0"/>
                      </a:rPr>
                      <m:t>𝑃</m:t>
                    </m:r>
                    <m:d>
                      <m:dPr>
                        <m:ctrlPr>
                          <a:rPr lang="en-US" sz="3200" i="1">
                            <a:latin typeface="Cambria Math" panose="02040503050406030204" pitchFamily="18" charset="0"/>
                          </a:rPr>
                        </m:ctrlPr>
                      </m:dPr>
                      <m:e>
                        <m:r>
                          <a:rPr lang="en-US" sz="3200" b="0" i="1" smtClean="0">
                            <a:latin typeface="Cambria Math" panose="02040503050406030204" pitchFamily="18" charset="0"/>
                          </a:rPr>
                          <m:t>𝐵</m:t>
                        </m:r>
                      </m:e>
                      <m:e>
                        <m:r>
                          <a:rPr lang="en-US" sz="3200" b="0" i="1" smtClean="0">
                            <a:latin typeface="Cambria Math" panose="02040503050406030204" pitchFamily="18" charset="0"/>
                          </a:rPr>
                          <m:t>𝐴</m:t>
                        </m:r>
                      </m:e>
                    </m:d>
                    <m:r>
                      <a:rPr lang="en-US" sz="3200" i="1">
                        <a:latin typeface="Cambria Math" panose="02040503050406030204" pitchFamily="18" charset="0"/>
                      </a:rPr>
                      <m:t>=</m:t>
                    </m:r>
                    <m:f>
                      <m:fPr>
                        <m:ctrlPr>
                          <a:rPr lang="en-US" sz="3200" i="1" smtClean="0">
                            <a:latin typeface="Cambria Math" panose="02040503050406030204" pitchFamily="18" charset="0"/>
                          </a:rPr>
                        </m:ctrlPr>
                      </m:fPr>
                      <m:num>
                        <m:r>
                          <a:rPr lang="en-US" sz="3200" i="1">
                            <a:latin typeface="Cambria Math" panose="02040503050406030204" pitchFamily="18" charset="0"/>
                          </a:rPr>
                          <m:t>𝑃</m:t>
                        </m:r>
                        <m:r>
                          <a:rPr lang="en-US" sz="3200" i="1">
                            <a:latin typeface="Cambria Math" panose="02040503050406030204" pitchFamily="18" charset="0"/>
                          </a:rPr>
                          <m:t>(</m:t>
                        </m:r>
                        <m:r>
                          <a:rPr lang="en-US" sz="3200" b="0" i="1" smtClean="0">
                            <a:latin typeface="Cambria Math" panose="02040503050406030204" pitchFamily="18" charset="0"/>
                          </a:rPr>
                          <m:t>𝐴</m:t>
                        </m:r>
                        <m:r>
                          <a:rPr lang="en-US" sz="3200" i="1">
                            <a:latin typeface="Cambria Math" panose="02040503050406030204" pitchFamily="18" charset="0"/>
                          </a:rPr>
                          <m:t>|</m:t>
                        </m:r>
                        <m:r>
                          <a:rPr lang="en-US" sz="3200" b="0" i="1" smtClean="0">
                            <a:latin typeface="Cambria Math" panose="02040503050406030204" pitchFamily="18" charset="0"/>
                          </a:rPr>
                          <m:t>𝐵</m:t>
                        </m:r>
                        <m:r>
                          <a:rPr lang="en-US" sz="3200" i="1">
                            <a:latin typeface="Cambria Math" panose="02040503050406030204" pitchFamily="18" charset="0"/>
                          </a:rPr>
                          <m:t>)</m:t>
                        </m:r>
                        <m:r>
                          <a:rPr lang="en-US" sz="3200" i="1">
                            <a:latin typeface="Cambria Math" panose="02040503050406030204" pitchFamily="18" charset="0"/>
                          </a:rPr>
                          <m:t>𝑃</m:t>
                        </m:r>
                        <m:r>
                          <a:rPr lang="en-US" sz="3200" i="1">
                            <a:latin typeface="Cambria Math" panose="02040503050406030204" pitchFamily="18" charset="0"/>
                          </a:rPr>
                          <m:t>(</m:t>
                        </m:r>
                        <m:r>
                          <a:rPr lang="en-US" sz="3200" b="0" i="1" smtClean="0">
                            <a:latin typeface="Cambria Math" panose="02040503050406030204" pitchFamily="18" charset="0"/>
                          </a:rPr>
                          <m:t>𝐵</m:t>
                        </m:r>
                        <m:r>
                          <a:rPr lang="en-US" sz="3200" i="1">
                            <a:latin typeface="Cambria Math" panose="02040503050406030204" pitchFamily="18" charset="0"/>
                          </a:rPr>
                          <m:t>)</m:t>
                        </m:r>
                      </m:num>
                      <m:den>
                        <m:r>
                          <a:rPr lang="en-US" sz="3200" b="0" i="1" smtClean="0">
                            <a:latin typeface="Cambria Math" panose="02040503050406030204" pitchFamily="18" charset="0"/>
                          </a:rPr>
                          <m:t>∑</m:t>
                        </m:r>
                        <m:r>
                          <a:rPr lang="en-US" sz="3200" b="0" i="1" smtClean="0">
                            <a:latin typeface="Cambria Math" panose="02040503050406030204" pitchFamily="18" charset="0"/>
                          </a:rPr>
                          <m:t>𝑃</m:t>
                        </m:r>
                        <m:d>
                          <m:dPr>
                            <m:ctrlPr>
                              <a:rPr lang="en-US" sz="3200" b="0" i="1" smtClean="0">
                                <a:latin typeface="Cambria Math" panose="02040503050406030204" pitchFamily="18" charset="0"/>
                              </a:rPr>
                            </m:ctrlPr>
                          </m:dPr>
                          <m:e>
                            <m:r>
                              <a:rPr lang="en-US" sz="3200" b="0" i="1" smtClean="0">
                                <a:latin typeface="Cambria Math" panose="02040503050406030204" pitchFamily="18" charset="0"/>
                              </a:rPr>
                              <m:t>𝐴</m:t>
                            </m:r>
                          </m:e>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𝑖</m:t>
                                </m:r>
                              </m:sub>
                            </m:sSub>
                          </m:e>
                        </m:d>
                        <m:r>
                          <a:rPr lang="en-US" sz="3200" b="0" i="1" smtClean="0">
                            <a:latin typeface="Cambria Math" panose="02040503050406030204" pitchFamily="18" charset="0"/>
                          </a:rPr>
                          <m:t>𝑃</m:t>
                        </m:r>
                        <m:r>
                          <a:rPr lang="en-US" sz="3200" b="0" i="1" smtClean="0">
                            <a:latin typeface="Cambria Math" panose="02040503050406030204" pitchFamily="18" charset="0"/>
                          </a:rPr>
                          <m:t>(</m:t>
                        </m:r>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𝐵</m:t>
                            </m:r>
                          </m:e>
                          <m:sub>
                            <m:r>
                              <a:rPr lang="en-US" sz="3200" b="0" i="1" smtClean="0">
                                <a:latin typeface="Cambria Math" panose="02040503050406030204" pitchFamily="18" charset="0"/>
                              </a:rPr>
                              <m:t>𝑖</m:t>
                            </m:r>
                          </m:sub>
                        </m:sSub>
                        <m:r>
                          <a:rPr lang="en-US" sz="3200" b="0" i="1" smtClean="0">
                            <a:latin typeface="Cambria Math" panose="02040503050406030204" pitchFamily="18" charset="0"/>
                          </a:rPr>
                          <m:t>)</m:t>
                        </m:r>
                      </m:den>
                    </m:f>
                  </m:oMath>
                </a14:m>
                <a:endParaRPr lang="en-US" sz="3200" dirty="0"/>
              </a:p>
            </p:txBody>
          </p:sp>
        </mc:Choice>
        <mc:Fallback xmlns="">
          <p:sp>
            <p:nvSpPr>
              <p:cNvPr id="3" name="Content Placeholder 2">
                <a:extLst>
                  <a:ext uri="{FF2B5EF4-FFF2-40B4-BE49-F238E27FC236}">
                    <a16:creationId xmlns:a16="http://schemas.microsoft.com/office/drawing/2014/main" id="{56E8DD3E-E9A1-6D46-809A-1521552E4FD5}"/>
                  </a:ext>
                </a:extLst>
              </p:cNvPr>
              <p:cNvSpPr>
                <a:spLocks noGrp="1" noRot="1" noChangeAspect="1" noMove="1" noResize="1" noEditPoints="1" noAdjustHandles="1" noChangeArrowheads="1" noChangeShapeType="1" noTextEdit="1"/>
              </p:cNvSpPr>
              <p:nvPr>
                <p:ph idx="1"/>
              </p:nvPr>
            </p:nvSpPr>
            <p:spPr>
              <a:blipFill>
                <a:blip r:embed="rId2"/>
                <a:stretch>
                  <a:fillRect l="-1086" t="-3198" r="-1689"/>
                </a:stretch>
              </a:blipFill>
            </p:spPr>
            <p:txBody>
              <a:bodyPr/>
              <a:lstStyle/>
              <a:p>
                <a:r>
                  <a:rPr lang="en-US">
                    <a:noFill/>
                  </a:rPr>
                  <a:t> </a:t>
                </a:r>
              </a:p>
            </p:txBody>
          </p:sp>
        </mc:Fallback>
      </mc:AlternateContent>
    </p:spTree>
    <p:extLst>
      <p:ext uri="{BB962C8B-B14F-4D97-AF65-F5344CB8AC3E}">
        <p14:creationId xmlns:p14="http://schemas.microsoft.com/office/powerpoint/2010/main" val="374922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51E6E-DC76-2C44-A5A6-DFCCDFBDCE1B}"/>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63A2AF43-9DC9-5347-BB49-56982FC36470}"/>
              </a:ext>
            </a:extLst>
          </p:cNvPr>
          <p:cNvSpPr>
            <a:spLocks noGrp="1"/>
          </p:cNvSpPr>
          <p:nvPr>
            <p:ph idx="1"/>
          </p:nvPr>
        </p:nvSpPr>
        <p:spPr/>
        <p:txBody>
          <a:bodyPr>
            <a:normAutofit lnSpcReduction="10000"/>
          </a:bodyPr>
          <a:lstStyle/>
          <a:p>
            <a:r>
              <a:rPr lang="en-US" dirty="0"/>
              <a:t>Three bags of 100 marbles:</a:t>
            </a:r>
          </a:p>
          <a:p>
            <a:pPr lvl="1"/>
            <a:r>
              <a:rPr lang="en-US" dirty="0"/>
              <a:t>Bag 1 has 75 red and 25 blue marbles</a:t>
            </a:r>
          </a:p>
          <a:p>
            <a:pPr lvl="1"/>
            <a:r>
              <a:rPr lang="en-US" dirty="0"/>
              <a:t>Bag 2 has 60 red and 40 blue marbles</a:t>
            </a:r>
          </a:p>
          <a:p>
            <a:pPr lvl="1"/>
            <a:r>
              <a:rPr lang="en-US" dirty="0"/>
              <a:t>Bag 3 has 45 red and 55 blue marbles</a:t>
            </a:r>
          </a:p>
          <a:p>
            <a:r>
              <a:rPr lang="en-US" dirty="0"/>
              <a:t>I choose one of the bags at random and then pick a marble from the chosen bag, also at random. What is the probability that the chosen marble is red?</a:t>
            </a:r>
          </a:p>
          <a:p>
            <a:r>
              <a:rPr lang="en-US" sz="2600" dirty="0"/>
              <a:t>Let R be the event that the chosen marble is red. Let B</a:t>
            </a:r>
            <a:r>
              <a:rPr lang="en-US" sz="2600" baseline="-25000" dirty="0"/>
              <a:t>i</a:t>
            </a:r>
            <a:r>
              <a:rPr lang="en-US" sz="2600" dirty="0"/>
              <a:t> be the event that I choose Bag </a:t>
            </a:r>
            <a:r>
              <a:rPr lang="en-US" sz="2600" dirty="0" err="1"/>
              <a:t>i</a:t>
            </a:r>
            <a:r>
              <a:rPr lang="en-US" sz="2600" dirty="0"/>
              <a:t>. </a:t>
            </a:r>
          </a:p>
          <a:p>
            <a:pPr marL="457200" lvl="1" indent="0">
              <a:buNone/>
            </a:pPr>
            <a:r>
              <a:rPr lang="en-US" sz="2200" dirty="0"/>
              <a:t>P(R|B</a:t>
            </a:r>
            <a:r>
              <a:rPr lang="en-US" sz="2200" baseline="-25000" dirty="0"/>
              <a:t>1</a:t>
            </a:r>
            <a:r>
              <a:rPr lang="en-US" sz="2200" dirty="0"/>
              <a:t>)=0.75          P(R|B</a:t>
            </a:r>
            <a:r>
              <a:rPr lang="en-US" sz="2200" baseline="-25000" dirty="0"/>
              <a:t>2</a:t>
            </a:r>
            <a:r>
              <a:rPr lang="en-US" sz="2200" dirty="0"/>
              <a:t>)=0.60          P(R|B</a:t>
            </a:r>
            <a:r>
              <a:rPr lang="en-US" sz="2200" baseline="-25000" dirty="0"/>
              <a:t>3</a:t>
            </a:r>
            <a:r>
              <a:rPr lang="en-US" sz="2200" dirty="0"/>
              <a:t>)=0.45</a:t>
            </a:r>
          </a:p>
          <a:p>
            <a:pPr marL="457200" lvl="1" indent="0">
              <a:buNone/>
            </a:pPr>
            <a:r>
              <a:rPr lang="en-US" sz="2200" dirty="0"/>
              <a:t>P(R) = P(R|B</a:t>
            </a:r>
            <a:r>
              <a:rPr lang="en-US" sz="2200" baseline="-25000" dirty="0"/>
              <a:t>1</a:t>
            </a:r>
            <a:r>
              <a:rPr lang="en-US" sz="2200" dirty="0"/>
              <a:t>)P(B</a:t>
            </a:r>
            <a:r>
              <a:rPr lang="en-US" sz="2200" baseline="-25000" dirty="0"/>
              <a:t>1</a:t>
            </a:r>
            <a:r>
              <a:rPr lang="en-US" sz="2200" dirty="0"/>
              <a:t>) + P(R|B</a:t>
            </a:r>
            <a:r>
              <a:rPr lang="en-US" sz="2200" baseline="-25000" dirty="0"/>
              <a:t>2</a:t>
            </a:r>
            <a:r>
              <a:rPr lang="en-US" sz="2200" dirty="0"/>
              <a:t>)P(B</a:t>
            </a:r>
            <a:r>
              <a:rPr lang="en-US" sz="2200" baseline="-25000" dirty="0"/>
              <a:t>2</a:t>
            </a:r>
            <a:r>
              <a:rPr lang="en-US" sz="2200" dirty="0"/>
              <a:t>) + P(R|B</a:t>
            </a:r>
            <a:r>
              <a:rPr lang="en-US" sz="2200" baseline="-25000" dirty="0"/>
              <a:t>3</a:t>
            </a:r>
            <a:r>
              <a:rPr lang="en-US" sz="2200" dirty="0"/>
              <a:t>)P(B</a:t>
            </a:r>
            <a:r>
              <a:rPr lang="en-US" sz="2200" baseline="-25000" dirty="0"/>
              <a:t>3</a:t>
            </a:r>
            <a:r>
              <a:rPr lang="en-US" sz="2200" dirty="0"/>
              <a:t>)</a:t>
            </a:r>
          </a:p>
          <a:p>
            <a:endParaRPr lang="en-US" dirty="0"/>
          </a:p>
        </p:txBody>
      </p:sp>
    </p:spTree>
    <p:extLst>
      <p:ext uri="{BB962C8B-B14F-4D97-AF65-F5344CB8AC3E}">
        <p14:creationId xmlns:p14="http://schemas.microsoft.com/office/powerpoint/2010/main" val="2873567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115E7-2032-C742-8A6E-7A0E674F9CDC}"/>
              </a:ext>
            </a:extLst>
          </p:cNvPr>
          <p:cNvSpPr>
            <a:spLocks noGrp="1"/>
          </p:cNvSpPr>
          <p:nvPr>
            <p:ph type="title"/>
          </p:nvPr>
        </p:nvSpPr>
        <p:spPr>
          <a:xfrm>
            <a:off x="294503" y="18255"/>
            <a:ext cx="10515600" cy="1325563"/>
          </a:xfrm>
        </p:spPr>
        <p:txBody>
          <a:bodyPr/>
          <a:lstStyle/>
          <a:p>
            <a:r>
              <a:rPr lang="en-US" dirty="0"/>
              <a:t>Bayesian probability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D97E49-DF74-B640-82A5-2904D939B893}"/>
                  </a:ext>
                </a:extLst>
              </p:cNvPr>
              <p:cNvSpPr>
                <a:spLocks noGrp="1"/>
              </p:cNvSpPr>
              <p:nvPr>
                <p:ph idx="1"/>
              </p:nvPr>
            </p:nvSpPr>
            <p:spPr>
              <a:xfrm>
                <a:off x="455140" y="1253331"/>
                <a:ext cx="11123141" cy="3306312"/>
              </a:xfrm>
            </p:spPr>
            <p:txBody>
              <a:bodyPr>
                <a:normAutofit lnSpcReduction="10000"/>
              </a:bodyPr>
              <a:lstStyle/>
              <a:p>
                <a:r>
                  <a:rPr lang="en-US" sz="2100" dirty="0"/>
                  <a:t>There is a test for the presence of a disease, but it is not perfect:</a:t>
                </a:r>
              </a:p>
              <a:p>
                <a:pPr lvl="1"/>
                <a:r>
                  <a:rPr lang="en-US" sz="2100" dirty="0"/>
                  <a:t>If you test and have the disease, it will be correct 90% of the time, but 10% of the time it will be wrong, with a </a:t>
                </a:r>
                <a:r>
                  <a:rPr lang="en-US" sz="2100" i="1" dirty="0"/>
                  <a:t>false negative  (</a:t>
                </a:r>
                <a:r>
                  <a:rPr lang="en-US" sz="2100" dirty="0"/>
                  <a:t>called Type 2 error in statistics lingo)</a:t>
                </a:r>
              </a:p>
              <a:p>
                <a:pPr lvl="1"/>
                <a:r>
                  <a:rPr lang="en-US" sz="2100" dirty="0"/>
                  <a:t>If you test and don’t have the disease, it will be correct 99% of the time, but 1% of the time it will be wrong, with a </a:t>
                </a:r>
                <a:r>
                  <a:rPr lang="en-US" sz="2100" i="1" dirty="0"/>
                  <a:t>false positive </a:t>
                </a:r>
                <a:r>
                  <a:rPr lang="en-US" sz="2100" dirty="0"/>
                  <a:t>(called Type 1 error in statistics lingo)</a:t>
                </a:r>
              </a:p>
              <a:p>
                <a:r>
                  <a:rPr lang="en-US" sz="2100" dirty="0"/>
                  <a:t>Say you test positive, how worried should you be?</a:t>
                </a:r>
              </a:p>
              <a:p>
                <a:r>
                  <a:rPr lang="en-US" sz="2100" dirty="0"/>
                  <a:t>It depends on how rare the disease is! Say it is a rare disease that occurs in 1 of every 1000 people</a:t>
                </a:r>
              </a:p>
              <a:p>
                <a:pPr marL="0" indent="0">
                  <a:buNone/>
                </a:pPr>
                <a:r>
                  <a:rPr lang="en-US" sz="1600" dirty="0"/>
                  <a:t>          P(</a:t>
                </a:r>
                <a:r>
                  <a:rPr lang="en-US" sz="1800" dirty="0" err="1"/>
                  <a:t>diseased|positive</a:t>
                </a:r>
                <a:r>
                  <a:rPr lang="en-US" sz="1800" dirty="0"/>
                  <a:t>) =</a:t>
                </a:r>
                <a14:m>
                  <m:oMath xmlns:m="http://schemas.openxmlformats.org/officeDocument/2006/math">
                    <m:f>
                      <m:fPr>
                        <m:ctrlPr>
                          <a:rPr lang="en-US" sz="1800" i="1" smtClean="0">
                            <a:latin typeface="Cambria Math" panose="02040503050406030204" pitchFamily="18" charset="0"/>
                          </a:rPr>
                        </m:ctrlPr>
                      </m:fPr>
                      <m:num>
                        <m:r>
                          <m:rPr>
                            <m:nor/>
                          </m:rPr>
                          <a:rPr lang="en-US" sz="1800" dirty="0"/>
                          <m:t>P</m:t>
                        </m:r>
                        <m:r>
                          <m:rPr>
                            <m:nor/>
                          </m:rPr>
                          <a:rPr lang="en-US" sz="1800" dirty="0"/>
                          <m:t>(</m:t>
                        </m:r>
                        <m:r>
                          <m:rPr>
                            <m:nor/>
                          </m:rPr>
                          <a:rPr lang="en-US" sz="1800" dirty="0"/>
                          <m:t>positive</m:t>
                        </m:r>
                        <m:r>
                          <m:rPr>
                            <m:nor/>
                          </m:rPr>
                          <a:rPr lang="en-US" sz="1800" dirty="0"/>
                          <m:t>|</m:t>
                        </m:r>
                        <m:r>
                          <m:rPr>
                            <m:nor/>
                          </m:rPr>
                          <a:rPr lang="en-US" sz="1800" dirty="0"/>
                          <m:t>diseased</m:t>
                        </m:r>
                        <m:r>
                          <m:rPr>
                            <m:nor/>
                          </m:rPr>
                          <a:rPr lang="en-US" sz="1800" dirty="0"/>
                          <m:t>)</m:t>
                        </m:r>
                        <m:r>
                          <m:rPr>
                            <m:nor/>
                          </m:rPr>
                          <a:rPr lang="en-US" sz="1800" dirty="0"/>
                          <m:t>P</m:t>
                        </m:r>
                        <m:r>
                          <m:rPr>
                            <m:nor/>
                          </m:rPr>
                          <a:rPr lang="en-US" sz="1800" dirty="0"/>
                          <m:t>(</m:t>
                        </m:r>
                        <m:r>
                          <m:rPr>
                            <m:nor/>
                          </m:rPr>
                          <a:rPr lang="en-US" sz="1800" dirty="0"/>
                          <m:t>diseased</m:t>
                        </m:r>
                        <m:r>
                          <m:rPr>
                            <m:nor/>
                          </m:rPr>
                          <a:rPr lang="en-US" sz="1800" b="0" i="0" dirty="0" smtClean="0"/>
                          <m:t>)</m:t>
                        </m:r>
                      </m:num>
                      <m:den>
                        <m:r>
                          <m:rPr>
                            <m:sty m:val="p"/>
                          </m:rPr>
                          <a:rPr lang="en-US" sz="1800" b="0" i="0" smtClean="0">
                            <a:latin typeface="Cambria Math" panose="02040503050406030204" pitchFamily="18" charset="0"/>
                          </a:rPr>
                          <m:t>P</m:t>
                        </m:r>
                        <m:r>
                          <a:rPr lang="en-US" sz="1800" b="0" i="0" smtClean="0">
                            <a:latin typeface="Cambria Math" panose="02040503050406030204" pitchFamily="18" charset="0"/>
                          </a:rPr>
                          <m:t>(</m:t>
                        </m:r>
                        <m:r>
                          <m:rPr>
                            <m:sty m:val="p"/>
                          </m:rPr>
                          <a:rPr lang="en-US" sz="1800" b="0" i="0" smtClean="0">
                            <a:latin typeface="Cambria Math" panose="02040503050406030204" pitchFamily="18" charset="0"/>
                          </a:rPr>
                          <m:t>positive</m:t>
                        </m:r>
                        <m:r>
                          <a:rPr lang="en-US" sz="1800" b="0" i="1" smtClean="0">
                            <a:latin typeface="Cambria Math" panose="02040503050406030204" pitchFamily="18" charset="0"/>
                          </a:rPr>
                          <m:t>)</m:t>
                        </m:r>
                      </m:den>
                    </m:f>
                    <m:r>
                      <a:rPr lang="en-US" sz="1800" b="0" i="1" smtClean="0">
                        <a:latin typeface="Cambria Math" panose="02040503050406030204" pitchFamily="18" charset="0"/>
                      </a:rPr>
                      <m:t> =               </m:t>
                    </m:r>
                  </m:oMath>
                </a14:m>
                <a:endParaRPr lang="en-US" sz="1800" b="0" i="1" dirty="0">
                  <a:latin typeface="Cambria Math" panose="02040503050406030204" pitchFamily="18" charset="0"/>
                </a:endParaRPr>
              </a:p>
              <a:p>
                <a:pPr marL="0" indent="0">
                  <a:buNone/>
                </a:pPr>
                <a:r>
                  <a:rPr lang="en-US" sz="1800" dirty="0"/>
                  <a:t>              </a:t>
                </a:r>
                <a14:m>
                  <m:oMath xmlns:m="http://schemas.openxmlformats.org/officeDocument/2006/math">
                    <m:f>
                      <m:fPr>
                        <m:ctrlPr>
                          <a:rPr lang="en-US" sz="1800" i="1">
                            <a:latin typeface="Cambria Math" panose="02040503050406030204" pitchFamily="18" charset="0"/>
                          </a:rPr>
                        </m:ctrlPr>
                      </m:fPr>
                      <m:num>
                        <m:r>
                          <m:rPr>
                            <m:nor/>
                          </m:rPr>
                          <a:rPr lang="en-US" sz="1800" dirty="0"/>
                          <m:t>P</m:t>
                        </m:r>
                        <m:r>
                          <m:rPr>
                            <m:nor/>
                          </m:rPr>
                          <a:rPr lang="en-US" sz="1800" dirty="0"/>
                          <m:t>(</m:t>
                        </m:r>
                        <m:r>
                          <m:rPr>
                            <m:nor/>
                          </m:rPr>
                          <a:rPr lang="en-US" sz="1800" dirty="0"/>
                          <m:t>positive</m:t>
                        </m:r>
                        <m:r>
                          <m:rPr>
                            <m:nor/>
                          </m:rPr>
                          <a:rPr lang="en-US" sz="1800" dirty="0"/>
                          <m:t>|</m:t>
                        </m:r>
                        <m:r>
                          <m:rPr>
                            <m:nor/>
                          </m:rPr>
                          <a:rPr lang="en-US" sz="1800" dirty="0"/>
                          <m:t>diseased</m:t>
                        </m:r>
                        <m:r>
                          <m:rPr>
                            <m:nor/>
                          </m:rPr>
                          <a:rPr lang="en-US" sz="1800" dirty="0"/>
                          <m:t>)</m:t>
                        </m:r>
                        <m:r>
                          <m:rPr>
                            <m:nor/>
                          </m:rPr>
                          <a:rPr lang="en-US" sz="1800" dirty="0"/>
                          <m:t>P</m:t>
                        </m:r>
                        <m:r>
                          <m:rPr>
                            <m:nor/>
                          </m:rPr>
                          <a:rPr lang="en-US" sz="1800" dirty="0"/>
                          <m:t>(</m:t>
                        </m:r>
                        <m:r>
                          <m:rPr>
                            <m:nor/>
                          </m:rPr>
                          <a:rPr lang="en-US" sz="1800" dirty="0"/>
                          <m:t>diseased</m:t>
                        </m:r>
                        <m:r>
                          <m:rPr>
                            <m:nor/>
                          </m:rPr>
                          <a:rPr lang="en-US" sz="1800" dirty="0"/>
                          <m:t>)</m:t>
                        </m:r>
                      </m:num>
                      <m:den>
                        <m:r>
                          <m:rPr>
                            <m:sty m:val="p"/>
                          </m:rPr>
                          <a:rPr lang="en-US" sz="1800">
                            <a:latin typeface="Cambria Math" panose="02040503050406030204" pitchFamily="18" charset="0"/>
                          </a:rPr>
                          <m:t>P</m:t>
                        </m:r>
                        <m:d>
                          <m:dPr>
                            <m:ctrlPr>
                              <a:rPr lang="en-US" sz="1800" i="1">
                                <a:latin typeface="Cambria Math" panose="02040503050406030204" pitchFamily="18" charset="0"/>
                              </a:rPr>
                            </m:ctrlPr>
                          </m:dPr>
                          <m:e>
                            <m:r>
                              <m:rPr>
                                <m:sty m:val="p"/>
                              </m:rPr>
                              <a:rPr lang="en-US" sz="1800">
                                <a:latin typeface="Cambria Math" panose="02040503050406030204" pitchFamily="18" charset="0"/>
                              </a:rPr>
                              <m:t>positive</m:t>
                            </m:r>
                          </m:e>
                          <m:e>
                            <m:r>
                              <m:rPr>
                                <m:sty m:val="p"/>
                              </m:rPr>
                              <a:rPr lang="en-US" sz="1800" b="0" i="0" smtClean="0">
                                <a:latin typeface="Cambria Math" panose="02040503050406030204" pitchFamily="18" charset="0"/>
                              </a:rPr>
                              <m:t>diseased</m:t>
                            </m:r>
                          </m:e>
                        </m:d>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𝑑𝑖𝑠𝑒𝑎𝑠𝑒𝑑</m:t>
                            </m:r>
                          </m:e>
                        </m:d>
                        <m:r>
                          <a:rPr lang="en-US" sz="1800" b="0" i="1" smtClean="0">
                            <a:latin typeface="Cambria Math" panose="02040503050406030204" pitchFamily="18" charset="0"/>
                          </a:rPr>
                          <m:t>+</m:t>
                        </m:r>
                        <m:r>
                          <a:rPr lang="en-US" sz="1800" b="0" i="1" smtClean="0">
                            <a:latin typeface="Cambria Math" panose="02040503050406030204" pitchFamily="18" charset="0"/>
                          </a:rPr>
                          <m:t>𝑃</m:t>
                        </m:r>
                        <m:d>
                          <m:dPr>
                            <m:ctrlPr>
                              <a:rPr lang="en-US" sz="1800" b="0" i="1" smtClean="0">
                                <a:latin typeface="Cambria Math" panose="02040503050406030204" pitchFamily="18" charset="0"/>
                              </a:rPr>
                            </m:ctrlPr>
                          </m:dPr>
                          <m:e>
                            <m:r>
                              <a:rPr lang="en-US" sz="1800" b="0" i="1" smtClean="0">
                                <a:latin typeface="Cambria Math" panose="02040503050406030204" pitchFamily="18" charset="0"/>
                              </a:rPr>
                              <m:t>𝑝𝑜𝑠𝑖𝑡𝑖𝑣𝑒</m:t>
                            </m:r>
                          </m:e>
                          <m:e>
                            <m:r>
                              <a:rPr lang="en-US" sz="1800" b="0" i="1" smtClean="0">
                                <a:latin typeface="Cambria Math" panose="02040503050406030204" pitchFamily="18" charset="0"/>
                              </a:rPr>
                              <m:t>𝑛𝑜𝑡</m:t>
                            </m:r>
                            <m:r>
                              <a:rPr lang="en-US" sz="1800" b="0" i="1" smtClean="0">
                                <a:latin typeface="Cambria Math" panose="02040503050406030204" pitchFamily="18" charset="0"/>
                              </a:rPr>
                              <m:t> </m:t>
                            </m:r>
                            <m:r>
                              <a:rPr lang="en-US" sz="1800" b="0" i="1" smtClean="0">
                                <a:latin typeface="Cambria Math" panose="02040503050406030204" pitchFamily="18" charset="0"/>
                              </a:rPr>
                              <m:t>𝑑𝑖𝑠𝑒𝑎𝑠𝑒𝑑</m:t>
                            </m:r>
                          </m:e>
                        </m:d>
                        <m:r>
                          <a:rPr lang="en-US" sz="1800" b="0" i="1" smtClean="0">
                            <a:latin typeface="Cambria Math" panose="02040503050406030204" pitchFamily="18" charset="0"/>
                          </a:rPr>
                          <m:t>𝑃</m:t>
                        </m:r>
                        <m:r>
                          <a:rPr lang="en-US" sz="1800" b="0" i="1" smtClean="0">
                            <a:latin typeface="Cambria Math" panose="02040503050406030204" pitchFamily="18" charset="0"/>
                          </a:rPr>
                          <m:t>(</m:t>
                        </m:r>
                        <m:r>
                          <a:rPr lang="en-US" sz="1800" b="0" i="1" smtClean="0">
                            <a:latin typeface="Cambria Math" panose="02040503050406030204" pitchFamily="18" charset="0"/>
                          </a:rPr>
                          <m:t>𝑛𝑜𝑡</m:t>
                        </m:r>
                        <m:r>
                          <a:rPr lang="en-US" sz="1800" b="0" i="1" smtClean="0">
                            <a:latin typeface="Cambria Math" panose="02040503050406030204" pitchFamily="18" charset="0"/>
                          </a:rPr>
                          <m:t> </m:t>
                        </m:r>
                        <m:r>
                          <a:rPr lang="en-US" sz="1800" b="0" i="1" smtClean="0">
                            <a:latin typeface="Cambria Math" panose="02040503050406030204" pitchFamily="18" charset="0"/>
                          </a:rPr>
                          <m:t>𝑑𝑖𝑠𝑒𝑎𝑠𝑒𝑑</m:t>
                        </m:r>
                        <m:r>
                          <a:rPr lang="en-US" sz="1800" b="0" i="1" smtClean="0">
                            <a:latin typeface="Cambria Math" panose="02040503050406030204" pitchFamily="18" charset="0"/>
                          </a:rPr>
                          <m:t>)</m:t>
                        </m:r>
                      </m:den>
                    </m:f>
                    <m:r>
                      <a:rPr lang="en-US" sz="1800" b="0" i="1" smtClean="0">
                        <a:latin typeface="Cambria Math" panose="02040503050406030204" pitchFamily="18" charset="0"/>
                      </a:rPr>
                      <m:t>=</m:t>
                    </m:r>
                  </m:oMath>
                </a14:m>
                <a:r>
                  <a:rPr lang="en-US" sz="1800" i="1" dirty="0">
                    <a:latin typeface="Cambria Math" panose="02040503050406030204" pitchFamily="18" charset="0"/>
                  </a:rPr>
                  <a:t>   </a:t>
                </a:r>
                <a14:m>
                  <m:oMath xmlns:m="http://schemas.openxmlformats.org/officeDocument/2006/math">
                    <m:f>
                      <m:fPr>
                        <m:ctrlPr>
                          <a:rPr lang="en-US" sz="1800" i="1" smtClean="0">
                            <a:latin typeface="Cambria Math" panose="02040503050406030204" pitchFamily="18" charset="0"/>
                          </a:rPr>
                        </m:ctrlPr>
                      </m:fPr>
                      <m:num>
                        <m:r>
                          <m:rPr>
                            <m:nor/>
                          </m:rPr>
                          <a:rPr lang="en-US" sz="1800" b="0" i="0" smtClean="0">
                            <a:latin typeface="Cambria Math" panose="02040503050406030204" pitchFamily="18" charset="0"/>
                          </a:rPr>
                          <m:t>0.9 ∗ 0.001</m:t>
                        </m:r>
                      </m:num>
                      <m:den>
                        <m:r>
                          <a:rPr lang="en-US" sz="1800" b="0" i="0" dirty="0" smtClean="0">
                            <a:latin typeface="Cambria Math" panose="02040503050406030204" pitchFamily="18" charset="0"/>
                          </a:rPr>
                          <m:t>0.9</m:t>
                        </m:r>
                        <m:r>
                          <a:rPr lang="en-US" sz="1800" b="0" i="1" dirty="0" smtClean="0">
                            <a:latin typeface="Cambria Math" panose="02040503050406030204" pitchFamily="18" charset="0"/>
                          </a:rPr>
                          <m:t> ∗ .001</m:t>
                        </m:r>
                        <m:r>
                          <a:rPr lang="en-US" sz="1800" i="1">
                            <a:latin typeface="Cambria Math" panose="02040503050406030204" pitchFamily="18" charset="0"/>
                          </a:rPr>
                          <m:t>+</m:t>
                        </m:r>
                        <m:r>
                          <a:rPr lang="en-US" sz="1800" b="0" i="1" smtClean="0">
                            <a:latin typeface="Cambria Math" panose="02040503050406030204" pitchFamily="18" charset="0"/>
                          </a:rPr>
                          <m:t>0.01 ∗.999</m:t>
                        </m:r>
                      </m:den>
                    </m:f>
                  </m:oMath>
                </a14:m>
                <a:r>
                  <a:rPr lang="en-US" sz="1800" dirty="0"/>
                  <a:t> = 0.0826</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CFD97E49-DF74-B640-82A5-2904D939B893}"/>
                  </a:ext>
                </a:extLst>
              </p:cNvPr>
              <p:cNvSpPr>
                <a:spLocks noGrp="1" noRot="1" noChangeAspect="1" noMove="1" noResize="1" noEditPoints="1" noAdjustHandles="1" noChangeArrowheads="1" noChangeShapeType="1" noTextEdit="1"/>
              </p:cNvSpPr>
              <p:nvPr>
                <p:ph idx="1"/>
              </p:nvPr>
            </p:nvSpPr>
            <p:spPr>
              <a:xfrm>
                <a:off x="455140" y="1253331"/>
                <a:ext cx="11123141" cy="3306312"/>
              </a:xfrm>
              <a:blipFill>
                <a:blip r:embed="rId2"/>
                <a:stretch>
                  <a:fillRect l="-571" t="-3053" b="-2290"/>
                </a:stretch>
              </a:blipFill>
            </p:spPr>
            <p:txBody>
              <a:bodyPr/>
              <a:lstStyle/>
              <a:p>
                <a:r>
                  <a:rPr lang="en-US">
                    <a:noFill/>
                  </a:rPr>
                  <a:t> </a:t>
                </a:r>
              </a:p>
            </p:txBody>
          </p:sp>
        </mc:Fallback>
      </mc:AlternateContent>
      <p:graphicFrame>
        <p:nvGraphicFramePr>
          <p:cNvPr id="4" name="Table 4">
            <a:extLst>
              <a:ext uri="{FF2B5EF4-FFF2-40B4-BE49-F238E27FC236}">
                <a16:creationId xmlns:a16="http://schemas.microsoft.com/office/drawing/2014/main" id="{DF7EC5E9-A42A-7346-AB9A-9711D0BEE48F}"/>
              </a:ext>
            </a:extLst>
          </p:cNvPr>
          <p:cNvGraphicFramePr>
            <a:graphicFrameLocks noGrp="1"/>
          </p:cNvGraphicFramePr>
          <p:nvPr>
            <p:extLst>
              <p:ext uri="{D42A27DB-BD31-4B8C-83A1-F6EECF244321}">
                <p14:modId xmlns:p14="http://schemas.microsoft.com/office/powerpoint/2010/main" val="714892809"/>
              </p:ext>
            </p:extLst>
          </p:nvPr>
        </p:nvGraphicFramePr>
        <p:xfrm>
          <a:off x="6937276" y="4733884"/>
          <a:ext cx="5254724" cy="2105861"/>
        </p:xfrm>
        <a:graphic>
          <a:graphicData uri="http://schemas.openxmlformats.org/drawingml/2006/table">
            <a:tbl>
              <a:tblPr firstRow="1" firstCol="1">
                <a:tableStyleId>{5C22544A-7EE6-4342-B048-85BDC9FD1C3A}</a:tableStyleId>
              </a:tblPr>
              <a:tblGrid>
                <a:gridCol w="1355358">
                  <a:extLst>
                    <a:ext uri="{9D8B030D-6E8A-4147-A177-3AD203B41FA5}">
                      <a16:colId xmlns:a16="http://schemas.microsoft.com/office/drawing/2014/main" val="1072278737"/>
                    </a:ext>
                  </a:extLst>
                </a:gridCol>
                <a:gridCol w="1186078">
                  <a:extLst>
                    <a:ext uri="{9D8B030D-6E8A-4147-A177-3AD203B41FA5}">
                      <a16:colId xmlns:a16="http://schemas.microsoft.com/office/drawing/2014/main" val="3961110630"/>
                    </a:ext>
                  </a:extLst>
                </a:gridCol>
                <a:gridCol w="1518802">
                  <a:extLst>
                    <a:ext uri="{9D8B030D-6E8A-4147-A177-3AD203B41FA5}">
                      <a16:colId xmlns:a16="http://schemas.microsoft.com/office/drawing/2014/main" val="405896226"/>
                    </a:ext>
                  </a:extLst>
                </a:gridCol>
                <a:gridCol w="1194486">
                  <a:extLst>
                    <a:ext uri="{9D8B030D-6E8A-4147-A177-3AD203B41FA5}">
                      <a16:colId xmlns:a16="http://schemas.microsoft.com/office/drawing/2014/main" val="2962646560"/>
                    </a:ext>
                  </a:extLst>
                </a:gridCol>
              </a:tblGrid>
              <a:tr h="474453">
                <a:tc>
                  <a:txBody>
                    <a:bodyPr/>
                    <a:lstStyle/>
                    <a:p>
                      <a:endParaRPr lang="en-US" dirty="0"/>
                    </a:p>
                  </a:txBody>
                  <a:tcPr/>
                </a:tc>
                <a:tc>
                  <a:txBody>
                    <a:bodyPr/>
                    <a:lstStyle/>
                    <a:p>
                      <a:r>
                        <a:rPr lang="en-US" dirty="0"/>
                        <a:t>Test positive</a:t>
                      </a:r>
                    </a:p>
                  </a:txBody>
                  <a:tcPr/>
                </a:tc>
                <a:tc>
                  <a:txBody>
                    <a:bodyPr/>
                    <a:lstStyle/>
                    <a:p>
                      <a:r>
                        <a:rPr lang="en-US" dirty="0"/>
                        <a:t>Test negative</a:t>
                      </a:r>
                    </a:p>
                  </a:txBody>
                  <a:tcPr/>
                </a:tc>
                <a:tc>
                  <a:txBody>
                    <a:bodyPr/>
                    <a:lstStyle/>
                    <a:p>
                      <a:r>
                        <a:rPr lang="en-US" dirty="0"/>
                        <a:t>Total people</a:t>
                      </a:r>
                    </a:p>
                  </a:txBody>
                  <a:tcPr>
                    <a:solidFill>
                      <a:schemeClr val="accent1">
                        <a:lumMod val="60000"/>
                        <a:lumOff val="40000"/>
                      </a:schemeClr>
                    </a:solidFill>
                  </a:tcPr>
                </a:tc>
                <a:extLst>
                  <a:ext uri="{0D108BD9-81ED-4DB2-BD59-A6C34878D82A}">
                    <a16:rowId xmlns:a16="http://schemas.microsoft.com/office/drawing/2014/main" val="990537039"/>
                  </a:ext>
                </a:extLst>
              </a:tr>
              <a:tr h="375332">
                <a:tc>
                  <a:txBody>
                    <a:bodyPr/>
                    <a:lstStyle/>
                    <a:p>
                      <a:r>
                        <a:rPr lang="en-US" dirty="0"/>
                        <a:t>diseased</a:t>
                      </a:r>
                    </a:p>
                  </a:txBody>
                  <a:tcPr/>
                </a:tc>
                <a:tc>
                  <a:txBody>
                    <a:bodyPr/>
                    <a:lstStyle/>
                    <a:p>
                      <a:r>
                        <a:rPr lang="en-US" dirty="0"/>
                        <a:t>90</a:t>
                      </a:r>
                    </a:p>
                  </a:txBody>
                  <a:tcPr/>
                </a:tc>
                <a:tc>
                  <a:txBody>
                    <a:bodyPr/>
                    <a:lstStyle/>
                    <a:p>
                      <a:r>
                        <a:rPr lang="en-US" dirty="0"/>
                        <a:t>10</a:t>
                      </a:r>
                    </a:p>
                  </a:txBody>
                  <a:tcPr/>
                </a:tc>
                <a:tc>
                  <a:txBody>
                    <a:bodyPr/>
                    <a:lstStyle/>
                    <a:p>
                      <a:r>
                        <a:rPr lang="en-US" dirty="0"/>
                        <a:t>100</a:t>
                      </a:r>
                    </a:p>
                  </a:txBody>
                  <a:tcPr>
                    <a:solidFill>
                      <a:schemeClr val="accent1">
                        <a:lumMod val="60000"/>
                        <a:lumOff val="40000"/>
                      </a:schemeClr>
                    </a:solidFill>
                  </a:tcPr>
                </a:tc>
                <a:extLst>
                  <a:ext uri="{0D108BD9-81ED-4DB2-BD59-A6C34878D82A}">
                    <a16:rowId xmlns:a16="http://schemas.microsoft.com/office/drawing/2014/main" val="2992656114"/>
                  </a:ext>
                </a:extLst>
              </a:tr>
              <a:tr h="595170">
                <a:tc>
                  <a:txBody>
                    <a:bodyPr/>
                    <a:lstStyle/>
                    <a:p>
                      <a:r>
                        <a:rPr lang="en-US" dirty="0"/>
                        <a:t>Not diseased</a:t>
                      </a:r>
                    </a:p>
                  </a:txBody>
                  <a:tcPr/>
                </a:tc>
                <a:tc>
                  <a:txBody>
                    <a:bodyPr/>
                    <a:lstStyle/>
                    <a:p>
                      <a:r>
                        <a:rPr lang="en-US" dirty="0"/>
                        <a:t>.01*99900 = 999</a:t>
                      </a:r>
                    </a:p>
                  </a:txBody>
                  <a:tcPr/>
                </a:tc>
                <a:tc>
                  <a:txBody>
                    <a:bodyPr/>
                    <a:lstStyle/>
                    <a:p>
                      <a:r>
                        <a:rPr lang="en-US" dirty="0"/>
                        <a:t>.99*99900 = 98901</a:t>
                      </a:r>
                    </a:p>
                  </a:txBody>
                  <a:tcPr/>
                </a:tc>
                <a:tc>
                  <a:txBody>
                    <a:bodyPr/>
                    <a:lstStyle/>
                    <a:p>
                      <a:r>
                        <a:rPr lang="en-US" dirty="0"/>
                        <a:t>99900</a:t>
                      </a:r>
                    </a:p>
                  </a:txBody>
                  <a:tcPr>
                    <a:solidFill>
                      <a:schemeClr val="accent1">
                        <a:lumMod val="60000"/>
                        <a:lumOff val="40000"/>
                      </a:schemeClr>
                    </a:solidFill>
                  </a:tcPr>
                </a:tc>
                <a:extLst>
                  <a:ext uri="{0D108BD9-81ED-4DB2-BD59-A6C34878D82A}">
                    <a16:rowId xmlns:a16="http://schemas.microsoft.com/office/drawing/2014/main" val="1339416442"/>
                  </a:ext>
                </a:extLst>
              </a:tr>
              <a:tr h="450369">
                <a:tc>
                  <a:txBody>
                    <a:bodyPr/>
                    <a:lstStyle/>
                    <a:p>
                      <a:endParaRPr lang="en-US" dirty="0"/>
                    </a:p>
                  </a:txBody>
                  <a:tcPr>
                    <a:solidFill>
                      <a:schemeClr val="accent1">
                        <a:lumMod val="60000"/>
                        <a:lumOff val="40000"/>
                      </a:schemeClr>
                    </a:solidFill>
                  </a:tcPr>
                </a:tc>
                <a:tc>
                  <a:txBody>
                    <a:bodyPr/>
                    <a:lstStyle/>
                    <a:p>
                      <a:r>
                        <a:rPr lang="en-US" dirty="0"/>
                        <a:t>1089</a:t>
                      </a:r>
                    </a:p>
                  </a:txBody>
                  <a:tcPr>
                    <a:solidFill>
                      <a:schemeClr val="accent1">
                        <a:lumMod val="60000"/>
                        <a:lumOff val="40000"/>
                      </a:schemeClr>
                    </a:solidFill>
                  </a:tcPr>
                </a:tc>
                <a:tc>
                  <a:txBody>
                    <a:bodyPr/>
                    <a:lstStyle/>
                    <a:p>
                      <a:r>
                        <a:rPr lang="en-US" dirty="0"/>
                        <a:t>98911</a:t>
                      </a:r>
                    </a:p>
                  </a:txBody>
                  <a:tcPr>
                    <a:solidFill>
                      <a:schemeClr val="accent1">
                        <a:lumMod val="60000"/>
                        <a:lumOff val="40000"/>
                      </a:schemeClr>
                    </a:solidFill>
                  </a:tcPr>
                </a:tc>
                <a:tc>
                  <a:txBody>
                    <a:bodyPr/>
                    <a:lstStyle/>
                    <a:p>
                      <a:r>
                        <a:rPr lang="en-US" dirty="0"/>
                        <a:t>100000</a:t>
                      </a:r>
                    </a:p>
                  </a:txBody>
                  <a:tcPr>
                    <a:solidFill>
                      <a:schemeClr val="accent1">
                        <a:lumMod val="60000"/>
                        <a:lumOff val="40000"/>
                      </a:schemeClr>
                    </a:solidFill>
                  </a:tcPr>
                </a:tc>
                <a:extLst>
                  <a:ext uri="{0D108BD9-81ED-4DB2-BD59-A6C34878D82A}">
                    <a16:rowId xmlns:a16="http://schemas.microsoft.com/office/drawing/2014/main" val="1080216533"/>
                  </a:ext>
                </a:extLst>
              </a:tr>
            </a:tbl>
          </a:graphicData>
        </a:graphic>
      </p:graphicFrame>
      <p:sp>
        <p:nvSpPr>
          <p:cNvPr id="5" name="TextBox 4">
            <a:extLst>
              <a:ext uri="{FF2B5EF4-FFF2-40B4-BE49-F238E27FC236}">
                <a16:creationId xmlns:a16="http://schemas.microsoft.com/office/drawing/2014/main" id="{90B55500-E032-F94D-A6B3-36794AEA4AE1}"/>
              </a:ext>
            </a:extLst>
          </p:cNvPr>
          <p:cNvSpPr txBox="1"/>
          <p:nvPr/>
        </p:nvSpPr>
        <p:spPr>
          <a:xfrm>
            <a:off x="455140" y="4912171"/>
            <a:ext cx="5745892" cy="1938992"/>
          </a:xfrm>
          <a:prstGeom prst="rect">
            <a:avLst/>
          </a:prstGeom>
          <a:noFill/>
        </p:spPr>
        <p:txBody>
          <a:bodyPr wrap="square" rtlCol="0">
            <a:spAutoFit/>
          </a:bodyPr>
          <a:lstStyle/>
          <a:p>
            <a:pPr marL="285750" indent="-285750">
              <a:buFont typeface="Arial" panose="020B0604020202020204" pitchFamily="34" charset="0"/>
              <a:buChar char="•"/>
            </a:pPr>
            <a:r>
              <a:rPr lang="en-US" sz="2100" dirty="0"/>
              <a:t>Another way to look at the problem is to use a </a:t>
            </a:r>
            <a:r>
              <a:rPr lang="en-US" sz="2100" i="1" dirty="0"/>
              <a:t>contingency table : </a:t>
            </a:r>
            <a:r>
              <a:rPr lang="en-US" sz="2100" dirty="0"/>
              <a:t>90/189 = .0826</a:t>
            </a:r>
            <a:endParaRPr lang="en-US" sz="2100" i="1" dirty="0"/>
          </a:p>
          <a:p>
            <a:pPr marL="285750" indent="-285750">
              <a:buFont typeface="Arial" panose="020B0604020202020204" pitchFamily="34" charset="0"/>
              <a:buChar char="•"/>
            </a:pPr>
            <a:r>
              <a:rPr lang="en-US" sz="2100" b="1" i="1" dirty="0"/>
              <a:t>For rare </a:t>
            </a:r>
            <a:r>
              <a:rPr lang="en-US" sz="2100" b="1" i="1" dirty="0" err="1"/>
              <a:t>occurances</a:t>
            </a:r>
            <a:r>
              <a:rPr lang="en-US" sz="2100" b="1" i="1" dirty="0"/>
              <a:t> of the condition, false positives can lead to very misleading results</a:t>
            </a:r>
          </a:p>
          <a:p>
            <a:pPr marL="285750" indent="-285750">
              <a:buFont typeface="Arial" panose="020B0604020202020204" pitchFamily="34" charset="0"/>
              <a:buChar char="•"/>
            </a:pPr>
            <a:r>
              <a:rPr lang="en-US" dirty="0"/>
              <a:t>See, e.g. </a:t>
            </a:r>
            <a:r>
              <a:rPr lang="en-US" dirty="0">
                <a:hlinkClick r:id="rId3"/>
              </a:rPr>
              <a:t>https://</a:t>
            </a:r>
            <a:r>
              <a:rPr lang="en-US" dirty="0" err="1">
                <a:hlinkClick r:id="rId3"/>
              </a:rPr>
              <a:t>www.bmj.com</a:t>
            </a:r>
            <a:r>
              <a:rPr lang="en-US" dirty="0">
                <a:hlinkClick r:id="rId3"/>
              </a:rPr>
              <a:t>/content/373/bmj.n1411/</a:t>
            </a:r>
            <a:r>
              <a:rPr lang="en-US" dirty="0" err="1">
                <a:hlinkClick r:id="rId3"/>
              </a:rPr>
              <a:t>rr</a:t>
            </a:r>
            <a:endParaRPr lang="en-US" dirty="0"/>
          </a:p>
        </p:txBody>
      </p:sp>
    </p:spTree>
    <p:extLst>
      <p:ext uri="{BB962C8B-B14F-4D97-AF65-F5344CB8AC3E}">
        <p14:creationId xmlns:p14="http://schemas.microsoft.com/office/powerpoint/2010/main" val="3896857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7A6C-651E-0A4E-98DC-52C12141376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8EDB2D2-AC6E-DA4A-AA2C-01B5C37483EE}"/>
              </a:ext>
            </a:extLst>
          </p:cNvPr>
          <p:cNvSpPr>
            <a:spLocks noGrp="1"/>
          </p:cNvSpPr>
          <p:nvPr>
            <p:ph idx="1"/>
          </p:nvPr>
        </p:nvSpPr>
        <p:spPr/>
        <p:txBody>
          <a:bodyPr>
            <a:normAutofit/>
          </a:bodyPr>
          <a:lstStyle/>
          <a:p>
            <a:pPr marL="0" indent="0">
              <a:buNone/>
            </a:pPr>
            <a:endParaRPr lang="en-US" dirty="0"/>
          </a:p>
          <a:p>
            <a:r>
              <a:rPr lang="en-US" dirty="0"/>
              <a:t>What is P(A|B)?</a:t>
            </a:r>
            <a:br>
              <a:rPr lang="en-US" dirty="0"/>
            </a:br>
            <a:endParaRPr lang="en-US" dirty="0"/>
          </a:p>
          <a:p>
            <a:r>
              <a:rPr lang="en-US" dirty="0"/>
              <a:t>What is Bayes theorem?</a:t>
            </a:r>
          </a:p>
          <a:p>
            <a:pPr marL="0" indent="0">
              <a:buNone/>
            </a:pPr>
            <a:endParaRPr lang="en-US" dirty="0"/>
          </a:p>
          <a:p>
            <a:r>
              <a:rPr lang="en-US" dirty="0"/>
              <a:t>What is the law of total probabilities?</a:t>
            </a:r>
          </a:p>
          <a:p>
            <a:endParaRPr lang="en-US" dirty="0"/>
          </a:p>
          <a:p>
            <a:r>
              <a:rPr lang="en-US" dirty="0"/>
              <a:t>Recognize how to formulate conditional probability problems using Bayes theorem</a:t>
            </a:r>
          </a:p>
          <a:p>
            <a:endParaRPr lang="en-US" dirty="0"/>
          </a:p>
        </p:txBody>
      </p:sp>
    </p:spTree>
    <p:extLst>
      <p:ext uri="{BB962C8B-B14F-4D97-AF65-F5344CB8AC3E}">
        <p14:creationId xmlns:p14="http://schemas.microsoft.com/office/powerpoint/2010/main" val="419785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E057F-3949-2441-8199-F72D230985D5}"/>
              </a:ext>
            </a:extLst>
          </p:cNvPr>
          <p:cNvSpPr>
            <a:spLocks noGrp="1"/>
          </p:cNvSpPr>
          <p:nvPr>
            <p:ph type="title"/>
          </p:nvPr>
        </p:nvSpPr>
        <p:spPr/>
        <p:txBody>
          <a:bodyPr/>
          <a:lstStyle/>
          <a:p>
            <a:r>
              <a:rPr lang="en-US" dirty="0"/>
              <a:t>Some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AF663CE-1B02-AD47-9951-29892C877C00}"/>
                  </a:ext>
                </a:extLst>
              </p:cNvPr>
              <p:cNvSpPr>
                <a:spLocks noGrp="1"/>
              </p:cNvSpPr>
              <p:nvPr>
                <p:ph idx="1"/>
              </p:nvPr>
            </p:nvSpPr>
            <p:spPr/>
            <p:txBody>
              <a:bodyPr>
                <a:normAutofit fontScale="85000" lnSpcReduction="20000"/>
              </a:bodyPr>
              <a:lstStyle/>
              <a:p>
                <a:r>
                  <a:rPr lang="en-US" dirty="0"/>
                  <a:t>Assuming equal probabilities of a boy or a girl in each birth, what’s the probability of a family with two children having two boys?</a:t>
                </a:r>
              </a:p>
              <a:p>
                <a:pPr marL="457200" lvl="1" indent="0">
                  <a:buNone/>
                </a:pPr>
                <a:endParaRPr lang="en-US" b="0" dirty="0"/>
              </a:p>
              <a:p>
                <a:r>
                  <a:rPr lang="en-US" dirty="0"/>
                  <a:t>Given that the first child is a boy, what’s the probability of a family with two boys?</a:t>
                </a:r>
              </a:p>
              <a:p>
                <a:pPr marL="0" indent="0">
                  <a:buNone/>
                </a:pPr>
                <a:endParaRPr lang="en-US" dirty="0"/>
              </a:p>
              <a:p>
                <a:r>
                  <a:rPr lang="en-US" dirty="0"/>
                  <a:t>Given all families with two children in which one of the children is a boy, what’s the probability of a family with two boys?</a:t>
                </a:r>
              </a:p>
              <a:p>
                <a:pPr marL="457200" lvl="1" indent="0">
                  <a:buNone/>
                </a:pPr>
                <a:r>
                  <a:rPr lang="en-US" dirty="0"/>
                  <a:t> What is the description space?</a:t>
                </a:r>
              </a:p>
              <a:p>
                <a:pPr marL="457200" lvl="1" indent="0">
                  <a:buNone/>
                </a:pPr>
                <a:r>
                  <a:rPr lang="en-US" dirty="0"/>
                  <a:t>    {BB, BG, GB, GG}</a:t>
                </a:r>
              </a:p>
              <a:p>
                <a:pPr marL="457200" lvl="1" indent="0">
                  <a:buNone/>
                </a:pPr>
                <a:endParaRPr lang="en-US" dirty="0"/>
              </a:p>
              <a:p>
                <a:pPr marL="457200" lvl="1" indent="0">
                  <a:buNone/>
                </a:pPr>
                <a:r>
                  <a:rPr lang="en-US" dirty="0"/>
                  <a:t>    P(BB|B )  =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𝐵𝐵</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oMath>
                </a14:m>
                <a:endParaRPr lang="en-US" dirty="0"/>
              </a:p>
              <a:p>
                <a:pPr marL="457200" lvl="1"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𝐵𝐵</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𝐵𝐵</m:t>
                        </m:r>
                        <m:r>
                          <a:rPr lang="en-US" i="1">
                            <a:latin typeface="Cambria Math" panose="02040503050406030204" pitchFamily="18" charset="0"/>
                          </a:rPr>
                          <m:t>)</m:t>
                        </m:r>
                      </m:num>
                      <m:den>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𝐵𝐵</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𝐵𝐵</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𝐵𝐺</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𝐵𝐺</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𝐺𝐵</m:t>
                            </m:r>
                          </m:e>
                        </m:d>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𝐺𝐵</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e>
                            <m:r>
                              <a:rPr lang="en-US" i="1">
                                <a:latin typeface="Cambria Math" panose="02040503050406030204" pitchFamily="18" charset="0"/>
                              </a:rPr>
                              <m:t>𝐺𝐺</m:t>
                            </m:r>
                          </m:e>
                        </m:d>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𝐺𝐺</m:t>
                        </m:r>
                        <m:r>
                          <a:rPr lang="en-US" i="1">
                            <a:latin typeface="Cambria Math" panose="02040503050406030204" pitchFamily="18" charset="0"/>
                          </a:rPr>
                          <m:t>)</m:t>
                        </m:r>
                      </m:den>
                    </m:f>
                  </m:oMath>
                </a14:m>
                <a:endParaRPr lang="en-US" dirty="0"/>
              </a:p>
            </p:txBody>
          </p:sp>
        </mc:Choice>
        <mc:Fallback xmlns="">
          <p:sp>
            <p:nvSpPr>
              <p:cNvPr id="3" name="Content Placeholder 2">
                <a:extLst>
                  <a:ext uri="{FF2B5EF4-FFF2-40B4-BE49-F238E27FC236}">
                    <a16:creationId xmlns:a16="http://schemas.microsoft.com/office/drawing/2014/main" id="{AAF663CE-1B02-AD47-9951-29892C877C00}"/>
                  </a:ext>
                </a:extLst>
              </p:cNvPr>
              <p:cNvSpPr>
                <a:spLocks noGrp="1" noRot="1" noChangeAspect="1" noMove="1" noResize="1" noEditPoints="1" noAdjustHandles="1" noChangeArrowheads="1" noChangeShapeType="1" noTextEdit="1"/>
              </p:cNvSpPr>
              <p:nvPr>
                <p:ph idx="1"/>
              </p:nvPr>
            </p:nvSpPr>
            <p:spPr>
              <a:blipFill>
                <a:blip r:embed="rId2"/>
                <a:stretch>
                  <a:fillRect l="-724" t="-3509" r="-1327"/>
                </a:stretch>
              </a:blipFill>
            </p:spPr>
            <p:txBody>
              <a:bodyPr/>
              <a:lstStyle/>
              <a:p>
                <a:r>
                  <a:rPr lang="en-US">
                    <a:noFill/>
                  </a:rPr>
                  <a:t> </a:t>
                </a:r>
              </a:p>
            </p:txBody>
          </p:sp>
        </mc:Fallback>
      </mc:AlternateContent>
    </p:spTree>
    <p:extLst>
      <p:ext uri="{BB962C8B-B14F-4D97-AF65-F5344CB8AC3E}">
        <p14:creationId xmlns:p14="http://schemas.microsoft.com/office/powerpoint/2010/main" val="303570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911DA-5B92-B34B-9CA8-F86390B464B0}"/>
              </a:ext>
            </a:extLst>
          </p:cNvPr>
          <p:cNvSpPr>
            <a:spLocks noGrp="1"/>
          </p:cNvSpPr>
          <p:nvPr>
            <p:ph type="title"/>
          </p:nvPr>
        </p:nvSpPr>
        <p:spPr/>
        <p:txBody>
          <a:bodyPr/>
          <a:lstStyle/>
          <a:p>
            <a:r>
              <a:rPr lang="en-US" dirty="0"/>
              <a:t>Astronomy example (with fake numbers!)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85BE97-6F99-6640-BC96-B65654DF8D36}"/>
                  </a:ext>
                </a:extLst>
              </p:cNvPr>
              <p:cNvSpPr>
                <a:spLocks noGrp="1"/>
              </p:cNvSpPr>
              <p:nvPr>
                <p:ph idx="1"/>
              </p:nvPr>
            </p:nvSpPr>
            <p:spPr/>
            <p:txBody>
              <a:bodyPr>
                <a:normAutofit fontScale="92500" lnSpcReduction="10000"/>
              </a:bodyPr>
              <a:lstStyle/>
              <a:p>
                <a:r>
                  <a:rPr lang="en-US" dirty="0"/>
                  <a:t>Say you want to identify AGN in a sample of galaxies with emission lines. You are told that 90% of AGN have emission line ratio above some critical value. You observe a galaxy that has an emission line ratio above this value. Can you give the odds that it is an AGN?</a:t>
                </a:r>
              </a:p>
              <a:p>
                <a:r>
                  <a:rPr lang="en-US" dirty="0"/>
                  <a:t>Let’s add that for non-AGN emission line galaxies, 1% of these have an emission line ratio above the critical value. Does this impact the odds that your galaxy is an AGN?</a:t>
                </a:r>
              </a:p>
              <a:p>
                <a:r>
                  <a:rPr lang="en-US" dirty="0"/>
                  <a:t>Let’s add that AGN make up just 1% of all emission line galaxies. What are the odds that your galaxy is an AGN?</a:t>
                </a:r>
              </a:p>
              <a:p>
                <a:pPr marL="0" indent="0">
                  <a:buNone/>
                </a:pPr>
                <a:r>
                  <a:rPr lang="en-US" dirty="0"/>
                  <a:t>   P(AGN | R)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𝐴𝐺𝑁</m:t>
                            </m:r>
                          </m:e>
                        </m:d>
                        <m:r>
                          <a:rPr lang="en-US" b="0" i="1" smtClean="0">
                            <a:latin typeface="Cambria Math" panose="02040503050406030204" pitchFamily="18" charset="0"/>
                          </a:rPr>
                          <m:t> </m:t>
                        </m:r>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𝐴𝐺𝑁</m:t>
                        </m:r>
                        <m:r>
                          <a:rPr lang="en-US" b="0" i="1" smtClean="0">
                            <a:latin typeface="Cambria Math" panose="02040503050406030204" pitchFamily="18" charset="0"/>
                          </a:rPr>
                          <m:t>)</m:t>
                        </m:r>
                      </m:num>
                      <m:den>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𝑅</m:t>
                        </m:r>
                        <m:r>
                          <a:rPr lang="en-US" b="0" i="1" smtClean="0">
                            <a:latin typeface="Cambria Math" panose="02040503050406030204" pitchFamily="18" charset="0"/>
                          </a:rPr>
                          <m:t>)</m:t>
                        </m:r>
                      </m:den>
                    </m:f>
                  </m:oMath>
                </a14:m>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𝐴𝐺𝑁</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𝐴𝐺𝑁</m:t>
                        </m:r>
                        <m:r>
                          <a:rPr lang="en-US" b="0" i="1" smtClean="0">
                            <a:latin typeface="Cambria Math" panose="02040503050406030204" pitchFamily="18" charset="0"/>
                          </a:rPr>
                          <m:t>)</m:t>
                        </m:r>
                      </m:num>
                      <m:den>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𝐴𝐺𝑁</m:t>
                            </m:r>
                          </m:e>
                        </m:d>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𝐴𝐺𝑁</m:t>
                            </m:r>
                          </m:e>
                        </m:d>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𝑅</m:t>
                            </m:r>
                          </m:e>
                          <m:e>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𝐴𝐺𝑁</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𝑛𝑜𝑡</m:t>
                        </m:r>
                        <m:r>
                          <a:rPr lang="en-US" b="0" i="1" smtClean="0">
                            <a:latin typeface="Cambria Math" panose="02040503050406030204" pitchFamily="18" charset="0"/>
                          </a:rPr>
                          <m:t> </m:t>
                        </m:r>
                        <m:r>
                          <a:rPr lang="en-US" b="0" i="1" smtClean="0">
                            <a:latin typeface="Cambria Math" panose="02040503050406030204" pitchFamily="18" charset="0"/>
                          </a:rPr>
                          <m:t>𝐴𝐺𝑁</m:t>
                        </m:r>
                        <m:r>
                          <a:rPr lang="en-US" b="0" i="1" smtClean="0">
                            <a:latin typeface="Cambria Math" panose="02040503050406030204" pitchFamily="18" charset="0"/>
                          </a:rPr>
                          <m:t>)</m:t>
                        </m:r>
                      </m:den>
                    </m:f>
                  </m:oMath>
                </a14:m>
                <a:endParaRPr lang="en-US" dirty="0"/>
              </a:p>
              <a:p>
                <a:pPr lvl="1"/>
                <a:r>
                  <a:rPr lang="en-US" dirty="0"/>
                  <a:t>Alternate approach: construct a contingency table, consider, e.g. 1000 objects </a:t>
                </a:r>
              </a:p>
            </p:txBody>
          </p:sp>
        </mc:Choice>
        <mc:Fallback xmlns="">
          <p:sp>
            <p:nvSpPr>
              <p:cNvPr id="3" name="Content Placeholder 2">
                <a:extLst>
                  <a:ext uri="{FF2B5EF4-FFF2-40B4-BE49-F238E27FC236}">
                    <a16:creationId xmlns:a16="http://schemas.microsoft.com/office/drawing/2014/main" id="{B385BE97-6F99-6640-BC96-B65654DF8D36}"/>
                  </a:ext>
                </a:extLst>
              </p:cNvPr>
              <p:cNvSpPr>
                <a:spLocks noGrp="1" noRot="1" noChangeAspect="1" noMove="1" noResize="1" noEditPoints="1" noAdjustHandles="1" noChangeArrowheads="1" noChangeShapeType="1" noTextEdit="1"/>
              </p:cNvSpPr>
              <p:nvPr>
                <p:ph idx="1"/>
              </p:nvPr>
            </p:nvSpPr>
            <p:spPr>
              <a:blipFill>
                <a:blip r:embed="rId2"/>
                <a:stretch>
                  <a:fillRect l="-844" t="-2924" r="-1206" b="-292"/>
                </a:stretch>
              </a:blipFill>
            </p:spPr>
            <p:txBody>
              <a:bodyPr/>
              <a:lstStyle/>
              <a:p>
                <a:r>
                  <a:rPr lang="en-US">
                    <a:noFill/>
                  </a:rPr>
                  <a:t> </a:t>
                </a:r>
              </a:p>
            </p:txBody>
          </p:sp>
        </mc:Fallback>
      </mc:AlternateContent>
    </p:spTree>
    <p:extLst>
      <p:ext uri="{BB962C8B-B14F-4D97-AF65-F5344CB8AC3E}">
        <p14:creationId xmlns:p14="http://schemas.microsoft.com/office/powerpoint/2010/main" val="319909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21D1A-D688-A245-8EAE-6A6B4F2C536E}"/>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1D315219-1C3F-5B40-80BB-3663EFACF2AA}"/>
              </a:ext>
            </a:extLst>
          </p:cNvPr>
          <p:cNvSpPr>
            <a:spLocks noGrp="1"/>
          </p:cNvSpPr>
          <p:nvPr>
            <p:ph idx="1"/>
          </p:nvPr>
        </p:nvSpPr>
        <p:spPr/>
        <p:txBody>
          <a:bodyPr>
            <a:normAutofit/>
          </a:bodyPr>
          <a:lstStyle/>
          <a:p>
            <a:r>
              <a:rPr lang="en-US" dirty="0"/>
              <a:t>An Astronomy 110 student was extremely keen on astronomy. After graduating she takes a job in a local company in order to keep living in a region with such clear skies. Which is greater: the probability that her occupation is that of electrical engineer, or the probability that she is an electrical engineer who is active in local amateur astronomy circles?</a:t>
            </a:r>
          </a:p>
          <a:p>
            <a:pPr lvl="1"/>
            <a:r>
              <a:rPr lang="en-US" dirty="0"/>
              <a:t>This is an example of the law of total probabilities. The probability of an event (occupation is electrical engineer) is the sum of the probability of the event under all mutually exclusive conditions. Since there could be electrical engineers who are not active in local astronomy circles, the probability that she is an electrical engineer (without conditions) is higher</a:t>
            </a:r>
          </a:p>
          <a:p>
            <a:pPr lvl="1"/>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3078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6E4CD-3736-B246-9509-CFE2D8A341EC}"/>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2B1347B3-C5C3-0447-9690-9202A3EBAB01}"/>
              </a:ext>
            </a:extLst>
          </p:cNvPr>
          <p:cNvSpPr>
            <a:spLocks noGrp="1"/>
          </p:cNvSpPr>
          <p:nvPr>
            <p:ph idx="1"/>
          </p:nvPr>
        </p:nvSpPr>
        <p:spPr/>
        <p:txBody>
          <a:bodyPr/>
          <a:lstStyle/>
          <a:p>
            <a:r>
              <a:rPr lang="en-US" dirty="0"/>
              <a:t>A fair coin is flipped three times. (A coin is said to be fair if the possible outcomes, heads and tails, are equally likely). The sample description space is defined to be 𝛺={H, T}. What is the probability of obtaining two heads and one tail?</a:t>
            </a:r>
          </a:p>
          <a:p>
            <a:pPr lvl="1"/>
            <a:r>
              <a:rPr lang="en-US" dirty="0"/>
              <a:t>There are eight possible choices: HHH, HHT, HTH, HTT, THH, THT, TTH, TTT. Of these, 3 have two heads and one tails, so 3/8</a:t>
            </a:r>
          </a:p>
          <a:p>
            <a:r>
              <a:rPr lang="en-US" dirty="0"/>
              <a:t>A fair die is tossed twice. Given that a 3 appears on the first toss, what is the probability obtaining the sum 7 in two tosses?</a:t>
            </a:r>
          </a:p>
          <a:p>
            <a:pPr lvl="1"/>
            <a:r>
              <a:rPr lang="en-US" dirty="0"/>
              <a:t>If the first toss is a 3, the second toss must be a 4, so 1/6</a:t>
            </a:r>
          </a:p>
          <a:p>
            <a:endParaRPr lang="en-US" dirty="0"/>
          </a:p>
        </p:txBody>
      </p:sp>
    </p:spTree>
    <p:extLst>
      <p:ext uri="{BB962C8B-B14F-4D97-AF65-F5344CB8AC3E}">
        <p14:creationId xmlns:p14="http://schemas.microsoft.com/office/powerpoint/2010/main" val="10503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A5D1-F81D-BC4F-ABB8-9E0215CD6991}"/>
              </a:ext>
            </a:extLst>
          </p:cNvPr>
          <p:cNvSpPr>
            <a:spLocks noGrp="1"/>
          </p:cNvSpPr>
          <p:nvPr>
            <p:ph type="title"/>
          </p:nvPr>
        </p:nvSpPr>
        <p:spPr/>
        <p:txBody>
          <a:bodyPr/>
          <a:lstStyle/>
          <a:p>
            <a:r>
              <a:rPr lang="en-US" dirty="0"/>
              <a:t>Basics of probability</a:t>
            </a:r>
          </a:p>
        </p:txBody>
      </p:sp>
      <p:sp>
        <p:nvSpPr>
          <p:cNvPr id="3" name="Content Placeholder 2">
            <a:extLst>
              <a:ext uri="{FF2B5EF4-FFF2-40B4-BE49-F238E27FC236}">
                <a16:creationId xmlns:a16="http://schemas.microsoft.com/office/drawing/2014/main" id="{384BDB35-B5BB-614D-B9C0-3B964EC7FF34}"/>
              </a:ext>
            </a:extLst>
          </p:cNvPr>
          <p:cNvSpPr>
            <a:spLocks noGrp="1"/>
          </p:cNvSpPr>
          <p:nvPr>
            <p:ph idx="1"/>
          </p:nvPr>
        </p:nvSpPr>
        <p:spPr/>
        <p:txBody>
          <a:bodyPr>
            <a:normAutofit fontScale="92500"/>
          </a:bodyPr>
          <a:lstStyle/>
          <a:p>
            <a:r>
              <a:rPr lang="en-US" dirty="0"/>
              <a:t>Why study probability?</a:t>
            </a:r>
          </a:p>
          <a:p>
            <a:pPr lvl="1"/>
            <a:r>
              <a:rPr lang="en-US" dirty="0"/>
              <a:t>We want to characterize probability that a hypothesis is consistent with data, or perhaps, the probability of one hypothesis over another</a:t>
            </a:r>
          </a:p>
          <a:p>
            <a:pPr lvl="1"/>
            <a:r>
              <a:rPr lang="en-US" dirty="0"/>
              <a:t>When data has variation (either intrinsic or experimental), we want to describe the probability of obtaining different values</a:t>
            </a:r>
          </a:p>
          <a:p>
            <a:r>
              <a:rPr lang="en-US" dirty="0"/>
              <a:t>Different approaches to probability</a:t>
            </a:r>
          </a:p>
          <a:p>
            <a:pPr lvl="1"/>
            <a:r>
              <a:rPr lang="en-US" dirty="0"/>
              <a:t>Classic probability: if we have finite number of outcomes with equal probability</a:t>
            </a:r>
          </a:p>
          <a:p>
            <a:pPr lvl="2"/>
            <a:r>
              <a:rPr lang="en-US" dirty="0"/>
              <a:t>What are the odds of rolling a 3 on a fair die?</a:t>
            </a:r>
          </a:p>
          <a:p>
            <a:pPr lvl="1"/>
            <a:r>
              <a:rPr lang="en-US" dirty="0"/>
              <a:t>Frequentist probability: determine probabilities by experiment</a:t>
            </a:r>
          </a:p>
          <a:p>
            <a:pPr lvl="2"/>
            <a:r>
              <a:rPr lang="en-US" dirty="0"/>
              <a:t>What are the odds of rolling a 3 on a loaded die?</a:t>
            </a:r>
          </a:p>
          <a:p>
            <a:pPr lvl="1"/>
            <a:r>
              <a:rPr lang="en-US" dirty="0"/>
              <a:t>Subjective probability</a:t>
            </a:r>
          </a:p>
          <a:p>
            <a:pPr lvl="2"/>
            <a:r>
              <a:rPr lang="en-US" dirty="0"/>
              <a:t>What are the odds it will rain tomorrow?</a:t>
            </a:r>
          </a:p>
          <a:p>
            <a:pPr lvl="2"/>
            <a:endParaRPr lang="en-US" dirty="0"/>
          </a:p>
        </p:txBody>
      </p:sp>
    </p:spTree>
    <p:extLst>
      <p:ext uri="{BB962C8B-B14F-4D97-AF65-F5344CB8AC3E}">
        <p14:creationId xmlns:p14="http://schemas.microsoft.com/office/powerpoint/2010/main" val="515878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BC6D-CB57-314E-9F00-6850E39C6C8A}"/>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EB79F88A-CA5C-3F4E-8172-A34DB2344152}"/>
              </a:ext>
            </a:extLst>
          </p:cNvPr>
          <p:cNvSpPr>
            <a:spLocks noGrp="1"/>
          </p:cNvSpPr>
          <p:nvPr>
            <p:ph idx="1"/>
          </p:nvPr>
        </p:nvSpPr>
        <p:spPr>
          <a:xfrm>
            <a:off x="838200" y="1475232"/>
            <a:ext cx="10515600" cy="5218176"/>
          </a:xfrm>
        </p:spPr>
        <p:txBody>
          <a:bodyPr>
            <a:normAutofit/>
          </a:bodyPr>
          <a:lstStyle/>
          <a:p>
            <a:r>
              <a:rPr lang="en-US" dirty="0"/>
              <a:t>You are given a set of cards, one for each of four galaxies, that list morphological type on one side and V −I color on the other. You are asked to test the rule: A spiral galaxy has a V − I color between -0.5 and 1.0. Which of the following cards should you turn over to test directly the veracity of the rule?</a:t>
            </a:r>
          </a:p>
          <a:p>
            <a:pPr marL="457200" lvl="1" indent="0">
              <a:buNone/>
            </a:pPr>
            <a:r>
              <a:rPr lang="en-US" dirty="0"/>
              <a:t>S</a:t>
            </a:r>
          </a:p>
          <a:p>
            <a:pPr marL="457200" lvl="1" indent="0">
              <a:buNone/>
            </a:pPr>
            <a:r>
              <a:rPr lang="en-US" dirty="0"/>
              <a:t>E</a:t>
            </a:r>
          </a:p>
          <a:p>
            <a:pPr marL="457200" lvl="1" indent="0">
              <a:buNone/>
            </a:pPr>
            <a:r>
              <a:rPr lang="en-US" dirty="0"/>
              <a:t>0.5</a:t>
            </a:r>
          </a:p>
          <a:p>
            <a:pPr marL="457200" lvl="1" indent="0">
              <a:buNone/>
            </a:pPr>
            <a:r>
              <a:rPr lang="en-US" dirty="0"/>
              <a:t>2.0</a:t>
            </a:r>
          </a:p>
          <a:p>
            <a:pPr lvl="1"/>
            <a:r>
              <a:rPr lang="en-US" dirty="0"/>
              <a:t>The hypothesis says nothing </a:t>
            </a:r>
            <a:r>
              <a:rPr lang="en-US" dirty="0" err="1"/>
              <a:t>anout</a:t>
            </a:r>
            <a:r>
              <a:rPr lang="en-US" dirty="0"/>
              <a:t> elliptical galaxies, nor does it say that all galaxies with color between -0.5 and 1 are spirals. So only the S and 2.0 cards can test the hypothesis</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val="114152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35554-5BC2-C94A-8857-7423BD98CB70}"/>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5276A64A-B84F-4048-84ED-49D2A48C92EF}"/>
              </a:ext>
            </a:extLst>
          </p:cNvPr>
          <p:cNvSpPr>
            <a:spLocks noGrp="1"/>
          </p:cNvSpPr>
          <p:nvPr>
            <p:ph idx="1"/>
          </p:nvPr>
        </p:nvSpPr>
        <p:spPr/>
        <p:txBody>
          <a:bodyPr>
            <a:normAutofit fontScale="92500" lnSpcReduction="10000"/>
          </a:bodyPr>
          <a:lstStyle/>
          <a:p>
            <a:r>
              <a:rPr lang="en-US" dirty="0"/>
              <a:t>A subsample contains five galaxies numbered 1, 2, 3, 4, 5. A galaxy can be selected at random, and is then replaced before the next galaxy is selected. (This is called sampling with replacement.) What is the probability of drawing the same galaxy (any one) twice in two tries?</a:t>
            </a:r>
          </a:p>
          <a:p>
            <a:r>
              <a:rPr lang="en-US" dirty="0"/>
              <a:t>Two galaxies are drawn at random, with replacement. Three students were asked to compute the probability p that the sum of their numbers was equal to 5. The first computed p = 2/15 , arguing that there are 15 distinguishable pairs and only 2 are favorable. The second computed p = 1/ 9, arguing that there are 9 distinguishable sums, of which only 1 was favorable. The third computed p = 4/ 25 , arguing that there were 25 distinguishable ordered outcomes of which 4 were favorable. What is the correct answer? Explain what is wrong with the reasoning of the two incorrect answers.</a:t>
            </a:r>
          </a:p>
          <a:p>
            <a:endParaRPr lang="en-US" dirty="0"/>
          </a:p>
        </p:txBody>
      </p:sp>
    </p:spTree>
    <p:extLst>
      <p:ext uri="{BB962C8B-B14F-4D97-AF65-F5344CB8AC3E}">
        <p14:creationId xmlns:p14="http://schemas.microsoft.com/office/powerpoint/2010/main" val="1391225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CFDC5-2FAA-B346-B6A0-4FD882DAA23B}"/>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962C51DF-F54B-0A4D-9DA4-C91CFC81B1AB}"/>
              </a:ext>
            </a:extLst>
          </p:cNvPr>
          <p:cNvSpPr>
            <a:spLocks noGrp="1"/>
          </p:cNvSpPr>
          <p:nvPr>
            <p:ph idx="1"/>
          </p:nvPr>
        </p:nvSpPr>
        <p:spPr/>
        <p:txBody>
          <a:bodyPr>
            <a:normAutofit/>
          </a:bodyPr>
          <a:lstStyle/>
          <a:p>
            <a:r>
              <a:rPr lang="en-US" dirty="0"/>
              <a:t>For a subsample of 800 stellar objects, 200 are identified as variable, 200 are identified as M dwarfs, and the remaining are identified as variable M dwarfs. One element is drawn at random from the sample. Let A and B represent the events of observing states variable and M dwarf, respectively. Find P(A), P(B), and P(A) ∩P(B). Are A and B independent?</a:t>
            </a:r>
          </a:p>
          <a:p>
            <a:pPr lvl="1"/>
            <a:r>
              <a:rPr lang="en-US" dirty="0"/>
              <a:t>P(A) is 600/800 = 3/4</a:t>
            </a:r>
          </a:p>
          <a:p>
            <a:pPr lvl="1"/>
            <a:r>
              <a:rPr lang="en-US" dirty="0"/>
              <a:t>P(B) is 600/800 = 3/4</a:t>
            </a:r>
          </a:p>
          <a:p>
            <a:pPr lvl="1"/>
            <a:r>
              <a:rPr lang="en-US" dirty="0"/>
              <a:t>P(A∩B) = 400/800 = ½</a:t>
            </a:r>
          </a:p>
          <a:p>
            <a:pPr lvl="1"/>
            <a:r>
              <a:rPr lang="en-US" dirty="0"/>
              <a:t>Since P(A∩B) ≠ P(A)P(B), the events are NOT independent</a:t>
            </a:r>
          </a:p>
          <a:p>
            <a:endParaRPr lang="en-US" dirty="0"/>
          </a:p>
        </p:txBody>
      </p:sp>
    </p:spTree>
    <p:extLst>
      <p:ext uri="{BB962C8B-B14F-4D97-AF65-F5344CB8AC3E}">
        <p14:creationId xmlns:p14="http://schemas.microsoft.com/office/powerpoint/2010/main" val="74911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A06C1-F769-2745-9D15-7B2CD46FD060}"/>
              </a:ext>
            </a:extLst>
          </p:cNvPr>
          <p:cNvSpPr>
            <a:spLocks noGrp="1"/>
          </p:cNvSpPr>
          <p:nvPr>
            <p:ph type="title"/>
          </p:nvPr>
        </p:nvSpPr>
        <p:spPr>
          <a:xfrm>
            <a:off x="320615" y="0"/>
            <a:ext cx="10515600" cy="1325563"/>
          </a:xfrm>
        </p:spPr>
        <p:txBody>
          <a:bodyPr/>
          <a:lstStyle/>
          <a:p>
            <a:r>
              <a:rPr lang="en-US" dirty="0"/>
              <a:t>Sample questions</a:t>
            </a:r>
          </a:p>
        </p:txBody>
      </p:sp>
      <p:sp>
        <p:nvSpPr>
          <p:cNvPr id="3" name="Content Placeholder 2">
            <a:extLst>
              <a:ext uri="{FF2B5EF4-FFF2-40B4-BE49-F238E27FC236}">
                <a16:creationId xmlns:a16="http://schemas.microsoft.com/office/drawing/2014/main" id="{4587FDEB-ECBE-B94C-8AB0-B8A387FF4449}"/>
              </a:ext>
            </a:extLst>
          </p:cNvPr>
          <p:cNvSpPr>
            <a:spLocks noGrp="1"/>
          </p:cNvSpPr>
          <p:nvPr>
            <p:ph idx="1"/>
          </p:nvPr>
        </p:nvSpPr>
        <p:spPr>
          <a:xfrm>
            <a:off x="838200" y="1253330"/>
            <a:ext cx="10515600" cy="5604669"/>
          </a:xfrm>
        </p:spPr>
        <p:txBody>
          <a:bodyPr>
            <a:normAutofit fontScale="77500" lnSpcReduction="20000"/>
          </a:bodyPr>
          <a:lstStyle/>
          <a:p>
            <a:r>
              <a:rPr lang="en-US" dirty="0"/>
              <a:t>Assume that 0.1% of the objects within a subsample are quasars. You examine 100 spectra from the subsample in detail. What is the probability that at least one of the spectra will be that of a quasar?</a:t>
            </a:r>
          </a:p>
          <a:p>
            <a:pPr lvl="1"/>
            <a:r>
              <a:rPr lang="en-US" dirty="0"/>
              <a:t>Because you have a problem answering the question as an “or” question since it is possible that multiple of the first 100 will be quasars, formulate it as an “and” question: what is the probability that all 100 won’t be quasars? The probability that at least one will be is 1 minus this probability:    P = 0.999^100 = 0.095</a:t>
            </a:r>
          </a:p>
          <a:p>
            <a:pPr marL="457200" lvl="1" indent="0">
              <a:buNone/>
            </a:pPr>
            <a:r>
              <a:rPr lang="en-US" dirty="0"/>
              <a:t>     This seems reasonable: since quasars are rare, the odds that you’ll get more than one isn’t too high, so the correct answer is </a:t>
            </a:r>
          </a:p>
          <a:p>
            <a:pPr marL="457200" lvl="1" indent="0">
              <a:buNone/>
            </a:pPr>
            <a:r>
              <a:rPr lang="en-US" dirty="0"/>
              <a:t>	close to 0.1</a:t>
            </a:r>
          </a:p>
          <a:p>
            <a:pPr marL="0" indent="0">
              <a:buNone/>
            </a:pPr>
            <a:endParaRPr lang="en-US" dirty="0"/>
          </a:p>
          <a:p>
            <a:r>
              <a:rPr lang="en-US" dirty="0"/>
              <a:t>For the same sample, you write a spectral analysis routine that fits absorption lines to each spectrum and compares it to a set of template quasar spectra. The program successfully detects all quasars, but also misidentifies 0.5% of other spectral candidates as quasars. If the first object which you analyze is identified by your program as a quasar, what is the probability that it actually is one?</a:t>
            </a:r>
          </a:p>
          <a:p>
            <a:pPr marL="0" indent="0">
              <a:buNone/>
            </a:pPr>
            <a:r>
              <a:rPr lang="en-US" dirty="0"/>
              <a:t>Use Bayes theorem:</a:t>
            </a:r>
          </a:p>
          <a:p>
            <a:pPr marL="0" indent="0">
              <a:buNone/>
            </a:pPr>
            <a:r>
              <a:rPr lang="en-US" dirty="0"/>
              <a:t>P(</a:t>
            </a:r>
            <a:r>
              <a:rPr lang="en-US" dirty="0" err="1"/>
              <a:t>QSO|detected</a:t>
            </a:r>
            <a:r>
              <a:rPr lang="en-US" dirty="0"/>
              <a:t>) = P(</a:t>
            </a:r>
            <a:r>
              <a:rPr lang="en-US" dirty="0" err="1"/>
              <a:t>detected|QSO</a:t>
            </a:r>
            <a:r>
              <a:rPr lang="en-US" dirty="0"/>
              <a:t>) P(QSO) /                   </a:t>
            </a:r>
          </a:p>
          <a:p>
            <a:pPr marL="0" indent="0">
              <a:buNone/>
            </a:pPr>
            <a:r>
              <a:rPr lang="en-US" dirty="0"/>
              <a:t>              (P(</a:t>
            </a:r>
            <a:r>
              <a:rPr lang="en-US" dirty="0" err="1"/>
              <a:t>detected|QSO</a:t>
            </a:r>
            <a:r>
              <a:rPr lang="en-US" dirty="0"/>
              <a:t>)*P(QSO) + P(</a:t>
            </a:r>
            <a:r>
              <a:rPr lang="en-US" dirty="0" err="1"/>
              <a:t>detected|not</a:t>
            </a:r>
            <a:r>
              <a:rPr lang="en-US" dirty="0"/>
              <a:t> QSO)P(not QSO) </a:t>
            </a:r>
          </a:p>
          <a:p>
            <a:pPr marL="0" indent="0">
              <a:buNone/>
            </a:pPr>
            <a:r>
              <a:rPr lang="en-US" dirty="0"/>
              <a:t>                                = 0.167</a:t>
            </a:r>
          </a:p>
          <a:p>
            <a:pPr marL="0" indent="0">
              <a:buNone/>
            </a:pPr>
            <a:endParaRPr lang="en-US" dirty="0"/>
          </a:p>
          <a:p>
            <a:endParaRPr lang="en-US" dirty="0"/>
          </a:p>
        </p:txBody>
      </p:sp>
    </p:spTree>
    <p:extLst>
      <p:ext uri="{BB962C8B-B14F-4D97-AF65-F5344CB8AC3E}">
        <p14:creationId xmlns:p14="http://schemas.microsoft.com/office/powerpoint/2010/main" val="18273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C0728-FCBF-FD48-9C23-4CEFA33345C9}"/>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956B6298-3159-A94E-8567-CFAE121FD71E}"/>
              </a:ext>
            </a:extLst>
          </p:cNvPr>
          <p:cNvSpPr>
            <a:spLocks noGrp="1"/>
          </p:cNvSpPr>
          <p:nvPr>
            <p:ph idx="1"/>
          </p:nvPr>
        </p:nvSpPr>
        <p:spPr/>
        <p:txBody>
          <a:bodyPr/>
          <a:lstStyle/>
          <a:p>
            <a:r>
              <a:rPr lang="en-US" dirty="0"/>
              <a:t>A group of Astronomy 110 students is taking a final exam. For a particular multiple-choice question on the test, the fraction of students who know the answer is p. The probability of answering the question correctly is unity for those who know the answer, and 1/ m for those who guess, given m possible multiple-choice answers. Compute the probability that a student knew the answer to the question, given that they answered correctly.</a:t>
            </a:r>
          </a:p>
          <a:p>
            <a:pPr marL="0" indent="0">
              <a:buNone/>
            </a:pPr>
            <a:r>
              <a:rPr lang="en-US" dirty="0"/>
              <a:t>P(</a:t>
            </a:r>
            <a:r>
              <a:rPr lang="en-US" dirty="0" err="1"/>
              <a:t>know|correct</a:t>
            </a:r>
            <a:r>
              <a:rPr lang="en-US" dirty="0"/>
              <a:t>) = P(</a:t>
            </a:r>
            <a:r>
              <a:rPr lang="en-US" dirty="0" err="1"/>
              <a:t>correct|know</a:t>
            </a:r>
            <a:r>
              <a:rPr lang="en-US" dirty="0"/>
              <a:t>)P(know) / </a:t>
            </a:r>
          </a:p>
          <a:p>
            <a:pPr marL="0" indent="0">
              <a:buNone/>
            </a:pPr>
            <a:r>
              <a:rPr lang="en-US" dirty="0"/>
              <a:t>           (P(</a:t>
            </a:r>
            <a:r>
              <a:rPr lang="en-US" dirty="0" err="1"/>
              <a:t>correct|know</a:t>
            </a:r>
            <a:r>
              <a:rPr lang="en-US" dirty="0"/>
              <a:t>)P(know) + P(</a:t>
            </a:r>
            <a:r>
              <a:rPr lang="en-US" dirty="0" err="1"/>
              <a:t>correct|don't</a:t>
            </a:r>
            <a:r>
              <a:rPr lang="en-US" dirty="0"/>
              <a:t> know)P(don't know)</a:t>
            </a:r>
          </a:p>
          <a:p>
            <a:pPr marL="0" indent="0">
              <a:buNone/>
            </a:pPr>
            <a:r>
              <a:rPr lang="en-US" dirty="0"/>
              <a:t>                             = p / (p + 1/m (1-p))</a:t>
            </a:r>
          </a:p>
          <a:p>
            <a:pPr marL="0" indent="0">
              <a:buNone/>
            </a:pPr>
            <a:endParaRPr lang="en-US" dirty="0"/>
          </a:p>
          <a:p>
            <a:endParaRPr lang="en-US" dirty="0"/>
          </a:p>
        </p:txBody>
      </p:sp>
    </p:spTree>
    <p:extLst>
      <p:ext uri="{BB962C8B-B14F-4D97-AF65-F5344CB8AC3E}">
        <p14:creationId xmlns:p14="http://schemas.microsoft.com/office/powerpoint/2010/main" val="13688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B718-2977-5747-83A6-DD3A1C57C09E}"/>
              </a:ext>
            </a:extLst>
          </p:cNvPr>
          <p:cNvSpPr>
            <a:spLocks noGrp="1"/>
          </p:cNvSpPr>
          <p:nvPr>
            <p:ph type="title"/>
          </p:nvPr>
        </p:nvSpPr>
        <p:spPr/>
        <p:txBody>
          <a:bodyPr/>
          <a:lstStyle/>
          <a:p>
            <a:r>
              <a:rPr lang="en-US" dirty="0"/>
              <a:t>Sample questions</a:t>
            </a:r>
          </a:p>
        </p:txBody>
      </p:sp>
      <p:sp>
        <p:nvSpPr>
          <p:cNvPr id="3" name="Content Placeholder 2">
            <a:extLst>
              <a:ext uri="{FF2B5EF4-FFF2-40B4-BE49-F238E27FC236}">
                <a16:creationId xmlns:a16="http://schemas.microsoft.com/office/drawing/2014/main" id="{9A1A51F8-B91C-6D4D-A442-187A357A3ED6}"/>
              </a:ext>
            </a:extLst>
          </p:cNvPr>
          <p:cNvSpPr>
            <a:spLocks noGrp="1"/>
          </p:cNvSpPr>
          <p:nvPr>
            <p:ph idx="1"/>
          </p:nvPr>
        </p:nvSpPr>
        <p:spPr/>
        <p:txBody>
          <a:bodyPr>
            <a:normAutofit/>
          </a:bodyPr>
          <a:lstStyle/>
          <a:p>
            <a:r>
              <a:rPr lang="en-US" dirty="0"/>
              <a:t>Monty Hall, or three doors, problem. You're on a game show where you are asked to choose a door from 3 doors, labelled A, B, and C, with a car behind one of them. After you make your choice, the host, who knows where the car is, opens one of the remaining doors to show nothing, and asks whether you want to change your guess. Statistically, does it increase your chances to change or not?</a:t>
            </a:r>
          </a:p>
          <a:p>
            <a:pPr marL="0" indent="0">
              <a:buNone/>
            </a:pPr>
            <a:r>
              <a:rPr lang="en-US" dirty="0"/>
              <a:t>      P(C) = P(C|A) P(A) + P(</a:t>
            </a:r>
            <a:r>
              <a:rPr lang="en-US" dirty="0" err="1"/>
              <a:t>C|not</a:t>
            </a:r>
            <a:r>
              <a:rPr lang="en-US" dirty="0"/>
              <a:t> A) P(not A)</a:t>
            </a:r>
          </a:p>
          <a:p>
            <a:endParaRPr lang="en-US" dirty="0"/>
          </a:p>
        </p:txBody>
      </p:sp>
    </p:spTree>
    <p:extLst>
      <p:ext uri="{BB962C8B-B14F-4D97-AF65-F5344CB8AC3E}">
        <p14:creationId xmlns:p14="http://schemas.microsoft.com/office/powerpoint/2010/main" val="285354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Random variables and probability distribution functions</a:t>
            </a:r>
          </a:p>
        </p:txBody>
      </p:sp>
    </p:spTree>
    <p:extLst>
      <p:ext uri="{BB962C8B-B14F-4D97-AF65-F5344CB8AC3E}">
        <p14:creationId xmlns:p14="http://schemas.microsoft.com/office/powerpoint/2010/main" val="3619358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6D02-BED6-B245-A060-E2F75EED99D3}"/>
              </a:ext>
            </a:extLst>
          </p:cNvPr>
          <p:cNvSpPr>
            <a:spLocks noGrp="1"/>
          </p:cNvSpPr>
          <p:nvPr>
            <p:ph type="title"/>
          </p:nvPr>
        </p:nvSpPr>
        <p:spPr/>
        <p:txBody>
          <a:bodyPr/>
          <a:lstStyle/>
          <a:p>
            <a:r>
              <a:rPr lang="en-US" dirty="0"/>
              <a:t>Random variables and probability distribution functions</a:t>
            </a:r>
          </a:p>
        </p:txBody>
      </p:sp>
      <p:sp>
        <p:nvSpPr>
          <p:cNvPr id="3" name="Content Placeholder 2">
            <a:extLst>
              <a:ext uri="{FF2B5EF4-FFF2-40B4-BE49-F238E27FC236}">
                <a16:creationId xmlns:a16="http://schemas.microsoft.com/office/drawing/2014/main" id="{DA16ACA0-32D7-B046-86A0-35E9F351F864}"/>
              </a:ext>
            </a:extLst>
          </p:cNvPr>
          <p:cNvSpPr>
            <a:spLocks noGrp="1"/>
          </p:cNvSpPr>
          <p:nvPr>
            <p:ph idx="1"/>
          </p:nvPr>
        </p:nvSpPr>
        <p:spPr/>
        <p:txBody>
          <a:bodyPr/>
          <a:lstStyle/>
          <a:p>
            <a:r>
              <a:rPr lang="en-US" dirty="0"/>
              <a:t>Random variables are measured values of a quantity that has some random variation</a:t>
            </a:r>
          </a:p>
          <a:p>
            <a:pPr lvl="1"/>
            <a:r>
              <a:rPr lang="en-US" dirty="0"/>
              <a:t>May result from variation in a population of the physical quantity being measured </a:t>
            </a:r>
          </a:p>
          <a:p>
            <a:pPr lvl="1"/>
            <a:r>
              <a:rPr lang="en-US" dirty="0"/>
              <a:t>May result from measurement uncertainty</a:t>
            </a:r>
          </a:p>
          <a:p>
            <a:r>
              <a:rPr lang="en-US" dirty="0"/>
              <a:t>Discrete and continuous random variables</a:t>
            </a:r>
          </a:p>
          <a:p>
            <a:r>
              <a:rPr lang="en-US" dirty="0"/>
              <a:t>Distribution of a random variable described by probability distribution function (PDF)</a:t>
            </a:r>
          </a:p>
          <a:p>
            <a:pPr lvl="1"/>
            <a:r>
              <a:rPr lang="en-US" dirty="0"/>
              <a:t>Discrete random variable: ∑ PDF(x</a:t>
            </a:r>
            <a:r>
              <a:rPr lang="en-US" baseline="-25000" dirty="0"/>
              <a:t>i</a:t>
            </a:r>
            <a:r>
              <a:rPr lang="en-US" dirty="0"/>
              <a:t>)=1</a:t>
            </a:r>
          </a:p>
          <a:p>
            <a:pPr lvl="1"/>
            <a:r>
              <a:rPr lang="en-US" dirty="0"/>
              <a:t>Continuous random variable: ∫PDF(x</a:t>
            </a:r>
            <a:r>
              <a:rPr lang="en-US" baseline="-25000" dirty="0"/>
              <a:t>i</a:t>
            </a:r>
            <a:r>
              <a:rPr lang="en-US" dirty="0"/>
              <a:t>) = 1</a:t>
            </a:r>
          </a:p>
        </p:txBody>
      </p:sp>
    </p:spTree>
    <p:extLst>
      <p:ext uri="{BB962C8B-B14F-4D97-AF65-F5344CB8AC3E}">
        <p14:creationId xmlns:p14="http://schemas.microsoft.com/office/powerpoint/2010/main" val="28699911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5BAD-F24B-1748-A5DC-47A7CF8F0D0E}"/>
              </a:ext>
            </a:extLst>
          </p:cNvPr>
          <p:cNvSpPr>
            <a:spLocks noGrp="1"/>
          </p:cNvSpPr>
          <p:nvPr>
            <p:ph type="title"/>
          </p:nvPr>
        </p:nvSpPr>
        <p:spPr/>
        <p:txBody>
          <a:bodyPr/>
          <a:lstStyle/>
          <a:p>
            <a:r>
              <a:rPr lang="en-US" dirty="0"/>
              <a:t>Descriptors (descriptive statistics) of a PDF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66B2636-641E-D143-A02D-1269E7F383D8}"/>
                  </a:ext>
                </a:extLst>
              </p:cNvPr>
              <p:cNvSpPr>
                <a:spLocks noGrp="1"/>
              </p:cNvSpPr>
              <p:nvPr>
                <p:ph idx="1"/>
              </p:nvPr>
            </p:nvSpPr>
            <p:spPr/>
            <p:txBody>
              <a:bodyPr>
                <a:normAutofit fontScale="92500" lnSpcReduction="10000"/>
              </a:bodyPr>
              <a:lstStyle/>
              <a:p>
                <a:r>
                  <a:rPr lang="en-US" dirty="0"/>
                  <a:t>Often looking for simple characterizations of a PDF. </a:t>
                </a:r>
              </a:p>
              <a:p>
                <a:r>
                  <a:rPr lang="en-US" dirty="0"/>
                  <a:t>Moments</a:t>
                </a:r>
              </a:p>
              <a:p>
                <a:pPr lvl="1"/>
                <a:r>
                  <a:rPr lang="en-US" dirty="0">
                    <a:ea typeface="Cambria Math" panose="02040503050406030204" pitchFamily="18" charset="0"/>
                  </a:rPr>
                  <a:t>Mean: </a:t>
                </a:r>
                <a14:m>
                  <m:oMath xmlns:m="http://schemas.openxmlformats.org/officeDocument/2006/math">
                    <m:r>
                      <a:rPr lang="en-US"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oMath>
                </a14:m>
                <a:endParaRPr lang="en-US" b="0" dirty="0">
                  <a:ea typeface="Cambria Math" panose="02040503050406030204" pitchFamily="18" charset="0"/>
                </a:endParaRPr>
              </a:p>
              <a:p>
                <a:pPr lvl="1"/>
                <a:r>
                  <a:rPr lang="en-US" b="0" dirty="0"/>
                  <a:t>Variance: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oMath>
                </a14:m>
                <a:endParaRPr lang="en-US" b="0" dirty="0">
                  <a:ea typeface="Cambria Math" panose="02040503050406030204" pitchFamily="18" charset="0"/>
                </a:endParaRPr>
              </a:p>
              <a:p>
                <a:pPr lvl="2"/>
                <a:r>
                  <a:rPr lang="en-US" dirty="0">
                    <a:ea typeface="Cambria Math" panose="02040503050406030204" pitchFamily="18" charset="0"/>
                  </a:rPr>
                  <a:t>Standard deviation: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 </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𝑉</m:t>
                        </m:r>
                      </m:e>
                    </m:rad>
                  </m:oMath>
                </a14:m>
                <a:endParaRPr lang="en-US" b="0" dirty="0">
                  <a:ea typeface="Cambria Math" panose="02040503050406030204" pitchFamily="18" charset="0"/>
                </a:endParaRPr>
              </a:p>
              <a:p>
                <a:pPr lvl="1"/>
                <a:r>
                  <a:rPr lang="en-US" dirty="0"/>
                  <a:t>Skewness: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Σ</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p>
                          <m:sSupPr>
                            <m:ctrlPr>
                              <a:rPr lang="en-US" i="1" smtClean="0">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m:rPr>
                                <m:nor/>
                              </m:rPr>
                              <a:rPr lang="en-US" dirty="0"/>
                              <m:t> </m:t>
                            </m:r>
                          </m:e>
                          <m:sup>
                            <m:r>
                              <a:rPr lang="en-US" b="0" i="1" dirty="0" smtClean="0">
                                <a:latin typeface="Cambria Math" panose="02040503050406030204" pitchFamily="18" charset="0"/>
                              </a:rPr>
                              <m:t>3</m:t>
                            </m:r>
                          </m:sup>
                        </m:sSup>
                      </m:num>
                      <m:den>
                        <m:r>
                          <a:rPr lang="en-US" i="1" smtClean="0">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3</m:t>
                        </m:r>
                      </m:den>
                    </m:f>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oMath>
                </a14:m>
                <a:r>
                  <a:rPr lang="en-US" dirty="0"/>
                  <a:t>  measures asymmetry</a:t>
                </a:r>
              </a:p>
              <a:p>
                <a:pPr lvl="1"/>
                <a:r>
                  <a:rPr lang="en-US" dirty="0"/>
                  <a:t>Kurtosis: 	</a:t>
                </a:r>
                <a14:m>
                  <m:oMath xmlns:m="http://schemas.openxmlformats.org/officeDocument/2006/math">
                    <m:r>
                      <a:rPr lang="en-US" i="1">
                        <a:latin typeface="Cambria Math" panose="02040503050406030204" pitchFamily="18" charset="0"/>
                        <a:ea typeface="Cambria Math" panose="02040503050406030204" pitchFamily="18" charset="0"/>
                      </a:rPr>
                      <m:t>∫</m:t>
                    </m:r>
                    <m:f>
                      <m:fPr>
                        <m:ctrlPr>
                          <a:rPr lang="en-US" i="1" smtClean="0">
                            <a:latin typeface="Cambria Math" panose="02040503050406030204" pitchFamily="18" charset="0"/>
                            <a:ea typeface="Cambria Math" panose="02040503050406030204" pitchFamily="18" charset="0"/>
                          </a:rPr>
                        </m:ctrlPr>
                      </m:fPr>
                      <m:num>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m:rPr>
                                <m:nor/>
                              </m:rPr>
                              <a:rPr lang="en-US" dirty="0"/>
                              <m:t> </m:t>
                            </m:r>
                          </m:e>
                          <m:sup>
                            <m:r>
                              <a:rPr lang="en-US" b="0" i="1" dirty="0" smtClean="0">
                                <a:latin typeface="Cambria Math" panose="02040503050406030204" pitchFamily="18" charset="0"/>
                              </a:rPr>
                              <m:t>4</m:t>
                            </m:r>
                          </m:sup>
                        </m:sSup>
                      </m:num>
                      <m:den>
                        <m:r>
                          <a:rPr lang="en-US" i="1">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4</m:t>
                        </m:r>
                      </m:den>
                    </m:f>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oMath>
                </a14:m>
                <a:r>
                  <a:rPr lang="en-US" dirty="0"/>
                  <a:t>    (or  excess kurtosis subtracts 3) ; smaller values (platykurtic) more concentrated; larger values (leptokurtic) more wings</a:t>
                </a:r>
              </a:p>
              <a:p>
                <a:r>
                  <a:rPr lang="en-US" dirty="0"/>
                  <a:t>For many common PDFs, these serve to describe the entire PDF, e.g., </a:t>
                </a:r>
              </a:p>
              <a:p>
                <a:pPr lvl="1"/>
                <a:r>
                  <a:rPr lang="en-US" dirty="0"/>
                  <a:t>a Gaussian is fully determined by its mean and variance</a:t>
                </a:r>
              </a:p>
              <a:p>
                <a:pPr lvl="1"/>
                <a:r>
                  <a:rPr lang="en-US" dirty="0"/>
                  <a:t>a Poisson distribution is fully determined by its mean</a:t>
                </a:r>
              </a:p>
              <a:p>
                <a:pPr lvl="1"/>
                <a:endParaRPr lang="en-US" dirty="0"/>
              </a:p>
            </p:txBody>
          </p:sp>
        </mc:Choice>
        <mc:Fallback xmlns="">
          <p:sp>
            <p:nvSpPr>
              <p:cNvPr id="3" name="Content Placeholder 2">
                <a:extLst>
                  <a:ext uri="{FF2B5EF4-FFF2-40B4-BE49-F238E27FC236}">
                    <a16:creationId xmlns:a16="http://schemas.microsoft.com/office/drawing/2014/main" id="{466B2636-641E-D143-A02D-1269E7F383D8}"/>
                  </a:ext>
                </a:extLst>
              </p:cNvPr>
              <p:cNvSpPr>
                <a:spLocks noGrp="1" noRot="1" noChangeAspect="1" noMove="1" noResize="1" noEditPoints="1" noAdjustHandles="1" noChangeArrowheads="1" noChangeShapeType="1" noTextEdit="1"/>
              </p:cNvSpPr>
              <p:nvPr>
                <p:ph idx="1"/>
              </p:nvPr>
            </p:nvSpPr>
            <p:spPr>
              <a:blipFill>
                <a:blip r:embed="rId2"/>
                <a:stretch>
                  <a:fillRect l="-965" t="-2616"/>
                </a:stretch>
              </a:blipFill>
            </p:spPr>
            <p:txBody>
              <a:bodyPr/>
              <a:lstStyle/>
              <a:p>
                <a:r>
                  <a:rPr lang="en-US">
                    <a:noFill/>
                  </a:rPr>
                  <a:t> </a:t>
                </a:r>
              </a:p>
            </p:txBody>
          </p:sp>
        </mc:Fallback>
      </mc:AlternateContent>
    </p:spTree>
    <p:extLst>
      <p:ext uri="{BB962C8B-B14F-4D97-AF65-F5344CB8AC3E}">
        <p14:creationId xmlns:p14="http://schemas.microsoft.com/office/powerpoint/2010/main" val="574622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Chart, histogram&#10;&#10;Description automatically generated">
            <a:extLst>
              <a:ext uri="{FF2B5EF4-FFF2-40B4-BE49-F238E27FC236}">
                <a16:creationId xmlns:a16="http://schemas.microsoft.com/office/drawing/2014/main" id="{36572C9B-989E-F147-BA2D-7B98794251AA}"/>
              </a:ext>
            </a:extLst>
          </p:cNvPr>
          <p:cNvPicPr>
            <a:picLocks noGrp="1" noChangeAspect="1"/>
          </p:cNvPicPr>
          <p:nvPr>
            <p:ph idx="1"/>
          </p:nvPr>
        </p:nvPicPr>
        <p:blipFill>
          <a:blip r:embed="rId2"/>
          <a:stretch>
            <a:fillRect/>
          </a:stretch>
        </p:blipFill>
        <p:spPr>
          <a:xfrm>
            <a:off x="1918951" y="785981"/>
            <a:ext cx="3889421" cy="2926789"/>
          </a:xfrm>
          <a:prstGeom prst="rect">
            <a:avLst/>
          </a:prstGeom>
          <a:ln>
            <a:noFill/>
          </a:ln>
        </p:spPr>
      </p:pic>
      <p:pic>
        <p:nvPicPr>
          <p:cNvPr id="7" name="Picture 6" descr="Diagram&#10;&#10;Description automatically generated with medium confidence">
            <a:extLst>
              <a:ext uri="{FF2B5EF4-FFF2-40B4-BE49-F238E27FC236}">
                <a16:creationId xmlns:a16="http://schemas.microsoft.com/office/drawing/2014/main" id="{E0B189B0-9F4B-694C-9F06-2E0329AFC6A5}"/>
              </a:ext>
            </a:extLst>
          </p:cNvPr>
          <p:cNvPicPr>
            <a:picLocks noChangeAspect="1"/>
          </p:cNvPicPr>
          <p:nvPr/>
        </p:nvPicPr>
        <p:blipFill>
          <a:blip r:embed="rId3"/>
          <a:stretch>
            <a:fillRect/>
          </a:stretch>
        </p:blipFill>
        <p:spPr>
          <a:xfrm>
            <a:off x="1939508" y="4172755"/>
            <a:ext cx="3413286" cy="2494324"/>
          </a:xfrm>
          <a:prstGeom prst="rect">
            <a:avLst/>
          </a:prstGeom>
        </p:spPr>
      </p:pic>
      <p:pic>
        <p:nvPicPr>
          <p:cNvPr id="9" name="Picture 8" descr="Diagram&#10;&#10;Description automatically generated">
            <a:extLst>
              <a:ext uri="{FF2B5EF4-FFF2-40B4-BE49-F238E27FC236}">
                <a16:creationId xmlns:a16="http://schemas.microsoft.com/office/drawing/2014/main" id="{B52B86BD-D1EA-9B4A-9D60-0B2BF7D034A3}"/>
              </a:ext>
            </a:extLst>
          </p:cNvPr>
          <p:cNvPicPr>
            <a:picLocks noChangeAspect="1"/>
          </p:cNvPicPr>
          <p:nvPr/>
        </p:nvPicPr>
        <p:blipFill>
          <a:blip r:embed="rId4"/>
          <a:stretch>
            <a:fillRect/>
          </a:stretch>
        </p:blipFill>
        <p:spPr>
          <a:xfrm>
            <a:off x="7057622" y="937291"/>
            <a:ext cx="3689621" cy="2624168"/>
          </a:xfrm>
          <a:prstGeom prst="rect">
            <a:avLst/>
          </a:prstGeom>
        </p:spPr>
      </p:pic>
      <p:pic>
        <p:nvPicPr>
          <p:cNvPr id="13" name="Picture 12" descr="Chart, line chart&#10;&#10;Description automatically generated">
            <a:extLst>
              <a:ext uri="{FF2B5EF4-FFF2-40B4-BE49-F238E27FC236}">
                <a16:creationId xmlns:a16="http://schemas.microsoft.com/office/drawing/2014/main" id="{56B57E82-DAB6-E142-B977-398297F0C80F}"/>
              </a:ext>
            </a:extLst>
          </p:cNvPr>
          <p:cNvPicPr>
            <a:picLocks noChangeAspect="1"/>
          </p:cNvPicPr>
          <p:nvPr/>
        </p:nvPicPr>
        <p:blipFill>
          <a:blip r:embed="rId5"/>
          <a:stretch>
            <a:fillRect/>
          </a:stretch>
        </p:blipFill>
        <p:spPr>
          <a:xfrm>
            <a:off x="7057622" y="4042910"/>
            <a:ext cx="3603925" cy="2624169"/>
          </a:xfrm>
          <a:prstGeom prst="rect">
            <a:avLst/>
          </a:prstGeom>
        </p:spPr>
      </p:pic>
      <p:sp>
        <p:nvSpPr>
          <p:cNvPr id="15" name="TextBox 14">
            <a:extLst>
              <a:ext uri="{FF2B5EF4-FFF2-40B4-BE49-F238E27FC236}">
                <a16:creationId xmlns:a16="http://schemas.microsoft.com/office/drawing/2014/main" id="{D7F8D1DF-61F8-8647-99C0-2B1DF9763D2D}"/>
              </a:ext>
            </a:extLst>
          </p:cNvPr>
          <p:cNvSpPr txBox="1"/>
          <p:nvPr/>
        </p:nvSpPr>
        <p:spPr>
          <a:xfrm>
            <a:off x="201771" y="75584"/>
            <a:ext cx="10071278" cy="646331"/>
          </a:xfrm>
          <a:prstGeom prst="rect">
            <a:avLst/>
          </a:prstGeom>
          <a:noFill/>
        </p:spPr>
        <p:txBody>
          <a:bodyPr wrap="square" rtlCol="0">
            <a:spAutoFit/>
          </a:bodyPr>
          <a:lstStyle/>
          <a:p>
            <a:r>
              <a:rPr lang="en-US" sz="3600" dirty="0">
                <a:hlinkClick r:id="rId6"/>
              </a:rPr>
              <a:t>Graphical demonstration of moments</a:t>
            </a:r>
            <a:endParaRPr lang="en-US" sz="3600" dirty="0"/>
          </a:p>
        </p:txBody>
      </p:sp>
    </p:spTree>
    <p:extLst>
      <p:ext uri="{BB962C8B-B14F-4D97-AF65-F5344CB8AC3E}">
        <p14:creationId xmlns:p14="http://schemas.microsoft.com/office/powerpoint/2010/main" val="101972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4B82-97E1-124F-973B-BCAF28AD1E28}"/>
              </a:ext>
            </a:extLst>
          </p:cNvPr>
          <p:cNvSpPr>
            <a:spLocks noGrp="1"/>
          </p:cNvSpPr>
          <p:nvPr>
            <p:ph type="title"/>
          </p:nvPr>
        </p:nvSpPr>
        <p:spPr>
          <a:xfrm>
            <a:off x="405714" y="62994"/>
            <a:ext cx="10515600" cy="1325563"/>
          </a:xfrm>
        </p:spPr>
        <p:txBody>
          <a:bodyPr/>
          <a:lstStyle/>
          <a:p>
            <a:r>
              <a:rPr lang="en-US" dirty="0"/>
              <a:t>Axioms of probability</a:t>
            </a:r>
          </a:p>
        </p:txBody>
      </p:sp>
      <p:sp>
        <p:nvSpPr>
          <p:cNvPr id="3" name="Content Placeholder 2">
            <a:extLst>
              <a:ext uri="{FF2B5EF4-FFF2-40B4-BE49-F238E27FC236}">
                <a16:creationId xmlns:a16="http://schemas.microsoft.com/office/drawing/2014/main" id="{D84FAD95-0A2B-5B44-9FA5-68AFBB111767}"/>
              </a:ext>
            </a:extLst>
          </p:cNvPr>
          <p:cNvSpPr>
            <a:spLocks noGrp="1"/>
          </p:cNvSpPr>
          <p:nvPr>
            <p:ph idx="1"/>
          </p:nvPr>
        </p:nvSpPr>
        <p:spPr>
          <a:xfrm>
            <a:off x="653528" y="1388557"/>
            <a:ext cx="10515600" cy="4351338"/>
          </a:xfrm>
        </p:spPr>
        <p:txBody>
          <a:bodyPr>
            <a:normAutofit lnSpcReduction="10000"/>
          </a:bodyPr>
          <a:lstStyle/>
          <a:p>
            <a:r>
              <a:rPr lang="en-US" dirty="0"/>
              <a:t>Logical set of axioms to work with probabilities, however determined</a:t>
            </a:r>
          </a:p>
          <a:p>
            <a:r>
              <a:rPr lang="en-US" dirty="0"/>
              <a:t>Given an experiment with multiple possible outcomes (the "description space” 𝛺,) and an individual outcome, E</a:t>
            </a:r>
          </a:p>
          <a:p>
            <a:pPr marL="457200" lvl="1" indent="0">
              <a:buNone/>
            </a:pPr>
            <a:r>
              <a:rPr lang="en-US" dirty="0"/>
              <a:t>0 &lt; P(E) &lt; 1</a:t>
            </a:r>
          </a:p>
          <a:p>
            <a:r>
              <a:rPr lang="en-US" dirty="0"/>
              <a:t>If </a:t>
            </a:r>
            <a:r>
              <a:rPr lang="en-US" dirty="0" err="1"/>
              <a:t>E</a:t>
            </a:r>
            <a:r>
              <a:rPr lang="en-US" baseline="-25000" dirty="0" err="1"/>
              <a:t>i</a:t>
            </a:r>
            <a:r>
              <a:rPr lang="en-US" baseline="-25000" dirty="0"/>
              <a:t> </a:t>
            </a:r>
            <a:r>
              <a:rPr lang="en-US" dirty="0"/>
              <a:t>is the set of all </a:t>
            </a:r>
            <a:r>
              <a:rPr lang="en-US" b="1" i="1" dirty="0"/>
              <a:t>mutually exclusive </a:t>
            </a:r>
            <a:r>
              <a:rPr lang="en-US" dirty="0"/>
              <a:t>events</a:t>
            </a:r>
          </a:p>
          <a:p>
            <a:pPr marL="457200" lvl="1" indent="0">
              <a:buNone/>
            </a:pPr>
            <a:r>
              <a:rPr lang="en-US" dirty="0"/>
              <a:t>∑ P(</a:t>
            </a:r>
            <a:r>
              <a:rPr lang="en-US" dirty="0" err="1"/>
              <a:t>E</a:t>
            </a:r>
            <a:r>
              <a:rPr lang="en-US" baseline="-25000" dirty="0" err="1"/>
              <a:t>i</a:t>
            </a:r>
            <a:r>
              <a:rPr lang="en-US" dirty="0"/>
              <a:t>) = 1</a:t>
            </a:r>
          </a:p>
          <a:p>
            <a:pPr marL="457200" lvl="1" indent="0">
              <a:buNone/>
            </a:pPr>
            <a:r>
              <a:rPr lang="en-US" dirty="0"/>
              <a:t>P(not </a:t>
            </a:r>
            <a:r>
              <a:rPr lang="en-US" dirty="0" err="1"/>
              <a:t>E</a:t>
            </a:r>
            <a:r>
              <a:rPr lang="en-US" baseline="-25000" dirty="0" err="1"/>
              <a:t>i</a:t>
            </a:r>
            <a:r>
              <a:rPr lang="en-US" dirty="0"/>
              <a:t>) ≡ P(~</a:t>
            </a:r>
            <a:r>
              <a:rPr lang="en-US" dirty="0" err="1"/>
              <a:t>E</a:t>
            </a:r>
            <a:r>
              <a:rPr lang="en-US" baseline="-25000" dirty="0" err="1"/>
              <a:t>i</a:t>
            </a:r>
            <a:r>
              <a:rPr lang="en-US" dirty="0"/>
              <a:t>) = 1 – P(</a:t>
            </a:r>
            <a:r>
              <a:rPr lang="en-US" dirty="0" err="1"/>
              <a:t>E</a:t>
            </a:r>
            <a:r>
              <a:rPr lang="en-US" baseline="-25000" dirty="0" err="1"/>
              <a:t>i</a:t>
            </a:r>
            <a:r>
              <a:rPr lang="en-US" dirty="0"/>
              <a:t>)</a:t>
            </a:r>
          </a:p>
          <a:p>
            <a:r>
              <a:rPr lang="en-US" dirty="0"/>
              <a:t>For </a:t>
            </a:r>
            <a:r>
              <a:rPr lang="en-US" b="1" i="1" dirty="0"/>
              <a:t>mutually exclusive </a:t>
            </a:r>
            <a:r>
              <a:rPr lang="en-US" dirty="0"/>
              <a:t>events (no overlap)</a:t>
            </a:r>
          </a:p>
          <a:p>
            <a:pPr marL="457200" lvl="1" indent="0">
              <a:buNone/>
            </a:pPr>
            <a:r>
              <a:rPr lang="en-US" dirty="0"/>
              <a:t>P (A or B)  ≡ P (A ∪ B )  = P(A) + P(B)</a:t>
            </a:r>
          </a:p>
          <a:p>
            <a:pPr marL="457200" lvl="1" indent="0">
              <a:buNone/>
            </a:pPr>
            <a:r>
              <a:rPr lang="en-US" dirty="0"/>
              <a:t>Examples: dice, colors, colored shapes</a:t>
            </a:r>
          </a:p>
        </p:txBody>
      </p:sp>
      <p:grpSp>
        <p:nvGrpSpPr>
          <p:cNvPr id="13" name="Group 12">
            <a:extLst>
              <a:ext uri="{FF2B5EF4-FFF2-40B4-BE49-F238E27FC236}">
                <a16:creationId xmlns:a16="http://schemas.microsoft.com/office/drawing/2014/main" id="{AA04C09F-B623-6C42-B10C-A1D3FC8F53F4}"/>
              </a:ext>
            </a:extLst>
          </p:cNvPr>
          <p:cNvGrpSpPr/>
          <p:nvPr/>
        </p:nvGrpSpPr>
        <p:grpSpPr>
          <a:xfrm>
            <a:off x="7986472" y="3276899"/>
            <a:ext cx="3776433" cy="3492201"/>
            <a:chOff x="7986472" y="3276899"/>
            <a:chExt cx="3776433" cy="3492201"/>
          </a:xfrm>
        </p:grpSpPr>
        <p:sp>
          <p:nvSpPr>
            <p:cNvPr id="4" name="Rectangle 3">
              <a:extLst>
                <a:ext uri="{FF2B5EF4-FFF2-40B4-BE49-F238E27FC236}">
                  <a16:creationId xmlns:a16="http://schemas.microsoft.com/office/drawing/2014/main" id="{53059DEC-26FF-C643-9EE8-937E95C960C9}"/>
                </a:ext>
              </a:extLst>
            </p:cNvPr>
            <p:cNvSpPr/>
            <p:nvPr/>
          </p:nvSpPr>
          <p:spPr>
            <a:xfrm>
              <a:off x="7989283" y="327689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5D7A4FE-8798-5641-9A19-ADCDD42BE3B2}"/>
                </a:ext>
              </a:extLst>
            </p:cNvPr>
            <p:cNvSpPr/>
            <p:nvPr/>
          </p:nvSpPr>
          <p:spPr>
            <a:xfrm>
              <a:off x="9418438" y="327689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riangle 5">
              <a:extLst>
                <a:ext uri="{FF2B5EF4-FFF2-40B4-BE49-F238E27FC236}">
                  <a16:creationId xmlns:a16="http://schemas.microsoft.com/office/drawing/2014/main" id="{DC7ABEB5-B806-314B-BE36-A5B5D42D8A0D}"/>
                </a:ext>
              </a:extLst>
            </p:cNvPr>
            <p:cNvSpPr/>
            <p:nvPr/>
          </p:nvSpPr>
          <p:spPr>
            <a:xfrm>
              <a:off x="10702201" y="3276899"/>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4A2014-11AF-D740-BE30-247CB5DF9CD1}"/>
                </a:ext>
              </a:extLst>
            </p:cNvPr>
            <p:cNvSpPr/>
            <p:nvPr/>
          </p:nvSpPr>
          <p:spPr>
            <a:xfrm>
              <a:off x="7989283" y="4628367"/>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1E4FE29F-FAFA-384D-B89E-D3ADB59EFEBB}"/>
                </a:ext>
              </a:extLst>
            </p:cNvPr>
            <p:cNvSpPr/>
            <p:nvPr/>
          </p:nvSpPr>
          <p:spPr>
            <a:xfrm>
              <a:off x="9305484" y="459343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riangle 8">
              <a:extLst>
                <a:ext uri="{FF2B5EF4-FFF2-40B4-BE49-F238E27FC236}">
                  <a16:creationId xmlns:a16="http://schemas.microsoft.com/office/drawing/2014/main" id="{47224EE9-AB54-4F4F-9B91-80A4DEB548D5}"/>
                </a:ext>
              </a:extLst>
            </p:cNvPr>
            <p:cNvSpPr/>
            <p:nvPr/>
          </p:nvSpPr>
          <p:spPr>
            <a:xfrm>
              <a:off x="10694897" y="4433114"/>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2BAAC9D-6FE1-504D-AB14-2C1BA1C2B153}"/>
                </a:ext>
              </a:extLst>
            </p:cNvPr>
            <p:cNvSpPr/>
            <p:nvPr/>
          </p:nvSpPr>
          <p:spPr>
            <a:xfrm>
              <a:off x="7986472" y="58547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3ECF49A5-97C4-5D45-B94F-DD97E9FEF26B}"/>
                </a:ext>
              </a:extLst>
            </p:cNvPr>
            <p:cNvSpPr/>
            <p:nvPr/>
          </p:nvSpPr>
          <p:spPr>
            <a:xfrm>
              <a:off x="9305484" y="579819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riangle 11">
              <a:extLst>
                <a:ext uri="{FF2B5EF4-FFF2-40B4-BE49-F238E27FC236}">
                  <a16:creationId xmlns:a16="http://schemas.microsoft.com/office/drawing/2014/main" id="{8EAB6BAB-CE86-6A40-897E-E7B2670C0D7F}"/>
                </a:ext>
              </a:extLst>
            </p:cNvPr>
            <p:cNvSpPr/>
            <p:nvPr/>
          </p:nvSpPr>
          <p:spPr>
            <a:xfrm>
              <a:off x="10601833" y="5677288"/>
              <a:ext cx="1060704"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A picture containing metalware&#10;&#10;Description automatically generated">
            <a:extLst>
              <a:ext uri="{FF2B5EF4-FFF2-40B4-BE49-F238E27FC236}">
                <a16:creationId xmlns:a16="http://schemas.microsoft.com/office/drawing/2014/main" id="{DC859A1E-210D-024E-844A-135887EC7F76}"/>
              </a:ext>
            </a:extLst>
          </p:cNvPr>
          <p:cNvPicPr>
            <a:picLocks noChangeAspect="1"/>
          </p:cNvPicPr>
          <p:nvPr/>
        </p:nvPicPr>
        <p:blipFill>
          <a:blip r:embed="rId2"/>
          <a:stretch>
            <a:fillRect/>
          </a:stretch>
        </p:blipFill>
        <p:spPr>
          <a:xfrm>
            <a:off x="221390" y="5961293"/>
            <a:ext cx="5598642" cy="803283"/>
          </a:xfrm>
          <a:prstGeom prst="rect">
            <a:avLst/>
          </a:prstGeom>
        </p:spPr>
      </p:pic>
    </p:spTree>
    <p:extLst>
      <p:ext uri="{BB962C8B-B14F-4D97-AF65-F5344CB8AC3E}">
        <p14:creationId xmlns:p14="http://schemas.microsoft.com/office/powerpoint/2010/main" val="3522199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05034-DAC8-5C4D-BFC7-7776155670B3}"/>
              </a:ext>
            </a:extLst>
          </p:cNvPr>
          <p:cNvSpPr>
            <a:spLocks noGrp="1"/>
          </p:cNvSpPr>
          <p:nvPr>
            <p:ph type="title"/>
          </p:nvPr>
        </p:nvSpPr>
        <p:spPr/>
        <p:txBody>
          <a:bodyPr/>
          <a:lstStyle/>
          <a:p>
            <a:r>
              <a:rPr lang="en-US" dirty="0"/>
              <a:t>Other descriptors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AE99FF-1E8B-1242-A47C-FE7E731614AA}"/>
                  </a:ext>
                </a:extLst>
              </p:cNvPr>
              <p:cNvSpPr>
                <a:spLocks noGrp="1"/>
              </p:cNvSpPr>
              <p:nvPr>
                <p:ph idx="1"/>
              </p:nvPr>
            </p:nvSpPr>
            <p:spPr/>
            <p:txBody>
              <a:bodyPr>
                <a:normAutofit fontScale="70000" lnSpcReduction="20000"/>
              </a:bodyPr>
              <a:lstStyle/>
              <a:p>
                <a:r>
                  <a:rPr lang="en-US" dirty="0"/>
                  <a:t>Consider the cumulative distribution function (CDF)</a:t>
                </a:r>
              </a:p>
              <a:p>
                <a:pPr marL="0" indent="0">
                  <a:buNone/>
                </a:pPr>
                <a:r>
                  <a:rPr lang="en-US" dirty="0"/>
                  <a:t>           </a:t>
                </a:r>
                <a14:m>
                  <m:oMath xmlns:m="http://schemas.openxmlformats.org/officeDocument/2006/math">
                    <m:r>
                      <a:rPr lang="en-US" b="0" i="1" smtClean="0">
                        <a:latin typeface="Cambria Math" panose="02040503050406030204" pitchFamily="18" charset="0"/>
                      </a:rPr>
                      <m:t>𝐶𝐷𝐹</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𝑦</m:t>
                        </m:r>
                      </m:sup>
                      <m:e>
                        <m:r>
                          <a:rPr lang="en-US" b="0" i="1" smtClean="0">
                            <a:latin typeface="Cambria Math" panose="02040503050406030204" pitchFamily="18" charset="0"/>
                          </a:rPr>
                          <m:t>𝑃𝐷𝐹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a14:m>
                <a:endParaRPr lang="en-US" dirty="0"/>
              </a:p>
              <a:p>
                <a:pPr marL="0" indent="0">
                  <a:buNone/>
                </a:pPr>
                <a:r>
                  <a:rPr lang="en-US" dirty="0"/>
                  <a:t>    Then the </a:t>
                </a:r>
                <a:r>
                  <a:rPr lang="en-US" i="1" dirty="0" err="1"/>
                  <a:t>p</a:t>
                </a:r>
                <a:r>
                  <a:rPr lang="en-US" dirty="0" err="1"/>
                  <a:t>th</a:t>
                </a:r>
                <a:r>
                  <a:rPr lang="en-US" dirty="0"/>
                  <a:t> percentile, </a:t>
                </a:r>
                <a:r>
                  <a:rPr lang="en-US" i="1" dirty="0" err="1"/>
                  <a:t>q</a:t>
                </a:r>
                <a:r>
                  <a:rPr lang="en-US" i="1" baseline="-25000" dirty="0" err="1"/>
                  <a:t>p</a:t>
                </a:r>
                <a:r>
                  <a:rPr lang="en-US" i="1" baseline="-25000" dirty="0"/>
                  <a:t>,</a:t>
                </a:r>
                <a:r>
                  <a:rPr lang="en-US" dirty="0"/>
                  <a:t> is defined as:</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𝑝</m:t>
                        </m:r>
                      </m:num>
                      <m:den>
                        <m:r>
                          <a:rPr lang="en-US" b="0" i="1" smtClean="0">
                            <a:latin typeface="Cambria Math" panose="02040503050406030204" pitchFamily="18" charset="0"/>
                          </a:rPr>
                          <m:t>100 </m:t>
                        </m:r>
                      </m:den>
                    </m:f>
                    <m:r>
                      <a:rPr lang="en-US" b="0" i="1" smtClean="0">
                        <a:latin typeface="Cambria Math" panose="02040503050406030204" pitchFamily="18" charset="0"/>
                      </a:rPr>
                      <m:t>= </m:t>
                    </m:r>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m:t>
                        </m:r>
                        <m:r>
                          <a:rPr lang="en-US" b="0" i="1" smtClean="0">
                            <a:latin typeface="Cambria Math" panose="02040503050406030204" pitchFamily="18" charset="0"/>
                          </a:rPr>
                          <m:t>∞</m:t>
                        </m:r>
                      </m:sub>
                      <m:sup>
                        <m:r>
                          <a:rPr lang="en-US" b="0" i="1" smtClean="0">
                            <a:latin typeface="Cambria Math" panose="02040503050406030204" pitchFamily="18" charset="0"/>
                          </a:rPr>
                          <m:t>𝑞</m:t>
                        </m:r>
                        <m:r>
                          <a:rPr lang="en-US" b="0" i="1" baseline="-25000" smtClean="0">
                            <a:latin typeface="Cambria Math" panose="02040503050406030204" pitchFamily="18" charset="0"/>
                          </a:rPr>
                          <m:t>𝑝</m:t>
                        </m:r>
                      </m:sup>
                      <m:e>
                        <m:r>
                          <a:rPr lang="en-US" b="0" i="1" smtClean="0">
                            <a:latin typeface="Cambria Math" panose="02040503050406030204" pitchFamily="18" charset="0"/>
                          </a:rPr>
                          <m:t>𝑃𝐷𝐹</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𝑑𝑥</m:t>
                        </m:r>
                      </m:e>
                    </m:nary>
                  </m:oMath>
                </a14:m>
                <a:endParaRPr lang="en-US" dirty="0"/>
              </a:p>
              <a:p>
                <a:pPr marL="0" indent="0">
                  <a:buNone/>
                </a:pPr>
                <a:endParaRPr lang="en-US" dirty="0"/>
              </a:p>
              <a:p>
                <a:pPr lvl="1"/>
                <a:r>
                  <a:rPr lang="en-US" dirty="0"/>
                  <a:t>Median is the 50</a:t>
                </a:r>
                <a:r>
                  <a:rPr lang="en-US" baseline="30000" dirty="0"/>
                  <a:t>th</a:t>
                </a:r>
                <a:r>
                  <a:rPr lang="en-US" dirty="0"/>
                  <a:t> percentile</a:t>
                </a:r>
              </a:p>
              <a:p>
                <a:pPr lvl="1"/>
                <a:r>
                  <a:rPr lang="en-US" dirty="0"/>
                  <a:t>1</a:t>
                </a:r>
                <a:r>
                  <a:rPr lang="en-US" baseline="30000" dirty="0"/>
                  <a:t>st</a:t>
                </a:r>
                <a:r>
                  <a:rPr lang="en-US" dirty="0"/>
                  <a:t> quartile is the 25</a:t>
                </a:r>
                <a:r>
                  <a:rPr lang="en-US" baseline="30000" dirty="0"/>
                  <a:t>th</a:t>
                </a:r>
                <a:r>
                  <a:rPr lang="en-US" dirty="0"/>
                  <a:t> percentile; 3</a:t>
                </a:r>
                <a:r>
                  <a:rPr lang="en-US" baseline="30000" dirty="0"/>
                  <a:t>rd</a:t>
                </a:r>
                <a:r>
                  <a:rPr lang="en-US" dirty="0"/>
                  <a:t> quartile is the the 75</a:t>
                </a:r>
                <a:r>
                  <a:rPr lang="en-US" baseline="30000" dirty="0"/>
                  <a:t>th</a:t>
                </a:r>
                <a:r>
                  <a:rPr lang="en-US" dirty="0"/>
                  <a:t> percentile</a:t>
                </a:r>
              </a:p>
              <a:p>
                <a:pPr lvl="1"/>
                <a:r>
                  <a:rPr lang="en-US" dirty="0"/>
                  <a:t>Interquartile range:  q</a:t>
                </a:r>
                <a:r>
                  <a:rPr lang="en-US" baseline="-25000" dirty="0"/>
                  <a:t>75</a:t>
                </a:r>
                <a:r>
                  <a:rPr lang="en-US" dirty="0"/>
                  <a:t>-q</a:t>
                </a:r>
                <a:r>
                  <a:rPr lang="en-US" baseline="-25000" dirty="0"/>
                  <a:t>25</a:t>
                </a:r>
                <a:r>
                  <a:rPr lang="en-US" dirty="0"/>
                  <a:t> is a descriptor of the distribution width</a:t>
                </a:r>
              </a:p>
              <a:p>
                <a:r>
                  <a:rPr lang="en-US" dirty="0"/>
                  <a:t>Mean absolute deviation is another descriptor of the width</a:t>
                </a: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m:t>
                          </m:r>
                          <m:d>
                            <m:dPr>
                              <m:endChr m:val="|"/>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e>
                          </m:d>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𝑃</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e>
                          </m:d>
                          <m:r>
                            <a:rPr lang="en-US" b="0" i="1" smtClean="0">
                              <a:latin typeface="Cambria Math" panose="02040503050406030204" pitchFamily="18" charset="0"/>
                              <a:ea typeface="Cambria Math" panose="02040503050406030204" pitchFamily="18" charset="0"/>
                            </a:rPr>
                            <m:t>𝑑𝑥</m:t>
                          </m:r>
                        </m:e>
                      </m:nary>
                    </m:oMath>
                  </m:oMathPara>
                </a14:m>
                <a:endParaRPr lang="en-US" dirty="0"/>
              </a:p>
              <a:p>
                <a:r>
                  <a:rPr lang="en-US" dirty="0"/>
                  <a:t>Mode, or most common value (for discrete variables, otherwise requires binning). Note multimodal.</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E2AE99FF-1E8B-1242-A47C-FE7E731614AA}"/>
                  </a:ext>
                </a:extLst>
              </p:cNvPr>
              <p:cNvSpPr>
                <a:spLocks noGrp="1" noRot="1" noChangeAspect="1" noMove="1" noResize="1" noEditPoints="1" noAdjustHandles="1" noChangeArrowheads="1" noChangeShapeType="1" noTextEdit="1"/>
              </p:cNvSpPr>
              <p:nvPr>
                <p:ph idx="1"/>
              </p:nvPr>
            </p:nvSpPr>
            <p:spPr>
              <a:blipFill>
                <a:blip r:embed="rId2"/>
                <a:stretch>
                  <a:fillRect l="-603" t="-7558" b="-22674"/>
                </a:stretch>
              </a:blipFill>
            </p:spPr>
            <p:txBody>
              <a:bodyPr/>
              <a:lstStyle/>
              <a:p>
                <a:r>
                  <a:rPr lang="en-US">
                    <a:noFill/>
                  </a:rPr>
                  <a:t> </a:t>
                </a:r>
              </a:p>
            </p:txBody>
          </p:sp>
        </mc:Fallback>
      </mc:AlternateContent>
      <p:pic>
        <p:nvPicPr>
          <p:cNvPr id="4" name="Content Placeholder 4" descr="Chart, histogram&#10;&#10;Description automatically generated">
            <a:extLst>
              <a:ext uri="{FF2B5EF4-FFF2-40B4-BE49-F238E27FC236}">
                <a16:creationId xmlns:a16="http://schemas.microsoft.com/office/drawing/2014/main" id="{C1B7E6B1-9F5B-164D-B32A-A84D23027A2B}"/>
              </a:ext>
            </a:extLst>
          </p:cNvPr>
          <p:cNvPicPr>
            <a:picLocks noChangeAspect="1"/>
          </p:cNvPicPr>
          <p:nvPr/>
        </p:nvPicPr>
        <p:blipFill>
          <a:blip r:embed="rId3"/>
          <a:stretch>
            <a:fillRect/>
          </a:stretch>
        </p:blipFill>
        <p:spPr>
          <a:xfrm>
            <a:off x="7817475" y="365125"/>
            <a:ext cx="3889421" cy="2926789"/>
          </a:xfrm>
          <a:prstGeom prst="rect">
            <a:avLst/>
          </a:prstGeom>
          <a:ln>
            <a:noFill/>
          </a:ln>
        </p:spPr>
      </p:pic>
      <p:sp>
        <p:nvSpPr>
          <p:cNvPr id="6" name="Rectangle 5">
            <a:extLst>
              <a:ext uri="{FF2B5EF4-FFF2-40B4-BE49-F238E27FC236}">
                <a16:creationId xmlns:a16="http://schemas.microsoft.com/office/drawing/2014/main" id="{02C89FD9-70CD-F744-B85A-D557BC89667E}"/>
              </a:ext>
            </a:extLst>
          </p:cNvPr>
          <p:cNvSpPr/>
          <p:nvPr/>
        </p:nvSpPr>
        <p:spPr>
          <a:xfrm>
            <a:off x="7598535" y="230188"/>
            <a:ext cx="4250028" cy="6069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4261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Estimators</a:t>
            </a:r>
          </a:p>
        </p:txBody>
      </p:sp>
    </p:spTree>
    <p:extLst>
      <p:ext uri="{BB962C8B-B14F-4D97-AF65-F5344CB8AC3E}">
        <p14:creationId xmlns:p14="http://schemas.microsoft.com/office/powerpoint/2010/main" val="199428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75DE-EAA8-C841-9A65-952A0451B090}"/>
              </a:ext>
            </a:extLst>
          </p:cNvPr>
          <p:cNvSpPr>
            <a:spLocks noGrp="1"/>
          </p:cNvSpPr>
          <p:nvPr>
            <p:ph type="title"/>
          </p:nvPr>
        </p:nvSpPr>
        <p:spPr/>
        <p:txBody>
          <a:bodyPr/>
          <a:lstStyle/>
          <a:p>
            <a:r>
              <a:rPr lang="en-US" dirty="0"/>
              <a:t>Estimators</a:t>
            </a:r>
          </a:p>
        </p:txBody>
      </p:sp>
      <p:sp>
        <p:nvSpPr>
          <p:cNvPr id="3" name="Content Placeholder 2">
            <a:extLst>
              <a:ext uri="{FF2B5EF4-FFF2-40B4-BE49-F238E27FC236}">
                <a16:creationId xmlns:a16="http://schemas.microsoft.com/office/drawing/2014/main" id="{1B016E7D-FEF6-7C4F-8D50-E8A0367B69EE}"/>
              </a:ext>
            </a:extLst>
          </p:cNvPr>
          <p:cNvSpPr>
            <a:spLocks noGrp="1"/>
          </p:cNvSpPr>
          <p:nvPr>
            <p:ph idx="1"/>
          </p:nvPr>
        </p:nvSpPr>
        <p:spPr/>
        <p:txBody>
          <a:bodyPr/>
          <a:lstStyle/>
          <a:p>
            <a:r>
              <a:rPr lang="en-US" dirty="0"/>
              <a:t>Values that estimate the population quantities (descriptors) from a finite sample, (sometimes called sample statistics)</a:t>
            </a:r>
          </a:p>
          <a:p>
            <a:r>
              <a:rPr lang="en-US" dirty="0"/>
              <a:t>Desirable characteristics of an estimator</a:t>
            </a:r>
          </a:p>
          <a:p>
            <a:pPr lvl="1"/>
            <a:r>
              <a:rPr lang="en-US" dirty="0"/>
              <a:t>Unbiased : expectation value of estimator is equal to quantity being estimated</a:t>
            </a:r>
          </a:p>
          <a:p>
            <a:pPr lvl="1"/>
            <a:r>
              <a:rPr lang="en-US" dirty="0"/>
              <a:t>Consistent: converges to true value in limit of infinite data</a:t>
            </a:r>
          </a:p>
          <a:p>
            <a:pPr lvl="1"/>
            <a:r>
              <a:rPr lang="en-US" dirty="0"/>
              <a:t>Efficient: has low variance around true value</a:t>
            </a:r>
          </a:p>
          <a:p>
            <a:pPr lvl="1"/>
            <a:r>
              <a:rPr lang="en-US" dirty="0"/>
              <a:t>Robust: isn’t overly sensitive to outliers or extreme values</a:t>
            </a:r>
          </a:p>
          <a:p>
            <a:r>
              <a:rPr lang="en-US" dirty="0"/>
              <a:t>Any single estimator may not be the optimum in all of these!</a:t>
            </a:r>
          </a:p>
        </p:txBody>
      </p:sp>
    </p:spTree>
    <p:extLst>
      <p:ext uri="{BB962C8B-B14F-4D97-AF65-F5344CB8AC3E}">
        <p14:creationId xmlns:p14="http://schemas.microsoft.com/office/powerpoint/2010/main" val="3526450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3B89A-AEFC-F44E-AD93-30EA1DA183F3}"/>
              </a:ext>
            </a:extLst>
          </p:cNvPr>
          <p:cNvSpPr>
            <a:spLocks noGrp="1"/>
          </p:cNvSpPr>
          <p:nvPr>
            <p:ph type="title"/>
          </p:nvPr>
        </p:nvSpPr>
        <p:spPr/>
        <p:txBody>
          <a:bodyPr/>
          <a:lstStyle/>
          <a:p>
            <a:r>
              <a:rPr lang="en-US" dirty="0"/>
              <a:t>Expectation values</a:t>
            </a:r>
          </a:p>
        </p:txBody>
      </p:sp>
      <p:sp>
        <p:nvSpPr>
          <p:cNvPr id="3" name="Content Placeholder 2">
            <a:extLst>
              <a:ext uri="{FF2B5EF4-FFF2-40B4-BE49-F238E27FC236}">
                <a16:creationId xmlns:a16="http://schemas.microsoft.com/office/drawing/2014/main" id="{08C470DD-2CC6-8E40-99B1-71F29A55EB6A}"/>
              </a:ext>
            </a:extLst>
          </p:cNvPr>
          <p:cNvSpPr>
            <a:spLocks noGrp="1"/>
          </p:cNvSpPr>
          <p:nvPr>
            <p:ph idx="1"/>
          </p:nvPr>
        </p:nvSpPr>
        <p:spPr/>
        <p:txBody>
          <a:bodyPr>
            <a:normAutofit fontScale="85000" lnSpcReduction="10000"/>
          </a:bodyPr>
          <a:lstStyle/>
          <a:p>
            <a:r>
              <a:rPr lang="en-US" dirty="0"/>
              <a:t>To evaluate an estimator, we calculate the </a:t>
            </a:r>
            <a:r>
              <a:rPr lang="en-US" i="1" dirty="0"/>
              <a:t>expectation value, </a:t>
            </a:r>
            <a:r>
              <a:rPr lang="en-US" dirty="0"/>
              <a:t>which is the average of the quantity over many different samples of the underlying population</a:t>
            </a:r>
          </a:p>
          <a:p>
            <a:pPr marL="0" indent="0">
              <a:buNone/>
            </a:pPr>
            <a:r>
              <a:rPr lang="en-US" dirty="0"/>
              <a:t>	E(x) = ∫x P(x) dx</a:t>
            </a:r>
          </a:p>
          <a:p>
            <a:pPr marL="0" indent="0">
              <a:buNone/>
            </a:pPr>
            <a:r>
              <a:rPr lang="en-US" dirty="0"/>
              <a:t>	E(f(x)) = ∫f(x) P(x) dx</a:t>
            </a:r>
          </a:p>
          <a:p>
            <a:r>
              <a:rPr lang="en-US" dirty="0"/>
              <a:t>It is possible to calculate the expectation value of many estimators and to do so requires some development of this expectation operator. It is also possible to calculate the variance of the expectation value. See Bailer-Jones 1.3</a:t>
            </a:r>
          </a:p>
          <a:p>
            <a:r>
              <a:rPr lang="en-US" dirty="0"/>
              <a:t>One can also calculate the variance of a sample:</a:t>
            </a:r>
          </a:p>
          <a:p>
            <a:pPr marL="0" indent="0">
              <a:buNone/>
            </a:pPr>
            <a:r>
              <a:rPr lang="en-US" dirty="0"/>
              <a:t>   	Var(x) = ∫ (x – E(x))</a:t>
            </a:r>
            <a:r>
              <a:rPr lang="en-US" baseline="30000" dirty="0"/>
              <a:t>2</a:t>
            </a:r>
            <a:r>
              <a:rPr lang="en-US" dirty="0"/>
              <a:t> P(x) dx = E(x</a:t>
            </a:r>
            <a:r>
              <a:rPr lang="en-US" baseline="30000" dirty="0"/>
              <a:t>2</a:t>
            </a:r>
            <a:r>
              <a:rPr lang="en-US" dirty="0"/>
              <a:t>) - E(x)</a:t>
            </a:r>
            <a:r>
              <a:rPr lang="en-US" baseline="30000" dirty="0"/>
              <a:t>2</a:t>
            </a:r>
          </a:p>
          <a:p>
            <a:r>
              <a:rPr lang="en-US" dirty="0"/>
              <a:t>We will sidestep the derivations, quote some results, and then calculate some expectation values numerically</a:t>
            </a:r>
          </a:p>
        </p:txBody>
      </p:sp>
    </p:spTree>
    <p:extLst>
      <p:ext uri="{BB962C8B-B14F-4D97-AF65-F5344CB8AC3E}">
        <p14:creationId xmlns:p14="http://schemas.microsoft.com/office/powerpoint/2010/main" val="38819382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F5B8F-E8C7-D64A-ABEA-033FBD7AD326}"/>
              </a:ext>
            </a:extLst>
          </p:cNvPr>
          <p:cNvSpPr>
            <a:spLocks noGrp="1"/>
          </p:cNvSpPr>
          <p:nvPr>
            <p:ph type="title"/>
          </p:nvPr>
        </p:nvSpPr>
        <p:spPr/>
        <p:txBody>
          <a:bodyPr/>
          <a:lstStyle/>
          <a:p>
            <a:r>
              <a:rPr lang="en-US" dirty="0"/>
              <a:t>Sample moments : mean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058AF06-58D2-3448-8898-F8F771C4749F}"/>
                  </a:ext>
                </a:extLst>
              </p:cNvPr>
              <p:cNvSpPr>
                <a:spLocks noGrp="1"/>
              </p:cNvSpPr>
              <p:nvPr>
                <p:ph idx="1"/>
              </p:nvPr>
            </p:nvSpPr>
            <p:spPr/>
            <p:txBody>
              <a:bodyPr>
                <a:normAutofit fontScale="92500" lnSpcReduction="20000"/>
              </a:bodyPr>
              <a:lstStyle/>
              <a:p>
                <a:r>
                  <a:rPr lang="en-US" dirty="0"/>
                  <a:t>We want the analogy of </a:t>
                </a:r>
                <a:r>
                  <a:rPr lang="en-US" dirty="0">
                    <a:ea typeface="Cambria Math" panose="02040503050406030204" pitchFamily="18" charset="0"/>
                  </a:rPr>
                  <a:t>: </a:t>
                </a:r>
                <a14:m>
                  <m:oMath xmlns:m="http://schemas.openxmlformats.org/officeDocument/2006/math">
                    <m:r>
                      <a:rPr lang="en-US" i="1">
                        <a:latin typeface="Cambria Math" panose="02040503050406030204" pitchFamily="18" charset="0"/>
                        <a:ea typeface="Cambria Math" panose="02040503050406030204" pitchFamily="18" charset="0"/>
                      </a:rPr>
                      <m:t>𝜇</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𝑃</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e>
                    </m:d>
                    <m:r>
                      <a:rPr lang="en-US" i="1">
                        <a:latin typeface="Cambria Math" panose="02040503050406030204" pitchFamily="18" charset="0"/>
                        <a:ea typeface="Cambria Math" panose="02040503050406030204" pitchFamily="18" charset="0"/>
                      </a:rPr>
                      <m:t>𝑑𝑥</m:t>
                    </m:r>
                  </m:oMath>
                </a14:m>
                <a:endParaRPr lang="en-US" dirty="0"/>
              </a:p>
              <a:p>
                <a:r>
                  <a:rPr lang="en-US" dirty="0"/>
                  <a:t>For a finite sample of events, the probability of each event is 1/N</a:t>
                </a:r>
              </a:p>
              <a:p>
                <a:r>
                  <a:rPr lang="en-US" dirty="0"/>
                  <a:t>So we might calculate sample moments, e.g.</a:t>
                </a:r>
              </a:p>
              <a:p>
                <a:r>
                  <a:rPr lang="en-US" dirty="0"/>
                  <a:t>Sample mean</a:t>
                </a:r>
              </a:p>
              <a:p>
                <a:pPr marL="0" indent="0">
                  <a:buNone/>
                </a:pPr>
                <a:r>
                  <a:rPr lang="en-US" dirty="0"/>
                  <a:t>	</a:t>
                </a:r>
                <a14:m>
                  <m:oMath xmlns:m="http://schemas.openxmlformats.org/officeDocument/2006/math">
                    <m:r>
                      <a:rPr lang="en-US" b="0" i="1" dirty="0" smtClean="0">
                        <a:latin typeface="Cambria Math" panose="02040503050406030204" pitchFamily="18" charset="0"/>
                      </a:rPr>
                      <m:t>&lt;</m:t>
                    </m:r>
                    <m:r>
                      <a:rPr lang="en-US" b="0" i="1" dirty="0" smtClean="0">
                        <a:latin typeface="Cambria Math" panose="02040503050406030204" pitchFamily="18" charset="0"/>
                      </a:rPr>
                      <m:t>𝑥</m:t>
                    </m:r>
                    <m:r>
                      <a:rPr lang="en-US" b="0" i="1" dirty="0" smtClean="0">
                        <a:latin typeface="Cambria Math" panose="02040503050406030204" pitchFamily="18" charset="0"/>
                      </a:rPr>
                      <m:t>&gt; = </m:t>
                    </m:r>
                    <m:nary>
                      <m:naryPr>
                        <m:chr m:val="∑"/>
                        <m:subHide m:val="on"/>
                        <m:supHide m:val="on"/>
                        <m:ctrlPr>
                          <a:rPr lang="en-US" b="0" i="1" dirty="0" smtClean="0">
                            <a:latin typeface="Cambria Math" panose="02040503050406030204" pitchFamily="18" charset="0"/>
                          </a:rPr>
                        </m:ctrlPr>
                      </m:naryPr>
                      <m:sub/>
                      <m:sup/>
                      <m:e>
                        <m:f>
                          <m:fPr>
                            <m:ctrlPr>
                              <a:rPr lang="en-US" b="0" i="1" dirty="0" smtClean="0">
                                <a:latin typeface="Cambria Math" panose="02040503050406030204" pitchFamily="18" charset="0"/>
                              </a:rPr>
                            </m:ctrlPr>
                          </m:fPr>
                          <m:num>
                            <m:r>
                              <a:rPr lang="en-US" b="0" i="1" dirty="0" smtClean="0">
                                <a:latin typeface="Cambria Math" panose="02040503050406030204" pitchFamily="18" charset="0"/>
                              </a:rPr>
                              <m:t>𝑥</m:t>
                            </m:r>
                            <m:r>
                              <a:rPr lang="en-US" b="0" i="1" baseline="-25000" dirty="0" smtClean="0">
                                <a:latin typeface="Cambria Math" panose="02040503050406030204" pitchFamily="18" charset="0"/>
                              </a:rPr>
                              <m:t>𝑖</m:t>
                            </m:r>
                            <m:r>
                              <a:rPr lang="en-US" b="0" i="1" dirty="0" smtClean="0">
                                <a:latin typeface="Cambria Math" panose="02040503050406030204" pitchFamily="18" charset="0"/>
                              </a:rPr>
                              <m:t> </m:t>
                            </m:r>
                          </m:num>
                          <m:den>
                            <m:r>
                              <a:rPr lang="en-US" b="0" i="1" dirty="0" smtClean="0">
                                <a:latin typeface="Cambria Math" panose="02040503050406030204" pitchFamily="18" charset="0"/>
                              </a:rPr>
                              <m:t>𝑁</m:t>
                            </m:r>
                          </m:den>
                        </m:f>
                      </m:e>
                    </m:nary>
                    <m:r>
                      <a:rPr lang="en-US" b="0" i="1" dirty="0" smtClean="0">
                        <a:latin typeface="Cambria Math" panose="02040503050406030204" pitchFamily="18" charset="0"/>
                      </a:rPr>
                      <m:t>=</m:t>
                    </m:r>
                    <m:f>
                      <m:fPr>
                        <m:ctrlPr>
                          <a:rPr lang="en-US" i="1">
                            <a:latin typeface="Cambria Math" panose="02040503050406030204" pitchFamily="18" charset="0"/>
                          </a:rPr>
                        </m:ctrlPr>
                      </m:fPr>
                      <m:num>
                        <m:nary>
                          <m:naryPr>
                            <m:chr m:val="∑"/>
                            <m:subHide m:val="on"/>
                            <m:supHide m:val="on"/>
                            <m:ctrlPr>
                              <a:rPr lang="en-US" i="1">
                                <a:latin typeface="Cambria Math" panose="02040503050406030204" pitchFamily="18" charset="0"/>
                              </a:rPr>
                            </m:ctrlPr>
                          </m:naryPr>
                          <m:sub/>
                          <m:sup/>
                          <m:e>
                            <m:r>
                              <a:rPr lang="en-US" i="1">
                                <a:latin typeface="Cambria Math" panose="02040503050406030204" pitchFamily="18" charset="0"/>
                              </a:rPr>
                              <m:t>𝑥</m:t>
                            </m:r>
                            <m:r>
                              <a:rPr lang="en-US" i="1" baseline="-25000">
                                <a:latin typeface="Cambria Math" panose="02040503050406030204" pitchFamily="18" charset="0"/>
                              </a:rPr>
                              <m:t>𝑖</m:t>
                            </m:r>
                            <m:r>
                              <a:rPr lang="en-US" i="1">
                                <a:latin typeface="Cambria Math" panose="02040503050406030204" pitchFamily="18" charset="0"/>
                              </a:rPr>
                              <m:t> </m:t>
                            </m:r>
                          </m:e>
                        </m:nary>
                      </m:num>
                      <m:den>
                        <m:r>
                          <a:rPr lang="en-US" i="1">
                            <a:latin typeface="Cambria Math" panose="02040503050406030204" pitchFamily="18" charset="0"/>
                          </a:rPr>
                          <m:t>𝑁</m:t>
                        </m:r>
                      </m:den>
                    </m:f>
                  </m:oMath>
                </a14:m>
                <a:endParaRPr lang="en-US" dirty="0"/>
              </a:p>
              <a:p>
                <a:r>
                  <a:rPr lang="en-US" dirty="0"/>
                  <a:t>This can be shown to be unbiased</a:t>
                </a:r>
              </a:p>
              <a:p>
                <a:r>
                  <a:rPr lang="en-US" dirty="0"/>
                  <a:t>The variance of the mean can be calculated, giving a standard deviation of the sample mean (not the standard deviation of the sample!):</a:t>
                </a:r>
              </a:p>
              <a:p>
                <a:pPr marL="0" indent="0">
                  <a:buNone/>
                </a:pPr>
                <a:r>
                  <a:rPr lang="en-US" dirty="0"/>
                  <a:t>           𝜎(&lt;x&gt;)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nary>
                              <m:naryPr>
                                <m:chr m:val="∑"/>
                                <m:subHide m:val="on"/>
                                <m:supHide m:val="on"/>
                                <m:ctrlPr>
                                  <a:rPr lang="en-US" b="0" i="1" smtClean="0">
                                    <a:latin typeface="Cambria Math" panose="02040503050406030204" pitchFamily="18" charset="0"/>
                                  </a:rPr>
                                </m:ctrlPr>
                              </m:naryPr>
                              <m:sub/>
                              <m:sup/>
                              <m:e>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&gt;</m:t>
                                    </m:r>
                                  </m:e>
                                </m:d>
                                <m:r>
                                  <a:rPr lang="en-US" b="0" i="1" baseline="30000" smtClean="0">
                                    <a:latin typeface="Cambria Math" panose="02040503050406030204" pitchFamily="18" charset="0"/>
                                  </a:rPr>
                                  <m:t>2</m:t>
                                </m:r>
                              </m:e>
                            </m:nary>
                          </m:num>
                          <m:den>
                            <m:r>
                              <a:rPr lang="en-US" b="0" i="1" smtClean="0">
                                <a:latin typeface="Cambria Math" panose="02040503050406030204" pitchFamily="18" charset="0"/>
                              </a:rPr>
                              <m:t>𝑁</m:t>
                            </m:r>
                            <m:r>
                              <a:rPr lang="en-US" b="0" i="1" smtClean="0">
                                <a:latin typeface="Cambria Math" panose="02040503050406030204" pitchFamily="18" charset="0"/>
                              </a:rPr>
                              <m:t> (</m:t>
                            </m:r>
                            <m:r>
                              <a:rPr lang="en-US" b="0" i="1" smtClean="0">
                                <a:latin typeface="Cambria Math" panose="02040503050406030204" pitchFamily="18" charset="0"/>
                              </a:rPr>
                              <m:t>𝑁</m:t>
                            </m:r>
                            <m:r>
                              <a:rPr lang="en-US" b="0" i="1" smtClean="0">
                                <a:latin typeface="Cambria Math" panose="02040503050406030204" pitchFamily="18" charset="0"/>
                              </a:rPr>
                              <m:t>−1)</m:t>
                            </m:r>
                          </m:den>
                        </m:f>
                      </m:e>
                    </m:rad>
                  </m:oMath>
                </a14:m>
                <a:endParaRPr lang="en-US" dirty="0"/>
              </a:p>
              <a:p>
                <a:pPr marL="0" indent="0">
                  <a:buNone/>
                </a:pPr>
                <a:r>
                  <a:rPr lang="en-US" dirty="0"/>
                  <a:t>   this is the </a:t>
                </a:r>
                <a:r>
                  <a:rPr lang="en-US" i="1" dirty="0"/>
                  <a:t>standard error of the mean</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7058AF06-58D2-3448-8898-F8F771C4749F}"/>
                  </a:ext>
                </a:extLst>
              </p:cNvPr>
              <p:cNvSpPr>
                <a:spLocks noGrp="1" noRot="1" noChangeAspect="1" noMove="1" noResize="1" noEditPoints="1" noAdjustHandles="1" noChangeArrowheads="1" noChangeShapeType="1" noTextEdit="1"/>
              </p:cNvSpPr>
              <p:nvPr>
                <p:ph idx="1"/>
              </p:nvPr>
            </p:nvSpPr>
            <p:spPr>
              <a:blipFill>
                <a:blip r:embed="rId2"/>
                <a:stretch>
                  <a:fillRect l="-965" t="-3198" b="-3198"/>
                </a:stretch>
              </a:blipFill>
            </p:spPr>
            <p:txBody>
              <a:bodyPr/>
              <a:lstStyle/>
              <a:p>
                <a:r>
                  <a:rPr lang="en-US">
                    <a:noFill/>
                  </a:rPr>
                  <a:t> </a:t>
                </a:r>
              </a:p>
            </p:txBody>
          </p:sp>
        </mc:Fallback>
      </mc:AlternateContent>
    </p:spTree>
    <p:extLst>
      <p:ext uri="{BB962C8B-B14F-4D97-AF65-F5344CB8AC3E}">
        <p14:creationId xmlns:p14="http://schemas.microsoft.com/office/powerpoint/2010/main" val="156228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30535-5AF2-C344-A5AA-E5B455B28C67}"/>
              </a:ext>
            </a:extLst>
          </p:cNvPr>
          <p:cNvSpPr>
            <a:spLocks noGrp="1"/>
          </p:cNvSpPr>
          <p:nvPr>
            <p:ph type="title"/>
          </p:nvPr>
        </p:nvSpPr>
        <p:spPr>
          <a:xfrm>
            <a:off x="374560" y="0"/>
            <a:ext cx="10515600" cy="1325563"/>
          </a:xfrm>
        </p:spPr>
        <p:txBody>
          <a:bodyPr/>
          <a:lstStyle/>
          <a:p>
            <a:r>
              <a:rPr lang="en-US" dirty="0"/>
              <a:t>Sample moments :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F391069-740D-B644-9CE7-884E857AE9E9}"/>
                  </a:ext>
                </a:extLst>
              </p:cNvPr>
              <p:cNvSpPr>
                <a:spLocks noGrp="1"/>
              </p:cNvSpPr>
              <p:nvPr>
                <p:ph idx="1"/>
              </p:nvPr>
            </p:nvSpPr>
            <p:spPr>
              <a:xfrm>
                <a:off x="838200" y="1426379"/>
                <a:ext cx="10515600" cy="5431621"/>
              </a:xfrm>
            </p:spPr>
            <p:txBody>
              <a:bodyPr>
                <a:normAutofit fontScale="62500" lnSpcReduction="20000"/>
              </a:bodyPr>
              <a:lstStyle/>
              <a:p>
                <a:r>
                  <a:rPr lang="en-US" dirty="0"/>
                  <a:t>Based on moments, you might expect the sample variance to be:</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f>
                          <m:fPr>
                            <m:ctrlPr>
                              <a:rPr lang="en-US" b="0" i="1" smtClean="0">
                                <a:latin typeface="Cambria Math" panose="02040503050406030204" pitchFamily="18" charset="0"/>
                                <a:ea typeface="Cambria Math" panose="02040503050406030204" pitchFamily="18" charset="0"/>
                              </a:rPr>
                            </m:ctrlPr>
                          </m:fPr>
                          <m:num>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𝑖</m:t>
                                </m:r>
                                <m:r>
                                  <a:rPr lang="en-US" b="0" i="1" smtClean="0">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&gt;</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𝑁</m:t>
                            </m:r>
                          </m:den>
                        </m:f>
                      </m:e>
                    </m:nary>
                  </m:oMath>
                </a14:m>
                <a:endParaRPr lang="en-US" dirty="0"/>
              </a:p>
              <a:p>
                <a:pPr marL="0" indent="0">
                  <a:buNone/>
                </a:pPr>
                <a:r>
                  <a:rPr lang="en-US" dirty="0"/>
                  <a:t>However, if you calculate the expectation value of this, you find it is biased small, by a factor (N-1)/N.  This is because it uses the sample mean &lt;x&gt; rather than the true mean 𝜇. Consider small samples, e.g. of size 1 or 2. </a:t>
                </a:r>
              </a:p>
              <a:p>
                <a:r>
                  <a:rPr lang="en-US" dirty="0"/>
                  <a:t>An unbiased estimator of the variance is thus</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 </m:t>
                      </m:r>
                      <m:nary>
                        <m:naryPr>
                          <m:chr m:val="∑"/>
                          <m:subHide m:val="on"/>
                          <m:supHide m:val="on"/>
                          <m:ctrlPr>
                            <a:rPr lang="en-US" i="1">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den>
                          </m:f>
                        </m:e>
                      </m:nary>
                    </m:oMath>
                  </m:oMathPara>
                </a14:m>
                <a:endParaRPr lang="en-US" dirty="0"/>
              </a:p>
              <a:p>
                <a:pPr marL="0" indent="0">
                  <a:buNone/>
                </a:pPr>
                <a:r>
                  <a:rPr lang="en-US" dirty="0"/>
                  <a:t>Expand the numerator out to get :</a:t>
                </a:r>
              </a:p>
              <a:p>
                <a:pPr marL="0" indent="0">
                  <a:buNone/>
                </a:pPr>
                <a:r>
                  <a:rPr lang="en-US" dirty="0"/>
                  <a:t>	</a:t>
                </a:r>
                <a:endParaRPr lang="en-US" baseline="30000" dirty="0"/>
              </a:p>
              <a:p>
                <a:pPr marL="0" indent="0">
                  <a:buNone/>
                </a:pPr>
                <a14:m>
                  <m:oMathPara xmlns:m="http://schemas.openxmlformats.org/officeDocument/2006/math">
                    <m:oMathParaPr>
                      <m:jc m:val="centerGroup"/>
                    </m:oMathParaPr>
                    <m:oMath xmlns:m="http://schemas.openxmlformats.org/officeDocument/2006/math">
                      <m:nary>
                        <m:naryPr>
                          <m:chr m:val="∑"/>
                          <m:subHide m:val="on"/>
                          <m:supHide m:val="on"/>
                          <m:ctrlPr>
                            <a:rPr lang="en-US" i="1" smtClean="0">
                              <a:latin typeface="Cambria Math" panose="02040503050406030204" pitchFamily="18" charset="0"/>
                            </a:rPr>
                          </m:ctrlPr>
                        </m:naryPr>
                        <m:sub/>
                        <m:sup/>
                        <m:e>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smtClean="0">
                                  <a:latin typeface="Cambria Math" panose="02040503050406030204" pitchFamily="18" charset="0"/>
                                </a:rPr>
                                <m:t>)</m:t>
                              </m:r>
                              <m:r>
                                <a:rPr lang="en-US" b="0" i="1" baseline="30000" smtClean="0">
                                  <a:latin typeface="Cambria Math" panose="02040503050406030204" pitchFamily="18" charset="0"/>
                                </a:rPr>
                                <m:t>2</m:t>
                              </m:r>
                              <m:r>
                                <a:rPr lang="en-US" b="0" i="1" smtClean="0">
                                  <a:latin typeface="Cambria Math" panose="02040503050406030204" pitchFamily="18" charset="0"/>
                                </a:rPr>
                                <m:t>= </m:t>
                              </m:r>
                              <m:nary>
                                <m:naryPr>
                                  <m:chr m:val="∑"/>
                                  <m:subHide m:val="on"/>
                                  <m:supHide m:val="on"/>
                                  <m:ctrlPr>
                                    <a:rPr lang="en-US" b="0" i="1" smtClean="0">
                                      <a:latin typeface="Cambria Math" panose="02040503050406030204" pitchFamily="18" charset="0"/>
                                    </a:rPr>
                                  </m:ctrlPr>
                                </m:naryPr>
                                <m:sub/>
                                <m:sup/>
                                <m:e>
                                  <m:r>
                                    <a:rPr lang="en-US" b="0" i="1" smtClean="0">
                                      <a:latin typeface="Cambria Math" panose="02040503050406030204" pitchFamily="18" charset="0"/>
                                    </a:rPr>
                                    <m:t>𝑥</m:t>
                                  </m:r>
                                  <m:r>
                                    <a:rPr lang="en-US" b="0" i="1" baseline="-25000" smtClean="0">
                                      <a:latin typeface="Cambria Math" panose="02040503050406030204" pitchFamily="18" charset="0"/>
                                    </a:rPr>
                                    <m:t>𝑖</m:t>
                                  </m:r>
                                  <m:r>
                                    <a:rPr lang="en-US" b="0" i="1" baseline="30000" smtClean="0">
                                      <a:latin typeface="Cambria Math" panose="02040503050406030204" pitchFamily="18" charset="0"/>
                                    </a:rPr>
                                    <m:t>2</m:t>
                                  </m:r>
                                </m:e>
                              </m:nary>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&gt;</m:t>
                              </m:r>
                            </m:e>
                          </m:nary>
                        </m:e>
                      </m:nary>
                    </m:oMath>
                  </m:oMathPara>
                </a14:m>
                <a:endParaRPr lang="en-US" dirty="0"/>
              </a:p>
              <a:p>
                <a:pPr marL="0" indent="0">
                  <a:buNone/>
                </a:pPr>
                <a:r>
                  <a:rPr lang="en-US" dirty="0"/>
                  <a:t>   “ variance is the expectation of the square minus the square of the expectation” or </a:t>
                </a:r>
              </a:p>
              <a:p>
                <a:pPr marL="0" indent="0">
                  <a:buNone/>
                </a:pPr>
                <a:r>
                  <a:rPr lang="en-US" dirty="0"/>
                  <a:t>   “mean square minus square mean”</a:t>
                </a:r>
              </a:p>
              <a:p>
                <a:pPr marL="0" indent="0">
                  <a:buNone/>
                </a:pPr>
                <a:r>
                  <a:rPr lang="en-US" dirty="0"/>
                  <a:t>Note that this is an unbiased estimate of the population variance, but that the square root of it is not an unbiased estimate of the population standard deviation (sum of square roots not equal to square root of sums!)</a:t>
                </a:r>
              </a:p>
              <a:p>
                <a:r>
                  <a:rPr lang="en-US" dirty="0"/>
                  <a:t>Can estimate the variance of the variance: 𝜎</a:t>
                </a:r>
                <a:r>
                  <a:rPr lang="en-US" baseline="30000" dirty="0"/>
                  <a:t>2</a:t>
                </a:r>
                <a:r>
                  <a:rPr lang="en-US" dirty="0"/>
                  <a:t> / 2(N-1)  (Bailer-Jones 2.4)</a:t>
                </a:r>
              </a:p>
            </p:txBody>
          </p:sp>
        </mc:Choice>
        <mc:Fallback xmlns="">
          <p:sp>
            <p:nvSpPr>
              <p:cNvPr id="3" name="Content Placeholder 2">
                <a:extLst>
                  <a:ext uri="{FF2B5EF4-FFF2-40B4-BE49-F238E27FC236}">
                    <a16:creationId xmlns:a16="http://schemas.microsoft.com/office/drawing/2014/main" id="{0F391069-740D-B644-9CE7-884E857AE9E9}"/>
                  </a:ext>
                </a:extLst>
              </p:cNvPr>
              <p:cNvSpPr>
                <a:spLocks noGrp="1" noRot="1" noChangeAspect="1" noMove="1" noResize="1" noEditPoints="1" noAdjustHandles="1" noChangeArrowheads="1" noChangeShapeType="1" noTextEdit="1"/>
              </p:cNvSpPr>
              <p:nvPr>
                <p:ph idx="1"/>
              </p:nvPr>
            </p:nvSpPr>
            <p:spPr>
              <a:xfrm>
                <a:off x="838200" y="1426379"/>
                <a:ext cx="10515600" cy="5431621"/>
              </a:xfrm>
              <a:blipFill>
                <a:blip r:embed="rId2"/>
                <a:stretch>
                  <a:fillRect l="-603" t="-2336"/>
                </a:stretch>
              </a:blipFill>
            </p:spPr>
            <p:txBody>
              <a:bodyPr/>
              <a:lstStyle/>
              <a:p>
                <a:r>
                  <a:rPr lang="en-US">
                    <a:noFill/>
                  </a:rPr>
                  <a:t> </a:t>
                </a:r>
              </a:p>
            </p:txBody>
          </p:sp>
        </mc:Fallback>
      </mc:AlternateContent>
    </p:spTree>
    <p:extLst>
      <p:ext uri="{BB962C8B-B14F-4D97-AF65-F5344CB8AC3E}">
        <p14:creationId xmlns:p14="http://schemas.microsoft.com/office/powerpoint/2010/main" val="3743341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849F6-1C9B-204F-ACBD-5E80495E0A06}"/>
              </a:ext>
            </a:extLst>
          </p:cNvPr>
          <p:cNvSpPr>
            <a:spLocks noGrp="1"/>
          </p:cNvSpPr>
          <p:nvPr>
            <p:ph type="title"/>
          </p:nvPr>
        </p:nvSpPr>
        <p:spPr/>
        <p:txBody>
          <a:bodyPr/>
          <a:lstStyle/>
          <a:p>
            <a:r>
              <a:rPr lang="en-US" dirty="0"/>
              <a:t>Sample moments: skewness and kurtosis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36C00E2-831B-AC4F-8743-2222C76A5938}"/>
                  </a:ext>
                </a:extLst>
              </p:cNvPr>
              <p:cNvSpPr>
                <a:spLocks noGrp="1"/>
              </p:cNvSpPr>
              <p:nvPr>
                <p:ph idx="1"/>
              </p:nvPr>
            </p:nvSpPr>
            <p:spPr/>
            <p:txBody>
              <a:bodyPr>
                <a:normAutofit lnSpcReduction="10000"/>
              </a:bodyPr>
              <a:lstStyle/>
              <a:p>
                <a:r>
                  <a:rPr lang="en-US" dirty="0"/>
                  <a:t>Skewness</a:t>
                </a:r>
              </a:p>
              <a:p>
                <a:pPr marL="0" indent="0">
                  <a:buNone/>
                </a:pP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𝑁</m:t>
                        </m:r>
                        <m:r>
                          <a:rPr lang="en-US" b="0" i="1" smtClean="0">
                            <a:latin typeface="Cambria Math" panose="02040503050406030204" pitchFamily="18" charset="0"/>
                          </a:rPr>
                          <m:t>𝜎</m:t>
                        </m:r>
                        <m:r>
                          <a:rPr lang="en-US" b="0" i="1" baseline="30000" smtClean="0">
                            <a:latin typeface="Cambria Math" panose="02040503050406030204" pitchFamily="18" charset="0"/>
                          </a:rPr>
                          <m:t>3</m:t>
                        </m:r>
                      </m:den>
                    </m:f>
                  </m:oMath>
                </a14:m>
                <a:r>
                  <a:rPr lang="en-US" dirty="0"/>
                  <a:t> ∑ (x</a:t>
                </a:r>
                <a:r>
                  <a:rPr lang="en-US" baseline="-25000" dirty="0"/>
                  <a:t>i</a:t>
                </a:r>
                <a:r>
                  <a:rPr lang="en-US" dirty="0"/>
                  <a:t>-𝜇)</a:t>
                </a:r>
                <a:r>
                  <a:rPr lang="en-US" baseline="30000" dirty="0"/>
                  <a:t>3</a:t>
                </a:r>
              </a:p>
              <a:p>
                <a:r>
                  <a:rPr lang="en-US" dirty="0"/>
                  <a:t>Kurtosis</a:t>
                </a:r>
              </a:p>
              <a:p>
                <a:pPr marL="0" indent="0">
                  <a:buNone/>
                </a:pPr>
                <a:r>
                  <a:rPr lang="en-US" dirty="0"/>
                  <a:t>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𝑁</m:t>
                        </m:r>
                        <m:r>
                          <a:rPr lang="en-US" i="1">
                            <a:latin typeface="Cambria Math" panose="02040503050406030204" pitchFamily="18" charset="0"/>
                          </a:rPr>
                          <m:t>𝜎</m:t>
                        </m:r>
                        <m:r>
                          <a:rPr lang="en-US" b="0" i="1" baseline="30000" smtClean="0">
                            <a:latin typeface="Cambria Math" panose="02040503050406030204" pitchFamily="18" charset="0"/>
                          </a:rPr>
                          <m:t>4</m:t>
                        </m:r>
                      </m:den>
                    </m:f>
                  </m:oMath>
                </a14:m>
                <a:r>
                  <a:rPr lang="en-US" dirty="0"/>
                  <a:t> ∑ (x</a:t>
                </a:r>
                <a:r>
                  <a:rPr lang="en-US" baseline="-25000" dirty="0"/>
                  <a:t>i</a:t>
                </a:r>
                <a:r>
                  <a:rPr lang="en-US" dirty="0"/>
                  <a:t>-𝜇)</a:t>
                </a:r>
                <a:r>
                  <a:rPr lang="en-US" baseline="30000" dirty="0"/>
                  <a:t>4   </a:t>
                </a:r>
                <a:r>
                  <a:rPr lang="en-US" dirty="0"/>
                  <a:t> (or excess kurtosis which is this minus 3)</a:t>
                </a:r>
                <a:endParaRPr lang="en-US" baseline="30000" dirty="0"/>
              </a:p>
              <a:p>
                <a:pPr marL="0" indent="0">
                  <a:buNone/>
                </a:pPr>
                <a:endParaRPr lang="en-US" baseline="30000" dirty="0"/>
              </a:p>
              <a:p>
                <a:r>
                  <a:rPr lang="en-US" dirty="0"/>
                  <a:t>These are defined using 𝜇: if they were defined with &lt;x&gt;, there are small corrections to avoid bias</a:t>
                </a:r>
              </a:p>
              <a:p>
                <a:r>
                  <a:rPr lang="en-US" dirty="0"/>
                  <a:t>Higher moments are harder to estimate from smaller samples, beware!</a:t>
                </a:r>
              </a:p>
            </p:txBody>
          </p:sp>
        </mc:Choice>
        <mc:Fallback xmlns="">
          <p:sp>
            <p:nvSpPr>
              <p:cNvPr id="3" name="Content Placeholder 2">
                <a:extLst>
                  <a:ext uri="{FF2B5EF4-FFF2-40B4-BE49-F238E27FC236}">
                    <a16:creationId xmlns:a16="http://schemas.microsoft.com/office/drawing/2014/main" id="{936C00E2-831B-AC4F-8743-2222C76A5938}"/>
                  </a:ext>
                </a:extLst>
              </p:cNvPr>
              <p:cNvSpPr>
                <a:spLocks noGrp="1" noRot="1" noChangeAspect="1" noMove="1" noResize="1" noEditPoints="1" noAdjustHandles="1" noChangeArrowheads="1" noChangeShapeType="1" noTextEdit="1"/>
              </p:cNvSpPr>
              <p:nvPr>
                <p:ph idx="1"/>
              </p:nvPr>
            </p:nvSpPr>
            <p:spPr>
              <a:blipFill>
                <a:blip r:embed="rId2"/>
                <a:stretch>
                  <a:fillRect l="-1086" t="-3198"/>
                </a:stretch>
              </a:blipFill>
            </p:spPr>
            <p:txBody>
              <a:bodyPr/>
              <a:lstStyle/>
              <a:p>
                <a:r>
                  <a:rPr lang="en-US">
                    <a:noFill/>
                  </a:rPr>
                  <a:t> </a:t>
                </a:r>
              </a:p>
            </p:txBody>
          </p:sp>
        </mc:Fallback>
      </mc:AlternateContent>
    </p:spTree>
    <p:extLst>
      <p:ext uri="{BB962C8B-B14F-4D97-AF65-F5344CB8AC3E}">
        <p14:creationId xmlns:p14="http://schemas.microsoft.com/office/powerpoint/2010/main" val="563230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F2900-FE9F-3D42-B9EA-C846EF90E349}"/>
              </a:ext>
            </a:extLst>
          </p:cNvPr>
          <p:cNvSpPr>
            <a:spLocks noGrp="1"/>
          </p:cNvSpPr>
          <p:nvPr>
            <p:ph type="title"/>
          </p:nvPr>
        </p:nvSpPr>
        <p:spPr/>
        <p:txBody>
          <a:bodyPr/>
          <a:lstStyle/>
          <a:p>
            <a:r>
              <a:rPr lang="en-US" dirty="0"/>
              <a:t>Other estimators:</a:t>
            </a:r>
          </a:p>
        </p:txBody>
      </p:sp>
      <p:sp>
        <p:nvSpPr>
          <p:cNvPr id="3" name="Content Placeholder 2">
            <a:extLst>
              <a:ext uri="{FF2B5EF4-FFF2-40B4-BE49-F238E27FC236}">
                <a16:creationId xmlns:a16="http://schemas.microsoft.com/office/drawing/2014/main" id="{0375A0B1-F75E-1A45-B669-A6394962F8FA}"/>
              </a:ext>
            </a:extLst>
          </p:cNvPr>
          <p:cNvSpPr>
            <a:spLocks noGrp="1"/>
          </p:cNvSpPr>
          <p:nvPr>
            <p:ph idx="1"/>
          </p:nvPr>
        </p:nvSpPr>
        <p:spPr>
          <a:xfrm>
            <a:off x="838200" y="1825624"/>
            <a:ext cx="10515600" cy="4935783"/>
          </a:xfrm>
        </p:spPr>
        <p:txBody>
          <a:bodyPr>
            <a:normAutofit lnSpcReduction="10000"/>
          </a:bodyPr>
          <a:lstStyle/>
          <a:p>
            <a:r>
              <a:rPr lang="en-US" dirty="0"/>
              <a:t>Estimators of the mean</a:t>
            </a:r>
          </a:p>
          <a:p>
            <a:pPr lvl="1"/>
            <a:r>
              <a:rPr lang="en-US" dirty="0"/>
              <a:t>Nth value</a:t>
            </a:r>
          </a:p>
          <a:p>
            <a:pPr lvl="1"/>
            <a:r>
              <a:rPr lang="en-US" dirty="0"/>
              <a:t>Median</a:t>
            </a:r>
          </a:p>
          <a:p>
            <a:pPr lvl="1"/>
            <a:r>
              <a:rPr lang="en-US" dirty="0"/>
              <a:t>Midrange (average of smallest and largest values)</a:t>
            </a:r>
          </a:p>
          <a:p>
            <a:pPr lvl="1"/>
            <a:r>
              <a:rPr lang="en-US" dirty="0"/>
              <a:t>Sigma clipping : estimate mean and variance (perhaps with a robust estimator), reject unlikely values and recompute</a:t>
            </a:r>
          </a:p>
          <a:p>
            <a:pPr lvl="1"/>
            <a:r>
              <a:rPr lang="en-US" dirty="0"/>
              <a:t>Least-squares estimator</a:t>
            </a:r>
          </a:p>
          <a:p>
            <a:pPr lvl="2"/>
            <a:r>
              <a:rPr lang="en-US" dirty="0"/>
              <a:t>Minimizes ∑(x</a:t>
            </a:r>
            <a:r>
              <a:rPr lang="en-US" baseline="-25000" dirty="0"/>
              <a:t>i</a:t>
            </a:r>
            <a:r>
              <a:rPr lang="en-US" dirty="0"/>
              <a:t>-𝜇</a:t>
            </a:r>
            <a:r>
              <a:rPr lang="en-US" baseline="-25000" dirty="0"/>
              <a:t>LS</a:t>
            </a:r>
            <a:r>
              <a:rPr lang="en-US" dirty="0"/>
              <a:t>)</a:t>
            </a:r>
            <a:r>
              <a:rPr lang="en-US" baseline="30000" dirty="0"/>
              <a:t>2</a:t>
            </a:r>
          </a:p>
          <a:p>
            <a:pPr lvl="1"/>
            <a:r>
              <a:rPr lang="en-US" dirty="0"/>
              <a:t>Maximum likelihood estimator</a:t>
            </a:r>
          </a:p>
          <a:p>
            <a:pPr lvl="2"/>
            <a:r>
              <a:rPr lang="en-US" dirty="0"/>
              <a:t>Maximizes 𝜫 P(x</a:t>
            </a:r>
            <a:r>
              <a:rPr lang="en-US" baseline="-25000" dirty="0"/>
              <a:t>i</a:t>
            </a:r>
            <a:r>
              <a:rPr lang="en-US" dirty="0"/>
              <a:t>|𝜇</a:t>
            </a:r>
            <a:r>
              <a:rPr lang="en-US" baseline="-25000" dirty="0"/>
              <a:t>MLE</a:t>
            </a:r>
            <a:r>
              <a:rPr lang="en-US" dirty="0"/>
              <a:t>)   where 𝜫 represents a product (here, of probabilities)</a:t>
            </a:r>
          </a:p>
          <a:p>
            <a:r>
              <a:rPr lang="en-US" dirty="0"/>
              <a:t>Estimators of the variance</a:t>
            </a:r>
          </a:p>
          <a:p>
            <a:pPr lvl="1"/>
            <a:r>
              <a:rPr lang="en-US" dirty="0"/>
              <a:t>Mean absolute deviation (MAD) : note for Gaussian, 𝜎 = 1.253 MAD</a:t>
            </a:r>
          </a:p>
          <a:p>
            <a:pPr lvl="1"/>
            <a:r>
              <a:rPr lang="en-US" dirty="0"/>
              <a:t>Interquartile range : note for Gaussian, 𝜎</a:t>
            </a:r>
            <a:r>
              <a:rPr lang="en-US" baseline="-25000" dirty="0"/>
              <a:t>G</a:t>
            </a:r>
            <a:r>
              <a:rPr lang="en-US" dirty="0"/>
              <a:t> = 0.7413 (q</a:t>
            </a:r>
            <a:r>
              <a:rPr lang="en-US" baseline="-25000" dirty="0"/>
              <a:t>75</a:t>
            </a:r>
            <a:r>
              <a:rPr lang="en-US" dirty="0"/>
              <a:t>-q</a:t>
            </a:r>
            <a:r>
              <a:rPr lang="en-US" baseline="-25000" dirty="0"/>
              <a:t>25</a:t>
            </a:r>
            <a:r>
              <a:rPr lang="en-US" dirty="0"/>
              <a:t>)</a:t>
            </a:r>
          </a:p>
        </p:txBody>
      </p:sp>
    </p:spTree>
    <p:extLst>
      <p:ext uri="{BB962C8B-B14F-4D97-AF65-F5344CB8AC3E}">
        <p14:creationId xmlns:p14="http://schemas.microsoft.com/office/powerpoint/2010/main" val="11479992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D39FC-AF0F-434A-9450-6F2F9A63C899}"/>
              </a:ext>
            </a:extLst>
          </p:cNvPr>
          <p:cNvSpPr>
            <a:spLocks noGrp="1"/>
          </p:cNvSpPr>
          <p:nvPr>
            <p:ph type="title"/>
          </p:nvPr>
        </p:nvSpPr>
        <p:spPr>
          <a:xfrm>
            <a:off x="335924" y="0"/>
            <a:ext cx="10515600" cy="1325563"/>
          </a:xfrm>
        </p:spPr>
        <p:txBody>
          <a:bodyPr/>
          <a:lstStyle/>
          <a:p>
            <a:r>
              <a:rPr lang="en-US" dirty="0"/>
              <a:t>Bias, consistency, efficiency, and robustness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FF44E59-AF4C-0243-97F3-1F9073140F94}"/>
                  </a:ext>
                </a:extLst>
              </p:cNvPr>
              <p:cNvSpPr>
                <a:spLocks noGrp="1"/>
              </p:cNvSpPr>
              <p:nvPr>
                <p:ph idx="1"/>
              </p:nvPr>
            </p:nvSpPr>
            <p:spPr>
              <a:xfrm>
                <a:off x="838200" y="1420232"/>
                <a:ext cx="10515600" cy="5032375"/>
              </a:xfrm>
            </p:spPr>
            <p:txBody>
              <a:bodyPr>
                <a:normAutofit fontScale="70000" lnSpcReduction="20000"/>
              </a:bodyPr>
              <a:lstStyle/>
              <a:p>
                <a:r>
                  <a:rPr lang="en-US" dirty="0"/>
                  <a:t>Some estimators are more robust than others</a:t>
                </a:r>
              </a:p>
              <a:p>
                <a:pPr lvl="1"/>
                <a:r>
                  <a:rPr lang="en-US" dirty="0"/>
                  <a:t>Median</a:t>
                </a:r>
              </a:p>
              <a:p>
                <a:pPr lvl="1"/>
                <a:r>
                  <a:rPr lang="en-US" dirty="0"/>
                  <a:t>Interquartile range</a:t>
                </a:r>
              </a:p>
              <a:p>
                <a:pPr lvl="2"/>
                <a:r>
                  <a:rPr lang="en-US" dirty="0"/>
                  <a:t>Note that quantiles may be more computationally challenging to determine for very large datasets</a:t>
                </a:r>
              </a:p>
              <a:p>
                <a:pPr lvl="1"/>
                <a:r>
                  <a:rPr lang="en-US" dirty="0"/>
                  <a:t>Sigma-clipping</a:t>
                </a:r>
              </a:p>
              <a:p>
                <a:r>
                  <a:rPr lang="en-US" dirty="0"/>
                  <a:t>Some estimators are more efficient than others</a:t>
                </a:r>
              </a:p>
              <a:p>
                <a:pPr lvl="1"/>
                <a:r>
                  <a:rPr lang="en-US" dirty="0"/>
                  <a:t>The efficiency of estimators may depend on the underlying distribution</a:t>
                </a:r>
              </a:p>
              <a:p>
                <a:pPr lvl="1"/>
                <a:r>
                  <a:rPr lang="en-US" dirty="0"/>
                  <a:t>Standard error for a quantile</a:t>
                </a:r>
              </a:p>
              <a:p>
                <a:pPr marL="457200" lvl="1" indent="0">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𝑞𝑝</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h</m:t>
                          </m:r>
                          <m:r>
                            <a:rPr lang="en-US" b="0" i="1" baseline="-25000" smtClean="0">
                              <a:latin typeface="Cambria Math" panose="02040503050406030204" pitchFamily="18" charset="0"/>
                              <a:ea typeface="Cambria Math" panose="02040503050406030204" pitchFamily="18" charset="0"/>
                            </a:rPr>
                            <m:t>𝑝</m:t>
                          </m:r>
                        </m:den>
                      </m:f>
                      <m:rad>
                        <m:radPr>
                          <m:degHide m:val="on"/>
                          <m:ctrlPr>
                            <a:rPr lang="en-US" i="1">
                              <a:latin typeface="Cambria Math" panose="02040503050406030204" pitchFamily="18" charset="0"/>
                              <a:ea typeface="Cambria Math" panose="02040503050406030204" pitchFamily="18" charset="0"/>
                            </a:rPr>
                          </m:ctrlPr>
                        </m:radPr>
                        <m:deg/>
                        <m:e>
                          <m:f>
                            <m:fPr>
                              <m:ctrlPr>
                                <a:rPr lang="en-US"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𝑝</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𝑁</m:t>
                              </m:r>
                            </m:den>
                          </m:f>
                        </m:e>
                      </m:rad>
                    </m:oMath>
                  </m:oMathPara>
                </a14:m>
                <a:endParaRPr lang="en-US" dirty="0"/>
              </a:p>
              <a:p>
                <a:pPr marL="457200" lvl="1" indent="0">
                  <a:buNone/>
                </a:pPr>
                <a:r>
                  <a:rPr lang="en-US" dirty="0"/>
                  <a:t>Where h</a:t>
                </a:r>
                <a:r>
                  <a:rPr lang="en-US" baseline="-25000" dirty="0"/>
                  <a:t>p </a:t>
                </a:r>
                <a:r>
                  <a:rPr lang="en-US" dirty="0"/>
                  <a:t>is the value of the PDF at the </a:t>
                </a:r>
                <a:r>
                  <a:rPr lang="en-US" dirty="0" err="1"/>
                  <a:t>pth</a:t>
                </a:r>
                <a:r>
                  <a:rPr lang="en-US" dirty="0"/>
                  <a:t> percentile</a:t>
                </a:r>
              </a:p>
              <a:p>
                <a:r>
                  <a:rPr lang="en-US" dirty="0"/>
                  <a:t>Median is more robust, but less efficient</a:t>
                </a:r>
              </a:p>
              <a:p>
                <a:pPr marL="457200" lvl="1" indent="0">
                  <a:buNone/>
                </a:pPr>
                <a:r>
                  <a:rPr lang="en-US" dirty="0">
                    <a:latin typeface="Cambria Math" panose="02040503050406030204" pitchFamily="18" charset="0"/>
                  </a:rPr>
                  <a:t>Uncertainty of median </a:t>
                </a:r>
                <a:r>
                  <a:rPr lang="en-US" i="1" dirty="0">
                    <a:latin typeface="Cambria Math" panose="02040503050406030204" pitchFamily="18" charset="0"/>
                  </a:rPr>
                  <a:t>=</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i="1">
                                <a:latin typeface="Cambria Math" panose="02040503050406030204" pitchFamily="18" charset="0"/>
                              </a:rPr>
                              <m:t>𝜋𝜎</m:t>
                            </m:r>
                            <m:r>
                              <a:rPr lang="en-US" i="1" baseline="30000">
                                <a:latin typeface="Cambria Math" panose="02040503050406030204" pitchFamily="18" charset="0"/>
                              </a:rPr>
                              <m:t>2</m:t>
                            </m:r>
                          </m:num>
                          <m:den>
                            <m:r>
                              <a:rPr lang="en-US" b="0" i="1" smtClean="0">
                                <a:latin typeface="Cambria Math" panose="02040503050406030204" pitchFamily="18" charset="0"/>
                              </a:rPr>
                              <m:t>2</m:t>
                            </m:r>
                            <m:r>
                              <a:rPr lang="en-US" b="0" i="1" smtClean="0">
                                <a:latin typeface="Cambria Math" panose="02040503050406030204" pitchFamily="18" charset="0"/>
                              </a:rPr>
                              <m:t>𝑁</m:t>
                            </m:r>
                          </m:den>
                        </m:f>
                      </m:e>
                    </m:rad>
                  </m:oMath>
                </a14:m>
                <a:r>
                  <a:rPr lang="en-US" i="1" dirty="0">
                    <a:latin typeface="Cambria Math" panose="02040503050406030204" pitchFamily="18" charset="0"/>
                  </a:rPr>
                  <a:t> </a:t>
                </a:r>
                <a:r>
                  <a:rPr lang="en-US" dirty="0"/>
                  <a:t> which is larger than the standard error of the mean by </a:t>
                </a:r>
                <a14:m>
                  <m:oMath xmlns:m="http://schemas.openxmlformats.org/officeDocument/2006/math">
                    <m:rad>
                      <m:radPr>
                        <m:degHide m:val="on"/>
                        <m:ctrlPr>
                          <a:rPr lang="en-US" i="1" smtClean="0">
                            <a:latin typeface="Cambria Math" panose="02040503050406030204" pitchFamily="18" charset="0"/>
                          </a:rPr>
                        </m:ctrlPr>
                      </m:radPr>
                      <m:deg/>
                      <m:e>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2</m:t>
                            </m:r>
                          </m:den>
                        </m:f>
                      </m:e>
                    </m:rad>
                  </m:oMath>
                </a14:m>
                <a:endParaRPr lang="en-US" dirty="0"/>
              </a:p>
              <a:p>
                <a:pPr marL="457200" lvl="1" indent="0">
                  <a:buNone/>
                </a:pPr>
                <a:r>
                  <a:rPr lang="en-US" dirty="0"/>
                  <a:t>Uncertainty of 𝜎</a:t>
                </a:r>
                <a:r>
                  <a:rPr lang="en-US" baseline="-25000" dirty="0"/>
                  <a:t>G </a:t>
                </a:r>
                <a:r>
                  <a:rPr lang="en-US" dirty="0"/>
                  <a:t> is 1.06s/</a:t>
                </a:r>
                <a14:m>
                  <m:oMath xmlns:m="http://schemas.openxmlformats.org/officeDocument/2006/math">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𝑁</m:t>
                        </m:r>
                      </m:e>
                    </m:rad>
                  </m:oMath>
                </a14:m>
                <a:r>
                  <a:rPr lang="en-US" dirty="0"/>
                  <a:t> which is larger than the standard error of the standard deviation</a:t>
                </a:r>
              </a:p>
              <a:p>
                <a:r>
                  <a:rPr lang="en-US" dirty="0"/>
                  <a:t>Minimum variance unbiased estimator (MVUE)</a:t>
                </a:r>
              </a:p>
              <a:p>
                <a:pPr lvl="1"/>
                <a:r>
                  <a:rPr lang="en-US" dirty="0"/>
                  <a:t>Depends on the underlying distribution</a:t>
                </a:r>
              </a:p>
              <a:p>
                <a:pPr lvl="1"/>
                <a:r>
                  <a:rPr lang="en-US" dirty="0"/>
                  <a:t>Mean is not necessarily the MVUE, e.g. for a uniform distribution, consider midrange </a:t>
                </a:r>
                <a:r>
                  <a:rPr lang="en-US" dirty="0">
                    <a:hlinkClick r:id="rId2"/>
                  </a:rPr>
                  <a:t>Bailer-Jones Figure 2.3</a:t>
                </a:r>
                <a:endParaRPr lang="en-US" dirty="0"/>
              </a:p>
              <a:p>
                <a:endParaRPr lang="en-US" dirty="0"/>
              </a:p>
            </p:txBody>
          </p:sp>
        </mc:Choice>
        <mc:Fallback xmlns="">
          <p:sp>
            <p:nvSpPr>
              <p:cNvPr id="3" name="Content Placeholder 2">
                <a:extLst>
                  <a:ext uri="{FF2B5EF4-FFF2-40B4-BE49-F238E27FC236}">
                    <a16:creationId xmlns:a16="http://schemas.microsoft.com/office/drawing/2014/main" id="{2FF44E59-AF4C-0243-97F3-1F9073140F94}"/>
                  </a:ext>
                </a:extLst>
              </p:cNvPr>
              <p:cNvSpPr>
                <a:spLocks noGrp="1" noRot="1" noChangeAspect="1" noMove="1" noResize="1" noEditPoints="1" noAdjustHandles="1" noChangeArrowheads="1" noChangeShapeType="1" noTextEdit="1"/>
              </p:cNvSpPr>
              <p:nvPr>
                <p:ph idx="1"/>
              </p:nvPr>
            </p:nvSpPr>
            <p:spPr>
              <a:xfrm>
                <a:off x="838200" y="1420232"/>
                <a:ext cx="10515600" cy="5032375"/>
              </a:xfrm>
              <a:blipFill>
                <a:blip r:embed="rId3"/>
                <a:stretch>
                  <a:fillRect l="-603" t="-2015"/>
                </a:stretch>
              </a:blipFill>
            </p:spPr>
            <p:txBody>
              <a:bodyPr/>
              <a:lstStyle/>
              <a:p>
                <a:r>
                  <a:rPr lang="en-US">
                    <a:noFill/>
                  </a:rPr>
                  <a:t> </a:t>
                </a:r>
              </a:p>
            </p:txBody>
          </p:sp>
        </mc:Fallback>
      </mc:AlternateContent>
    </p:spTree>
    <p:extLst>
      <p:ext uri="{BB962C8B-B14F-4D97-AF65-F5344CB8AC3E}">
        <p14:creationId xmlns:p14="http://schemas.microsoft.com/office/powerpoint/2010/main" val="35267881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iagram&#10;&#10;Description automatically generated">
            <a:extLst>
              <a:ext uri="{FF2B5EF4-FFF2-40B4-BE49-F238E27FC236}">
                <a16:creationId xmlns:a16="http://schemas.microsoft.com/office/drawing/2014/main" id="{7B0D8465-C4F9-F644-9BFF-9227693DE0FB}"/>
              </a:ext>
            </a:extLst>
          </p:cNvPr>
          <p:cNvPicPr>
            <a:picLocks noGrp="1" noChangeAspect="1"/>
          </p:cNvPicPr>
          <p:nvPr>
            <p:ph idx="1"/>
          </p:nvPr>
        </p:nvPicPr>
        <p:blipFill>
          <a:blip r:embed="rId2"/>
          <a:stretch>
            <a:fillRect/>
          </a:stretch>
        </p:blipFill>
        <p:spPr>
          <a:xfrm rot="21447685">
            <a:off x="2185995" y="387191"/>
            <a:ext cx="7820011" cy="6083619"/>
          </a:xfrm>
        </p:spPr>
      </p:pic>
    </p:spTree>
    <p:extLst>
      <p:ext uri="{BB962C8B-B14F-4D97-AF65-F5344CB8AC3E}">
        <p14:creationId xmlns:p14="http://schemas.microsoft.com/office/powerpoint/2010/main" val="165437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58E12-77D2-BD47-82D6-9518FC6C090D}"/>
              </a:ext>
            </a:extLst>
          </p:cNvPr>
          <p:cNvSpPr>
            <a:spLocks noGrp="1"/>
          </p:cNvSpPr>
          <p:nvPr>
            <p:ph type="title"/>
          </p:nvPr>
        </p:nvSpPr>
        <p:spPr>
          <a:xfrm>
            <a:off x="232202" y="38206"/>
            <a:ext cx="10515600" cy="1325563"/>
          </a:xfrm>
        </p:spPr>
        <p:txBody>
          <a:bodyPr/>
          <a:lstStyle/>
          <a:p>
            <a:r>
              <a:rPr lang="en-US" dirty="0"/>
              <a:t>Axioms of probability</a:t>
            </a:r>
          </a:p>
        </p:txBody>
      </p:sp>
      <p:sp>
        <p:nvSpPr>
          <p:cNvPr id="3" name="Content Placeholder 2">
            <a:extLst>
              <a:ext uri="{FF2B5EF4-FFF2-40B4-BE49-F238E27FC236}">
                <a16:creationId xmlns:a16="http://schemas.microsoft.com/office/drawing/2014/main" id="{85F56141-233A-954F-9E79-0D87A09ABDA8}"/>
              </a:ext>
            </a:extLst>
          </p:cNvPr>
          <p:cNvSpPr>
            <a:spLocks noGrp="1"/>
          </p:cNvSpPr>
          <p:nvPr>
            <p:ph idx="1"/>
          </p:nvPr>
        </p:nvSpPr>
        <p:spPr/>
        <p:txBody>
          <a:bodyPr>
            <a:normAutofit fontScale="77500" lnSpcReduction="20000"/>
          </a:bodyPr>
          <a:lstStyle/>
          <a:p>
            <a:r>
              <a:rPr lang="en-US" dirty="0"/>
              <a:t>What about non mutually-exclusive events?</a:t>
            </a:r>
          </a:p>
          <a:p>
            <a:pPr marL="0" indent="0">
              <a:buNone/>
            </a:pPr>
            <a:r>
              <a:rPr lang="en-US" dirty="0"/>
              <a:t>	P(A∪B) = P(A) + P(B) – P(A∩B)</a:t>
            </a:r>
          </a:p>
          <a:p>
            <a:pPr marL="0" indent="0">
              <a:buNone/>
            </a:pPr>
            <a:r>
              <a:rPr lang="en-US" dirty="0"/>
              <a:t>   where P(A∩B) = P(A and B) = P(A,B) in different notations</a:t>
            </a:r>
          </a:p>
          <a:p>
            <a:pPr marL="0" indent="0">
              <a:buNone/>
            </a:pPr>
            <a:r>
              <a:rPr lang="en-US" dirty="0"/>
              <a:t>   e.g. P(blue or square)  = P(blue) + P(square) - P(blue and square) </a:t>
            </a:r>
          </a:p>
          <a:p>
            <a:r>
              <a:rPr lang="en-US" dirty="0"/>
              <a:t>A and B are said to be </a:t>
            </a:r>
            <a:r>
              <a:rPr lang="en-US" b="1" i="1" dirty="0"/>
              <a:t>independent </a:t>
            </a:r>
            <a:r>
              <a:rPr lang="en-US" dirty="0"/>
              <a:t>if</a:t>
            </a:r>
          </a:p>
          <a:p>
            <a:pPr marL="457200" lvl="1" indent="0">
              <a:buNone/>
            </a:pPr>
            <a:r>
              <a:rPr lang="en-US" dirty="0"/>
              <a:t>	P(A∩B) = P(A) P(B)</a:t>
            </a:r>
          </a:p>
          <a:p>
            <a:pPr marL="457200" lvl="1" indent="0">
              <a:buNone/>
            </a:pPr>
            <a:r>
              <a:rPr lang="en-US" dirty="0"/>
              <a:t>i.e. the probability of one event doesn’t depend on the knowledge about the other</a:t>
            </a:r>
          </a:p>
          <a:p>
            <a:pPr marL="457200" lvl="1" indent="0">
              <a:buNone/>
            </a:pPr>
            <a:r>
              <a:rPr lang="en-US" dirty="0"/>
              <a:t>e.g. probability that roll of die is 1 and that roll of die is odd:</a:t>
            </a:r>
          </a:p>
          <a:p>
            <a:pPr marL="457200" lvl="1" indent="0">
              <a:buNone/>
            </a:pPr>
            <a:r>
              <a:rPr lang="en-US" dirty="0"/>
              <a:t>                   1/6 * 1/2 ≠ 1/6</a:t>
            </a:r>
          </a:p>
          <a:p>
            <a:pPr marL="457200" lvl="1" indent="0">
              <a:buNone/>
            </a:pPr>
            <a:r>
              <a:rPr lang="en-US" dirty="0"/>
              <a:t>        probability that roll is in {1,2} and probability that roll is in {2,3,4}</a:t>
            </a:r>
          </a:p>
          <a:p>
            <a:pPr marL="457200" lvl="1" indent="0">
              <a:buNone/>
            </a:pPr>
            <a:r>
              <a:rPr lang="en-US" dirty="0"/>
              <a:t>                   1/3*1/2 = 1/6 </a:t>
            </a:r>
          </a:p>
          <a:p>
            <a:pPr marL="457200" lvl="1" indent="0">
              <a:buNone/>
            </a:pPr>
            <a:r>
              <a:rPr lang="en-US" dirty="0"/>
              <a:t>        probability that roll is in {1,2} and probability that roll is in {2,3,4,5,6}</a:t>
            </a:r>
          </a:p>
          <a:p>
            <a:pPr marL="457200" lvl="1" indent="0">
              <a:buNone/>
            </a:pPr>
            <a:r>
              <a:rPr lang="en-US" dirty="0"/>
              <a:t>                   1/3 * 5/6 ≠ 1/6</a:t>
            </a:r>
          </a:p>
          <a:p>
            <a:r>
              <a:rPr lang="en-US" dirty="0"/>
              <a:t>Probability of both A and B is product of individual probabilities </a:t>
            </a:r>
            <a:r>
              <a:rPr lang="en-US" i="1" dirty="0"/>
              <a:t>if events are independent</a:t>
            </a:r>
          </a:p>
          <a:p>
            <a:pPr marL="457200" lvl="1" indent="0">
              <a:buNone/>
            </a:pPr>
            <a:endParaRPr lang="en-US" dirty="0"/>
          </a:p>
        </p:txBody>
      </p:sp>
      <p:grpSp>
        <p:nvGrpSpPr>
          <p:cNvPr id="4" name="Group 3">
            <a:extLst>
              <a:ext uri="{FF2B5EF4-FFF2-40B4-BE49-F238E27FC236}">
                <a16:creationId xmlns:a16="http://schemas.microsoft.com/office/drawing/2014/main" id="{7D47C344-3891-394B-BEA9-4280AFE202E6}"/>
              </a:ext>
            </a:extLst>
          </p:cNvPr>
          <p:cNvGrpSpPr/>
          <p:nvPr/>
        </p:nvGrpSpPr>
        <p:grpSpPr>
          <a:xfrm>
            <a:off x="9619582" y="3039175"/>
            <a:ext cx="2454148" cy="2063579"/>
            <a:chOff x="7986472" y="3276899"/>
            <a:chExt cx="3776433" cy="3492201"/>
          </a:xfrm>
        </p:grpSpPr>
        <p:sp>
          <p:nvSpPr>
            <p:cNvPr id="5" name="Rectangle 4">
              <a:extLst>
                <a:ext uri="{FF2B5EF4-FFF2-40B4-BE49-F238E27FC236}">
                  <a16:creationId xmlns:a16="http://schemas.microsoft.com/office/drawing/2014/main" id="{3B4281FF-C375-CA45-A60D-C1F15AA7ABF0}"/>
                </a:ext>
              </a:extLst>
            </p:cNvPr>
            <p:cNvSpPr/>
            <p:nvPr/>
          </p:nvSpPr>
          <p:spPr>
            <a:xfrm>
              <a:off x="7989283" y="3276899"/>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1A1263AA-C9FA-DB46-BA4A-46CC2ABA61F0}"/>
                </a:ext>
              </a:extLst>
            </p:cNvPr>
            <p:cNvSpPr/>
            <p:nvPr/>
          </p:nvSpPr>
          <p:spPr>
            <a:xfrm>
              <a:off x="9418438" y="3276899"/>
              <a:ext cx="91440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riangle 6">
              <a:extLst>
                <a:ext uri="{FF2B5EF4-FFF2-40B4-BE49-F238E27FC236}">
                  <a16:creationId xmlns:a16="http://schemas.microsoft.com/office/drawing/2014/main" id="{CF8FAFD5-4FA6-BE44-A61B-939510462542}"/>
                </a:ext>
              </a:extLst>
            </p:cNvPr>
            <p:cNvSpPr/>
            <p:nvPr/>
          </p:nvSpPr>
          <p:spPr>
            <a:xfrm>
              <a:off x="10702201" y="3276899"/>
              <a:ext cx="1060704" cy="914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8ACE5C4-F794-5244-9AB5-4A3AF03B06C2}"/>
                </a:ext>
              </a:extLst>
            </p:cNvPr>
            <p:cNvSpPr/>
            <p:nvPr/>
          </p:nvSpPr>
          <p:spPr>
            <a:xfrm>
              <a:off x="7989283" y="4628367"/>
              <a:ext cx="9144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A930FF2F-6D29-4745-934A-BA140DB673A6}"/>
                </a:ext>
              </a:extLst>
            </p:cNvPr>
            <p:cNvSpPr/>
            <p:nvPr/>
          </p:nvSpPr>
          <p:spPr>
            <a:xfrm>
              <a:off x="9305484" y="4593431"/>
              <a:ext cx="914400" cy="9144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riangle 9">
              <a:extLst>
                <a:ext uri="{FF2B5EF4-FFF2-40B4-BE49-F238E27FC236}">
                  <a16:creationId xmlns:a16="http://schemas.microsoft.com/office/drawing/2014/main" id="{BFDCCA8E-204F-BD44-B168-A913B0EDDE6A}"/>
                </a:ext>
              </a:extLst>
            </p:cNvPr>
            <p:cNvSpPr/>
            <p:nvPr/>
          </p:nvSpPr>
          <p:spPr>
            <a:xfrm>
              <a:off x="10694897" y="4433114"/>
              <a:ext cx="1060704" cy="914400"/>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6FF05AB-3120-5540-AB78-CC7C641D7015}"/>
                </a:ext>
              </a:extLst>
            </p:cNvPr>
            <p:cNvSpPr/>
            <p:nvPr/>
          </p:nvSpPr>
          <p:spPr>
            <a:xfrm>
              <a:off x="7986472" y="5854700"/>
              <a:ext cx="914400" cy="9144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233400B1-8DAF-6042-A5C2-7FE51E41563B}"/>
                </a:ext>
              </a:extLst>
            </p:cNvPr>
            <p:cNvSpPr/>
            <p:nvPr/>
          </p:nvSpPr>
          <p:spPr>
            <a:xfrm>
              <a:off x="9305484" y="5798195"/>
              <a:ext cx="914400" cy="9144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iangle 12">
              <a:extLst>
                <a:ext uri="{FF2B5EF4-FFF2-40B4-BE49-F238E27FC236}">
                  <a16:creationId xmlns:a16="http://schemas.microsoft.com/office/drawing/2014/main" id="{61D6138E-4549-8E4B-94FF-74C4C0ECE0C2}"/>
                </a:ext>
              </a:extLst>
            </p:cNvPr>
            <p:cNvSpPr/>
            <p:nvPr/>
          </p:nvSpPr>
          <p:spPr>
            <a:xfrm>
              <a:off x="10601833" y="5677288"/>
              <a:ext cx="1060704" cy="9144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2FC3EF44-03D3-6F4C-BEA5-D968A2E19A45}"/>
              </a:ext>
            </a:extLst>
          </p:cNvPr>
          <p:cNvPicPr>
            <a:picLocks noChangeAspect="1"/>
          </p:cNvPicPr>
          <p:nvPr/>
        </p:nvPicPr>
        <p:blipFill>
          <a:blip r:embed="rId2"/>
          <a:stretch>
            <a:fillRect/>
          </a:stretch>
        </p:blipFill>
        <p:spPr>
          <a:xfrm>
            <a:off x="6125858" y="30866"/>
            <a:ext cx="5844271" cy="2388730"/>
          </a:xfrm>
          <a:prstGeom prst="rect">
            <a:avLst/>
          </a:prstGeom>
        </p:spPr>
      </p:pic>
    </p:spTree>
    <p:extLst>
      <p:ext uri="{BB962C8B-B14F-4D97-AF65-F5344CB8AC3E}">
        <p14:creationId xmlns:p14="http://schemas.microsoft.com/office/powerpoint/2010/main" val="15900812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7DFBD-E379-3E4C-AE8F-2B3DC5D36909}"/>
              </a:ext>
            </a:extLst>
          </p:cNvPr>
          <p:cNvSpPr>
            <a:spLocks noGrp="1"/>
          </p:cNvSpPr>
          <p:nvPr>
            <p:ph type="title"/>
          </p:nvPr>
        </p:nvSpPr>
        <p:spPr/>
        <p:txBody>
          <a:bodyPr/>
          <a:lstStyle/>
          <a:p>
            <a:r>
              <a:rPr lang="en-US" dirty="0"/>
              <a:t>Precision and accuracy</a:t>
            </a:r>
          </a:p>
        </p:txBody>
      </p:sp>
      <p:sp>
        <p:nvSpPr>
          <p:cNvPr id="3" name="Content Placeholder 2">
            <a:extLst>
              <a:ext uri="{FF2B5EF4-FFF2-40B4-BE49-F238E27FC236}">
                <a16:creationId xmlns:a16="http://schemas.microsoft.com/office/drawing/2014/main" id="{82A187C5-E552-BD41-9D53-514A9D0DFFBB}"/>
              </a:ext>
            </a:extLst>
          </p:cNvPr>
          <p:cNvSpPr>
            <a:spLocks noGrp="1"/>
          </p:cNvSpPr>
          <p:nvPr>
            <p:ph idx="1"/>
          </p:nvPr>
        </p:nvSpPr>
        <p:spPr/>
        <p:txBody>
          <a:bodyPr/>
          <a:lstStyle/>
          <a:p>
            <a:r>
              <a:rPr lang="en-US" dirty="0"/>
              <a:t>Accuracy is related to bias</a:t>
            </a:r>
          </a:p>
          <a:p>
            <a:r>
              <a:rPr lang="en-US" dirty="0"/>
              <a:t>Precision is related to efficiency</a:t>
            </a:r>
          </a:p>
          <a:p>
            <a:pPr marL="0" indent="0">
              <a:buNone/>
            </a:pPr>
            <a:endParaRPr lang="en-US" dirty="0"/>
          </a:p>
        </p:txBody>
      </p:sp>
    </p:spTree>
    <p:extLst>
      <p:ext uri="{BB962C8B-B14F-4D97-AF65-F5344CB8AC3E}">
        <p14:creationId xmlns:p14="http://schemas.microsoft.com/office/powerpoint/2010/main" val="18263081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6D84-F8C1-E24F-914E-B237A892FEDF}"/>
              </a:ext>
            </a:extLst>
          </p:cNvPr>
          <p:cNvSpPr>
            <a:spLocks noGrp="1"/>
          </p:cNvSpPr>
          <p:nvPr>
            <p:ph type="title"/>
          </p:nvPr>
        </p:nvSpPr>
        <p:spPr/>
        <p:txBody>
          <a:bodyPr/>
          <a:lstStyle/>
          <a:p>
            <a:r>
              <a:rPr lang="en-US" dirty="0"/>
              <a:t>Exercise: numerical experiments with estimators</a:t>
            </a:r>
          </a:p>
        </p:txBody>
      </p:sp>
      <p:sp>
        <p:nvSpPr>
          <p:cNvPr id="3" name="Content Placeholder 2">
            <a:extLst>
              <a:ext uri="{FF2B5EF4-FFF2-40B4-BE49-F238E27FC236}">
                <a16:creationId xmlns:a16="http://schemas.microsoft.com/office/drawing/2014/main" id="{3DCE4FDC-5374-F24C-8B83-88A15469B617}"/>
              </a:ext>
            </a:extLst>
          </p:cNvPr>
          <p:cNvSpPr>
            <a:spLocks noGrp="1"/>
          </p:cNvSpPr>
          <p:nvPr>
            <p:ph idx="1"/>
          </p:nvPr>
        </p:nvSpPr>
        <p:spPr/>
        <p:txBody>
          <a:bodyPr/>
          <a:lstStyle/>
          <a:p>
            <a:r>
              <a:rPr lang="en-US" dirty="0"/>
              <a:t>Work on </a:t>
            </a:r>
            <a:r>
              <a:rPr lang="en-US" dirty="0">
                <a:hlinkClick r:id="rId2"/>
              </a:rPr>
              <a:t>sample-unfilled</a:t>
            </a:r>
            <a:r>
              <a:rPr lang="en-US" dirty="0"/>
              <a:t> </a:t>
            </a:r>
            <a:r>
              <a:rPr lang="en-US" dirty="0" err="1"/>
              <a:t>Jupyter</a:t>
            </a:r>
            <a:r>
              <a:rPr lang="en-US" dirty="0"/>
              <a:t> notebook from Notebooks page on Canvas</a:t>
            </a:r>
          </a:p>
        </p:txBody>
      </p:sp>
    </p:spTree>
    <p:extLst>
      <p:ext uri="{BB962C8B-B14F-4D97-AF65-F5344CB8AC3E}">
        <p14:creationId xmlns:p14="http://schemas.microsoft.com/office/powerpoint/2010/main" val="17395090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Propagation of uncertainty</a:t>
            </a:r>
          </a:p>
        </p:txBody>
      </p:sp>
    </p:spTree>
    <p:extLst>
      <p:ext uri="{BB962C8B-B14F-4D97-AF65-F5344CB8AC3E}">
        <p14:creationId xmlns:p14="http://schemas.microsoft.com/office/powerpoint/2010/main" val="34754352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BCE05-3D87-6D4D-AC5C-BB8E4628FB4A}"/>
              </a:ext>
            </a:extLst>
          </p:cNvPr>
          <p:cNvSpPr>
            <a:spLocks noGrp="1"/>
          </p:cNvSpPr>
          <p:nvPr>
            <p:ph type="title"/>
          </p:nvPr>
        </p:nvSpPr>
        <p:spPr/>
        <p:txBody>
          <a:bodyPr/>
          <a:lstStyle/>
          <a:p>
            <a:r>
              <a:rPr lang="en-US" dirty="0"/>
              <a:t>Propagation of uncertainties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4F68DB9-9532-4248-B76E-69F0B33D8918}"/>
                  </a:ext>
                </a:extLst>
              </p:cNvPr>
              <p:cNvSpPr>
                <a:spLocks noGrp="1"/>
              </p:cNvSpPr>
              <p:nvPr>
                <p:ph idx="1"/>
              </p:nvPr>
            </p:nvSpPr>
            <p:spPr>
              <a:xfrm>
                <a:off x="838200" y="1894637"/>
                <a:ext cx="10515600" cy="4351338"/>
              </a:xfrm>
            </p:spPr>
            <p:txBody>
              <a:bodyPr>
                <a:normAutofit fontScale="62500" lnSpcReduction="20000"/>
              </a:bodyPr>
              <a:lstStyle/>
              <a:p>
                <a:r>
                  <a:rPr lang="en-US" dirty="0"/>
                  <a:t>Variances or standard deviations are often used to describe uncertainties in the measurement of some random variable</a:t>
                </a:r>
              </a:p>
              <a:p>
                <a:r>
                  <a:rPr lang="en-US" dirty="0"/>
                  <a:t>As operations are performed on such measurements, one wants to propagate the uncertainties. </a:t>
                </a:r>
              </a:p>
              <a:p>
                <a:r>
                  <a:rPr lang="en-US" dirty="0"/>
                  <a:t>General error propagation formula for uncorrelated errors:</a:t>
                </a:r>
              </a:p>
              <a:p>
                <a:pPr marL="0" indent="0">
                  <a:buNone/>
                </a:pPr>
                <a:r>
                  <a:rPr lang="en-US" dirty="0"/>
                  <a:t>           for x = f(u), given </a:t>
                </a:r>
                <a14:m>
                  <m:oMath xmlns:m="http://schemas.openxmlformats.org/officeDocument/2006/math">
                    <m:r>
                      <a:rPr lang="en-US" i="1">
                        <a:latin typeface="Cambria Math" panose="02040503050406030204" pitchFamily="18" charset="0"/>
                      </a:rPr>
                      <m:t>𝜎</m:t>
                    </m:r>
                  </m:oMath>
                </a14:m>
                <a:r>
                  <a:rPr lang="en-US" baseline="-25000" dirty="0"/>
                  <a:t>u</a:t>
                </a:r>
              </a:p>
              <a:p>
                <a:pPr marL="0" indent="0">
                  <a:buNone/>
                </a:pPr>
                <a:r>
                  <a:rPr lang="en-US" dirty="0"/>
                  <a:t>           f(u) ≈ f(u</a:t>
                </a:r>
                <a:r>
                  <a:rPr lang="en-US" baseline="-25000" dirty="0"/>
                  <a:t>0</a:t>
                </a:r>
                <a:r>
                  <a:rPr lang="en-US" dirty="0"/>
                  <a:t>) + (u-u</a:t>
                </a:r>
                <a:r>
                  <a:rPr lang="en-US" baseline="-25000" dirty="0"/>
                  <a:t>0</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𝑑𝑓</m:t>
                        </m:r>
                      </m:num>
                      <m:den>
                        <m:r>
                          <a:rPr lang="en-US" b="0" i="1" smtClean="0">
                            <a:latin typeface="Cambria Math" panose="02040503050406030204" pitchFamily="18" charset="0"/>
                          </a:rPr>
                          <m:t>𝑑𝑥</m:t>
                        </m:r>
                      </m:den>
                    </m:f>
                    <m:r>
                      <a:rPr lang="en-US" b="0" i="1" smtClean="0">
                        <a:latin typeface="Cambria Math" panose="02040503050406030204" pitchFamily="18" charset="0"/>
                      </a:rPr>
                      <m:t>|</m:t>
                    </m:r>
                    <m:r>
                      <a:rPr lang="en-US" b="0" i="1" baseline="-25000" smtClean="0">
                        <a:latin typeface="Cambria Math" panose="02040503050406030204" pitchFamily="18" charset="0"/>
                      </a:rPr>
                      <m:t>𝑥</m:t>
                    </m:r>
                    <m:r>
                      <a:rPr lang="en-US" b="0" i="1" baseline="-25000" smtClean="0">
                        <a:latin typeface="Cambria Math" panose="02040503050406030204" pitchFamily="18" charset="0"/>
                      </a:rPr>
                      <m:t>0</m:t>
                    </m:r>
                  </m:oMath>
                </a14:m>
                <a:endParaRPr lang="en-US" baseline="-25000" dirty="0"/>
              </a:p>
              <a:p>
                <a:pPr marL="0" indent="0">
                  <a:buNone/>
                </a:pPr>
                <a:r>
                  <a:rPr lang="en-US" dirty="0"/>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r>
                      <a:rPr lang="en-US" i="1" baseline="30000">
                        <a:latin typeface="Cambria Math" panose="02040503050406030204" pitchFamily="18" charset="0"/>
                      </a:rPr>
                      <m:t>2</m:t>
                    </m:r>
                    <m:r>
                      <a:rPr lang="en-US" b="0" i="1" smtClean="0">
                        <a:latin typeface="Cambria Math" panose="02040503050406030204" pitchFamily="18" charset="0"/>
                      </a:rPr>
                      <m:t>≈</m:t>
                    </m:r>
                    <m:r>
                      <a:rPr lang="en-US" i="1">
                        <a:latin typeface="Cambria Math" panose="02040503050406030204" pitchFamily="18" charset="0"/>
                      </a:rPr>
                      <m:t> </m:t>
                    </m:r>
                    <m:r>
                      <a:rPr lang="en-US" i="1">
                        <a:latin typeface="Cambria Math" panose="02040503050406030204" pitchFamily="18" charset="0"/>
                      </a:rPr>
                      <m:t>𝜎</m:t>
                    </m:r>
                  </m:oMath>
                </a14:m>
                <a:r>
                  <a:rPr lang="en-US" baseline="-25000" dirty="0"/>
                  <a:t>u</a:t>
                </a:r>
                <a:r>
                  <a:rPr lang="en-US" baseline="30000" dirty="0"/>
                  <a:t>2 </a:t>
                </a:r>
                <a:r>
                  <a:rPr lang="en-US" dirty="0"/>
                  <a:t>(</a:t>
                </a:r>
                <a:r>
                  <a:rPr lang="en-US" baseline="30000" dirty="0"/>
                  <a:t> </a:t>
                </a:r>
                <a14:m>
                  <m:oMath xmlns:m="http://schemas.openxmlformats.org/officeDocument/2006/math">
                    <m:f>
                      <m:fPr>
                        <m:ctrlPr>
                          <a:rPr lang="en-US" i="1" dirty="0">
                            <a:latin typeface="Cambria Math" panose="02040503050406030204" pitchFamily="18" charset="0"/>
                          </a:rPr>
                        </m:ctrlPr>
                      </m:fPr>
                      <m:num>
                        <m:r>
                          <a:rPr lang="en-US" b="0" i="1" dirty="0" smtClean="0">
                            <a:latin typeface="Cambria Math" panose="02040503050406030204" pitchFamily="18" charset="0"/>
                          </a:rPr>
                          <m:t>𝑑</m:t>
                        </m:r>
                        <m:r>
                          <a:rPr lang="en-US" i="1" dirty="0">
                            <a:latin typeface="Cambria Math" panose="02040503050406030204" pitchFamily="18" charset="0"/>
                            <a:ea typeface="Cambria Math" panose="02040503050406030204" pitchFamily="18" charset="0"/>
                          </a:rPr>
                          <m:t>𝑥</m:t>
                        </m:r>
                      </m:num>
                      <m:den>
                        <m:r>
                          <a:rPr lang="en-US" b="0" i="1" dirty="0" smtClean="0">
                            <a:latin typeface="Cambria Math" panose="02040503050406030204" pitchFamily="18" charset="0"/>
                            <a:ea typeface="Cambria Math" panose="02040503050406030204" pitchFamily="18" charset="0"/>
                          </a:rPr>
                          <m:t>𝑑</m:t>
                        </m:r>
                        <m:r>
                          <a:rPr lang="en-US" i="1" dirty="0">
                            <a:latin typeface="Cambria Math" panose="02040503050406030204" pitchFamily="18" charset="0"/>
                            <a:ea typeface="Cambria Math" panose="02040503050406030204" pitchFamily="18" charset="0"/>
                          </a:rPr>
                          <m:t>𝑢</m:t>
                        </m:r>
                      </m:den>
                    </m:f>
                    <m:r>
                      <a:rPr lang="en-US" i="1" dirty="0">
                        <a:latin typeface="Cambria Math" panose="02040503050406030204" pitchFamily="18" charset="0"/>
                      </a:rPr>
                      <m:t>)</m:t>
                    </m:r>
                    <m:r>
                      <a:rPr lang="en-US" i="1" baseline="30000" dirty="0">
                        <a:latin typeface="Cambria Math" panose="02040503050406030204" pitchFamily="18" charset="0"/>
                      </a:rPr>
                      <m:t>2</m:t>
                    </m:r>
                  </m:oMath>
                </a14:m>
                <a:endParaRPr lang="en-US" baseline="30000" dirty="0"/>
              </a:p>
              <a:p>
                <a:r>
                  <a:rPr lang="en-US" dirty="0"/>
                  <a:t>This is exact for a linear function, but an approximation for nonlinear functions as </a:t>
                </a:r>
                <a14:m>
                  <m:oMath xmlns:m="http://schemas.openxmlformats.org/officeDocument/2006/math">
                    <m:r>
                      <a:rPr lang="en-US" i="1">
                        <a:latin typeface="Cambria Math" panose="02040503050406030204" pitchFamily="18" charset="0"/>
                      </a:rPr>
                      <m:t>𝜎</m:t>
                    </m:r>
                  </m:oMath>
                </a14:m>
                <a:r>
                  <a:rPr lang="en-US" baseline="-25000" dirty="0"/>
                  <a:t>u </a:t>
                </a:r>
                <a:r>
                  <a:rPr lang="en-US" dirty="0"/>
                  <a:t>becomes larger</a:t>
                </a:r>
              </a:p>
              <a:p>
                <a:r>
                  <a:rPr lang="en-US" dirty="0"/>
                  <a:t>Examples:</a:t>
                </a:r>
              </a:p>
              <a:p>
                <a:pPr marL="0" indent="0">
                  <a:buNone/>
                </a:pPr>
                <a:r>
                  <a:rPr lang="en-US" dirty="0"/>
                  <a:t>     x = u + a        </a:t>
                </a:r>
                <a:r>
                  <a:rPr lang="en-US" dirty="0">
                    <a:sym typeface="Wingdings" pitchFamily="2" charset="2"/>
                  </a:rPr>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oMath>
                </a14:m>
                <a:r>
                  <a:rPr lang="en-US" dirty="0"/>
                  <a:t> = </a:t>
                </a:r>
                <a14:m>
                  <m:oMath xmlns:m="http://schemas.openxmlformats.org/officeDocument/2006/math">
                    <m:r>
                      <a:rPr lang="en-US" i="1">
                        <a:latin typeface="Cambria Math" panose="02040503050406030204" pitchFamily="18" charset="0"/>
                      </a:rPr>
                      <m:t>𝜎</m:t>
                    </m:r>
                  </m:oMath>
                </a14:m>
                <a:r>
                  <a:rPr lang="en-US" baseline="-25000" dirty="0"/>
                  <a:t>u</a:t>
                </a:r>
                <a:endParaRPr lang="en-US" dirty="0"/>
              </a:p>
              <a:p>
                <a:pPr marL="0" indent="0">
                  <a:buNone/>
                </a:pPr>
                <a:r>
                  <a:rPr lang="en-US" dirty="0"/>
                  <a:t>     x = a u           </a:t>
                </a:r>
                <a:r>
                  <a:rPr lang="en-US" dirty="0">
                    <a:sym typeface="Wingdings" pitchFamily="2" charset="2"/>
                  </a:rPr>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oMath>
                </a14:m>
                <a:r>
                  <a:rPr lang="en-US" dirty="0"/>
                  <a:t> = |a| </a:t>
                </a:r>
                <a14:m>
                  <m:oMath xmlns:m="http://schemas.openxmlformats.org/officeDocument/2006/math">
                    <m:r>
                      <a:rPr lang="en-US" i="1">
                        <a:latin typeface="Cambria Math" panose="02040503050406030204" pitchFamily="18" charset="0"/>
                      </a:rPr>
                      <m:t>𝜎</m:t>
                    </m:r>
                  </m:oMath>
                </a14:m>
                <a:r>
                  <a:rPr lang="en-US" baseline="-25000" dirty="0"/>
                  <a:t>u</a:t>
                </a:r>
              </a:p>
              <a:p>
                <a:pPr marL="0" indent="0">
                  <a:buNone/>
                </a:pPr>
                <a:r>
                  <a:rPr lang="en-US" dirty="0"/>
                  <a:t>     x = ln(u)        </a:t>
                </a:r>
                <a:r>
                  <a:rPr lang="en-US" dirty="0">
                    <a:sym typeface="Wingdings" pitchFamily="2" charset="2"/>
                  </a:rPr>
                  <a:t> </a:t>
                </a:r>
                <a14:m>
                  <m:oMath xmlns:m="http://schemas.openxmlformats.org/officeDocument/2006/math">
                    <m:r>
                      <m:rPr>
                        <m:sty m:val="p"/>
                      </m:rPr>
                      <a:rPr lang="el-GR" i="1" smtClean="0">
                        <a:latin typeface="Cambria Math" panose="02040503050406030204" pitchFamily="18" charset="0"/>
                        <a:ea typeface="Cambria Math" panose="02040503050406030204" pitchFamily="18" charset="0"/>
                        <a:sym typeface="Wingdings" pitchFamily="2" charset="2"/>
                      </a:rPr>
                      <m:t>σ</m:t>
                    </m:r>
                    <m:r>
                      <a:rPr lang="en-US" b="0" i="1" baseline="-25000" smtClean="0">
                        <a:latin typeface="Cambria Math" panose="02040503050406030204" pitchFamily="18" charset="0"/>
                        <a:ea typeface="Cambria Math" panose="02040503050406030204" pitchFamily="18" charset="0"/>
                        <a:sym typeface="Wingdings" pitchFamily="2" charset="2"/>
                      </a:rPr>
                      <m:t>𝑥</m:t>
                    </m:r>
                    <m:r>
                      <a:rPr lang="en-US" b="0" i="1" smtClean="0">
                        <a:latin typeface="Cambria Math" panose="02040503050406030204" pitchFamily="18" charset="0"/>
                        <a:ea typeface="Cambria Math" panose="02040503050406030204" pitchFamily="18" charset="0"/>
                        <a:sym typeface="Wingdings" pitchFamily="2" charset="2"/>
                      </a:rPr>
                      <m:t>= </m:t>
                    </m:r>
                    <m:f>
                      <m:fPr>
                        <m:ctrlPr>
                          <a:rPr lang="en-US" i="1" smtClean="0">
                            <a:latin typeface="Cambria Math" panose="02040503050406030204" pitchFamily="18" charset="0"/>
                            <a:sym typeface="Wingdings" pitchFamily="2" charset="2"/>
                          </a:rPr>
                        </m:ctrlPr>
                      </m:fPr>
                      <m:num>
                        <m:r>
                          <a:rPr lang="en-US" i="1" smtClean="0">
                            <a:latin typeface="Cambria Math" panose="02040503050406030204" pitchFamily="18" charset="0"/>
                            <a:ea typeface="Cambria Math" panose="02040503050406030204" pitchFamily="18" charset="0"/>
                            <a:sym typeface="Wingdings" pitchFamily="2" charset="2"/>
                          </a:rPr>
                          <m:t>𝜎</m:t>
                        </m:r>
                        <m:r>
                          <a:rPr lang="en-US" b="0" i="1" baseline="-25000" smtClean="0">
                            <a:latin typeface="Cambria Math" panose="02040503050406030204" pitchFamily="18" charset="0"/>
                            <a:ea typeface="Cambria Math" panose="02040503050406030204" pitchFamily="18" charset="0"/>
                            <a:sym typeface="Wingdings" pitchFamily="2" charset="2"/>
                          </a:rPr>
                          <m:t>𝑢</m:t>
                        </m:r>
                      </m:num>
                      <m:den>
                        <m:r>
                          <a:rPr lang="en-US" b="0" i="1" smtClean="0">
                            <a:latin typeface="Cambria Math" panose="02040503050406030204" pitchFamily="18" charset="0"/>
                            <a:sym typeface="Wingdings" pitchFamily="2" charset="2"/>
                          </a:rPr>
                          <m:t>𝑢</m:t>
                        </m:r>
                      </m:den>
                    </m:f>
                  </m:oMath>
                </a14:m>
                <a:endParaRPr lang="en-US" dirty="0"/>
              </a:p>
              <a:p>
                <a:pPr marL="0" indent="0">
                  <a:buNone/>
                </a:pPr>
                <a:r>
                  <a:rPr lang="en-US" dirty="0"/>
                  <a:t>     x = sin(u)       </a:t>
                </a:r>
                <a:r>
                  <a:rPr lang="en-US" dirty="0">
                    <a:sym typeface="Wingdings" pitchFamily="2" charset="2"/>
                  </a:rPr>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oMath>
                </a14:m>
                <a:r>
                  <a:rPr lang="en-US" dirty="0"/>
                  <a:t> = |cos(u)| </a:t>
                </a:r>
                <a14:m>
                  <m:oMath xmlns:m="http://schemas.openxmlformats.org/officeDocument/2006/math">
                    <m:r>
                      <a:rPr lang="en-US" i="1">
                        <a:latin typeface="Cambria Math" panose="02040503050406030204" pitchFamily="18" charset="0"/>
                      </a:rPr>
                      <m:t>𝜎</m:t>
                    </m:r>
                  </m:oMath>
                </a14:m>
                <a:r>
                  <a:rPr lang="en-US" baseline="-25000" dirty="0"/>
                  <a:t>u</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54F68DB9-9532-4248-B76E-69F0B33D8918}"/>
                  </a:ext>
                </a:extLst>
              </p:cNvPr>
              <p:cNvSpPr>
                <a:spLocks noGrp="1" noRot="1" noChangeAspect="1" noMove="1" noResize="1" noEditPoints="1" noAdjustHandles="1" noChangeArrowheads="1" noChangeShapeType="1" noTextEdit="1"/>
              </p:cNvSpPr>
              <p:nvPr>
                <p:ph idx="1"/>
              </p:nvPr>
            </p:nvSpPr>
            <p:spPr>
              <a:xfrm>
                <a:off x="838200" y="1894637"/>
                <a:ext cx="10515600" cy="4351338"/>
              </a:xfrm>
              <a:blipFill>
                <a:blip r:embed="rId2"/>
                <a:stretch>
                  <a:fillRect l="-483" t="-232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685E7B8-5520-944C-A6EA-541B50B5F8F3}"/>
              </a:ext>
            </a:extLst>
          </p:cNvPr>
          <p:cNvPicPr>
            <a:picLocks noChangeAspect="1"/>
          </p:cNvPicPr>
          <p:nvPr/>
        </p:nvPicPr>
        <p:blipFill>
          <a:blip r:embed="rId3"/>
          <a:stretch>
            <a:fillRect/>
          </a:stretch>
        </p:blipFill>
        <p:spPr>
          <a:xfrm>
            <a:off x="4907412" y="4939728"/>
            <a:ext cx="2377175" cy="1786817"/>
          </a:xfrm>
          <a:prstGeom prst="rect">
            <a:avLst/>
          </a:prstGeom>
        </p:spPr>
      </p:pic>
    </p:spTree>
    <p:extLst>
      <p:ext uri="{BB962C8B-B14F-4D97-AF65-F5344CB8AC3E}">
        <p14:creationId xmlns:p14="http://schemas.microsoft.com/office/powerpoint/2010/main" val="30229304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BAFCA-7D82-4E4F-BA96-BB28A99E51C2}"/>
              </a:ext>
            </a:extLst>
          </p:cNvPr>
          <p:cNvSpPr>
            <a:spLocks noGrp="1"/>
          </p:cNvSpPr>
          <p:nvPr>
            <p:ph type="title"/>
          </p:nvPr>
        </p:nvSpPr>
        <p:spPr/>
        <p:txBody>
          <a:bodyPr/>
          <a:lstStyle/>
          <a:p>
            <a:r>
              <a:rPr lang="en-US" dirty="0"/>
              <a:t>Propagation of uncertainties: multiple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C9698A-1417-A747-A929-DD82D7782A17}"/>
                  </a:ext>
                </a:extLst>
              </p:cNvPr>
              <p:cNvSpPr>
                <a:spLocks noGrp="1"/>
              </p:cNvSpPr>
              <p:nvPr>
                <p:ph idx="1"/>
              </p:nvPr>
            </p:nvSpPr>
            <p:spPr/>
            <p:txBody>
              <a:bodyPr/>
              <a:lstStyle/>
              <a:p>
                <a:r>
                  <a:rPr lang="en-US" dirty="0"/>
                  <a:t>for x = f(</a:t>
                </a:r>
                <a:r>
                  <a:rPr lang="en-US" dirty="0" err="1"/>
                  <a:t>u,v</a:t>
                </a:r>
                <a:r>
                  <a:rPr lang="en-US" dirty="0"/>
                  <a:t>,…), where individual uncertainties (</a:t>
                </a:r>
                <a14:m>
                  <m:oMath xmlns:m="http://schemas.openxmlformats.org/officeDocument/2006/math">
                    <m:r>
                      <a:rPr lang="en-US" i="1">
                        <a:latin typeface="Cambria Math" panose="02040503050406030204" pitchFamily="18" charset="0"/>
                      </a:rPr>
                      <m:t>𝜎</m:t>
                    </m:r>
                  </m:oMath>
                </a14:m>
                <a:r>
                  <a:rPr lang="en-US" baseline="-25000" dirty="0"/>
                  <a:t>u</a:t>
                </a:r>
                <a:r>
                  <a:rPr lang="en-US" dirty="0"/>
                  <a:t>,</a:t>
                </a:r>
                <a:r>
                  <a:rPr lang="en-US" baseline="-25000" dirty="0"/>
                  <a:t> </a:t>
                </a:r>
                <a14:m>
                  <m:oMath xmlns:m="http://schemas.openxmlformats.org/officeDocument/2006/math">
                    <m:r>
                      <a:rPr lang="en-US" i="1" dirty="0">
                        <a:latin typeface="Cambria Math" panose="02040503050406030204" pitchFamily="18" charset="0"/>
                      </a:rPr>
                      <m:t>𝜎</m:t>
                    </m:r>
                  </m:oMath>
                </a14:m>
                <a:r>
                  <a:rPr lang="en-US" baseline="-25000" dirty="0"/>
                  <a:t>v</a:t>
                </a:r>
                <a:r>
                  <a:rPr lang="en-US" dirty="0"/>
                  <a:t>,…) </a:t>
                </a:r>
                <a:r>
                  <a:rPr lang="en-US" baseline="30000" dirty="0"/>
                  <a:t> </a:t>
                </a:r>
                <a:r>
                  <a:rPr lang="en-US" dirty="0"/>
                  <a:t>are uncorrelated </a:t>
                </a:r>
              </a:p>
              <a:p>
                <a:pPr marL="0" indent="0">
                  <a:buNone/>
                </a:pPr>
                <a:r>
                  <a:rPr lang="en-US" dirty="0"/>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r>
                      <a:rPr lang="en-US" i="1" baseline="30000">
                        <a:latin typeface="Cambria Math" panose="02040503050406030204" pitchFamily="18" charset="0"/>
                      </a:rPr>
                      <m:t>2</m:t>
                    </m:r>
                    <m:r>
                      <a:rPr lang="en-US" i="1">
                        <a:latin typeface="Cambria Math" panose="02040503050406030204" pitchFamily="18" charset="0"/>
                      </a:rPr>
                      <m:t>= </m:t>
                    </m:r>
                    <m:r>
                      <a:rPr lang="en-US" i="1">
                        <a:latin typeface="Cambria Math" panose="02040503050406030204" pitchFamily="18" charset="0"/>
                      </a:rPr>
                      <m:t>𝜎</m:t>
                    </m:r>
                  </m:oMath>
                </a14:m>
                <a:r>
                  <a:rPr lang="en-US" baseline="-25000" dirty="0"/>
                  <a:t>u</a:t>
                </a:r>
                <a:r>
                  <a:rPr lang="en-US" baseline="30000" dirty="0"/>
                  <a:t>2 </a:t>
                </a:r>
                <a:r>
                  <a:rPr lang="en-US" dirty="0"/>
                  <a:t>(</a:t>
                </a:r>
                <a:r>
                  <a:rPr lang="en-US" baseline="30000"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𝑢</m:t>
                        </m:r>
                      </m:den>
                    </m:f>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𝜎</m:t>
                    </m:r>
                  </m:oMath>
                </a14:m>
                <a:r>
                  <a:rPr lang="en-US" baseline="-25000" dirty="0"/>
                  <a:t>v</a:t>
                </a:r>
                <a:r>
                  <a:rPr lang="en-US" baseline="30000" dirty="0"/>
                  <a:t>2</a:t>
                </a:r>
                <a:r>
                  <a:rPr lang="en-US" dirty="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𝑣</m:t>
                        </m:r>
                      </m:den>
                    </m:f>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 …</m:t>
                    </m:r>
                  </m:oMath>
                </a14:m>
                <a:endParaRPr lang="en-US" dirty="0"/>
              </a:p>
              <a:p>
                <a:r>
                  <a:rPr lang="en-US" dirty="0"/>
                  <a:t>Examples:</a:t>
                </a:r>
              </a:p>
              <a:p>
                <a:pPr marL="0" indent="0">
                  <a:buNone/>
                </a:pPr>
                <a:r>
                  <a:rPr lang="en-US" dirty="0"/>
                  <a:t>     x = u + v </a:t>
                </a:r>
                <a:r>
                  <a:rPr lang="en-US" dirty="0">
                    <a:sym typeface="Wingdings" pitchFamily="2" charset="2"/>
                  </a:rPr>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oMath>
                </a14:m>
                <a:r>
                  <a:rPr lang="en-US" baseline="30000" dirty="0"/>
                  <a:t>2</a:t>
                </a:r>
                <a:r>
                  <a:rPr lang="en-US" dirty="0"/>
                  <a:t> = </a:t>
                </a:r>
                <a14:m>
                  <m:oMath xmlns:m="http://schemas.openxmlformats.org/officeDocument/2006/math">
                    <m:r>
                      <a:rPr lang="en-US" i="1">
                        <a:latin typeface="Cambria Math" panose="02040503050406030204" pitchFamily="18" charset="0"/>
                      </a:rPr>
                      <m:t>𝜎</m:t>
                    </m:r>
                  </m:oMath>
                </a14:m>
                <a:r>
                  <a:rPr lang="en-US" baseline="-25000" dirty="0"/>
                  <a:t>u</a:t>
                </a:r>
                <a:r>
                  <a:rPr lang="en-US" baseline="30000" dirty="0"/>
                  <a:t>2 + </a:t>
                </a:r>
                <a14:m>
                  <m:oMath xmlns:m="http://schemas.openxmlformats.org/officeDocument/2006/math">
                    <m:r>
                      <a:rPr lang="en-US" i="1">
                        <a:latin typeface="Cambria Math" panose="02040503050406030204" pitchFamily="18" charset="0"/>
                      </a:rPr>
                      <m:t>𝜎</m:t>
                    </m:r>
                    <m:r>
                      <m:rPr>
                        <m:sty m:val="p"/>
                      </m:rPr>
                      <a:rPr lang="en-US" b="0" i="0" baseline="-25000" smtClean="0">
                        <a:latin typeface="Cambria Math" panose="02040503050406030204" pitchFamily="18" charset="0"/>
                      </a:rPr>
                      <m:t>v</m:t>
                    </m:r>
                  </m:oMath>
                </a14:m>
                <a:r>
                  <a:rPr lang="en-US" baseline="30000" dirty="0"/>
                  <a:t>2  </a:t>
                </a:r>
              </a:p>
              <a:p>
                <a:pPr marL="0" indent="0">
                  <a:buNone/>
                </a:pPr>
                <a:r>
                  <a:rPr lang="en-US" baseline="30000" dirty="0"/>
                  <a:t>        </a:t>
                </a:r>
                <a:r>
                  <a:rPr lang="en-US" dirty="0"/>
                  <a:t>x = </a:t>
                </a:r>
                <a:r>
                  <a:rPr lang="en-US" dirty="0" err="1"/>
                  <a:t>uv</a:t>
                </a:r>
                <a:r>
                  <a:rPr lang="en-US" dirty="0"/>
                  <a:t>     </a:t>
                </a:r>
                <a:r>
                  <a:rPr lang="en-US" dirty="0">
                    <a:sym typeface="Wingdings" pitchFamily="2" charset="2"/>
                  </a:rPr>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oMath>
                </a14:m>
                <a:r>
                  <a:rPr lang="en-US" baseline="30000" dirty="0"/>
                  <a:t>2</a:t>
                </a:r>
                <a:r>
                  <a:rPr lang="en-US" dirty="0"/>
                  <a:t> = </a:t>
                </a:r>
                <a14:m>
                  <m:oMath xmlns:m="http://schemas.openxmlformats.org/officeDocument/2006/math">
                    <m:r>
                      <m:rPr>
                        <m:sty m:val="p"/>
                      </m:rPr>
                      <a:rPr lang="en-US" b="0" i="0" smtClean="0">
                        <a:latin typeface="Cambria Math" panose="02040503050406030204" pitchFamily="18" charset="0"/>
                      </a:rPr>
                      <m:t>v</m:t>
                    </m:r>
                    <m:r>
                      <a:rPr lang="en-US" b="0" i="1" baseline="30000" smtClean="0">
                        <a:latin typeface="Cambria Math" panose="02040503050406030204" pitchFamily="18" charset="0"/>
                      </a:rPr>
                      <m:t>2</m:t>
                    </m:r>
                    <m:r>
                      <a:rPr lang="en-US" i="1">
                        <a:latin typeface="Cambria Math" panose="02040503050406030204" pitchFamily="18" charset="0"/>
                      </a:rPr>
                      <m:t>𝜎</m:t>
                    </m:r>
                  </m:oMath>
                </a14:m>
                <a:r>
                  <a:rPr lang="en-US" baseline="-25000" dirty="0"/>
                  <a:t>u</a:t>
                </a:r>
                <a:r>
                  <a:rPr lang="en-US" baseline="30000" dirty="0"/>
                  <a:t>2 + </a:t>
                </a:r>
                <a14:m>
                  <m:oMath xmlns:m="http://schemas.openxmlformats.org/officeDocument/2006/math">
                    <m:r>
                      <m:rPr>
                        <m:sty m:val="p"/>
                      </m:rPr>
                      <a:rPr lang="en-US" b="0" i="0" smtClean="0">
                        <a:latin typeface="Cambria Math" panose="02040503050406030204" pitchFamily="18" charset="0"/>
                      </a:rPr>
                      <m:t>u</m:t>
                    </m:r>
                    <m:r>
                      <a:rPr lang="en-US" b="0" i="0" baseline="30000" smtClean="0">
                        <a:latin typeface="Cambria Math" panose="02040503050406030204" pitchFamily="18" charset="0"/>
                      </a:rPr>
                      <m:t>2</m:t>
                    </m:r>
                    <m:r>
                      <a:rPr lang="en-US" i="1">
                        <a:latin typeface="Cambria Math" panose="02040503050406030204" pitchFamily="18" charset="0"/>
                      </a:rPr>
                      <m:t>𝜎</m:t>
                    </m:r>
                    <m:r>
                      <m:rPr>
                        <m:sty m:val="p"/>
                      </m:rPr>
                      <a:rPr lang="en-US" baseline="-25000">
                        <a:latin typeface="Cambria Math" panose="02040503050406030204" pitchFamily="18" charset="0"/>
                      </a:rPr>
                      <m:t>v</m:t>
                    </m:r>
                  </m:oMath>
                </a14:m>
                <a:r>
                  <a:rPr lang="en-US" baseline="30000" dirty="0"/>
                  <a:t>2   </a:t>
                </a:r>
                <a:r>
                  <a:rPr lang="en-US" dirty="0"/>
                  <a:t>      </a:t>
                </a:r>
                <a14:m>
                  <m:oMath xmlns:m="http://schemas.openxmlformats.org/officeDocument/2006/math">
                    <m:f>
                      <m:fPr>
                        <m:ctrlPr>
                          <a:rPr lang="en-US" i="1" dirty="0" smtClean="0">
                            <a:latin typeface="Cambria Math" panose="02040503050406030204" pitchFamily="18" charset="0"/>
                          </a:rPr>
                        </m:ctrlPr>
                      </m:fPr>
                      <m:num>
                        <m:r>
                          <a:rPr lang="en-US" i="1">
                            <a:latin typeface="Cambria Math" panose="02040503050406030204" pitchFamily="18" charset="0"/>
                          </a:rPr>
                          <m:t>𝜎</m:t>
                        </m:r>
                        <m:r>
                          <a:rPr lang="en-US" i="1" baseline="-25000">
                            <a:latin typeface="Cambria Math" panose="02040503050406030204" pitchFamily="18" charset="0"/>
                          </a:rPr>
                          <m:t>𝑥</m:t>
                        </m:r>
                        <m:r>
                          <m:rPr>
                            <m:nor/>
                          </m:rPr>
                          <a:rPr lang="en-US" baseline="30000" dirty="0"/>
                          <m:t>2</m:t>
                        </m:r>
                      </m:num>
                      <m:den>
                        <m:r>
                          <a:rPr lang="en-US" b="0" i="1" dirty="0" smtClean="0">
                            <a:latin typeface="Cambria Math" panose="02040503050406030204" pitchFamily="18" charset="0"/>
                          </a:rPr>
                          <m:t>𝑥</m:t>
                        </m:r>
                        <m:r>
                          <a:rPr lang="en-US" b="0" i="1" baseline="30000" dirty="0" smtClean="0">
                            <a:latin typeface="Cambria Math" panose="02040503050406030204" pitchFamily="18" charset="0"/>
                          </a:rPr>
                          <m:t>2</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i="1">
                            <a:latin typeface="Cambria Math" panose="02040503050406030204" pitchFamily="18" charset="0"/>
                          </a:rPr>
                          <m:t>𝜎</m:t>
                        </m:r>
                        <m:r>
                          <m:rPr>
                            <m:nor/>
                          </m:rPr>
                          <a:rPr lang="en-US" baseline="-25000" dirty="0"/>
                          <m:t>u</m:t>
                        </m:r>
                        <m:r>
                          <m:rPr>
                            <m:nor/>
                          </m:rPr>
                          <a:rPr lang="en-US" baseline="30000" dirty="0"/>
                          <m:t>2</m:t>
                        </m:r>
                      </m:num>
                      <m:den>
                        <m:r>
                          <a:rPr lang="en-US" b="0" i="1" dirty="0" smtClean="0">
                            <a:latin typeface="Cambria Math" panose="02040503050406030204" pitchFamily="18" charset="0"/>
                          </a:rPr>
                          <m:t>𝑢</m:t>
                        </m:r>
                        <m:r>
                          <a:rPr lang="en-US" b="0" i="1" baseline="30000" dirty="0" smtClean="0">
                            <a:latin typeface="Cambria Math" panose="02040503050406030204" pitchFamily="18" charset="0"/>
                          </a:rPr>
                          <m:t>2</m:t>
                        </m:r>
                      </m:den>
                    </m:f>
                    <m:r>
                      <a:rPr lang="en-US" b="0" i="1" dirty="0" smtClean="0">
                        <a:latin typeface="Cambria Math" panose="02040503050406030204" pitchFamily="18" charset="0"/>
                      </a:rPr>
                      <m:t>+ </m:t>
                    </m:r>
                    <m:f>
                      <m:fPr>
                        <m:ctrlPr>
                          <a:rPr lang="en-US" b="0" i="1" dirty="0" smtClean="0">
                            <a:latin typeface="Cambria Math" panose="02040503050406030204" pitchFamily="18" charset="0"/>
                          </a:rPr>
                        </m:ctrlPr>
                      </m:fPr>
                      <m:num>
                        <m:r>
                          <a:rPr lang="en-US" i="1">
                            <a:latin typeface="Cambria Math" panose="02040503050406030204" pitchFamily="18" charset="0"/>
                          </a:rPr>
                          <m:t>𝜎</m:t>
                        </m:r>
                        <m:r>
                          <m:rPr>
                            <m:sty m:val="p"/>
                          </m:rPr>
                          <a:rPr lang="en-US" baseline="-25000">
                            <a:latin typeface="Cambria Math" panose="02040503050406030204" pitchFamily="18" charset="0"/>
                          </a:rPr>
                          <m:t>v</m:t>
                        </m:r>
                        <m:r>
                          <m:rPr>
                            <m:nor/>
                          </m:rPr>
                          <a:rPr lang="en-US" baseline="30000" dirty="0"/>
                          <m:t>2</m:t>
                        </m:r>
                      </m:num>
                      <m:den>
                        <m:r>
                          <a:rPr lang="en-US" b="0" i="1" dirty="0" smtClean="0">
                            <a:latin typeface="Cambria Math" panose="02040503050406030204" pitchFamily="18" charset="0"/>
                          </a:rPr>
                          <m:t>𝑣</m:t>
                        </m:r>
                        <m:r>
                          <a:rPr lang="en-US" b="0" i="1" baseline="30000" dirty="0" smtClean="0">
                            <a:latin typeface="Cambria Math" panose="02040503050406030204" pitchFamily="18" charset="0"/>
                          </a:rPr>
                          <m:t>2</m:t>
                        </m:r>
                      </m:den>
                    </m:f>
                  </m:oMath>
                </a14:m>
                <a:endParaRPr lang="en-US" dirty="0"/>
              </a:p>
              <a:p>
                <a:pPr marL="0" indent="0">
                  <a:buNone/>
                </a:pPr>
                <a:endParaRPr lang="en-US" dirty="0"/>
              </a:p>
              <a:p>
                <a:endParaRPr lang="en-US" dirty="0"/>
              </a:p>
            </p:txBody>
          </p:sp>
        </mc:Choice>
        <mc:Fallback xmlns="">
          <p:sp>
            <p:nvSpPr>
              <p:cNvPr id="3" name="Content Placeholder 2">
                <a:extLst>
                  <a:ext uri="{FF2B5EF4-FFF2-40B4-BE49-F238E27FC236}">
                    <a16:creationId xmlns:a16="http://schemas.microsoft.com/office/drawing/2014/main" id="{E1C9698A-1417-A747-A929-DD82D7782A17}"/>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31100447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Multivariate distributions</a:t>
            </a:r>
          </a:p>
        </p:txBody>
      </p:sp>
    </p:spTree>
    <p:extLst>
      <p:ext uri="{BB962C8B-B14F-4D97-AF65-F5344CB8AC3E}">
        <p14:creationId xmlns:p14="http://schemas.microsoft.com/office/powerpoint/2010/main" val="6552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AA8FA-4D63-0F41-B68A-BE4EB78D4DA4}"/>
              </a:ext>
            </a:extLst>
          </p:cNvPr>
          <p:cNvSpPr>
            <a:spLocks noGrp="1"/>
          </p:cNvSpPr>
          <p:nvPr>
            <p:ph type="title"/>
          </p:nvPr>
        </p:nvSpPr>
        <p:spPr/>
        <p:txBody>
          <a:bodyPr/>
          <a:lstStyle/>
          <a:p>
            <a:r>
              <a:rPr lang="en-US" dirty="0"/>
              <a:t>Multivariate distributions</a:t>
            </a:r>
          </a:p>
        </p:txBody>
      </p:sp>
      <p:sp>
        <p:nvSpPr>
          <p:cNvPr id="3" name="Content Placeholder 2">
            <a:extLst>
              <a:ext uri="{FF2B5EF4-FFF2-40B4-BE49-F238E27FC236}">
                <a16:creationId xmlns:a16="http://schemas.microsoft.com/office/drawing/2014/main" id="{810A0F50-2B4B-3245-B6CA-500815C08E4D}"/>
              </a:ext>
            </a:extLst>
          </p:cNvPr>
          <p:cNvSpPr>
            <a:spLocks noGrp="1"/>
          </p:cNvSpPr>
          <p:nvPr>
            <p:ph idx="1"/>
          </p:nvPr>
        </p:nvSpPr>
        <p:spPr/>
        <p:txBody>
          <a:bodyPr>
            <a:normAutofit/>
          </a:bodyPr>
          <a:lstStyle/>
          <a:p>
            <a:r>
              <a:rPr lang="en-US" dirty="0"/>
              <a:t>In many cases, you may be measuring two quantities of a population that are each random variables</a:t>
            </a:r>
          </a:p>
          <a:p>
            <a:r>
              <a:rPr lang="en-US" dirty="0"/>
              <a:t>You can then make a 2-dimensional probability distribution function, p(</a:t>
            </a:r>
            <a:r>
              <a:rPr lang="en-US" dirty="0" err="1"/>
              <a:t>x,y</a:t>
            </a:r>
            <a:r>
              <a:rPr lang="en-US" dirty="0"/>
              <a:t>)</a:t>
            </a:r>
          </a:p>
          <a:p>
            <a:r>
              <a:rPr lang="en-US" dirty="0"/>
              <a:t>If the quantities are independent of each other, then</a:t>
            </a:r>
          </a:p>
          <a:p>
            <a:pPr marL="0" indent="0">
              <a:buNone/>
            </a:pPr>
            <a:r>
              <a:rPr lang="en-US" dirty="0"/>
              <a:t>     p(</a:t>
            </a:r>
            <a:r>
              <a:rPr lang="en-US" dirty="0" err="1"/>
              <a:t>x,y</a:t>
            </a:r>
            <a:r>
              <a:rPr lang="en-US" dirty="0"/>
              <a:t>) = p(x) p(y)</a:t>
            </a:r>
          </a:p>
          <a:p>
            <a:pPr marL="0" indent="0">
              <a:buNone/>
            </a:pPr>
            <a:r>
              <a:rPr lang="en-US" dirty="0"/>
              <a:t>   just as we had for classic probabilities</a:t>
            </a:r>
          </a:p>
          <a:p>
            <a:r>
              <a:rPr lang="en-US" dirty="0"/>
              <a:t>If the quantities are not independent, we have correlated quantities</a:t>
            </a:r>
          </a:p>
        </p:txBody>
      </p:sp>
    </p:spTree>
    <p:extLst>
      <p:ext uri="{BB962C8B-B14F-4D97-AF65-F5344CB8AC3E}">
        <p14:creationId xmlns:p14="http://schemas.microsoft.com/office/powerpoint/2010/main" val="293633903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01EB4-5C0E-4C4D-9DE8-FCFD2B605013}"/>
              </a:ext>
            </a:extLst>
          </p:cNvPr>
          <p:cNvSpPr>
            <a:spLocks noGrp="1"/>
          </p:cNvSpPr>
          <p:nvPr>
            <p:ph type="title"/>
          </p:nvPr>
        </p:nvSpPr>
        <p:spPr/>
        <p:txBody>
          <a:bodyPr/>
          <a:lstStyle/>
          <a:p>
            <a:r>
              <a:rPr lang="en-US" dirty="0"/>
              <a:t>Multivariate distributions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3B9DA79-A0D9-F341-BEC7-5072D8729E00}"/>
                  </a:ext>
                </a:extLst>
              </p:cNvPr>
              <p:cNvSpPr>
                <a:spLocks noGrp="1"/>
              </p:cNvSpPr>
              <p:nvPr>
                <p:ph idx="1"/>
              </p:nvPr>
            </p:nvSpPr>
            <p:spPr>
              <a:xfrm>
                <a:off x="838200" y="1825624"/>
                <a:ext cx="6599830" cy="5175677"/>
              </a:xfrm>
            </p:spPr>
            <p:txBody>
              <a:bodyPr>
                <a:normAutofit fontScale="70000" lnSpcReduction="20000"/>
              </a:bodyPr>
              <a:lstStyle/>
              <a:p>
                <a:r>
                  <a:rPr lang="en-US" dirty="0"/>
                  <a:t>The probability distribution function is P(</a:t>
                </a:r>
                <a:r>
                  <a:rPr lang="en-US" dirty="0" err="1"/>
                  <a:t>x,y</a:t>
                </a:r>
                <a:r>
                  <a:rPr lang="en-US" dirty="0"/>
                  <a:t>)</a:t>
                </a:r>
              </a:p>
              <a:p>
                <a:r>
                  <a:rPr lang="en-US" dirty="0"/>
                  <a:t>Think about slices in each dimension</a:t>
                </a:r>
              </a:p>
              <a:p>
                <a:pPr lvl="1"/>
                <a:r>
                  <a:rPr lang="en-US" dirty="0"/>
                  <a:t>Horizontal slice gives P(</a:t>
                </a:r>
                <a:r>
                  <a:rPr lang="en-US" dirty="0" err="1"/>
                  <a:t>x|y</a:t>
                </a:r>
                <a:r>
                  <a:rPr lang="en-US" dirty="0"/>
                  <a:t>)</a:t>
                </a:r>
              </a:p>
              <a:p>
                <a:pPr lvl="1"/>
                <a:r>
                  <a:rPr lang="en-US" dirty="0"/>
                  <a:t>Vertical slice gives P(</a:t>
                </a:r>
                <a:r>
                  <a:rPr lang="en-US" dirty="0" err="1"/>
                  <a:t>y|x</a:t>
                </a:r>
                <a:r>
                  <a:rPr lang="en-US" dirty="0"/>
                  <a:t>)</a:t>
                </a:r>
              </a:p>
              <a:p>
                <a:r>
                  <a:rPr lang="en-US" dirty="0"/>
                  <a:t>Integrating, one gets the marginal probability distributions:</a:t>
                </a:r>
              </a:p>
              <a:p>
                <a:pPr marL="457200" lvl="1" indent="0">
                  <a:buNone/>
                </a:pPr>
                <a:r>
                  <a:rPr lang="en-US" dirty="0"/>
                  <a:t>P(x) = ∫P(</a:t>
                </a:r>
                <a:r>
                  <a:rPr lang="en-US" dirty="0" err="1"/>
                  <a:t>x|y</a:t>
                </a:r>
                <a:r>
                  <a:rPr lang="en-US" dirty="0"/>
                  <a:t>) P(y) </a:t>
                </a:r>
                <a:r>
                  <a:rPr lang="en-US" dirty="0" err="1"/>
                  <a:t>dy</a:t>
                </a:r>
                <a:endParaRPr lang="en-US" dirty="0"/>
              </a:p>
              <a:p>
                <a:pPr marL="457200" lvl="1" indent="0">
                  <a:buNone/>
                </a:pPr>
                <a:r>
                  <a:rPr lang="en-US" dirty="0"/>
                  <a:t>P(y) = ∫P(</a:t>
                </a:r>
                <a:r>
                  <a:rPr lang="en-US" dirty="0" err="1"/>
                  <a:t>y|x</a:t>
                </a:r>
                <a:r>
                  <a:rPr lang="en-US" dirty="0"/>
                  <a:t>) P(x) dx</a:t>
                </a:r>
              </a:p>
              <a:p>
                <a:r>
                  <a:rPr lang="en-US" dirty="0"/>
                  <a:t>Considering the probability at any point p(</a:t>
                </a:r>
                <a:r>
                  <a:rPr lang="en-US" dirty="0" err="1"/>
                  <a:t>x,y</a:t>
                </a:r>
                <a:r>
                  <a:rPr lang="en-US" dirty="0"/>
                  <a:t>):</a:t>
                </a:r>
              </a:p>
              <a:p>
                <a:pPr marL="457200" lvl="1" indent="0">
                  <a:buNone/>
                </a:pPr>
                <a:r>
                  <a:rPr lang="en-US" dirty="0"/>
                  <a:t> P(</a:t>
                </a:r>
                <a:r>
                  <a:rPr lang="en-US" dirty="0" err="1"/>
                  <a:t>x,y</a:t>
                </a:r>
                <a:r>
                  <a:rPr lang="en-US" dirty="0"/>
                  <a:t>) = P(</a:t>
                </a:r>
                <a:r>
                  <a:rPr lang="en-US" dirty="0" err="1"/>
                  <a:t>x|y</a:t>
                </a:r>
                <a:r>
                  <a:rPr lang="en-US" dirty="0"/>
                  <a:t>) P(y) = P(</a:t>
                </a:r>
                <a:r>
                  <a:rPr lang="en-US" dirty="0" err="1"/>
                  <a:t>y|x</a:t>
                </a:r>
                <a:r>
                  <a:rPr lang="en-US" dirty="0"/>
                  <a:t>) P(x)</a:t>
                </a:r>
              </a:p>
              <a:p>
                <a:pPr marL="457200" lvl="1" indent="0">
                  <a:buNone/>
                </a:pPr>
                <a:r>
                  <a:rPr lang="en-US" dirty="0"/>
                  <a:t>This is Bayes theorem again!</a:t>
                </a:r>
              </a:p>
              <a:p>
                <a:r>
                  <a:rPr lang="en-US" dirty="0"/>
                  <a:t>These are just the random variable analogs of the law of total probability, and lead to:</a:t>
                </a:r>
              </a:p>
              <a:p>
                <a:pPr marL="0" indent="0">
                  <a:buNone/>
                </a:pPr>
                <a:endParaRPr lang="en-US" dirty="0"/>
              </a:p>
              <a:p>
                <a:pPr marL="457200" lvl="1" indent="0">
                  <a:buNone/>
                </a:pPr>
                <a:r>
                  <a:rPr lang="en-US" dirty="0"/>
                  <a:t>         P(</a:t>
                </a:r>
                <a:r>
                  <a:rPr lang="en-US" dirty="0" err="1"/>
                  <a:t>x|y</a:t>
                </a:r>
                <a:r>
                  <a:rPr lang="en-US" dirty="0"/>
                  <a:t>)=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𝑦</m:t>
                            </m:r>
                          </m:e>
                          <m:e>
                            <m:r>
                              <a:rPr lang="en-US" b="0" i="1" smtClean="0">
                                <a:latin typeface="Cambria Math" panose="02040503050406030204" pitchFamily="18" charset="0"/>
                              </a:rPr>
                              <m:t>𝑥</m:t>
                            </m:r>
                          </m:e>
                        </m:d>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𝑑𝑥</m:t>
                        </m:r>
                      </m:den>
                    </m:f>
                  </m:oMath>
                </a14:m>
                <a:endParaRPr lang="en-US" dirty="0"/>
              </a:p>
              <a:p>
                <a:pPr marL="457200" lvl="1" indent="0">
                  <a:buNone/>
                </a:pPr>
                <a:endParaRPr lang="en-US" dirty="0"/>
              </a:p>
              <a:p>
                <a:r>
                  <a:rPr lang="en-US" dirty="0"/>
                  <a:t>Note that marginal probabilities are normalized to unity, but not conditional probabilities</a:t>
                </a:r>
              </a:p>
            </p:txBody>
          </p:sp>
        </mc:Choice>
        <mc:Fallback xmlns="">
          <p:sp>
            <p:nvSpPr>
              <p:cNvPr id="3" name="Content Placeholder 2">
                <a:extLst>
                  <a:ext uri="{FF2B5EF4-FFF2-40B4-BE49-F238E27FC236}">
                    <a16:creationId xmlns:a16="http://schemas.microsoft.com/office/drawing/2014/main" id="{03B9DA79-A0D9-F341-BEC7-5072D8729E00}"/>
                  </a:ext>
                </a:extLst>
              </p:cNvPr>
              <p:cNvSpPr>
                <a:spLocks noGrp="1" noRot="1" noChangeAspect="1" noMove="1" noResize="1" noEditPoints="1" noAdjustHandles="1" noChangeArrowheads="1" noChangeShapeType="1" noTextEdit="1"/>
              </p:cNvSpPr>
              <p:nvPr>
                <p:ph idx="1"/>
              </p:nvPr>
            </p:nvSpPr>
            <p:spPr>
              <a:xfrm>
                <a:off x="838200" y="1825624"/>
                <a:ext cx="6599830" cy="5175677"/>
              </a:xfrm>
              <a:blipFill>
                <a:blip r:embed="rId2"/>
                <a:stretch>
                  <a:fillRect l="-962" t="-2200"/>
                </a:stretch>
              </a:blipFill>
            </p:spPr>
            <p:txBody>
              <a:bodyPr/>
              <a:lstStyle/>
              <a:p>
                <a:r>
                  <a:rPr lang="en-US">
                    <a:noFill/>
                  </a:rPr>
                  <a:t> </a:t>
                </a:r>
              </a:p>
            </p:txBody>
          </p:sp>
        </mc:Fallback>
      </mc:AlternateContent>
      <p:pic>
        <p:nvPicPr>
          <p:cNvPr id="5" name="Picture 4" descr="Chart, histogram&#10;&#10;Description automatically generated">
            <a:extLst>
              <a:ext uri="{FF2B5EF4-FFF2-40B4-BE49-F238E27FC236}">
                <a16:creationId xmlns:a16="http://schemas.microsoft.com/office/drawing/2014/main" id="{6F2636E0-A53E-8245-BAC4-66B43FF352D8}"/>
              </a:ext>
            </a:extLst>
          </p:cNvPr>
          <p:cNvPicPr>
            <a:picLocks noChangeAspect="1"/>
          </p:cNvPicPr>
          <p:nvPr/>
        </p:nvPicPr>
        <p:blipFill>
          <a:blip r:embed="rId3"/>
          <a:stretch>
            <a:fillRect/>
          </a:stretch>
        </p:blipFill>
        <p:spPr>
          <a:xfrm>
            <a:off x="6371324" y="1253571"/>
            <a:ext cx="5820676" cy="2910338"/>
          </a:xfrm>
          <a:prstGeom prst="rect">
            <a:avLst/>
          </a:prstGeom>
        </p:spPr>
      </p:pic>
      <p:sp>
        <p:nvSpPr>
          <p:cNvPr id="6" name="TextBox 5">
            <a:extLst>
              <a:ext uri="{FF2B5EF4-FFF2-40B4-BE49-F238E27FC236}">
                <a16:creationId xmlns:a16="http://schemas.microsoft.com/office/drawing/2014/main" id="{0FA97878-07BA-DA45-9011-8A40E5FA8040}"/>
              </a:ext>
            </a:extLst>
          </p:cNvPr>
          <p:cNvSpPr txBox="1"/>
          <p:nvPr/>
        </p:nvSpPr>
        <p:spPr>
          <a:xfrm>
            <a:off x="11109276" y="4099223"/>
            <a:ext cx="1651379" cy="276999"/>
          </a:xfrm>
          <a:prstGeom prst="rect">
            <a:avLst/>
          </a:prstGeom>
          <a:noFill/>
        </p:spPr>
        <p:txBody>
          <a:bodyPr wrap="square" rtlCol="0">
            <a:spAutoFit/>
          </a:bodyPr>
          <a:lstStyle/>
          <a:p>
            <a:r>
              <a:rPr lang="en-US" sz="1200" dirty="0" err="1"/>
              <a:t>astroML</a:t>
            </a:r>
            <a:r>
              <a:rPr lang="en-US" sz="1200" dirty="0"/>
              <a:t> 3.2</a:t>
            </a:r>
          </a:p>
        </p:txBody>
      </p:sp>
    </p:spTree>
    <p:extLst>
      <p:ext uri="{BB962C8B-B14F-4D97-AF65-F5344CB8AC3E}">
        <p14:creationId xmlns:p14="http://schemas.microsoft.com/office/powerpoint/2010/main" val="27785167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90AD2-598E-6E4F-BCA0-77CB58E75D54}"/>
              </a:ext>
            </a:extLst>
          </p:cNvPr>
          <p:cNvSpPr>
            <a:spLocks noGrp="1"/>
          </p:cNvSpPr>
          <p:nvPr>
            <p:ph type="title"/>
          </p:nvPr>
        </p:nvSpPr>
        <p:spPr/>
        <p:txBody>
          <a:bodyPr/>
          <a:lstStyle/>
          <a:p>
            <a:r>
              <a:rPr lang="en-US" dirty="0"/>
              <a:t>Variances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66C6944-0553-284C-BD37-F1FE43470DD9}"/>
                  </a:ext>
                </a:extLst>
              </p:cNvPr>
              <p:cNvSpPr>
                <a:spLocks noGrp="1"/>
              </p:cNvSpPr>
              <p:nvPr>
                <p:ph idx="1"/>
              </p:nvPr>
            </p:nvSpPr>
            <p:spPr/>
            <p:txBody>
              <a:bodyPr>
                <a:normAutofit fontScale="77500" lnSpcReduction="20000"/>
              </a:bodyPr>
              <a:lstStyle/>
              <a:p>
                <a:r>
                  <a:rPr lang="en-US" dirty="0"/>
                  <a:t>As previously discussed, the multivariate distribution can be characterized by variances in each variable:</a:t>
                </a:r>
              </a:p>
              <a:p>
                <a:pPr marL="0" indent="0">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nary>
                      <m:naryPr>
                        <m:chr m:val="∬"/>
                        <m:limLoc m:val="undOvr"/>
                        <m:subHide m:val="on"/>
                        <m:supHide m:val="on"/>
                        <m:ctrlPr>
                          <a:rPr lang="en-US" b="0" i="1" smtClean="0">
                            <a:latin typeface="Cambria Math" panose="02040503050406030204" pitchFamily="18" charset="0"/>
                            <a:ea typeface="Cambria Math" panose="02040503050406030204" pitchFamily="18" charset="0"/>
                          </a:rPr>
                        </m:ctrlPr>
                      </m:naryPr>
                      <m:sub/>
                      <m:sup/>
                      <m:e>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𝑥</m:t>
                            </m:r>
                          </m:e>
                        </m:d>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𝑝</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e>
                        </m:d>
                        <m:r>
                          <a:rPr lang="en-US" b="0" i="1" smtClean="0">
                            <a:latin typeface="Cambria Math" panose="02040503050406030204" pitchFamily="18" charset="0"/>
                            <a:ea typeface="Cambria Math" panose="02040503050406030204" pitchFamily="18" charset="0"/>
                          </a:rPr>
                          <m:t>𝑑𝑥</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𝑑𝑦</m:t>
                        </m:r>
                      </m:e>
                    </m:nary>
                  </m:oMath>
                </a14:m>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 </m:t>
                    </m:r>
                    <m:nary>
                      <m:naryPr>
                        <m:chr m:val="∬"/>
                        <m:limLoc m:val="undOvr"/>
                        <m:subHide m:val="on"/>
                        <m:supHide m:val="on"/>
                        <m:ctrlPr>
                          <a:rPr lang="en-US" i="1">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𝑦</m:t>
                            </m:r>
                          </m:e>
                        </m:d>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𝑑𝑥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𝑑𝑦</m:t>
                        </m:r>
                      </m:e>
                    </m:nary>
                  </m:oMath>
                </a14:m>
                <a:endParaRPr lang="en-US" dirty="0"/>
              </a:p>
              <a:p>
                <a:r>
                  <a:rPr lang="en-US" dirty="0"/>
                  <a:t>For finite samples, we have the sample variances:</a:t>
                </a:r>
              </a:p>
              <a:p>
                <a:pPr marL="0" indent="0">
                  <a:buNone/>
                </a:pPr>
                <a:endParaRPr lang="en-US" dirty="0"/>
              </a:p>
              <a:p>
                <a:pPr marL="0" indent="0">
                  <a:buNone/>
                </a:pPr>
                <a:r>
                  <a:rPr lang="en-US" dirty="0"/>
                  <a:t>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 </m:t>
                    </m:r>
                    <m:nary>
                      <m:naryPr>
                        <m:chr m:val="∑"/>
                        <m:subHide m:val="on"/>
                        <m:supHide m:val="on"/>
                        <m:ctrlPr>
                          <a:rPr lang="en-US" i="1" smtClean="0">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den>
                        </m:f>
                      </m:e>
                    </m:nary>
                  </m:oMath>
                </a14:m>
                <a:endParaRPr lang="en-US" i="1" dirty="0">
                  <a:latin typeface="Cambria Math" panose="02040503050406030204" pitchFamily="18" charset="0"/>
                  <a:ea typeface="Cambria Math" panose="02040503050406030204" pitchFamily="18" charset="0"/>
                </a:endParaRPr>
              </a:p>
              <a:p>
                <a:pPr marL="0" indent="0">
                  <a:buNone/>
                </a:pPr>
                <a:endParaRPr lang="en-US" dirty="0"/>
              </a:p>
              <a:p>
                <a:pPr marL="0" indent="0">
                  <a:buNone/>
                </a:pPr>
                <a:r>
                  <a:rPr lang="en-US" dirty="0"/>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
                      <a:rPr lang="en-US" i="1" baseline="30000">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 </m:t>
                    </m:r>
                    <m:nary>
                      <m:naryPr>
                        <m:chr m:val="∑"/>
                        <m:subHide m:val="on"/>
                        <m:supHide m:val="on"/>
                        <m:ctrlPr>
                          <a:rPr lang="en-US" i="1">
                            <a:latin typeface="Cambria Math" panose="02040503050406030204" pitchFamily="18" charset="0"/>
                            <a:ea typeface="Cambria Math" panose="02040503050406030204" pitchFamily="18" charset="0"/>
                          </a:rPr>
                        </m:ctrlPr>
                      </m:naryPr>
                      <m:sub/>
                      <m:sup/>
                      <m:e>
                        <m:f>
                          <m:fPr>
                            <m:ctrlPr>
                              <a:rPr lang="en-US" i="1">
                                <a:latin typeface="Cambria Math" panose="02040503050406030204" pitchFamily="18" charset="0"/>
                                <a:ea typeface="Cambria Math" panose="02040503050406030204" pitchFamily="18" charset="0"/>
                              </a:rPr>
                            </m:ctrlPr>
                          </m:fPr>
                          <m:num>
                            <m:d>
                              <m:dPr>
                                <m:ctrlPr>
                                  <a:rPr lang="en-US" i="1">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b="0" i="1"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&gt;</m:t>
                                </m:r>
                              </m:e>
                            </m:d>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𝑁</m:t>
                            </m:r>
                            <m:r>
                              <a:rPr lang="en-US" i="1">
                                <a:latin typeface="Cambria Math" panose="02040503050406030204" pitchFamily="18" charset="0"/>
                                <a:ea typeface="Cambria Math" panose="02040503050406030204" pitchFamily="18" charset="0"/>
                              </a:rPr>
                              <m:t>−1</m:t>
                            </m:r>
                          </m:den>
                        </m:f>
                      </m:e>
                    </m:nary>
                  </m:oMath>
                </a14:m>
                <a:endParaRPr lang="en-US" dirty="0"/>
              </a:p>
              <a:p>
                <a:pPr marL="0" indent="0">
                  <a:buNone/>
                </a:pPr>
                <a:endParaRPr lang="en-US" dirty="0"/>
              </a:p>
              <a:p>
                <a:r>
                  <a:rPr lang="en-US" dirty="0"/>
                  <a:t>However, these do not characterize the degree to which the variables may be correlated</a:t>
                </a:r>
              </a:p>
            </p:txBody>
          </p:sp>
        </mc:Choice>
        <mc:Fallback xmlns="">
          <p:sp>
            <p:nvSpPr>
              <p:cNvPr id="3" name="Content Placeholder 2">
                <a:extLst>
                  <a:ext uri="{FF2B5EF4-FFF2-40B4-BE49-F238E27FC236}">
                    <a16:creationId xmlns:a16="http://schemas.microsoft.com/office/drawing/2014/main" id="{E66C6944-0553-284C-BD37-F1FE43470DD9}"/>
                  </a:ext>
                </a:extLst>
              </p:cNvPr>
              <p:cNvSpPr>
                <a:spLocks noGrp="1" noRot="1" noChangeAspect="1" noMove="1" noResize="1" noEditPoints="1" noAdjustHandles="1" noChangeArrowheads="1" noChangeShapeType="1" noTextEdit="1"/>
              </p:cNvSpPr>
              <p:nvPr>
                <p:ph idx="1"/>
              </p:nvPr>
            </p:nvSpPr>
            <p:spPr>
              <a:blipFill>
                <a:blip r:embed="rId2"/>
                <a:stretch>
                  <a:fillRect l="-724" t="-3488" r="-1086"/>
                </a:stretch>
              </a:blipFill>
            </p:spPr>
            <p:txBody>
              <a:bodyPr/>
              <a:lstStyle/>
              <a:p>
                <a:r>
                  <a:rPr lang="en-US">
                    <a:noFill/>
                  </a:rPr>
                  <a:t> </a:t>
                </a:r>
              </a:p>
            </p:txBody>
          </p:sp>
        </mc:Fallback>
      </mc:AlternateContent>
    </p:spTree>
    <p:extLst>
      <p:ext uri="{BB962C8B-B14F-4D97-AF65-F5344CB8AC3E}">
        <p14:creationId xmlns:p14="http://schemas.microsoft.com/office/powerpoint/2010/main" val="12630138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2F465-913B-E545-881A-C4BB12127389}"/>
              </a:ext>
            </a:extLst>
          </p:cNvPr>
          <p:cNvSpPr>
            <a:spLocks noGrp="1"/>
          </p:cNvSpPr>
          <p:nvPr>
            <p:ph type="title"/>
          </p:nvPr>
        </p:nvSpPr>
        <p:spPr/>
        <p:txBody>
          <a:bodyPr/>
          <a:lstStyle/>
          <a:p>
            <a:r>
              <a:rPr lang="en-US" dirty="0"/>
              <a:t>Covariance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BA65D6-AC29-4A43-9B88-CE3FB7AA7768}"/>
                  </a:ext>
                </a:extLst>
              </p:cNvPr>
              <p:cNvSpPr>
                <a:spLocks noGrp="1"/>
              </p:cNvSpPr>
              <p:nvPr>
                <p:ph idx="1"/>
              </p:nvPr>
            </p:nvSpPr>
            <p:spPr/>
            <p:txBody>
              <a:bodyPr>
                <a:normAutofit fontScale="70000" lnSpcReduction="20000"/>
              </a:bodyPr>
              <a:lstStyle/>
              <a:p>
                <a:r>
                  <a:rPr lang="en-US" dirty="0"/>
                  <a:t>The covariance characterizes how much the variables are correlated, The covariance is defined as:</a:t>
                </a:r>
              </a:p>
              <a:p>
                <a:pPr marL="0" indent="0">
                  <a:buNone/>
                </a:pPr>
                <a:r>
                  <a:rPr lang="en-US" dirty="0"/>
                  <a:t>           </a:t>
                </a:r>
                <a:r>
                  <a:rPr lang="en-US" dirty="0" err="1"/>
                  <a:t>Cov</a:t>
                </a:r>
                <a:r>
                  <a:rPr lang="en-US" dirty="0"/>
                  <a:t>(</a:t>
                </a:r>
                <a:r>
                  <a:rPr lang="en-US" dirty="0" err="1"/>
                  <a:t>x,y</a:t>
                </a:r>
                <a:r>
                  <a:rPr lang="en-US" dirty="0"/>
                  <a:t>) =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𝑥</m:t>
                    </m:r>
                    <m:r>
                      <a:rPr lang="en-US" b="0" i="1" baseline="-25000" smtClean="0">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m:t>
                    </m:r>
                    <m:nary>
                      <m:naryPr>
                        <m:chr m:val="∬"/>
                        <m:limLoc m:val="undOvr"/>
                        <m:subHide m:val="on"/>
                        <m:supHide m:val="on"/>
                        <m:ctrlPr>
                          <a:rPr lang="en-US" i="1">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𝑥</m:t>
                            </m:r>
                          </m:e>
                        </m:d>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𝑝</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𝑑𝑥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𝑑𝑦</m:t>
                        </m:r>
                      </m:e>
                    </m:nary>
                  </m:oMath>
                </a14:m>
                <a:endParaRPr lang="en-US" dirty="0"/>
              </a:p>
              <a:p>
                <a:pPr marL="0" indent="0">
                  <a:buNone/>
                </a:pPr>
                <a:r>
                  <a:rPr lang="en-US" dirty="0"/>
                  <a:t>                                     = </a:t>
                </a:r>
                <a14:m>
                  <m:oMath xmlns:m="http://schemas.openxmlformats.org/officeDocument/2006/math">
                    <m:nary>
                      <m:naryPr>
                        <m:chr m:val="∬"/>
                        <m:limLoc m:val="undOvr"/>
                        <m:subHide m:val="on"/>
                        <m:supHide m:val="on"/>
                        <m:ctrlPr>
                          <a:rPr lang="en-US" i="1">
                            <a:latin typeface="Cambria Math" panose="02040503050406030204" pitchFamily="18" charset="0"/>
                            <a:ea typeface="Cambria Math" panose="02040503050406030204" pitchFamily="18" charset="0"/>
                          </a:rPr>
                        </m:ctrlPr>
                      </m:naryPr>
                      <m:sub/>
                      <m:sup/>
                      <m:e>
                        <m:r>
                          <a:rPr lang="en-US" b="0" i="1" smtClean="0">
                            <a:latin typeface="Cambria Math" panose="02040503050406030204" pitchFamily="18" charset="0"/>
                            <a:ea typeface="Cambria Math" panose="02040503050406030204" pitchFamily="18" charset="0"/>
                          </a:rPr>
                          <m:t>𝑥𝑦</m:t>
                        </m:r>
                        <m:r>
                          <a:rPr lang="en-US" b="0" i="1" baseline="-25000" smtClean="0">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𝑝</m:t>
                        </m:r>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𝑦</m:t>
                            </m:r>
                          </m:e>
                        </m:d>
                        <m:r>
                          <a:rPr lang="en-US" i="1">
                            <a:latin typeface="Cambria Math" panose="02040503050406030204" pitchFamily="18" charset="0"/>
                            <a:ea typeface="Cambria Math" panose="02040503050406030204" pitchFamily="18" charset="0"/>
                          </a:rPr>
                          <m:t>𝑑𝑥</m:t>
                        </m:r>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𝑑𝑦</m:t>
                        </m:r>
                      </m:e>
                    </m:nary>
                    <m:r>
                      <a:rPr lang="en-US" i="1">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 − </m:t>
                    </m:r>
                    <m:r>
                      <a:rPr lang="en-US" i="1">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𝜇</m:t>
                    </m:r>
                  </m:oMath>
                </a14:m>
                <a:r>
                  <a:rPr lang="en-US" baseline="-25000" dirty="0"/>
                  <a:t>y</a:t>
                </a:r>
                <a:r>
                  <a:rPr lang="en-US" dirty="0"/>
                  <a:t>   (why?)</a:t>
                </a:r>
              </a:p>
              <a:p>
                <a:r>
                  <a:rPr lang="en-US" dirty="0"/>
                  <a:t>For a finite sample, the estimator of the covariance is, analogous to the sample variance:</a:t>
                </a:r>
              </a:p>
              <a:p>
                <a:pPr marL="0" indent="0">
                  <a:buNone/>
                </a:pPr>
                <a:endParaRPr lang="en-US" dirty="0"/>
              </a:p>
              <a:p>
                <a:pPr marL="0" indent="0">
                  <a:buNone/>
                </a:pPr>
                <a:r>
                  <a:rPr lang="en-US" dirty="0">
                    <a:ea typeface="Cambria Math" panose="02040503050406030204" pitchFamily="18" charset="0"/>
                  </a:rPr>
                  <a:t>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𝑥𝑦</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nary>
                          <m:naryPr>
                            <m:chr m:val="∑"/>
                            <m:subHide m:val="on"/>
                            <m:supHide m:val="on"/>
                            <m:ctrlPr>
                              <a:rPr lang="en-US" b="0" i="1" smtClean="0">
                                <a:latin typeface="Cambria Math" panose="02040503050406030204" pitchFamily="18" charset="0"/>
                                <a:ea typeface="Cambria Math" panose="02040503050406030204" pitchFamily="18" charset="0"/>
                              </a:rPr>
                            </m:ctrlPr>
                          </m:naryPr>
                          <m:sub/>
                          <m:sup/>
                          <m:e>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𝑥</m:t>
                                </m:r>
                                <m:r>
                                  <a:rPr lang="en-US" i="1" baseline="-25000">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𝑥</m:t>
                                </m:r>
                                <m:r>
                                  <a:rPr lang="en-US" i="1">
                                    <a:latin typeface="Cambria Math" panose="02040503050406030204" pitchFamily="18" charset="0"/>
                                    <a:ea typeface="Cambria Math" panose="02040503050406030204" pitchFamily="18" charset="0"/>
                                  </a:rPr>
                                  <m:t>&gt;</m:t>
                                </m:r>
                              </m:e>
                            </m:d>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𝑦𝑖</m:t>
                            </m:r>
                            <m:r>
                              <a:rPr lang="en-US" i="1">
                                <a:latin typeface="Cambria Math" panose="02040503050406030204" pitchFamily="18" charset="0"/>
                                <a:ea typeface="Cambria Math" panose="02040503050406030204" pitchFamily="18" charset="0"/>
                              </a:rPr>
                              <m:t> − &lt;</m:t>
                            </m:r>
                            <m:r>
                              <a:rPr lang="en-US" i="1">
                                <a:latin typeface="Cambria Math" panose="02040503050406030204" pitchFamily="18" charset="0"/>
                                <a:ea typeface="Cambria Math" panose="02040503050406030204" pitchFamily="18" charset="0"/>
                              </a:rPr>
                              <m:t>𝑦</m:t>
                            </m:r>
                            <m:r>
                              <a:rPr lang="en-US" i="1">
                                <a:latin typeface="Cambria Math" panose="02040503050406030204" pitchFamily="18" charset="0"/>
                                <a:ea typeface="Cambria Math" panose="02040503050406030204" pitchFamily="18" charset="0"/>
                              </a:rPr>
                              <m:t>&gt;)</m:t>
                            </m:r>
                          </m:e>
                        </m:nary>
                      </m:num>
                      <m:den>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−1</m:t>
                        </m:r>
                      </m:den>
                    </m:f>
                  </m:oMath>
                </a14:m>
                <a:endParaRPr lang="en-US" dirty="0"/>
              </a:p>
              <a:p>
                <a:pPr marL="0" indent="0">
                  <a:buNone/>
                </a:pPr>
                <a:endParaRPr lang="en-US" dirty="0"/>
              </a:p>
              <a:p>
                <a:r>
                  <a:rPr lang="en-US" dirty="0"/>
                  <a:t>The variances and covariances can naturally be combined into the </a:t>
                </a:r>
                <a:r>
                  <a:rPr lang="en-US" i="1" dirty="0"/>
                  <a:t>covariance matrix, </a:t>
                </a:r>
                <a:r>
                  <a:rPr lang="en-US" dirty="0"/>
                  <a:t>in which the variances are the diagonal elements, and the covariances the off-diagonals, in a symmetric matrix:</a:t>
                </a:r>
              </a:p>
              <a:p>
                <a:pPr marL="0" indent="0">
                  <a:buNone/>
                </a:pPr>
                <a:endParaRPr lang="en-US" dirty="0"/>
              </a:p>
              <a:p>
                <a:pPr marL="0" indent="0">
                  <a:buNone/>
                </a:pPr>
                <a:r>
                  <a:rPr lang="en-US" dirty="0"/>
                  <a:t>                                                 </a:t>
                </a:r>
                <a14:m>
                  <m:oMath xmlns:m="http://schemas.openxmlformats.org/officeDocument/2006/math">
                    <m:m>
                      <m:mPr>
                        <m:mcs>
                          <m:mc>
                            <m:mcPr>
                              <m:count m:val="2"/>
                              <m:mcJc m:val="center"/>
                            </m:mcPr>
                          </m:mc>
                        </m:mcs>
                        <m:ctrlPr>
                          <a:rPr lang="en-US" i="1" smtClean="0">
                            <a:latin typeface="Cambria Math" panose="02040503050406030204" pitchFamily="18" charset="0"/>
                          </a:rPr>
                        </m:ctrlPr>
                      </m:mPr>
                      <m:mr>
                        <m:e>
                          <m:r>
                            <m:rPr>
                              <m:brk m:alnAt="7"/>
                            </m:rP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baseline="30000" smtClean="0">
                              <a:latin typeface="Cambria Math" panose="02040503050406030204" pitchFamily="18" charset="0"/>
                              <a:ea typeface="Cambria Math" panose="02040503050406030204" pitchFamily="18" charset="0"/>
                            </a:rPr>
                            <m:t>2</m:t>
                          </m:r>
                        </m:e>
                        <m:e>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𝑥𝑦</m:t>
                          </m:r>
                        </m:e>
                      </m:mr>
                      <m:mr>
                        <m:e>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𝑥𝑦</m:t>
                          </m:r>
                        </m:e>
                        <m:e>
                          <m:r>
                            <a:rPr lang="en-US"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
                            <a:rPr lang="en-US" b="0" i="1" baseline="30000" smtClean="0">
                              <a:latin typeface="Cambria Math" panose="02040503050406030204" pitchFamily="18" charset="0"/>
                              <a:ea typeface="Cambria Math" panose="02040503050406030204" pitchFamily="18" charset="0"/>
                            </a:rPr>
                            <m:t>2</m:t>
                          </m:r>
                        </m:e>
                      </m:mr>
                    </m:m>
                  </m:oMath>
                </a14:m>
                <a:endParaRPr lang="en-US" dirty="0"/>
              </a:p>
            </p:txBody>
          </p:sp>
        </mc:Choice>
        <mc:Fallback xmlns="">
          <p:sp>
            <p:nvSpPr>
              <p:cNvPr id="3" name="Content Placeholder 2">
                <a:extLst>
                  <a:ext uri="{FF2B5EF4-FFF2-40B4-BE49-F238E27FC236}">
                    <a16:creationId xmlns:a16="http://schemas.microsoft.com/office/drawing/2014/main" id="{F2BA65D6-AC29-4A43-9B88-CE3FB7AA7768}"/>
                  </a:ext>
                </a:extLst>
              </p:cNvPr>
              <p:cNvSpPr>
                <a:spLocks noGrp="1" noRot="1" noChangeAspect="1" noMove="1" noResize="1" noEditPoints="1" noAdjustHandles="1" noChangeArrowheads="1" noChangeShapeType="1" noTextEdit="1"/>
              </p:cNvSpPr>
              <p:nvPr>
                <p:ph idx="1"/>
              </p:nvPr>
            </p:nvSpPr>
            <p:spPr>
              <a:blipFill>
                <a:blip r:embed="rId2"/>
                <a:stretch>
                  <a:fillRect l="-603" t="-8140" r="-724"/>
                </a:stretch>
              </a:blipFill>
            </p:spPr>
            <p:txBody>
              <a:bodyPr/>
              <a:lstStyle/>
              <a:p>
                <a:r>
                  <a:rPr lang="en-US">
                    <a:noFill/>
                  </a:rPr>
                  <a:t> </a:t>
                </a:r>
              </a:p>
            </p:txBody>
          </p:sp>
        </mc:Fallback>
      </mc:AlternateContent>
    </p:spTree>
    <p:extLst>
      <p:ext uri="{BB962C8B-B14F-4D97-AF65-F5344CB8AC3E}">
        <p14:creationId xmlns:p14="http://schemas.microsoft.com/office/powerpoint/2010/main" val="3692586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11627-5E7C-D547-B0DA-0390A11A4A68}"/>
              </a:ext>
            </a:extLst>
          </p:cNvPr>
          <p:cNvSpPr>
            <a:spLocks noGrp="1"/>
          </p:cNvSpPr>
          <p:nvPr>
            <p:ph type="title"/>
          </p:nvPr>
        </p:nvSpPr>
        <p:spPr/>
        <p:txBody>
          <a:bodyPr/>
          <a:lstStyle/>
          <a:p>
            <a:r>
              <a:rPr lang="en-US" dirty="0"/>
              <a:t>Formulating probability problems</a:t>
            </a:r>
          </a:p>
        </p:txBody>
      </p:sp>
      <p:sp>
        <p:nvSpPr>
          <p:cNvPr id="3" name="Content Placeholder 2">
            <a:extLst>
              <a:ext uri="{FF2B5EF4-FFF2-40B4-BE49-F238E27FC236}">
                <a16:creationId xmlns:a16="http://schemas.microsoft.com/office/drawing/2014/main" id="{716B3336-6621-3149-BC0A-F936AA70FB4A}"/>
              </a:ext>
            </a:extLst>
          </p:cNvPr>
          <p:cNvSpPr>
            <a:spLocks noGrp="1"/>
          </p:cNvSpPr>
          <p:nvPr>
            <p:ph idx="1"/>
          </p:nvPr>
        </p:nvSpPr>
        <p:spPr/>
        <p:txBody>
          <a:bodyPr>
            <a:normAutofit fontScale="85000" lnSpcReduction="10000"/>
          </a:bodyPr>
          <a:lstStyle/>
          <a:p>
            <a:r>
              <a:rPr lang="en-US" dirty="0"/>
              <a:t>Are the events independent?</a:t>
            </a:r>
          </a:p>
          <a:p>
            <a:r>
              <a:rPr lang="en-US" dirty="0"/>
              <a:t>If so, can calculate probability of A and B, P(A∩B) = P(A) P(B)</a:t>
            </a:r>
          </a:p>
          <a:p>
            <a:r>
              <a:rPr lang="en-US" dirty="0"/>
              <a:t>Probability of A or B is only sum of probabilities if events are mutually exclusive</a:t>
            </a:r>
          </a:p>
          <a:p>
            <a:r>
              <a:rPr lang="en-US" dirty="0"/>
              <a:t>Often easier to formulate a probability problem in terms of </a:t>
            </a:r>
            <a:r>
              <a:rPr lang="en-US" i="1" dirty="0"/>
              <a:t>and</a:t>
            </a:r>
            <a:r>
              <a:rPr lang="en-US" dirty="0"/>
              <a:t> rather than in terms of </a:t>
            </a:r>
            <a:r>
              <a:rPr lang="en-US" i="1" dirty="0"/>
              <a:t>or</a:t>
            </a:r>
            <a:r>
              <a:rPr lang="en-US" dirty="0"/>
              <a:t> , perhaps by taking the complement of a proposition, i.e.</a:t>
            </a:r>
          </a:p>
          <a:p>
            <a:pPr marL="0" indent="0">
              <a:buNone/>
            </a:pPr>
            <a:r>
              <a:rPr lang="en-US" dirty="0"/>
              <a:t>             P(A∪B)  = 1 - P(~A) ∩ P(~B)</a:t>
            </a:r>
          </a:p>
          <a:p>
            <a:pPr marL="0" indent="0">
              <a:buNone/>
            </a:pPr>
            <a:r>
              <a:rPr lang="en-US" dirty="0"/>
              <a:t>             P(A </a:t>
            </a:r>
            <a:r>
              <a:rPr lang="en-US" i="1" dirty="0"/>
              <a:t>or</a:t>
            </a:r>
            <a:r>
              <a:rPr lang="en-US" dirty="0"/>
              <a:t> B) = 1  - P(not A </a:t>
            </a:r>
            <a:r>
              <a:rPr lang="en-US" i="1" dirty="0"/>
              <a:t>and</a:t>
            </a:r>
            <a:r>
              <a:rPr lang="en-US" dirty="0"/>
              <a:t> not B)</a:t>
            </a:r>
          </a:p>
          <a:p>
            <a:r>
              <a:rPr lang="en-US" dirty="0"/>
              <a:t>A card is randomly selected from a standard deck of 52 playing cards. What is the probability that it is a face card or a spade?</a:t>
            </a:r>
          </a:p>
          <a:p>
            <a:pPr marL="0" indent="0">
              <a:buNone/>
            </a:pPr>
            <a:r>
              <a:rPr lang="en-US" dirty="0"/>
              <a:t>           </a:t>
            </a:r>
            <a:r>
              <a:rPr lang="en-US" sz="2300" dirty="0"/>
              <a:t>P(face or spade) = P(face) + P(spade) – P(face and spade) =   12/52+13/52-3/52 = 22 / 52</a:t>
            </a:r>
          </a:p>
          <a:p>
            <a:pPr marL="0" indent="0">
              <a:buNone/>
            </a:pPr>
            <a:r>
              <a:rPr lang="en-US" sz="2300" dirty="0"/>
              <a:t>             P(face or spade) = 1 - P(not face) * P(not spade) = 40/52 * 3/4 = 1 - 30/52 = 22/52</a:t>
            </a:r>
          </a:p>
        </p:txBody>
      </p:sp>
    </p:spTree>
    <p:extLst>
      <p:ext uri="{BB962C8B-B14F-4D97-AF65-F5344CB8AC3E}">
        <p14:creationId xmlns:p14="http://schemas.microsoft.com/office/powerpoint/2010/main" val="3562866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09A64-1259-704C-89FD-578BD30F0BD3}"/>
              </a:ext>
            </a:extLst>
          </p:cNvPr>
          <p:cNvSpPr>
            <a:spLocks noGrp="1"/>
          </p:cNvSpPr>
          <p:nvPr>
            <p:ph type="title"/>
          </p:nvPr>
        </p:nvSpPr>
        <p:spPr/>
        <p:txBody>
          <a:bodyPr/>
          <a:lstStyle/>
          <a:p>
            <a:r>
              <a:rPr lang="en-US" dirty="0"/>
              <a:t>Covariance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487735B-063F-0E4F-9774-412A43C08A4A}"/>
                  </a:ext>
                </a:extLst>
              </p:cNvPr>
              <p:cNvSpPr>
                <a:spLocks noGrp="1"/>
              </p:cNvSpPr>
              <p:nvPr>
                <p:ph idx="1"/>
              </p:nvPr>
            </p:nvSpPr>
            <p:spPr/>
            <p:txBody>
              <a:bodyPr>
                <a:normAutofit fontScale="77500" lnSpcReduction="20000"/>
              </a:bodyPr>
              <a:lstStyle/>
              <a:p>
                <a:r>
                  <a:rPr lang="en-US" dirty="0"/>
                  <a:t>Given the possibility of covariances between variables, the propagation of uncertainties needs to take this into account. With covariances, for </a:t>
                </a:r>
              </a:p>
              <a:p>
                <a:pPr marL="0" indent="0">
                  <a:buNone/>
                </a:pPr>
                <a:r>
                  <a:rPr lang="en-US" b="0" dirty="0"/>
                  <a:t>                   </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endParaRPr lang="en-US" dirty="0"/>
              </a:p>
              <a:p>
                <a:pPr marL="0" indent="0">
                  <a:buNone/>
                </a:pPr>
                <a:r>
                  <a:rPr lang="en-US" dirty="0"/>
                  <a:t>                      </a:t>
                </a:r>
                <a14:m>
                  <m:oMath xmlns:m="http://schemas.openxmlformats.org/officeDocument/2006/math">
                    <m:r>
                      <a:rPr lang="en-US" i="1">
                        <a:latin typeface="Cambria Math" panose="02040503050406030204" pitchFamily="18" charset="0"/>
                      </a:rPr>
                      <m:t>𝜎</m:t>
                    </m:r>
                    <m:r>
                      <a:rPr lang="en-US" i="1" baseline="-25000">
                        <a:latin typeface="Cambria Math" panose="02040503050406030204" pitchFamily="18" charset="0"/>
                      </a:rPr>
                      <m:t>𝑥</m:t>
                    </m:r>
                    <m:r>
                      <a:rPr lang="en-US" i="1" baseline="30000">
                        <a:latin typeface="Cambria Math" panose="02040503050406030204" pitchFamily="18" charset="0"/>
                      </a:rPr>
                      <m:t>2</m:t>
                    </m:r>
                    <m:r>
                      <a:rPr lang="en-US" i="1">
                        <a:latin typeface="Cambria Math" panose="02040503050406030204" pitchFamily="18" charset="0"/>
                      </a:rPr>
                      <m:t>= </m:t>
                    </m:r>
                    <m:r>
                      <a:rPr lang="en-US" i="1">
                        <a:latin typeface="Cambria Math" panose="02040503050406030204" pitchFamily="18" charset="0"/>
                      </a:rPr>
                      <m:t>𝜎</m:t>
                    </m:r>
                  </m:oMath>
                </a14:m>
                <a:r>
                  <a:rPr lang="en-US" baseline="-25000" dirty="0"/>
                  <a:t>u</a:t>
                </a:r>
                <a:r>
                  <a:rPr lang="en-US" baseline="30000" dirty="0"/>
                  <a:t>2 </a:t>
                </a:r>
                <a:r>
                  <a:rPr lang="en-US" dirty="0"/>
                  <a:t>(</a:t>
                </a:r>
                <a:r>
                  <a:rPr lang="en-US" baseline="30000"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𝑢</m:t>
                        </m:r>
                      </m:den>
                    </m:f>
                    <m:r>
                      <a:rPr lang="en-US" i="1" dirty="0">
                        <a:latin typeface="Cambria Math" panose="02040503050406030204" pitchFamily="18" charset="0"/>
                      </a:rPr>
                      <m:t>)</m:t>
                    </m:r>
                    <m:r>
                      <a:rPr lang="en-US" i="1" baseline="30000" dirty="0">
                        <a:latin typeface="Cambria Math" panose="02040503050406030204" pitchFamily="18" charset="0"/>
                      </a:rPr>
                      <m:t>2</m:t>
                    </m:r>
                    <m:r>
                      <a:rPr lang="en-US" i="1" dirty="0">
                        <a:latin typeface="Cambria Math" panose="02040503050406030204" pitchFamily="18" charset="0"/>
                      </a:rPr>
                      <m:t>+</m:t>
                    </m:r>
                    <m:r>
                      <a:rPr lang="en-US" i="1" dirty="0">
                        <a:latin typeface="Cambria Math" panose="02040503050406030204" pitchFamily="18" charset="0"/>
                      </a:rPr>
                      <m:t>𝜎</m:t>
                    </m:r>
                  </m:oMath>
                </a14:m>
                <a:r>
                  <a:rPr lang="en-US" baseline="-25000" dirty="0"/>
                  <a:t>v</a:t>
                </a:r>
                <a:r>
                  <a:rPr lang="en-US" baseline="30000" dirty="0"/>
                  <a:t>2</a:t>
                </a:r>
                <a:r>
                  <a:rPr lang="en-US" dirty="0"/>
                  <a:t>(</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𝑣</m:t>
                        </m:r>
                      </m:den>
                    </m:f>
                    <m:r>
                      <a:rPr lang="en-US" i="1" dirty="0">
                        <a:latin typeface="Cambria Math" panose="02040503050406030204" pitchFamily="18" charset="0"/>
                      </a:rPr>
                      <m:t>)</m:t>
                    </m:r>
                    <m:r>
                      <a:rPr lang="en-US" i="1" baseline="30000" dirty="0">
                        <a:latin typeface="Cambria Math" panose="02040503050406030204" pitchFamily="18" charset="0"/>
                      </a:rPr>
                      <m:t>2</m:t>
                    </m:r>
                  </m:oMath>
                </a14:m>
                <a:r>
                  <a:rPr lang="en-US" dirty="0"/>
                  <a:t> + 2 𝜎</a:t>
                </a:r>
                <a:r>
                  <a:rPr lang="en-US" baseline="-25000" dirty="0" err="1"/>
                  <a:t>uv</a:t>
                </a:r>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𝑢</m:t>
                        </m:r>
                      </m:den>
                    </m:f>
                  </m:oMath>
                </a14:m>
                <a:r>
                  <a:rPr lang="en-US" dirty="0"/>
                  <a:t> </a:t>
                </a:r>
                <a14:m>
                  <m:oMath xmlns:m="http://schemas.openxmlformats.org/officeDocument/2006/math">
                    <m:f>
                      <m:fPr>
                        <m:ctrlPr>
                          <a:rPr lang="en-US" i="1" dirty="0">
                            <a:latin typeface="Cambria Math" panose="02040503050406030204" pitchFamily="18" charset="0"/>
                          </a:rPr>
                        </m:ctrlPr>
                      </m:fPr>
                      <m:num>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𝑥</m:t>
                        </m:r>
                      </m:num>
                      <m:den>
                        <m:r>
                          <a:rPr lang="en-US" i="1" dirty="0">
                            <a:latin typeface="Cambria Math" panose="02040503050406030204" pitchFamily="18" charset="0"/>
                            <a:ea typeface="Cambria Math" panose="02040503050406030204" pitchFamily="18" charset="0"/>
                          </a:rPr>
                          <m:t>𝜕</m:t>
                        </m:r>
                        <m:r>
                          <a:rPr lang="en-US" i="1" dirty="0">
                            <a:latin typeface="Cambria Math" panose="02040503050406030204" pitchFamily="18" charset="0"/>
                            <a:ea typeface="Cambria Math" panose="02040503050406030204" pitchFamily="18" charset="0"/>
                          </a:rPr>
                          <m:t>𝑣</m:t>
                        </m:r>
                      </m:den>
                    </m:f>
                  </m:oMath>
                </a14:m>
                <a:endParaRPr lang="en-US" baseline="-25000" dirty="0"/>
              </a:p>
              <a:p>
                <a:pPr marL="0" indent="0">
                  <a:buNone/>
                </a:pPr>
                <a:endParaRPr lang="en-US" baseline="-25000" dirty="0"/>
              </a:p>
              <a:p>
                <a:pPr marL="0" indent="0">
                  <a:buNone/>
                </a:pPr>
                <a:r>
                  <a:rPr lang="en-US" baseline="-25000" dirty="0"/>
                  <a:t>   </a:t>
                </a:r>
                <a:r>
                  <a:rPr lang="en-US" dirty="0"/>
                  <a:t>Note that the covariance term can be negative, leading to smaller uncertainties in a combined quantity</a:t>
                </a:r>
              </a:p>
              <a:p>
                <a:r>
                  <a:rPr lang="en-US" dirty="0"/>
                  <a:t>For arbitrary number of variables, can generalize the error propagation formula with matrix notation:</a:t>
                </a:r>
              </a:p>
              <a:p>
                <a:pPr marL="0" indent="0">
                  <a:buNone/>
                </a:pPr>
                <a:r>
                  <a:rPr lang="en-US" dirty="0"/>
                  <a:t>                       𝜎</a:t>
                </a:r>
                <a:r>
                  <a:rPr lang="en-US" baseline="30000" dirty="0"/>
                  <a:t>2</a:t>
                </a:r>
                <a:r>
                  <a:rPr lang="en-US" dirty="0"/>
                  <a:t>(x) = </a:t>
                </a:r>
                <a:r>
                  <a:rPr lang="en-US" b="1" dirty="0"/>
                  <a:t>D</a:t>
                </a:r>
                <a:r>
                  <a:rPr lang="en-US" b="1" baseline="30000" dirty="0"/>
                  <a:t>T</a:t>
                </a:r>
                <a:r>
                  <a:rPr lang="en-US" b="1" dirty="0"/>
                  <a:t> C D</a:t>
                </a:r>
              </a:p>
              <a:p>
                <a:pPr marL="0" indent="0">
                  <a:buNone/>
                </a:pPr>
                <a:r>
                  <a:rPr lang="en-US" b="1" dirty="0"/>
                  <a:t>   </a:t>
                </a:r>
                <a:r>
                  <a:rPr lang="en-US" dirty="0"/>
                  <a:t>where </a:t>
                </a:r>
                <a:r>
                  <a:rPr lang="en-US" b="1" dirty="0"/>
                  <a:t>C</a:t>
                </a:r>
                <a:r>
                  <a:rPr lang="en-US" dirty="0"/>
                  <a:t> is the covariance matrix, and </a:t>
                </a:r>
                <a:r>
                  <a:rPr lang="en-US" b="1" dirty="0"/>
                  <a:t>D</a:t>
                </a:r>
                <a:r>
                  <a:rPr lang="en-US" dirty="0"/>
                  <a:t> is the vector of partial derivatives of x with  respect to each variable:</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b="1" i="0" smtClean="0">
                        <a:latin typeface="Cambria Math" panose="02040503050406030204" pitchFamily="18" charset="0"/>
                      </a:rPr>
                      <m:t>𝐃</m:t>
                    </m:r>
                    <m:r>
                      <a:rPr lang="en-US" b="0" i="1" baseline="30000" smtClean="0">
                        <a:latin typeface="Cambria Math" panose="02040503050406030204" pitchFamily="18" charset="0"/>
                      </a:rPr>
                      <m:t>𝑇</m:t>
                    </m:r>
                    <m:r>
                      <a:rPr lang="en-US" b="0" i="1" smtClean="0">
                        <a:latin typeface="Cambria Math" panose="02040503050406030204" pitchFamily="18" charset="0"/>
                      </a:rPr>
                      <m:t>= </m:t>
                    </m:r>
                    <m:m>
                      <m:mPr>
                        <m:mcs>
                          <m:mc>
                            <m:mcPr>
                              <m:count m:val="3"/>
                              <m:mcJc m:val="center"/>
                            </m:mcPr>
                          </m:mc>
                        </m:mcs>
                        <m:ctrlPr>
                          <a:rPr lang="en-US" b="0" i="1" smtClean="0">
                            <a:latin typeface="Cambria Math" panose="02040503050406030204" pitchFamily="18" charset="0"/>
                          </a:rPr>
                        </m:ctrlPr>
                      </m:mPr>
                      <m:mr>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e>
                        <m:e>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num>
                            <m:den>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𝑣</m:t>
                              </m:r>
                            </m:den>
                          </m:f>
                        </m:e>
                        <m:e>
                          <m:r>
                            <a:rPr lang="en-US" b="0" i="1" smtClean="0">
                              <a:latin typeface="Cambria Math" panose="02040503050406030204" pitchFamily="18" charset="0"/>
                            </a:rPr>
                            <m:t>…</m:t>
                          </m:r>
                        </m:e>
                      </m:mr>
                    </m:m>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9487735B-063F-0E4F-9774-412A43C08A4A}"/>
                  </a:ext>
                </a:extLst>
              </p:cNvPr>
              <p:cNvSpPr>
                <a:spLocks noGrp="1" noRot="1" noChangeAspect="1" noMove="1" noResize="1" noEditPoints="1" noAdjustHandles="1" noChangeArrowheads="1" noChangeShapeType="1" noTextEdit="1"/>
              </p:cNvSpPr>
              <p:nvPr>
                <p:ph idx="1"/>
              </p:nvPr>
            </p:nvSpPr>
            <p:spPr>
              <a:blipFill>
                <a:blip r:embed="rId2"/>
                <a:stretch>
                  <a:fillRect l="-724" t="-2907" b="-1453"/>
                </a:stretch>
              </a:blipFill>
            </p:spPr>
            <p:txBody>
              <a:bodyPr/>
              <a:lstStyle/>
              <a:p>
                <a:r>
                  <a:rPr lang="en-US">
                    <a:noFill/>
                  </a:rPr>
                  <a:t> </a:t>
                </a:r>
              </a:p>
            </p:txBody>
          </p:sp>
        </mc:Fallback>
      </mc:AlternateContent>
    </p:spTree>
    <p:extLst>
      <p:ext uri="{BB962C8B-B14F-4D97-AF65-F5344CB8AC3E}">
        <p14:creationId xmlns:p14="http://schemas.microsoft.com/office/powerpoint/2010/main" val="2323798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A0DF5-F2EA-FC46-842E-75BA0413401E}"/>
              </a:ext>
            </a:extLst>
          </p:cNvPr>
          <p:cNvPicPr>
            <a:picLocks noChangeAspect="1"/>
          </p:cNvPicPr>
          <p:nvPr/>
        </p:nvPicPr>
        <p:blipFill>
          <a:blip r:embed="rId2"/>
          <a:stretch>
            <a:fillRect/>
          </a:stretch>
        </p:blipFill>
        <p:spPr>
          <a:xfrm>
            <a:off x="7620000" y="1143000"/>
            <a:ext cx="4572000" cy="4572000"/>
          </a:xfrm>
          <a:prstGeom prst="rect">
            <a:avLst/>
          </a:prstGeom>
        </p:spPr>
      </p:pic>
      <p:sp>
        <p:nvSpPr>
          <p:cNvPr id="2" name="Title 1">
            <a:extLst>
              <a:ext uri="{FF2B5EF4-FFF2-40B4-BE49-F238E27FC236}">
                <a16:creationId xmlns:a16="http://schemas.microsoft.com/office/drawing/2014/main" id="{9EADA1B4-FF5C-BE4F-9644-F681B2E15D52}"/>
              </a:ext>
            </a:extLst>
          </p:cNvPr>
          <p:cNvSpPr>
            <a:spLocks noGrp="1"/>
          </p:cNvSpPr>
          <p:nvPr>
            <p:ph type="title"/>
          </p:nvPr>
        </p:nvSpPr>
        <p:spPr/>
        <p:txBody>
          <a:bodyPr/>
          <a:lstStyle/>
          <a:p>
            <a:r>
              <a:rPr lang="en-US" dirty="0"/>
              <a:t>Example: multivariate Gaussian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7C9960F-00EB-5A45-B016-C73A59F2B592}"/>
                  </a:ext>
                </a:extLst>
              </p:cNvPr>
              <p:cNvSpPr>
                <a:spLocks noGrp="1"/>
              </p:cNvSpPr>
              <p:nvPr>
                <p:ph idx="1"/>
              </p:nvPr>
            </p:nvSpPr>
            <p:spPr>
              <a:xfrm>
                <a:off x="838200" y="1825624"/>
                <a:ext cx="7091149" cy="5032375"/>
              </a:xfrm>
            </p:spPr>
            <p:txBody>
              <a:bodyPr>
                <a:normAutofit fontScale="70000" lnSpcReduction="20000"/>
              </a:bodyPr>
              <a:lstStyle/>
              <a:p>
                <a:pPr marL="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𝜋𝜎</m:t>
                          </m:r>
                          <m:r>
                            <a:rPr lang="en-US" b="0" i="1" baseline="-25000"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ad>
                            <m:radPr>
                              <m:degHide m:val="on"/>
                              <m:ctrlPr>
                                <a:rPr lang="en-US" b="0"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r>
                                <a:rPr lang="en-US" b="0" i="1" baseline="30000" smtClean="0">
                                  <a:latin typeface="Cambria Math" panose="02040503050406030204" pitchFamily="18" charset="0"/>
                                  <a:ea typeface="Cambria Math" panose="02040503050406030204" pitchFamily="18" charset="0"/>
                                </a:rPr>
                                <m:t>2</m:t>
                              </m:r>
                            </m:e>
                          </m:rad>
                        </m:den>
                      </m:f>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exp</m:t>
                          </m:r>
                        </m:fName>
                        <m:e>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𝑧</m:t>
                                  </m:r>
                                  <m:r>
                                    <a:rPr lang="en-US" b="0" i="1" baseline="30000" smtClean="0">
                                      <a:latin typeface="Cambria Math" panose="02040503050406030204" pitchFamily="18" charset="0"/>
                                    </a:rPr>
                                    <m:t>2</m:t>
                                  </m:r>
                                </m:num>
                                <m:den>
                                  <m:r>
                                    <a:rPr lang="en-US" b="0" i="1" smtClean="0">
                                      <a:latin typeface="Cambria Math" panose="02040503050406030204" pitchFamily="18" charset="0"/>
                                    </a:rPr>
                                    <m:t>2</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𝜌</m:t>
                                      </m:r>
                                      <m:r>
                                        <a:rPr lang="en-US" b="0" i="1" baseline="30000" smtClean="0">
                                          <a:latin typeface="Cambria Math" panose="02040503050406030204" pitchFamily="18" charset="0"/>
                                          <a:ea typeface="Cambria Math" panose="02040503050406030204" pitchFamily="18" charset="0"/>
                                        </a:rPr>
                                        <m:t>2</m:t>
                                      </m:r>
                                    </m:e>
                                  </m:d>
                                </m:den>
                              </m:f>
                            </m:e>
                          </m:d>
                        </m:e>
                      </m:func>
                    </m:oMath>
                  </m:oMathPara>
                </a14:m>
                <a:endParaRPr lang="en-US" b="0"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oMath>
                  </m:oMathPara>
                </a14:m>
                <a:endParaRPr lang="en-US" b="0" i="1" dirty="0">
                  <a:latin typeface="Cambria Math" panose="02040503050406030204" pitchFamily="18" charset="0"/>
                </a:endParaRPr>
              </a:p>
              <a:p>
                <a:pPr marL="0" indent="0">
                  <a:buNone/>
                </a:pPr>
                <a:r>
                  <a:rPr lang="en-US" b="0" dirty="0"/>
                  <a:t>           </a:t>
                </a:r>
                <a14:m>
                  <m:oMath xmlns:m="http://schemas.openxmlformats.org/officeDocument/2006/math">
                    <m:r>
                      <a:rPr lang="en-US" b="0" i="1" smtClean="0">
                        <a:latin typeface="Cambria Math" panose="02040503050406030204" pitchFamily="18" charset="0"/>
                      </a:rPr>
                      <m:t>𝑧</m:t>
                    </m:r>
                    <m:r>
                      <a:rPr lang="en-US" b="0" i="1" baseline="30000" smtClean="0">
                        <a:latin typeface="Cambria Math" panose="02040503050406030204" pitchFamily="18" charset="0"/>
                      </a:rPr>
                      <m:t>2</m:t>
                    </m:r>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𝑥</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𝜎</m:t>
                        </m:r>
                        <m:r>
                          <a:rPr lang="en-US" i="1" baseline="-25000">
                            <a:latin typeface="Cambria Math" panose="02040503050406030204" pitchFamily="18" charset="0"/>
                            <a:ea typeface="Cambria Math" panose="02040503050406030204" pitchFamily="18" charset="0"/>
                          </a:rPr>
                          <m:t>𝑥</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rPr>
                      <m:t>+ </m:t>
                    </m:r>
                    <m:f>
                      <m:fPr>
                        <m:ctrlPr>
                          <a:rPr lang="en-US" b="0" i="1" smtClean="0">
                            <a:latin typeface="Cambria Math" panose="02040503050406030204" pitchFamily="18" charset="0"/>
                          </a:rPr>
                        </m:ctrlPr>
                      </m:fPr>
                      <m:num>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𝑦</m:t>
                            </m:r>
                          </m:e>
                        </m:d>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rPr>
                      <m:t> −2</m:t>
                    </m:r>
                    <m:r>
                      <a:rPr lang="en-US" b="0" i="1" smtClean="0">
                        <a:latin typeface="Cambria Math" panose="02040503050406030204" pitchFamily="18" charset="0"/>
                        <a:ea typeface="Cambria Math" panose="02040503050406030204" pitchFamily="18" charset="0"/>
                      </a:rPr>
                      <m:t>𝜌</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r>
                          <a:rPr lang="en-US" b="0" i="1" baseline="-25000"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 </m:t>
                        </m:r>
                      </m:den>
                    </m:f>
                  </m:oMath>
                </a14:m>
                <a:r>
                  <a:rPr lang="en-US" dirty="0"/>
                  <a:t> </a:t>
                </a:r>
              </a:p>
              <a:p>
                <a:pPr marL="0" indent="0">
                  <a:buNone/>
                </a:pPr>
                <a:r>
                  <a:rPr lang="en-US"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oMath>
                </a14:m>
                <a:endParaRPr lang="en-US" b="0" i="0" dirty="0">
                  <a:latin typeface="Cambria Math" panose="02040503050406030204" pitchFamily="18" charset="0"/>
                  <a:ea typeface="Cambria Math" panose="02040503050406030204" pitchFamily="18" charset="0"/>
                </a:endParaRPr>
              </a:p>
              <a:p>
                <a:pPr marL="0" indent="0">
                  <a:buNone/>
                </a:pPr>
                <a:r>
                  <a:rPr lang="en-US" b="0" dirty="0">
                    <a:ea typeface="Cambria Math" panose="02040503050406030204" pitchFamily="18" charset="0"/>
                  </a:rPr>
                  <a:t>          </a:t>
                </a:r>
                <a14:m>
                  <m:oMath xmlns:m="http://schemas.openxmlformats.org/officeDocument/2006/math">
                    <m:r>
                      <a:rPr lang="en-US" b="0" i="0" smtClean="0">
                        <a:latin typeface="Cambria Math" panose="02040503050406030204" pitchFamily="18" charset="0"/>
                        <a:ea typeface="Cambria Math" panose="02040503050406030204" pitchFamily="18" charset="0"/>
                      </a:rPr>
                      <m:t> </m:t>
                    </m:r>
                    <m:r>
                      <a:rPr lang="en-US"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𝑥𝑦</m:t>
                        </m:r>
                        <m:r>
                          <a:rPr lang="en-US" b="0" i="1" baseline="-25000" smtClean="0">
                            <a:latin typeface="Cambria Math" panose="02040503050406030204" pitchFamily="18" charset="0"/>
                            <a:ea typeface="Cambria Math" panose="02040503050406030204" pitchFamily="18" charset="0"/>
                          </a:rPr>
                          <m:t> </m:t>
                        </m:r>
                      </m:num>
                      <m:den>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𝜎</m:t>
                        </m:r>
                        <m:r>
                          <a:rPr lang="en-US" b="0" i="1" baseline="-25000" smtClean="0">
                            <a:latin typeface="Cambria Math" panose="02040503050406030204" pitchFamily="18" charset="0"/>
                            <a:ea typeface="Cambria Math" panose="02040503050406030204" pitchFamily="18" charset="0"/>
                          </a:rPr>
                          <m:t>𝑦</m:t>
                        </m:r>
                      </m:den>
                    </m:f>
                  </m:oMath>
                </a14:m>
                <a:endParaRPr lang="en-US" b="0" dirty="0">
                  <a:ea typeface="Cambria Math" panose="02040503050406030204" pitchFamily="18" charset="0"/>
                </a:endParaRPr>
              </a:p>
              <a:p>
                <a:pPr marL="0" indent="0">
                  <a:buNone/>
                </a:pPr>
                <a:endParaRPr lang="en-US" dirty="0"/>
              </a:p>
              <a:p>
                <a:pPr marL="0" indent="0">
                  <a:buNone/>
                </a:pPr>
                <a:r>
                  <a:rPr lang="en-US" dirty="0"/>
                  <a:t>Contours of constant probability are ellipses</a:t>
                </a:r>
              </a:p>
              <a:p>
                <a:pPr marL="0" indent="0">
                  <a:buNone/>
                </a:pPr>
                <a:r>
                  <a:rPr lang="en-US" dirty="0"/>
                  <a:t>If you rotate around angle of the correlation, you have a multivariate distribution with independent variables. The new axes are called the </a:t>
                </a:r>
                <a:r>
                  <a:rPr lang="en-US" i="1" dirty="0"/>
                  <a:t>principal axes</a:t>
                </a:r>
              </a:p>
              <a:p>
                <a:pPr marL="0" indent="0">
                  <a:buNone/>
                </a:pPr>
                <a:r>
                  <a:rPr lang="en-US" dirty="0"/>
                  <a:t>Can derive this angle from the data (ML 3.5.3)</a:t>
                </a:r>
              </a:p>
              <a:p>
                <a:pPr marL="0" indent="0">
                  <a:buNone/>
                </a:pPr>
                <a:r>
                  <a:rPr lang="en-US" dirty="0"/>
                  <a:t>Can also go in reverse, i.e. from two independent normally distributed variables into two correlated ones, useful for data simulation (ML 3.5.2)</a:t>
                </a:r>
              </a:p>
            </p:txBody>
          </p:sp>
        </mc:Choice>
        <mc:Fallback xmlns="">
          <p:sp>
            <p:nvSpPr>
              <p:cNvPr id="3" name="Content Placeholder 2">
                <a:extLst>
                  <a:ext uri="{FF2B5EF4-FFF2-40B4-BE49-F238E27FC236}">
                    <a16:creationId xmlns:a16="http://schemas.microsoft.com/office/drawing/2014/main" id="{57C9960F-00EB-5A45-B016-C73A59F2B592}"/>
                  </a:ext>
                </a:extLst>
              </p:cNvPr>
              <p:cNvSpPr>
                <a:spLocks noGrp="1" noRot="1" noChangeAspect="1" noMove="1" noResize="1" noEditPoints="1" noAdjustHandles="1" noChangeArrowheads="1" noChangeShapeType="1" noTextEdit="1"/>
              </p:cNvSpPr>
              <p:nvPr>
                <p:ph idx="1"/>
              </p:nvPr>
            </p:nvSpPr>
            <p:spPr>
              <a:xfrm>
                <a:off x="838200" y="1825624"/>
                <a:ext cx="7091149" cy="5032375"/>
              </a:xfrm>
              <a:blipFill>
                <a:blip r:embed="rId3"/>
                <a:stretch>
                  <a:fillRect l="-1073" t="-504" r="-143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0EFB5D2-3ADD-C14F-8FCF-AA43B02691ED}"/>
              </a:ext>
            </a:extLst>
          </p:cNvPr>
          <p:cNvSpPr txBox="1"/>
          <p:nvPr/>
        </p:nvSpPr>
        <p:spPr>
          <a:xfrm>
            <a:off x="10713492" y="5461885"/>
            <a:ext cx="1628633" cy="276999"/>
          </a:xfrm>
          <a:prstGeom prst="rect">
            <a:avLst/>
          </a:prstGeom>
          <a:noFill/>
        </p:spPr>
        <p:txBody>
          <a:bodyPr wrap="square" rtlCol="0">
            <a:spAutoFit/>
          </a:bodyPr>
          <a:lstStyle/>
          <a:p>
            <a:r>
              <a:rPr lang="en-US" sz="1200" dirty="0" err="1"/>
              <a:t>astroML</a:t>
            </a:r>
            <a:r>
              <a:rPr lang="en-US" sz="1200" dirty="0"/>
              <a:t> 3.22</a:t>
            </a:r>
          </a:p>
        </p:txBody>
      </p:sp>
    </p:spTree>
    <p:extLst>
      <p:ext uri="{BB962C8B-B14F-4D97-AF65-F5344CB8AC3E}">
        <p14:creationId xmlns:p14="http://schemas.microsoft.com/office/powerpoint/2010/main" val="39823925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Correlation coefficients</a:t>
            </a:r>
          </a:p>
        </p:txBody>
      </p:sp>
    </p:spTree>
    <p:extLst>
      <p:ext uri="{BB962C8B-B14F-4D97-AF65-F5344CB8AC3E}">
        <p14:creationId xmlns:p14="http://schemas.microsoft.com/office/powerpoint/2010/main" val="27111233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9E289-1F13-B146-8236-0546A813856D}"/>
              </a:ext>
            </a:extLst>
          </p:cNvPr>
          <p:cNvSpPr>
            <a:spLocks noGrp="1"/>
          </p:cNvSpPr>
          <p:nvPr>
            <p:ph type="title"/>
          </p:nvPr>
        </p:nvSpPr>
        <p:spPr/>
        <p:txBody>
          <a:bodyPr/>
          <a:lstStyle/>
          <a:p>
            <a:r>
              <a:rPr lang="en-US" dirty="0"/>
              <a:t>Correlation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8B0046-1E0F-1048-A582-34CAC47641CF}"/>
                  </a:ext>
                </a:extLst>
              </p:cNvPr>
              <p:cNvSpPr>
                <a:spLocks noGrp="1"/>
              </p:cNvSpPr>
              <p:nvPr>
                <p:ph idx="1"/>
              </p:nvPr>
            </p:nvSpPr>
            <p:spPr/>
            <p:txBody>
              <a:bodyPr>
                <a:normAutofit lnSpcReduction="10000"/>
              </a:bodyPr>
              <a:lstStyle/>
              <a:p>
                <a:r>
                  <a:rPr lang="en-US" dirty="0"/>
                  <a:t>The amplitude of the covariance tells us something about the degree of correlation between quantities, but for this to be useful independent of the typical scatter, it is generally normalized by the product of the individual standard deviations, giving the </a:t>
                </a:r>
                <a:r>
                  <a:rPr lang="en-US" i="1" dirty="0"/>
                  <a:t>correlation coefficient </a:t>
                </a:r>
              </a:p>
              <a:p>
                <a:pPr marL="0" indent="0">
                  <a:buNone/>
                </a:pPr>
                <a:r>
                  <a:rPr lang="en-US" i="1" dirty="0"/>
                  <a:t>       𝛒 (</a:t>
                </a:r>
                <a:r>
                  <a:rPr lang="en-US" i="1" dirty="0" err="1"/>
                  <a:t>x,y</a:t>
                </a:r>
                <a:r>
                  <a:rPr lang="en-US" i="1" dirty="0"/>
                  <a:t>) = </a:t>
                </a:r>
                <a14:m>
                  <m:oMath xmlns:m="http://schemas.openxmlformats.org/officeDocument/2006/math">
                    <m:f>
                      <m:fPr>
                        <m:ctrlPr>
                          <a:rPr lang="en-US" i="1" smtClean="0">
                            <a:latin typeface="Cambria Math" panose="02040503050406030204" pitchFamily="18" charset="0"/>
                          </a:rPr>
                        </m:ctrlPr>
                      </m:fPr>
                      <m:num>
                        <m:r>
                          <m:rPr>
                            <m:nor/>
                          </m:rPr>
                          <a:rPr lang="en-US" i="1" dirty="0"/>
                          <m:t>&lt;</m:t>
                        </m:r>
                        <m:r>
                          <m:rPr>
                            <m:nor/>
                          </m:rPr>
                          <a:rPr lang="en-US" i="1" dirty="0"/>
                          <m:t>xy</m:t>
                        </m:r>
                        <m:r>
                          <m:rPr>
                            <m:nor/>
                          </m:rPr>
                          <a:rPr lang="en-US" i="1" dirty="0"/>
                          <m:t>&gt; − &lt;</m:t>
                        </m:r>
                        <m:r>
                          <m:rPr>
                            <m:nor/>
                          </m:rPr>
                          <a:rPr lang="en-US" i="1" dirty="0"/>
                          <m:t>x</m:t>
                        </m:r>
                        <m:r>
                          <m:rPr>
                            <m:nor/>
                          </m:rPr>
                          <a:rPr lang="en-US" i="1" dirty="0"/>
                          <m:t>&gt;&lt;</m:t>
                        </m:r>
                        <m:r>
                          <m:rPr>
                            <m:nor/>
                          </m:rPr>
                          <a:rPr lang="en-US" i="1" dirty="0"/>
                          <m:t>y</m:t>
                        </m:r>
                        <m:r>
                          <m:rPr>
                            <m:nor/>
                          </m:rPr>
                          <a:rPr lang="en-US" i="1" dirty="0"/>
                          <m:t>&gt;</m:t>
                        </m:r>
                      </m:num>
                      <m:den>
                        <m:r>
                          <a:rPr lang="en-US" i="1" smtClean="0">
                            <a:latin typeface="Cambria Math" panose="02040503050406030204" pitchFamily="18" charset="0"/>
                          </a:rPr>
                          <m:t>𝜎</m:t>
                        </m:r>
                        <m:r>
                          <a:rPr lang="en-US" b="0" i="1" baseline="-25000" smtClean="0">
                            <a:latin typeface="Cambria Math" panose="02040503050406030204" pitchFamily="18" charset="0"/>
                          </a:rPr>
                          <m:t>𝑥</m:t>
                        </m:r>
                        <m:r>
                          <a:rPr lang="en-US" b="0" i="1" smtClean="0">
                            <a:latin typeface="Cambria Math" panose="02040503050406030204" pitchFamily="18" charset="0"/>
                          </a:rPr>
                          <m:t>𝜎</m:t>
                        </m:r>
                        <m:r>
                          <a:rPr lang="en-US" b="0" i="1" baseline="-25000" smtClean="0">
                            <a:latin typeface="Cambria Math" panose="02040503050406030204" pitchFamily="18" charset="0"/>
                          </a:rPr>
                          <m:t>𝑦</m:t>
                        </m:r>
                      </m:den>
                    </m:f>
                  </m:oMath>
                </a14:m>
                <a:endParaRPr lang="en-US" i="1" dirty="0"/>
              </a:p>
              <a:p>
                <a:pPr marL="0" indent="0">
                  <a:buNone/>
                </a:pPr>
                <a:r>
                  <a:rPr lang="en-US" i="1" dirty="0"/>
                  <a:t>  </a:t>
                </a:r>
                <a:r>
                  <a:rPr lang="en-US" dirty="0"/>
                  <a:t>This varies between -1 and 1, with -1 for perfectly linearly anticorrelated variables and 1 for perfectly linearly correlated variables</a:t>
                </a:r>
              </a:p>
              <a:p>
                <a:r>
                  <a:rPr lang="en-US" dirty="0"/>
                  <a:t>This is also known as Pearson’s correlation coefficient</a:t>
                </a:r>
              </a:p>
              <a:p>
                <a:r>
                  <a:rPr lang="en-US" dirty="0"/>
                  <a:t>Note that correlation does not necessarily imply causation!</a:t>
                </a:r>
              </a:p>
            </p:txBody>
          </p:sp>
        </mc:Choice>
        <mc:Fallback xmlns="">
          <p:sp>
            <p:nvSpPr>
              <p:cNvPr id="3" name="Content Placeholder 2">
                <a:extLst>
                  <a:ext uri="{FF2B5EF4-FFF2-40B4-BE49-F238E27FC236}">
                    <a16:creationId xmlns:a16="http://schemas.microsoft.com/office/drawing/2014/main" id="{E88B0046-1E0F-1048-A582-34CAC47641CF}"/>
                  </a:ext>
                </a:extLst>
              </p:cNvPr>
              <p:cNvSpPr>
                <a:spLocks noGrp="1" noRot="1" noChangeAspect="1" noMove="1" noResize="1" noEditPoints="1" noAdjustHandles="1" noChangeArrowheads="1" noChangeShapeType="1" noTextEdit="1"/>
              </p:cNvSpPr>
              <p:nvPr>
                <p:ph idx="1"/>
              </p:nvPr>
            </p:nvSpPr>
            <p:spPr>
              <a:blipFill>
                <a:blip r:embed="rId2"/>
                <a:stretch>
                  <a:fillRect l="-1206" t="-3198" r="-241" b="-581"/>
                </a:stretch>
              </a:blipFill>
            </p:spPr>
            <p:txBody>
              <a:bodyPr/>
              <a:lstStyle/>
              <a:p>
                <a:r>
                  <a:rPr lang="en-US">
                    <a:noFill/>
                  </a:rPr>
                  <a:t> </a:t>
                </a:r>
              </a:p>
            </p:txBody>
          </p:sp>
        </mc:Fallback>
      </mc:AlternateContent>
    </p:spTree>
    <p:extLst>
      <p:ext uri="{BB962C8B-B14F-4D97-AF65-F5344CB8AC3E}">
        <p14:creationId xmlns:p14="http://schemas.microsoft.com/office/powerpoint/2010/main" val="19365737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9613B-75DC-954B-9D6B-A4ACC35752D3}"/>
              </a:ext>
            </a:extLst>
          </p:cNvPr>
          <p:cNvSpPr>
            <a:spLocks noGrp="1"/>
          </p:cNvSpPr>
          <p:nvPr>
            <p:ph type="title"/>
          </p:nvPr>
        </p:nvSpPr>
        <p:spPr>
          <a:xfrm>
            <a:off x="155812" y="-110047"/>
            <a:ext cx="10515600" cy="1325563"/>
          </a:xfrm>
        </p:spPr>
        <p:txBody>
          <a:bodyPr/>
          <a:lstStyle/>
          <a:p>
            <a:r>
              <a:rPr lang="en-US" dirty="0"/>
              <a:t>Correlation coefficients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32BF4A1-3D7B-C344-A29A-75643F7CD3A4}"/>
                  </a:ext>
                </a:extLst>
              </p:cNvPr>
              <p:cNvSpPr>
                <a:spLocks noGrp="1"/>
              </p:cNvSpPr>
              <p:nvPr>
                <p:ph idx="1"/>
              </p:nvPr>
            </p:nvSpPr>
            <p:spPr>
              <a:xfrm>
                <a:off x="623249" y="1215516"/>
                <a:ext cx="7701887" cy="5666997"/>
              </a:xfrm>
            </p:spPr>
            <p:txBody>
              <a:bodyPr>
                <a:normAutofit fontScale="92500" lnSpcReduction="10000"/>
              </a:bodyPr>
              <a:lstStyle/>
              <a:p>
                <a:r>
                  <a:rPr lang="en-US" dirty="0"/>
                  <a:t>For a finite sample, the sample correlation coefficient is calculated using finite sums, and is usually denoted using </a:t>
                </a:r>
                <a:r>
                  <a:rPr lang="en-US" i="1" dirty="0"/>
                  <a:t>r</a:t>
                </a:r>
              </a:p>
              <a:p>
                <a:r>
                  <a:rPr lang="en-US" dirty="0"/>
                  <a:t>Given a value of r, one can determine the significance of a correlation since the variable</a:t>
                </a:r>
              </a:p>
              <a:p>
                <a:pPr marL="0" indent="0">
                  <a:buNone/>
                </a:pPr>
                <a:r>
                  <a:rPr lang="en-US" dirty="0"/>
                  <a:t>                            t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𝑟</m:t>
                        </m:r>
                        <m:r>
                          <a:rPr lang="en-US" b="0" i="1" smtClean="0">
                            <a:latin typeface="Cambria Math" panose="02040503050406030204" pitchFamily="18" charset="0"/>
                          </a:rPr>
                          <m:t> </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m:t>
                            </m:r>
                            <m:r>
                              <a:rPr lang="en-US" b="0" i="1" smtClean="0">
                                <a:latin typeface="Cambria Math" panose="02040503050406030204" pitchFamily="18" charset="0"/>
                              </a:rPr>
                              <m:t>𝑛</m:t>
                            </m:r>
                            <m:r>
                              <a:rPr lang="en-US" b="0" i="1" smtClean="0">
                                <a:latin typeface="Cambria Math" panose="02040503050406030204" pitchFamily="18" charset="0"/>
                              </a:rPr>
                              <m:t>−2)</m:t>
                            </m:r>
                          </m:e>
                        </m:rad>
                      </m:num>
                      <m:den>
                        <m:rad>
                          <m:radPr>
                            <m:degHide m:val="on"/>
                            <m:ctrlPr>
                              <a:rPr lang="en-US" i="1" smtClean="0">
                                <a:latin typeface="Cambria Math" panose="02040503050406030204" pitchFamily="18" charset="0"/>
                                <a:ea typeface="Cambria Math" panose="02040503050406030204" pitchFamily="18" charset="0"/>
                              </a:rPr>
                            </m:ctrlPr>
                          </m:radPr>
                          <m:deg/>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𝑟</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e>
                        </m:rad>
                      </m:den>
                    </m:f>
                  </m:oMath>
                </a14:m>
                <a:endParaRPr lang="en-US" dirty="0"/>
              </a:p>
              <a:p>
                <a:pPr marL="0" indent="0">
                  <a:buNone/>
                </a:pPr>
                <a:r>
                  <a:rPr lang="en-US" dirty="0"/>
                  <a:t>     is distributed according to a distribution called the t-distribution (for Gaussian distributions), so one can determine how frequently a given value of </a:t>
                </a:r>
                <a:r>
                  <a:rPr lang="en-US" i="1" dirty="0"/>
                  <a:t>r</a:t>
                </a:r>
                <a:r>
                  <a:rPr lang="en-US" dirty="0"/>
                  <a:t> for a given number of points </a:t>
                </a:r>
                <a:r>
                  <a:rPr lang="en-US" i="1" dirty="0"/>
                  <a:t>n </a:t>
                </a:r>
                <a:r>
                  <a:rPr lang="en-US" dirty="0"/>
                  <a:t>will occur given the null hypothesis that there is no correlation</a:t>
                </a:r>
              </a:p>
              <a:p>
                <a:r>
                  <a:rPr lang="en-US" dirty="0"/>
                  <a:t>The correlation coefficient, however, doesn’t take into account uncertainties on the points.  For this situation, it may be preferable to do a fit to the data and determine the uncertainty on the slope</a:t>
                </a:r>
              </a:p>
            </p:txBody>
          </p:sp>
        </mc:Choice>
        <mc:Fallback xmlns="">
          <p:sp>
            <p:nvSpPr>
              <p:cNvPr id="3" name="Content Placeholder 2">
                <a:extLst>
                  <a:ext uri="{FF2B5EF4-FFF2-40B4-BE49-F238E27FC236}">
                    <a16:creationId xmlns:a16="http://schemas.microsoft.com/office/drawing/2014/main" id="{E32BF4A1-3D7B-C344-A29A-75643F7CD3A4}"/>
                  </a:ext>
                </a:extLst>
              </p:cNvPr>
              <p:cNvSpPr>
                <a:spLocks noGrp="1" noRot="1" noChangeAspect="1" noMove="1" noResize="1" noEditPoints="1" noAdjustHandles="1" noChangeArrowheads="1" noChangeShapeType="1" noTextEdit="1"/>
              </p:cNvSpPr>
              <p:nvPr>
                <p:ph idx="1"/>
              </p:nvPr>
            </p:nvSpPr>
            <p:spPr>
              <a:xfrm>
                <a:off x="623249" y="1215516"/>
                <a:ext cx="7701887" cy="5666997"/>
              </a:xfrm>
              <a:blipFill>
                <a:blip r:embed="rId2"/>
                <a:stretch>
                  <a:fillRect l="-1316" t="-2013" r="-1645" b="-2237"/>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5DE8E3F2-6C9A-8045-ADBF-B14C2A5005C7}"/>
              </a:ext>
            </a:extLst>
          </p:cNvPr>
          <p:cNvPicPr>
            <a:picLocks noChangeAspect="1"/>
          </p:cNvPicPr>
          <p:nvPr/>
        </p:nvPicPr>
        <p:blipFill>
          <a:blip r:embed="rId3"/>
          <a:stretch>
            <a:fillRect/>
          </a:stretch>
        </p:blipFill>
        <p:spPr>
          <a:xfrm>
            <a:off x="8325136" y="2242498"/>
            <a:ext cx="3852080" cy="2889060"/>
          </a:xfrm>
          <a:prstGeom prst="rect">
            <a:avLst/>
          </a:prstGeom>
        </p:spPr>
      </p:pic>
    </p:spTree>
    <p:extLst>
      <p:ext uri="{BB962C8B-B14F-4D97-AF65-F5344CB8AC3E}">
        <p14:creationId xmlns:p14="http://schemas.microsoft.com/office/powerpoint/2010/main" val="1890131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22ED4-EB70-FE42-82B5-486A2FE4390B}"/>
              </a:ext>
            </a:extLst>
          </p:cNvPr>
          <p:cNvSpPr>
            <a:spLocks noGrp="1"/>
          </p:cNvSpPr>
          <p:nvPr>
            <p:ph type="title"/>
          </p:nvPr>
        </p:nvSpPr>
        <p:spPr/>
        <p:txBody>
          <a:bodyPr/>
          <a:lstStyle/>
          <a:p>
            <a:r>
              <a:rPr lang="en-US" dirty="0"/>
              <a:t>Nonlinear correlations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B9BA115-9ACC-924A-B86C-387660639E52}"/>
                  </a:ext>
                </a:extLst>
              </p:cNvPr>
              <p:cNvSpPr>
                <a:spLocks noGrp="1"/>
              </p:cNvSpPr>
              <p:nvPr>
                <p:ph idx="1"/>
              </p:nvPr>
            </p:nvSpPr>
            <p:spPr>
              <a:xfrm>
                <a:off x="838200" y="1825625"/>
                <a:ext cx="8019197" cy="4233981"/>
              </a:xfrm>
            </p:spPr>
            <p:txBody>
              <a:bodyPr>
                <a:normAutofit fontScale="85000" lnSpcReduction="20000"/>
              </a:bodyPr>
              <a:lstStyle/>
              <a:p>
                <a:r>
                  <a:rPr lang="en-US" dirty="0"/>
                  <a:t>Pearson's correlation coefficient tests for </a:t>
                </a:r>
                <a:r>
                  <a:rPr lang="en-US" i="1" dirty="0"/>
                  <a:t>linear</a:t>
                </a:r>
                <a:r>
                  <a:rPr lang="en-US" dirty="0"/>
                  <a:t> relations between quantities. A perfect nonlinear correlation will not give a value of one!</a:t>
                </a:r>
              </a:p>
              <a:p>
                <a:r>
                  <a:rPr lang="en-US" dirty="0"/>
                  <a:t>There are other tests for correlations between variables where the relation is non-linear</a:t>
                </a:r>
              </a:p>
              <a:p>
                <a:r>
                  <a:rPr lang="en-US" dirty="0"/>
                  <a:t>Spearman’s correlation:  like Pearson’s, but computed using the </a:t>
                </a:r>
                <a:r>
                  <a:rPr lang="en-US" i="1" dirty="0"/>
                  <a:t>rank</a:t>
                </a:r>
                <a:r>
                  <a:rPr lang="en-US" dirty="0"/>
                  <a:t> of the variables, not the value. The rank of the variable is the sequence number when the values are sorted. This tests for non-linear correlations, but only for monotonic ones</a:t>
                </a:r>
              </a:p>
              <a:p>
                <a:r>
                  <a:rPr lang="en-US" dirty="0"/>
                  <a:t>Kendall’s</a:t>
                </a:r>
              </a:p>
              <a:p>
                <a:pPr marL="0" indent="0">
                  <a:buNone/>
                </a:pPr>
                <a:r>
                  <a:rPr lang="en-US" dirty="0"/>
                  <a:t>      </a:t>
                </a:r>
                <a:r>
                  <a:rPr lang="en-US" sz="2600" dirty="0"/>
                  <a:t>t = </a:t>
                </a:r>
                <a14:m>
                  <m:oMath xmlns:m="http://schemas.openxmlformats.org/officeDocument/2006/math">
                    <m:f>
                      <m:fPr>
                        <m:ctrlPr>
                          <a:rPr lang="en-US" sz="2600" i="1" dirty="0" smtClean="0">
                            <a:latin typeface="Cambria Math" panose="02040503050406030204" pitchFamily="18" charset="0"/>
                          </a:rPr>
                        </m:ctrlPr>
                      </m:fPr>
                      <m:num>
                        <m:r>
                          <m:rPr>
                            <m:nor/>
                          </m:rPr>
                          <a:rPr lang="en-US" sz="2600" dirty="0"/>
                          <m:t>(</m:t>
                        </m:r>
                        <m:r>
                          <m:rPr>
                            <m:nor/>
                          </m:rPr>
                          <a:rPr lang="en-US" sz="2600" dirty="0"/>
                          <m:t>number</m:t>
                        </m:r>
                        <m:r>
                          <m:rPr>
                            <m:nor/>
                          </m:rPr>
                          <a:rPr lang="en-US" sz="2600" dirty="0"/>
                          <m:t> </m:t>
                        </m:r>
                        <m:r>
                          <m:rPr>
                            <m:nor/>
                          </m:rPr>
                          <a:rPr lang="en-US" sz="2600" dirty="0"/>
                          <m:t>of</m:t>
                        </m:r>
                        <m:r>
                          <m:rPr>
                            <m:nor/>
                          </m:rPr>
                          <a:rPr lang="en-US" sz="2600" dirty="0"/>
                          <m:t> </m:t>
                        </m:r>
                        <m:r>
                          <m:rPr>
                            <m:nor/>
                          </m:rPr>
                          <a:rPr lang="en-US" sz="2600" dirty="0"/>
                          <m:t>concordant</m:t>
                        </m:r>
                        <m:r>
                          <m:rPr>
                            <m:nor/>
                          </m:rPr>
                          <a:rPr lang="en-US" sz="2600" dirty="0"/>
                          <m:t> </m:t>
                        </m:r>
                        <m:r>
                          <m:rPr>
                            <m:nor/>
                          </m:rPr>
                          <a:rPr lang="en-US" sz="2600" dirty="0"/>
                          <m:t>pairs</m:t>
                        </m:r>
                        <m:r>
                          <m:rPr>
                            <m:nor/>
                          </m:rPr>
                          <a:rPr lang="en-US" sz="2600" dirty="0"/>
                          <m:t>) – (</m:t>
                        </m:r>
                        <m:r>
                          <m:rPr>
                            <m:nor/>
                          </m:rPr>
                          <a:rPr lang="en-US" sz="2600" dirty="0"/>
                          <m:t>number</m:t>
                        </m:r>
                        <m:r>
                          <m:rPr>
                            <m:nor/>
                          </m:rPr>
                          <a:rPr lang="en-US" sz="2600" dirty="0"/>
                          <m:t> </m:t>
                        </m:r>
                        <m:r>
                          <m:rPr>
                            <m:nor/>
                          </m:rPr>
                          <a:rPr lang="en-US" sz="2600" dirty="0"/>
                          <m:t>of</m:t>
                        </m:r>
                        <m:r>
                          <m:rPr>
                            <m:nor/>
                          </m:rPr>
                          <a:rPr lang="en-US" sz="2600" dirty="0"/>
                          <m:t> </m:t>
                        </m:r>
                        <m:r>
                          <m:rPr>
                            <m:nor/>
                          </m:rPr>
                          <a:rPr lang="en-US" sz="2600" dirty="0"/>
                          <m:t>discordant</m:t>
                        </m:r>
                        <m:r>
                          <m:rPr>
                            <m:nor/>
                          </m:rPr>
                          <a:rPr lang="en-US" sz="2600" dirty="0"/>
                          <m:t> </m:t>
                        </m:r>
                        <m:r>
                          <m:rPr>
                            <m:nor/>
                          </m:rPr>
                          <a:rPr lang="en-US" sz="2600" dirty="0"/>
                          <m:t>pairs</m:t>
                        </m:r>
                        <m:r>
                          <m:rPr>
                            <m:nor/>
                          </m:rPr>
                          <a:rPr lang="en-US" sz="2600" dirty="0"/>
                          <m:t>) </m:t>
                        </m:r>
                      </m:num>
                      <m:den>
                        <m:r>
                          <m:rPr>
                            <m:sty m:val="p"/>
                          </m:rPr>
                          <a:rPr lang="en-US" sz="2600" b="0" i="0" dirty="0" smtClean="0">
                            <a:latin typeface="Cambria Math" panose="02040503050406030204" pitchFamily="18" charset="0"/>
                          </a:rPr>
                          <m:t>total</m:t>
                        </m:r>
                        <m:r>
                          <a:rPr lang="en-US" sz="2600" b="0" i="0" dirty="0" smtClean="0">
                            <a:latin typeface="Cambria Math" panose="02040503050406030204" pitchFamily="18" charset="0"/>
                          </a:rPr>
                          <m:t> </m:t>
                        </m:r>
                        <m:r>
                          <m:rPr>
                            <m:sty m:val="p"/>
                          </m:rPr>
                          <a:rPr lang="en-US" sz="2600" b="0" i="0" dirty="0" smtClean="0">
                            <a:latin typeface="Cambria Math" panose="02040503050406030204" pitchFamily="18" charset="0"/>
                          </a:rPr>
                          <m:t>number</m:t>
                        </m:r>
                        <m:r>
                          <a:rPr lang="en-US" sz="2600" b="0" i="0" dirty="0" smtClean="0">
                            <a:latin typeface="Cambria Math" panose="02040503050406030204" pitchFamily="18" charset="0"/>
                          </a:rPr>
                          <m:t> </m:t>
                        </m:r>
                        <m:r>
                          <m:rPr>
                            <m:sty m:val="p"/>
                          </m:rPr>
                          <a:rPr lang="en-US" sz="2600" b="0" i="0" dirty="0" smtClean="0">
                            <a:latin typeface="Cambria Math" panose="02040503050406030204" pitchFamily="18" charset="0"/>
                          </a:rPr>
                          <m:t>of</m:t>
                        </m:r>
                        <m:r>
                          <a:rPr lang="en-US" sz="2600" b="0" i="0" dirty="0" smtClean="0">
                            <a:latin typeface="Cambria Math" panose="02040503050406030204" pitchFamily="18" charset="0"/>
                          </a:rPr>
                          <m:t> </m:t>
                        </m:r>
                        <m:r>
                          <m:rPr>
                            <m:sty m:val="p"/>
                          </m:rPr>
                          <a:rPr lang="en-US" sz="2600" b="0" i="0" dirty="0" smtClean="0">
                            <a:latin typeface="Cambria Math" panose="02040503050406030204" pitchFamily="18" charset="0"/>
                          </a:rPr>
                          <m:t>pairs</m:t>
                        </m:r>
                      </m:den>
                    </m:f>
                  </m:oMath>
                </a14:m>
                <a:endParaRPr lang="en-US" sz="2600" dirty="0"/>
              </a:p>
              <a:p>
                <a:pPr marL="0" indent="0">
                  <a:buNone/>
                </a:pPr>
                <a:endParaRPr lang="en-US" sz="2600" dirty="0"/>
              </a:p>
              <a:p>
                <a:endParaRPr lang="en-US" dirty="0"/>
              </a:p>
            </p:txBody>
          </p:sp>
        </mc:Choice>
        <mc:Fallback xmlns="">
          <p:sp>
            <p:nvSpPr>
              <p:cNvPr id="3" name="Content Placeholder 2">
                <a:extLst>
                  <a:ext uri="{FF2B5EF4-FFF2-40B4-BE49-F238E27FC236}">
                    <a16:creationId xmlns:a16="http://schemas.microsoft.com/office/drawing/2014/main" id="{5B9BA115-9ACC-924A-B86C-387660639E52}"/>
                  </a:ext>
                </a:extLst>
              </p:cNvPr>
              <p:cNvSpPr>
                <a:spLocks noGrp="1" noRot="1" noChangeAspect="1" noMove="1" noResize="1" noEditPoints="1" noAdjustHandles="1" noChangeArrowheads="1" noChangeShapeType="1" noTextEdit="1"/>
              </p:cNvSpPr>
              <p:nvPr>
                <p:ph idx="1"/>
              </p:nvPr>
            </p:nvSpPr>
            <p:spPr>
              <a:xfrm>
                <a:off x="838200" y="1825625"/>
                <a:ext cx="8019197" cy="4233981"/>
              </a:xfrm>
              <a:blipFill>
                <a:blip r:embed="rId2"/>
                <a:stretch>
                  <a:fillRect l="-1108" t="-3284" r="-1108"/>
                </a:stretch>
              </a:blipFill>
            </p:spPr>
            <p:txBody>
              <a:bodyPr/>
              <a:lstStyle/>
              <a:p>
                <a:r>
                  <a:rPr lang="en-US">
                    <a:noFill/>
                  </a:rPr>
                  <a:t> </a:t>
                </a:r>
              </a:p>
            </p:txBody>
          </p:sp>
        </mc:Fallback>
      </mc:AlternateContent>
      <p:sp>
        <p:nvSpPr>
          <p:cNvPr id="5" name="AutoShape 4" descr="{\displaystyle \tau ={\frac {({\text{number of concordant pairs}})-({\text{number of discordant pairs}})}{n \choose 2}}.}">
            <a:extLst>
              <a:ext uri="{FF2B5EF4-FFF2-40B4-BE49-F238E27FC236}">
                <a16:creationId xmlns:a16="http://schemas.microsoft.com/office/drawing/2014/main" id="{F04FDF69-3900-9E4C-AEE2-65A6B1492D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descr="Diagram&#10;&#10;Description automatically generated with low confidence">
            <a:extLst>
              <a:ext uri="{FF2B5EF4-FFF2-40B4-BE49-F238E27FC236}">
                <a16:creationId xmlns:a16="http://schemas.microsoft.com/office/drawing/2014/main" id="{13803B03-8D07-784A-97E4-F30C3D7C0FB3}"/>
              </a:ext>
            </a:extLst>
          </p:cNvPr>
          <p:cNvPicPr>
            <a:picLocks noChangeAspect="1"/>
          </p:cNvPicPr>
          <p:nvPr/>
        </p:nvPicPr>
        <p:blipFill>
          <a:blip r:embed="rId3"/>
          <a:stretch>
            <a:fillRect/>
          </a:stretch>
        </p:blipFill>
        <p:spPr>
          <a:xfrm>
            <a:off x="9201794" y="3377821"/>
            <a:ext cx="2881024" cy="3429000"/>
          </a:xfrm>
          <a:prstGeom prst="rect">
            <a:avLst/>
          </a:prstGeom>
        </p:spPr>
      </p:pic>
      <p:pic>
        <p:nvPicPr>
          <p:cNvPr id="8" name="Picture 7">
            <a:extLst>
              <a:ext uri="{FF2B5EF4-FFF2-40B4-BE49-F238E27FC236}">
                <a16:creationId xmlns:a16="http://schemas.microsoft.com/office/drawing/2014/main" id="{F20A5AE5-4E7D-C542-B273-88A63E634A01}"/>
              </a:ext>
            </a:extLst>
          </p:cNvPr>
          <p:cNvPicPr>
            <a:picLocks noChangeAspect="1"/>
          </p:cNvPicPr>
          <p:nvPr/>
        </p:nvPicPr>
        <p:blipFill>
          <a:blip r:embed="rId4"/>
          <a:stretch>
            <a:fillRect/>
          </a:stretch>
        </p:blipFill>
        <p:spPr>
          <a:xfrm>
            <a:off x="8769108" y="101524"/>
            <a:ext cx="2032000" cy="1346200"/>
          </a:xfrm>
          <a:prstGeom prst="rect">
            <a:avLst/>
          </a:prstGeom>
        </p:spPr>
      </p:pic>
      <p:pic>
        <p:nvPicPr>
          <p:cNvPr id="9" name="Picture 8">
            <a:extLst>
              <a:ext uri="{FF2B5EF4-FFF2-40B4-BE49-F238E27FC236}">
                <a16:creationId xmlns:a16="http://schemas.microsoft.com/office/drawing/2014/main" id="{E35D14AC-04B9-A147-B9A5-421A66C37140}"/>
              </a:ext>
            </a:extLst>
          </p:cNvPr>
          <p:cNvPicPr>
            <a:picLocks noChangeAspect="1"/>
          </p:cNvPicPr>
          <p:nvPr/>
        </p:nvPicPr>
        <p:blipFill>
          <a:blip r:embed="rId5"/>
          <a:stretch>
            <a:fillRect/>
          </a:stretch>
        </p:blipFill>
        <p:spPr>
          <a:xfrm>
            <a:off x="8857397" y="1652895"/>
            <a:ext cx="2032000" cy="1346200"/>
          </a:xfrm>
          <a:prstGeom prst="rect">
            <a:avLst/>
          </a:prstGeom>
        </p:spPr>
      </p:pic>
      <p:sp>
        <p:nvSpPr>
          <p:cNvPr id="10" name="TextBox 9">
            <a:extLst>
              <a:ext uri="{FF2B5EF4-FFF2-40B4-BE49-F238E27FC236}">
                <a16:creationId xmlns:a16="http://schemas.microsoft.com/office/drawing/2014/main" id="{A10EF3A4-5A4A-B240-91AA-CB7E9B29AC20}"/>
              </a:ext>
            </a:extLst>
          </p:cNvPr>
          <p:cNvSpPr txBox="1"/>
          <p:nvPr/>
        </p:nvSpPr>
        <p:spPr>
          <a:xfrm>
            <a:off x="10863618" y="586854"/>
            <a:ext cx="788999" cy="369332"/>
          </a:xfrm>
          <a:prstGeom prst="rect">
            <a:avLst/>
          </a:prstGeom>
          <a:noFill/>
        </p:spPr>
        <p:txBody>
          <a:bodyPr wrap="none" rtlCol="0">
            <a:spAutoFit/>
          </a:bodyPr>
          <a:lstStyle/>
          <a:p>
            <a:r>
              <a:rPr lang="en-US" dirty="0"/>
              <a:t>r=.244</a:t>
            </a:r>
          </a:p>
        </p:txBody>
      </p:sp>
      <p:sp>
        <p:nvSpPr>
          <p:cNvPr id="11" name="TextBox 10">
            <a:extLst>
              <a:ext uri="{FF2B5EF4-FFF2-40B4-BE49-F238E27FC236}">
                <a16:creationId xmlns:a16="http://schemas.microsoft.com/office/drawing/2014/main" id="{10328A59-6962-1A41-8C56-8FD51888A1EA}"/>
              </a:ext>
            </a:extLst>
          </p:cNvPr>
          <p:cNvSpPr txBox="1"/>
          <p:nvPr/>
        </p:nvSpPr>
        <p:spPr>
          <a:xfrm>
            <a:off x="10936858" y="2169745"/>
            <a:ext cx="788999" cy="369332"/>
          </a:xfrm>
          <a:prstGeom prst="rect">
            <a:avLst/>
          </a:prstGeom>
          <a:noFill/>
        </p:spPr>
        <p:txBody>
          <a:bodyPr wrap="none" rtlCol="0">
            <a:spAutoFit/>
          </a:bodyPr>
          <a:lstStyle/>
          <a:p>
            <a:r>
              <a:rPr lang="en-US" dirty="0"/>
              <a:t>r=.843</a:t>
            </a:r>
          </a:p>
        </p:txBody>
      </p:sp>
    </p:spTree>
    <p:extLst>
      <p:ext uri="{BB962C8B-B14F-4D97-AF65-F5344CB8AC3E}">
        <p14:creationId xmlns:p14="http://schemas.microsoft.com/office/powerpoint/2010/main" val="33568890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Common probability distribution functions</a:t>
            </a:r>
          </a:p>
        </p:txBody>
      </p:sp>
    </p:spTree>
    <p:extLst>
      <p:ext uri="{BB962C8B-B14F-4D97-AF65-F5344CB8AC3E}">
        <p14:creationId xmlns:p14="http://schemas.microsoft.com/office/powerpoint/2010/main" val="30730982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522B-5937-3D47-BCF7-29D6301BC78B}"/>
              </a:ext>
            </a:extLst>
          </p:cNvPr>
          <p:cNvSpPr>
            <a:spLocks noGrp="1"/>
          </p:cNvSpPr>
          <p:nvPr>
            <p:ph type="title"/>
          </p:nvPr>
        </p:nvSpPr>
        <p:spPr/>
        <p:txBody>
          <a:bodyPr/>
          <a:lstStyle/>
          <a:p>
            <a:r>
              <a:rPr lang="en-US" dirty="0"/>
              <a:t>Common distributions</a:t>
            </a:r>
          </a:p>
        </p:txBody>
      </p:sp>
      <p:sp>
        <p:nvSpPr>
          <p:cNvPr id="3" name="Content Placeholder 2">
            <a:extLst>
              <a:ext uri="{FF2B5EF4-FFF2-40B4-BE49-F238E27FC236}">
                <a16:creationId xmlns:a16="http://schemas.microsoft.com/office/drawing/2014/main" id="{DEEBBA90-F90C-D643-A17C-85236DC16BC5}"/>
              </a:ext>
            </a:extLst>
          </p:cNvPr>
          <p:cNvSpPr>
            <a:spLocks noGrp="1"/>
          </p:cNvSpPr>
          <p:nvPr>
            <p:ph idx="1"/>
          </p:nvPr>
        </p:nvSpPr>
        <p:spPr>
          <a:xfrm>
            <a:off x="838200" y="1690688"/>
            <a:ext cx="10515600" cy="5373973"/>
          </a:xfrm>
        </p:spPr>
        <p:txBody>
          <a:bodyPr>
            <a:normAutofit/>
          </a:bodyPr>
          <a:lstStyle/>
          <a:p>
            <a:r>
              <a:rPr lang="en-US" dirty="0"/>
              <a:t>Several probability distribution functions (PDFs) commonly arise in multiple different situations</a:t>
            </a:r>
          </a:p>
          <a:p>
            <a:r>
              <a:rPr lang="en-US" dirty="0"/>
              <a:t>Good to be familiar with basic properties: characteristic shape, mean, variance, </a:t>
            </a:r>
            <a:r>
              <a:rPr lang="en-US" dirty="0" err="1"/>
              <a:t>etc</a:t>
            </a:r>
            <a:endParaRPr lang="en-US" dirty="0"/>
          </a:p>
        </p:txBody>
      </p:sp>
    </p:spTree>
    <p:extLst>
      <p:ext uri="{BB962C8B-B14F-4D97-AF65-F5344CB8AC3E}">
        <p14:creationId xmlns:p14="http://schemas.microsoft.com/office/powerpoint/2010/main" val="22914352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5522B-5937-3D47-BCF7-29D6301BC78B}"/>
              </a:ext>
            </a:extLst>
          </p:cNvPr>
          <p:cNvSpPr>
            <a:spLocks noGrp="1"/>
          </p:cNvSpPr>
          <p:nvPr>
            <p:ph type="title"/>
          </p:nvPr>
        </p:nvSpPr>
        <p:spPr>
          <a:xfrm>
            <a:off x="408709" y="158463"/>
            <a:ext cx="10515600" cy="1325563"/>
          </a:xfrm>
        </p:spPr>
        <p:txBody>
          <a:bodyPr/>
          <a:lstStyle/>
          <a:p>
            <a:r>
              <a:rPr lang="en-US" dirty="0"/>
              <a:t>Uniform distribution</a:t>
            </a:r>
          </a:p>
        </p:txBody>
      </p:sp>
      <p:sp>
        <p:nvSpPr>
          <p:cNvPr id="3" name="Content Placeholder 2">
            <a:extLst>
              <a:ext uri="{FF2B5EF4-FFF2-40B4-BE49-F238E27FC236}">
                <a16:creationId xmlns:a16="http://schemas.microsoft.com/office/drawing/2014/main" id="{DEEBBA90-F90C-D643-A17C-85236DC16BC5}"/>
              </a:ext>
            </a:extLst>
          </p:cNvPr>
          <p:cNvSpPr>
            <a:spLocks noGrp="1"/>
          </p:cNvSpPr>
          <p:nvPr>
            <p:ph idx="1"/>
          </p:nvPr>
        </p:nvSpPr>
        <p:spPr>
          <a:xfrm>
            <a:off x="838200" y="1484026"/>
            <a:ext cx="6370674" cy="5373973"/>
          </a:xfrm>
        </p:spPr>
        <p:txBody>
          <a:bodyPr>
            <a:normAutofit/>
          </a:bodyPr>
          <a:lstStyle/>
          <a:p>
            <a:r>
              <a:rPr lang="en-US" dirty="0"/>
              <a:t>equal probability across some range</a:t>
            </a:r>
          </a:p>
          <a:p>
            <a:r>
              <a:rPr lang="en-US" dirty="0"/>
              <a:t>Mean is middle of range</a:t>
            </a:r>
          </a:p>
          <a:p>
            <a:r>
              <a:rPr lang="en-US" dirty="0"/>
              <a:t>Amplitude is 1/(</a:t>
            </a:r>
            <a:r>
              <a:rPr lang="en-US" dirty="0" err="1"/>
              <a:t>x</a:t>
            </a:r>
            <a:r>
              <a:rPr lang="en-US" baseline="-25000" dirty="0" err="1"/>
              <a:t>max</a:t>
            </a:r>
            <a:r>
              <a:rPr lang="en-US" dirty="0" err="1"/>
              <a:t>-x</a:t>
            </a:r>
            <a:r>
              <a:rPr lang="en-US" baseline="-25000" dirty="0" err="1"/>
              <a:t>min</a:t>
            </a:r>
            <a:r>
              <a:rPr lang="en-US" dirty="0"/>
              <a:t>)</a:t>
            </a:r>
          </a:p>
          <a:p>
            <a:r>
              <a:rPr lang="en-US" dirty="0"/>
              <a:t>Variance is (</a:t>
            </a:r>
            <a:r>
              <a:rPr lang="en-US" dirty="0" err="1"/>
              <a:t>x</a:t>
            </a:r>
            <a:r>
              <a:rPr lang="en-US" baseline="-25000" dirty="0" err="1"/>
              <a:t>max</a:t>
            </a:r>
            <a:r>
              <a:rPr lang="en-US" dirty="0" err="1"/>
              <a:t>-x</a:t>
            </a:r>
            <a:r>
              <a:rPr lang="en-US" baseline="-25000" dirty="0" err="1"/>
              <a:t>min</a:t>
            </a:r>
            <a:r>
              <a:rPr lang="en-US" dirty="0"/>
              <a:t>)</a:t>
            </a:r>
            <a:r>
              <a:rPr lang="en-US" baseline="30000" dirty="0"/>
              <a:t>2</a:t>
            </a:r>
            <a:r>
              <a:rPr lang="en-US" dirty="0"/>
              <a:t>/12</a:t>
            </a:r>
          </a:p>
          <a:p>
            <a:r>
              <a:rPr lang="en-US" dirty="0"/>
              <a:t>Example: central location of an object/spectral line within a pixel</a:t>
            </a:r>
          </a:p>
        </p:txBody>
      </p:sp>
      <p:pic>
        <p:nvPicPr>
          <p:cNvPr id="4" name="Picture 3">
            <a:extLst>
              <a:ext uri="{FF2B5EF4-FFF2-40B4-BE49-F238E27FC236}">
                <a16:creationId xmlns:a16="http://schemas.microsoft.com/office/drawing/2014/main" id="{15E0F47B-9184-454A-A59C-F62ACFBB71DD}"/>
              </a:ext>
            </a:extLst>
          </p:cNvPr>
          <p:cNvPicPr>
            <a:picLocks noChangeAspect="1"/>
          </p:cNvPicPr>
          <p:nvPr/>
        </p:nvPicPr>
        <p:blipFill>
          <a:blip r:embed="rId2"/>
          <a:stretch>
            <a:fillRect/>
          </a:stretch>
        </p:blipFill>
        <p:spPr>
          <a:xfrm>
            <a:off x="6422065" y="1560154"/>
            <a:ext cx="5628901" cy="4221676"/>
          </a:xfrm>
          <a:prstGeom prst="rect">
            <a:avLst/>
          </a:prstGeom>
        </p:spPr>
      </p:pic>
      <p:sp>
        <p:nvSpPr>
          <p:cNvPr id="5" name="TextBox 4">
            <a:extLst>
              <a:ext uri="{FF2B5EF4-FFF2-40B4-BE49-F238E27FC236}">
                <a16:creationId xmlns:a16="http://schemas.microsoft.com/office/drawing/2014/main" id="{B769AD26-E13F-994D-B4AE-28AA9D68747D}"/>
              </a:ext>
            </a:extLst>
          </p:cNvPr>
          <p:cNvSpPr txBox="1"/>
          <p:nvPr/>
        </p:nvSpPr>
        <p:spPr>
          <a:xfrm>
            <a:off x="9764966" y="5597164"/>
            <a:ext cx="1319720" cy="369332"/>
          </a:xfrm>
          <a:prstGeom prst="rect">
            <a:avLst/>
          </a:prstGeom>
          <a:noFill/>
        </p:spPr>
        <p:txBody>
          <a:bodyPr wrap="none" rtlCol="0">
            <a:spAutoFit/>
          </a:bodyPr>
          <a:lstStyle/>
          <a:p>
            <a:r>
              <a:rPr lang="en-US" dirty="0" err="1"/>
              <a:t>AstroML</a:t>
            </a:r>
            <a:r>
              <a:rPr lang="en-US" dirty="0"/>
              <a:t> 3.7</a:t>
            </a:r>
          </a:p>
        </p:txBody>
      </p:sp>
    </p:spTree>
    <p:extLst>
      <p:ext uri="{BB962C8B-B14F-4D97-AF65-F5344CB8AC3E}">
        <p14:creationId xmlns:p14="http://schemas.microsoft.com/office/powerpoint/2010/main" val="359381591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15ECB9-C350-7D46-831D-81247B3F2401}"/>
              </a:ext>
            </a:extLst>
          </p:cNvPr>
          <p:cNvPicPr>
            <a:picLocks noChangeAspect="1"/>
          </p:cNvPicPr>
          <p:nvPr/>
        </p:nvPicPr>
        <p:blipFill>
          <a:blip r:embed="rId2"/>
          <a:stretch>
            <a:fillRect/>
          </a:stretch>
        </p:blipFill>
        <p:spPr>
          <a:xfrm>
            <a:off x="7391805" y="1009068"/>
            <a:ext cx="4949051" cy="3711788"/>
          </a:xfrm>
          <a:prstGeom prst="rect">
            <a:avLst/>
          </a:prstGeom>
        </p:spPr>
      </p:pic>
      <p:sp>
        <p:nvSpPr>
          <p:cNvPr id="2" name="Title 1">
            <a:extLst>
              <a:ext uri="{FF2B5EF4-FFF2-40B4-BE49-F238E27FC236}">
                <a16:creationId xmlns:a16="http://schemas.microsoft.com/office/drawing/2014/main" id="{2DC5522B-5937-3D47-BCF7-29D6301BC78B}"/>
              </a:ext>
            </a:extLst>
          </p:cNvPr>
          <p:cNvSpPr>
            <a:spLocks noGrp="1"/>
          </p:cNvSpPr>
          <p:nvPr>
            <p:ph type="title"/>
          </p:nvPr>
        </p:nvSpPr>
        <p:spPr>
          <a:xfrm>
            <a:off x="561109" y="0"/>
            <a:ext cx="10515600" cy="1325563"/>
          </a:xfrm>
        </p:spPr>
        <p:txBody>
          <a:bodyPr/>
          <a:lstStyle/>
          <a:p>
            <a:r>
              <a:rPr lang="en-US" dirty="0"/>
              <a:t>Gaussian (normal)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EEBBA90-F90C-D643-A17C-85236DC16BC5}"/>
                  </a:ext>
                </a:extLst>
              </p:cNvPr>
              <p:cNvSpPr>
                <a:spLocks noGrp="1"/>
              </p:cNvSpPr>
              <p:nvPr>
                <p:ph idx="1"/>
              </p:nvPr>
            </p:nvSpPr>
            <p:spPr>
              <a:xfrm>
                <a:off x="706582" y="1131600"/>
                <a:ext cx="7167955" cy="6032166"/>
              </a:xfrm>
            </p:spPr>
            <p:txBody>
              <a:bodyPr>
                <a:normAutofit fontScale="85000" lnSpcReduction="20000"/>
              </a:bodyPr>
              <a:lstStyle/>
              <a:p>
                <a:pPr marL="0" indent="0">
                  <a:buNone/>
                </a:pPr>
                <a:r>
                  <a:rPr lang="en-US" dirty="0"/>
                  <a:t>                   P(x|𝜇,𝜎) = </a:t>
                </a: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i="1" smtClean="0">
                            <a:latin typeface="Cambria Math" panose="02040503050406030204" pitchFamily="18" charset="0"/>
                          </a:rPr>
                          <m:t>𝜎</m:t>
                        </m:r>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2</m:t>
                            </m:r>
                            <m:r>
                              <a:rPr lang="en-US" b="0" i="1" smtClean="0">
                                <a:latin typeface="Cambria Math" panose="02040503050406030204" pitchFamily="18" charset="0"/>
                              </a:rPr>
                              <m:t>𝜋</m:t>
                            </m:r>
                          </m:e>
                        </m:rad>
                      </m:den>
                    </m:f>
                    <m:r>
                      <a:rPr lang="en-US" b="0" i="1" smtClean="0">
                        <a:latin typeface="Cambria Math" panose="02040503050406030204" pitchFamily="18" charset="0"/>
                      </a:rPr>
                      <m:t>∫</m:t>
                    </m:r>
                    <m:r>
                      <m:rPr>
                        <m:sty m:val="p"/>
                      </m:rPr>
                      <a:rPr lang="en-US" b="0" i="0" smtClean="0">
                        <a:latin typeface="Cambria Math" panose="02040503050406030204" pitchFamily="18" charset="0"/>
                      </a:rPr>
                      <m:t>exp</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𝜇</m:t>
                    </m:r>
                  </m:oMath>
                </a14:m>
                <a:r>
                  <a:rPr lang="en-US" dirty="0"/>
                  <a:t>)</a:t>
                </a:r>
                <a:r>
                  <a:rPr lang="en-US" baseline="30000" dirty="0"/>
                  <a:t>2</a:t>
                </a:r>
                <a:r>
                  <a:rPr lang="en-US" dirty="0"/>
                  <a:t> / 2𝜎</a:t>
                </a:r>
                <a:r>
                  <a:rPr lang="en-US" baseline="30000" dirty="0"/>
                  <a:t>2</a:t>
                </a:r>
                <a:r>
                  <a:rPr lang="en-US" dirty="0"/>
                  <a:t> ]</a:t>
                </a:r>
              </a:p>
              <a:p>
                <a:r>
                  <a:rPr lang="en-US" dirty="0"/>
                  <a:t>Specified by mean and variance (or standard deviation</a:t>
                </a:r>
              </a:p>
              <a:p>
                <a:r>
                  <a:rPr lang="en-US" dirty="0"/>
                  <a:t>Often encountered because</a:t>
                </a:r>
              </a:p>
              <a:p>
                <a:pPr lvl="1"/>
                <a:r>
                  <a:rPr lang="en-US" sz="2200" dirty="0"/>
                  <a:t>many physical quantities appear to be distributed normally, perhaps related to the central limit theorem</a:t>
                </a:r>
              </a:p>
              <a:p>
                <a:pPr lvl="1"/>
                <a:r>
                  <a:rPr lang="en-US" sz="2200" dirty="0"/>
                  <a:t>it has some convenient properties, e.g., convolution and Fourier transform</a:t>
                </a:r>
              </a:p>
              <a:p>
                <a:r>
                  <a:rPr lang="en-US" dirty="0"/>
                  <a:t>Cumulative distribution function (CDF) of Gaussian is known at the error function (erf)</a:t>
                </a:r>
              </a:p>
              <a:p>
                <a:pPr lvl="1"/>
                <a:r>
                  <a:rPr lang="en-US" dirty="0"/>
                  <a:t>Useful numbers calculated by differences in error functions:  68% within 1𝜎, 95.4% within 2𝜎, 99.7 within 3𝜎 </a:t>
                </a:r>
                <a:r>
                  <a:rPr lang="en-US" dirty="0">
                    <a:sym typeface="Wingdings" pitchFamily="2" charset="2"/>
                  </a:rPr>
                  <a:t> confidence levels</a:t>
                </a:r>
                <a:endParaRPr lang="en-US" dirty="0"/>
              </a:p>
              <a:p>
                <a:r>
                  <a:rPr lang="en-US" dirty="0"/>
                  <a:t>When astronomers use Gaussian to approximate some quantities (e.g., seeing, width of spectral lines), they often use full width half maximum, rather than 𝜎</a:t>
                </a:r>
              </a:p>
              <a:p>
                <a:pPr marL="0" indent="0">
                  <a:buNone/>
                </a:pPr>
                <a:r>
                  <a:rPr lang="en-US" dirty="0"/>
                  <a:t>                 FWHM  =𝜎</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2</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2</m:t>
                        </m:r>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2</m:t>
                            </m:r>
                          </m:e>
                        </m:func>
                      </m:e>
                    </m:rad>
                  </m:oMath>
                </a14:m>
                <a:r>
                  <a:rPr lang="en-US" dirty="0"/>
                  <a:t>  ≈ 2.355 𝜎</a:t>
                </a:r>
              </a:p>
              <a:p>
                <a:r>
                  <a:rPr lang="en-US" dirty="0"/>
                  <a:t>Lognormal distribution : Gaussian distribution in the logarithm of a variable</a:t>
                </a:r>
              </a:p>
            </p:txBody>
          </p:sp>
        </mc:Choice>
        <mc:Fallback xmlns="">
          <p:sp>
            <p:nvSpPr>
              <p:cNvPr id="3" name="Content Placeholder 2">
                <a:extLst>
                  <a:ext uri="{FF2B5EF4-FFF2-40B4-BE49-F238E27FC236}">
                    <a16:creationId xmlns:a16="http://schemas.microsoft.com/office/drawing/2014/main" id="{DEEBBA90-F90C-D643-A17C-85236DC16BC5}"/>
                  </a:ext>
                </a:extLst>
              </p:cNvPr>
              <p:cNvSpPr>
                <a:spLocks noGrp="1" noRot="1" noChangeAspect="1" noMove="1" noResize="1" noEditPoints="1" noAdjustHandles="1" noChangeArrowheads="1" noChangeShapeType="1" noTextEdit="1"/>
              </p:cNvSpPr>
              <p:nvPr>
                <p:ph idx="1"/>
              </p:nvPr>
            </p:nvSpPr>
            <p:spPr>
              <a:xfrm>
                <a:off x="706582" y="1131600"/>
                <a:ext cx="7167955" cy="6032166"/>
              </a:xfrm>
              <a:blipFill>
                <a:blip r:embed="rId3"/>
                <a:stretch>
                  <a:fillRect l="-1237" t="-1474" r="-2120"/>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20DE3002-F16A-8C4D-8F36-D221765E59F8}"/>
              </a:ext>
            </a:extLst>
          </p:cNvPr>
          <p:cNvPicPr>
            <a:picLocks noChangeAspect="1"/>
          </p:cNvPicPr>
          <p:nvPr/>
        </p:nvPicPr>
        <p:blipFill>
          <a:blip r:embed="rId4"/>
          <a:stretch>
            <a:fillRect/>
          </a:stretch>
        </p:blipFill>
        <p:spPr>
          <a:xfrm>
            <a:off x="8512812" y="5025842"/>
            <a:ext cx="2813279" cy="1512138"/>
          </a:xfrm>
          <a:prstGeom prst="rect">
            <a:avLst/>
          </a:prstGeom>
        </p:spPr>
      </p:pic>
    </p:spTree>
    <p:extLst>
      <p:ext uri="{BB962C8B-B14F-4D97-AF65-F5344CB8AC3E}">
        <p14:creationId xmlns:p14="http://schemas.microsoft.com/office/powerpoint/2010/main" val="37201819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A7A6C-651E-0A4E-98DC-52C12141376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B8EDB2D2-AC6E-DA4A-AA2C-01B5C37483EE}"/>
              </a:ext>
            </a:extLst>
          </p:cNvPr>
          <p:cNvSpPr>
            <a:spLocks noGrp="1"/>
          </p:cNvSpPr>
          <p:nvPr>
            <p:ph idx="1"/>
          </p:nvPr>
        </p:nvSpPr>
        <p:spPr/>
        <p:txBody>
          <a:bodyPr>
            <a:normAutofit/>
          </a:bodyPr>
          <a:lstStyle/>
          <a:p>
            <a:r>
              <a:rPr lang="en-US" dirty="0"/>
              <a:t>What is P(A∪B)? How is it related to P(A) and P(B)? Under what conditions?</a:t>
            </a:r>
            <a:br>
              <a:rPr lang="en-US" dirty="0"/>
            </a:br>
            <a:endParaRPr lang="en-US" dirty="0"/>
          </a:p>
          <a:p>
            <a:r>
              <a:rPr lang="en-US" dirty="0"/>
              <a:t>What is P(A∩B)? How is it related to P(A) and P(B)? Under what conditions?</a:t>
            </a:r>
          </a:p>
          <a:p>
            <a:endParaRPr lang="en-US" dirty="0"/>
          </a:p>
          <a:p>
            <a:r>
              <a:rPr lang="en-US" dirty="0"/>
              <a:t>Understand how you can formulate probability problems in different ways</a:t>
            </a:r>
            <a:br>
              <a:rPr lang="en-US" dirty="0"/>
            </a:br>
            <a:endParaRPr lang="en-US" dirty="0"/>
          </a:p>
          <a:p>
            <a:pPr marL="0" indent="0">
              <a:buNone/>
            </a:pPr>
            <a:endParaRPr lang="en-US" dirty="0"/>
          </a:p>
        </p:txBody>
      </p:sp>
    </p:spTree>
    <p:extLst>
      <p:ext uri="{BB962C8B-B14F-4D97-AF65-F5344CB8AC3E}">
        <p14:creationId xmlns:p14="http://schemas.microsoft.com/office/powerpoint/2010/main" val="32465270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6996-4482-0B49-B4E1-D67F61E38831}"/>
              </a:ext>
            </a:extLst>
          </p:cNvPr>
          <p:cNvSpPr>
            <a:spLocks noGrp="1"/>
          </p:cNvSpPr>
          <p:nvPr>
            <p:ph type="title"/>
          </p:nvPr>
        </p:nvSpPr>
        <p:spPr>
          <a:xfrm>
            <a:off x="433465" y="137058"/>
            <a:ext cx="10515600" cy="1325563"/>
          </a:xfrm>
        </p:spPr>
        <p:txBody>
          <a:bodyPr/>
          <a:lstStyle/>
          <a:p>
            <a:r>
              <a:rPr lang="en-US" dirty="0"/>
              <a:t>Binomial distribution	</a:t>
            </a:r>
          </a:p>
        </p:txBody>
      </p:sp>
      <p:sp>
        <p:nvSpPr>
          <p:cNvPr id="3" name="Content Placeholder 2">
            <a:extLst>
              <a:ext uri="{FF2B5EF4-FFF2-40B4-BE49-F238E27FC236}">
                <a16:creationId xmlns:a16="http://schemas.microsoft.com/office/drawing/2014/main" id="{769E155A-0385-7A44-8C12-1E6CF2725F91}"/>
              </a:ext>
            </a:extLst>
          </p:cNvPr>
          <p:cNvSpPr>
            <a:spLocks noGrp="1"/>
          </p:cNvSpPr>
          <p:nvPr>
            <p:ph idx="1"/>
          </p:nvPr>
        </p:nvSpPr>
        <p:spPr>
          <a:xfrm>
            <a:off x="658318" y="1462621"/>
            <a:ext cx="10515600" cy="5816184"/>
          </a:xfrm>
        </p:spPr>
        <p:txBody>
          <a:bodyPr>
            <a:normAutofit lnSpcReduction="10000"/>
          </a:bodyPr>
          <a:lstStyle/>
          <a:p>
            <a:r>
              <a:rPr lang="en-US" dirty="0"/>
              <a:t>Binomial distribution relates to situations where there are two possible outcomes (not necessarily with equal probability), and gives the probability of observing one of the outcomes </a:t>
            </a:r>
            <a:r>
              <a:rPr lang="en-US" i="1" dirty="0"/>
              <a:t>k</a:t>
            </a:r>
            <a:r>
              <a:rPr lang="en-US" dirty="0"/>
              <a:t> times in a series of </a:t>
            </a:r>
            <a:r>
              <a:rPr lang="en-US" i="1" dirty="0"/>
              <a:t>n</a:t>
            </a:r>
            <a:r>
              <a:rPr lang="en-US" dirty="0"/>
              <a:t> trials, given that the probability of that outcome in a single trial is </a:t>
            </a:r>
            <a:r>
              <a:rPr lang="en-US" i="1" dirty="0"/>
              <a:t>p</a:t>
            </a:r>
            <a:r>
              <a:rPr lang="en-US" dirty="0"/>
              <a:t> (e.g., flipping a coin: probability of getting 3 heads in 10 tosses)</a:t>
            </a:r>
          </a:p>
          <a:p>
            <a:pPr marL="0" indent="0">
              <a:buNone/>
            </a:pPr>
            <a:r>
              <a:rPr lang="en-US" dirty="0"/>
              <a:t>                                  P (</a:t>
            </a:r>
            <a:r>
              <a:rPr lang="en-US" i="1" dirty="0" err="1"/>
              <a:t>k</a:t>
            </a:r>
            <a:r>
              <a:rPr lang="en-US" dirty="0" err="1"/>
              <a:t>|</a:t>
            </a:r>
            <a:r>
              <a:rPr lang="en-US" i="1" dirty="0" err="1"/>
              <a:t>n,p</a:t>
            </a:r>
            <a:r>
              <a:rPr lang="en-US" dirty="0"/>
              <a:t>)</a:t>
            </a:r>
          </a:p>
          <a:p>
            <a:r>
              <a:rPr lang="en-US" dirty="0"/>
              <a:t>What is this probability?</a:t>
            </a:r>
          </a:p>
          <a:p>
            <a:pPr lvl="1"/>
            <a:r>
              <a:rPr lang="en-US" dirty="0"/>
              <a:t>Consider one (unlikely) way of getting </a:t>
            </a:r>
            <a:r>
              <a:rPr lang="en-US" i="1" dirty="0"/>
              <a:t>k</a:t>
            </a:r>
            <a:r>
              <a:rPr lang="en-US" dirty="0"/>
              <a:t> of the desired outcome: the situation where the first </a:t>
            </a:r>
            <a:r>
              <a:rPr lang="en-US" i="1" dirty="0"/>
              <a:t>k</a:t>
            </a:r>
            <a:r>
              <a:rPr lang="en-US" dirty="0"/>
              <a:t> event are the desired outcome, and the rest of the events  (</a:t>
            </a:r>
            <a:r>
              <a:rPr lang="en-US" i="1" dirty="0"/>
              <a:t>n-k</a:t>
            </a:r>
            <a:r>
              <a:rPr lang="en-US" dirty="0"/>
              <a:t>) are the undesired outcome, e.g.  For our coin toss example: HHHTTTTTTT</a:t>
            </a:r>
          </a:p>
          <a:p>
            <a:pPr marL="457200" lvl="1" indent="0">
              <a:buNone/>
            </a:pPr>
            <a:r>
              <a:rPr lang="en-US" dirty="0"/>
              <a:t>           P (this sequence) = p</a:t>
            </a:r>
            <a:r>
              <a:rPr lang="en-US" baseline="30000" dirty="0"/>
              <a:t>k</a:t>
            </a:r>
            <a:r>
              <a:rPr lang="en-US" dirty="0"/>
              <a:t> (1-p)</a:t>
            </a:r>
            <a:r>
              <a:rPr lang="en-US" baseline="30000" dirty="0"/>
              <a:t>(n-k)</a:t>
            </a:r>
          </a:p>
          <a:p>
            <a:pPr marL="457200" lvl="1" indent="0">
              <a:buNone/>
            </a:pPr>
            <a:r>
              <a:rPr lang="en-US" baseline="30000" dirty="0"/>
              <a:t>                                                                =</a:t>
            </a:r>
            <a:r>
              <a:rPr lang="en-US" dirty="0"/>
              <a:t> (0.5)</a:t>
            </a:r>
            <a:r>
              <a:rPr lang="en-US" baseline="30000" dirty="0"/>
              <a:t>10</a:t>
            </a:r>
          </a:p>
          <a:p>
            <a:pPr marL="457200" lvl="1" indent="0">
              <a:buNone/>
            </a:pPr>
            <a:r>
              <a:rPr lang="en-US" dirty="0"/>
              <a:t>This is actually the probability of getting any single sequence that has the desired outcome: although any one is unlikely, there are a lot of possibilities</a:t>
            </a:r>
            <a:endParaRPr lang="en-US" baseline="30000" dirty="0"/>
          </a:p>
          <a:p>
            <a:pPr marL="457200" lvl="1" indent="0">
              <a:buNone/>
            </a:pPr>
            <a:endParaRPr lang="en-US" baseline="30000" dirty="0"/>
          </a:p>
        </p:txBody>
      </p:sp>
    </p:spTree>
    <p:extLst>
      <p:ext uri="{BB962C8B-B14F-4D97-AF65-F5344CB8AC3E}">
        <p14:creationId xmlns:p14="http://schemas.microsoft.com/office/powerpoint/2010/main" val="32249773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0EB94-EF3C-A549-A052-3730FE1535FB}"/>
              </a:ext>
            </a:extLst>
          </p:cNvPr>
          <p:cNvSpPr>
            <a:spLocks noGrp="1"/>
          </p:cNvSpPr>
          <p:nvPr>
            <p:ph type="title"/>
          </p:nvPr>
        </p:nvSpPr>
        <p:spPr/>
        <p:txBody>
          <a:bodyPr/>
          <a:lstStyle/>
          <a:p>
            <a:r>
              <a:rPr lang="en-US" dirty="0"/>
              <a:t>Permutations and combinations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2F8CB3E-09E8-E04F-9B6C-9901D6B1B20B}"/>
                  </a:ext>
                </a:extLst>
              </p:cNvPr>
              <p:cNvSpPr>
                <a:spLocks noGrp="1"/>
              </p:cNvSpPr>
              <p:nvPr>
                <p:ph idx="1"/>
              </p:nvPr>
            </p:nvSpPr>
            <p:spPr>
              <a:xfrm>
                <a:off x="838200" y="1825625"/>
                <a:ext cx="10515600" cy="4667250"/>
              </a:xfrm>
            </p:spPr>
            <p:txBody>
              <a:bodyPr>
                <a:normAutofit fontScale="40000" lnSpcReduction="20000"/>
              </a:bodyPr>
              <a:lstStyle/>
              <a:p>
                <a:r>
                  <a:rPr lang="en-US" sz="5000" dirty="0"/>
                  <a:t>OK, but this is just one way of getting 3 heads in 10 tries: there are many others! How many?</a:t>
                </a:r>
              </a:p>
              <a:p>
                <a:pPr lvl="1"/>
                <a:r>
                  <a:rPr lang="en-US" sz="5000" dirty="0"/>
                  <a:t>Consider one heads event, how many places in the sequence of 10 could it fall?</a:t>
                </a:r>
              </a:p>
              <a:p>
                <a:pPr lvl="1"/>
                <a:r>
                  <a:rPr lang="en-US" sz="5000" dirty="0"/>
                  <a:t>Now the second</a:t>
                </a:r>
              </a:p>
              <a:p>
                <a:pPr lvl="1"/>
                <a:r>
                  <a:rPr lang="en-US" sz="5000" dirty="0"/>
                  <a:t>Now the third</a:t>
                </a:r>
              </a:p>
              <a:p>
                <a:pPr lvl="1"/>
                <a:r>
                  <a:rPr lang="en-US" sz="5000" dirty="0"/>
                  <a:t>Permutations of k events out n total :  n (n-1) (n-2)… (n-k-1)</a:t>
                </a:r>
              </a:p>
              <a:p>
                <a:pPr lvl="1"/>
                <a:r>
                  <a:rPr lang="en-US" sz="5000" dirty="0"/>
                  <a:t>How to notate this?                       </a:t>
                </a:r>
              </a:p>
              <a:p>
                <a:pPr marL="457200" lvl="1" indent="0">
                  <a:buNone/>
                </a:pPr>
                <a:r>
                  <a:rPr lang="en-US" sz="5000" dirty="0"/>
                  <a:t>                                          </a:t>
                </a:r>
                <a14:m>
                  <m:oMath xmlns:m="http://schemas.openxmlformats.org/officeDocument/2006/math">
                    <m:f>
                      <m:fPr>
                        <m:ctrlPr>
                          <a:rPr lang="en-US" sz="5000" i="1" smtClean="0">
                            <a:latin typeface="Cambria Math" panose="02040503050406030204" pitchFamily="18" charset="0"/>
                          </a:rPr>
                        </m:ctrlPr>
                      </m:fPr>
                      <m:num>
                        <m:r>
                          <a:rPr lang="en-US" sz="5000" b="0" i="1" smtClean="0">
                            <a:latin typeface="Cambria Math" panose="02040503050406030204" pitchFamily="18" charset="0"/>
                          </a:rPr>
                          <m:t>𝑛</m:t>
                        </m:r>
                        <m:r>
                          <a:rPr lang="en-US" sz="5000" b="0" i="1" smtClean="0">
                            <a:latin typeface="Cambria Math" panose="02040503050406030204" pitchFamily="18" charset="0"/>
                          </a:rPr>
                          <m:t>!</m:t>
                        </m:r>
                      </m:num>
                      <m:den>
                        <m:d>
                          <m:dPr>
                            <m:ctrlPr>
                              <a:rPr lang="en-US" sz="5000" b="0" i="1" smtClean="0">
                                <a:latin typeface="Cambria Math" panose="02040503050406030204" pitchFamily="18" charset="0"/>
                              </a:rPr>
                            </m:ctrlPr>
                          </m:dPr>
                          <m:e>
                            <m:r>
                              <a:rPr lang="en-US" sz="5000" b="0" i="1" smtClean="0">
                                <a:latin typeface="Cambria Math" panose="02040503050406030204" pitchFamily="18" charset="0"/>
                              </a:rPr>
                              <m:t>𝑛</m:t>
                            </m:r>
                            <m:r>
                              <a:rPr lang="en-US" sz="5000" b="0" i="1" smtClean="0">
                                <a:latin typeface="Cambria Math" panose="02040503050406030204" pitchFamily="18" charset="0"/>
                              </a:rPr>
                              <m:t>−</m:t>
                            </m:r>
                            <m:r>
                              <a:rPr lang="en-US" sz="5000" b="0" i="1" smtClean="0">
                                <a:latin typeface="Cambria Math" panose="02040503050406030204" pitchFamily="18" charset="0"/>
                              </a:rPr>
                              <m:t>𝑘</m:t>
                            </m:r>
                          </m:e>
                        </m:d>
                        <m:r>
                          <a:rPr lang="en-US" sz="5000" b="0" i="1" smtClean="0">
                            <a:latin typeface="Cambria Math" panose="02040503050406030204" pitchFamily="18" charset="0"/>
                          </a:rPr>
                          <m:t>!</m:t>
                        </m:r>
                      </m:den>
                    </m:f>
                  </m:oMath>
                </a14:m>
                <a:endParaRPr lang="en-US" sz="5000" dirty="0"/>
              </a:p>
              <a:p>
                <a:pPr marL="457200" lvl="1" indent="0">
                  <a:buNone/>
                </a:pPr>
                <a:endParaRPr lang="en-US" sz="5000" dirty="0"/>
              </a:p>
              <a:p>
                <a:r>
                  <a:rPr lang="en-US" sz="5000" dirty="0"/>
                  <a:t>Of these ways, we don’t care about what order we get them. How many orders (permutations) of k events are there? E.g. for 123, we have 123, 132, 213, 231, 312, 321. Generalize this to:</a:t>
                </a:r>
              </a:p>
              <a:p>
                <a:pPr marL="457200" lvl="1" indent="0">
                  <a:buNone/>
                </a:pPr>
                <a:r>
                  <a:rPr lang="en-US" sz="5000" dirty="0"/>
                  <a:t>                                            </a:t>
                </a:r>
                <a14:m>
                  <m:oMath xmlns:m="http://schemas.openxmlformats.org/officeDocument/2006/math">
                    <m:r>
                      <a:rPr lang="en-US" sz="5000" b="0" i="1" smtClean="0">
                        <a:latin typeface="Cambria Math" panose="02040503050406030204" pitchFamily="18" charset="0"/>
                      </a:rPr>
                      <m:t>𝑘</m:t>
                    </m:r>
                    <m:r>
                      <a:rPr lang="en-US" sz="5000" b="0" i="1" smtClean="0">
                        <a:latin typeface="Cambria Math" panose="02040503050406030204" pitchFamily="18" charset="0"/>
                      </a:rPr>
                      <m:t>!</m:t>
                    </m:r>
                  </m:oMath>
                </a14:m>
                <a:endParaRPr lang="en-US" sz="5000" b="0" dirty="0"/>
              </a:p>
              <a:p>
                <a:pPr lvl="1"/>
                <a:r>
                  <a:rPr lang="en-US" sz="5000" dirty="0"/>
                  <a:t>This leads to the total number of combinations, fi we don’t care about the order</a:t>
                </a:r>
              </a:p>
              <a:p>
                <a:pPr marL="457200" lvl="1" indent="0">
                  <a:buNone/>
                </a:pPr>
                <a:r>
                  <a:rPr lang="en-US" sz="5000" dirty="0"/>
                  <a:t> </a:t>
                </a:r>
                <a14:m>
                  <m:oMath xmlns:m="http://schemas.openxmlformats.org/officeDocument/2006/math">
                    <m:r>
                      <a:rPr lang="en-US" sz="5000" b="0" i="0" smtClean="0">
                        <a:latin typeface="Cambria Math" panose="02040503050406030204" pitchFamily="18" charset="0"/>
                      </a:rPr>
                      <m:t>                                          </m:t>
                    </m:r>
                    <m:f>
                      <m:fPr>
                        <m:ctrlPr>
                          <a:rPr lang="en-US" sz="5000" i="1">
                            <a:latin typeface="Cambria Math" panose="02040503050406030204" pitchFamily="18" charset="0"/>
                          </a:rPr>
                        </m:ctrlPr>
                      </m:fPr>
                      <m:num>
                        <m:r>
                          <a:rPr lang="en-US" sz="5000" i="1">
                            <a:latin typeface="Cambria Math" panose="02040503050406030204" pitchFamily="18" charset="0"/>
                          </a:rPr>
                          <m:t>𝑛</m:t>
                        </m:r>
                        <m:r>
                          <a:rPr lang="en-US" sz="5000" i="1">
                            <a:latin typeface="Cambria Math" panose="02040503050406030204" pitchFamily="18" charset="0"/>
                          </a:rPr>
                          <m:t>!</m:t>
                        </m:r>
                      </m:num>
                      <m:den>
                        <m:d>
                          <m:dPr>
                            <m:ctrlPr>
                              <a:rPr lang="en-US" sz="5000" i="1">
                                <a:latin typeface="Cambria Math" panose="02040503050406030204" pitchFamily="18" charset="0"/>
                              </a:rPr>
                            </m:ctrlPr>
                          </m:dPr>
                          <m:e>
                            <m:r>
                              <a:rPr lang="en-US" sz="5000" i="1">
                                <a:latin typeface="Cambria Math" panose="02040503050406030204" pitchFamily="18" charset="0"/>
                              </a:rPr>
                              <m:t>𝑛</m:t>
                            </m:r>
                            <m:r>
                              <a:rPr lang="en-US" sz="5000" i="1">
                                <a:latin typeface="Cambria Math" panose="02040503050406030204" pitchFamily="18" charset="0"/>
                              </a:rPr>
                              <m:t>−</m:t>
                            </m:r>
                            <m:r>
                              <a:rPr lang="en-US" sz="5000" i="1">
                                <a:latin typeface="Cambria Math" panose="02040503050406030204" pitchFamily="18" charset="0"/>
                              </a:rPr>
                              <m:t>𝑘</m:t>
                            </m:r>
                          </m:e>
                        </m:d>
                        <m:r>
                          <a:rPr lang="en-US" sz="5000" i="1">
                            <a:latin typeface="Cambria Math" panose="02040503050406030204" pitchFamily="18" charset="0"/>
                          </a:rPr>
                          <m:t>!</m:t>
                        </m:r>
                        <m:r>
                          <a:rPr lang="en-US" sz="5000" i="1">
                            <a:latin typeface="Cambria Math" panose="02040503050406030204" pitchFamily="18" charset="0"/>
                          </a:rPr>
                          <m:t>𝑘</m:t>
                        </m:r>
                        <m:r>
                          <a:rPr lang="en-US" sz="5000" i="1">
                            <a:latin typeface="Cambria Math" panose="02040503050406030204" pitchFamily="18" charset="0"/>
                          </a:rPr>
                          <m:t>!</m:t>
                        </m:r>
                      </m:den>
                    </m:f>
                  </m:oMath>
                </a14:m>
                <a:endParaRPr lang="en-US" sz="5000" dirty="0"/>
              </a:p>
              <a:p>
                <a:pPr marL="457200" lvl="1" indent="0">
                  <a:buNone/>
                </a:pPr>
                <a:endParaRPr lang="en-US" sz="5000" dirty="0"/>
              </a:p>
              <a:p>
                <a:pPr lvl="1"/>
                <a:r>
                  <a:rPr lang="en-US" sz="5000" dirty="0"/>
                  <a:t>This appears enough so that it often gets its own notation:  “n choose k”,  </a:t>
                </a:r>
                <a:r>
                  <a:rPr lang="en-US" sz="5000" baseline="-25000" dirty="0" err="1"/>
                  <a:t>n</a:t>
                </a:r>
                <a:r>
                  <a:rPr lang="en-US" sz="5000" dirty="0" err="1"/>
                  <a:t>C</a:t>
                </a:r>
                <a:r>
                  <a:rPr lang="en-US" sz="5000" baseline="-25000" dirty="0" err="1"/>
                  <a:t>k</a:t>
                </a:r>
                <a:r>
                  <a:rPr lang="en-US" sz="5000" baseline="-25000" dirty="0"/>
                  <a:t> </a:t>
                </a:r>
                <a:r>
                  <a:rPr lang="en-US" sz="5000" dirty="0"/>
                  <a:t> or </a:t>
                </a:r>
                <a:r>
                  <a:rPr lang="en-US" sz="6000" dirty="0"/>
                  <a:t>(</a:t>
                </a:r>
                <a14:m>
                  <m:oMath xmlns:m="http://schemas.openxmlformats.org/officeDocument/2006/math">
                    <m:m>
                      <m:mPr>
                        <m:mcs>
                          <m:mc>
                            <m:mcPr>
                              <m:count m:val="1"/>
                              <m:mcJc m:val="center"/>
                            </m:mcPr>
                          </m:mc>
                        </m:mcs>
                        <m:ctrlPr>
                          <a:rPr lang="en-US" sz="5000" i="1" smtClean="0">
                            <a:latin typeface="Cambria Math" panose="02040503050406030204" pitchFamily="18" charset="0"/>
                          </a:rPr>
                        </m:ctrlPr>
                      </m:mPr>
                      <m:mr>
                        <m:e>
                          <m:r>
                            <m:rPr>
                              <m:brk m:alnAt="7"/>
                            </m:rPr>
                            <a:rPr lang="en-US" sz="5000" b="0" i="1" smtClean="0">
                              <a:latin typeface="Cambria Math" panose="02040503050406030204" pitchFamily="18" charset="0"/>
                            </a:rPr>
                            <m:t>𝑛</m:t>
                          </m:r>
                        </m:e>
                      </m:mr>
                      <m:mr>
                        <m:e>
                          <m:r>
                            <a:rPr lang="en-US" sz="5000" b="0" i="1" smtClean="0">
                              <a:latin typeface="Cambria Math" panose="02040503050406030204" pitchFamily="18" charset="0"/>
                            </a:rPr>
                            <m:t>𝑘</m:t>
                          </m:r>
                          <m:r>
                            <a:rPr lang="en-US" sz="5000" b="0" i="1" smtClean="0">
                              <a:latin typeface="Cambria Math" panose="02040503050406030204" pitchFamily="18" charset="0"/>
                            </a:rPr>
                            <m:t> </m:t>
                          </m:r>
                        </m:e>
                      </m:mr>
                    </m:m>
                  </m:oMath>
                </a14:m>
                <a:r>
                  <a:rPr lang="en-US" sz="6000" dirty="0"/>
                  <a:t>)</a:t>
                </a:r>
              </a:p>
              <a:p>
                <a:pPr marL="457200" lvl="1" indent="0">
                  <a:buNone/>
                </a:pPr>
                <a:endParaRPr lang="en-US" sz="5000" dirty="0"/>
              </a:p>
              <a:p>
                <a:endParaRPr lang="en-US" dirty="0"/>
              </a:p>
            </p:txBody>
          </p:sp>
        </mc:Choice>
        <mc:Fallback xmlns="">
          <p:sp>
            <p:nvSpPr>
              <p:cNvPr id="3" name="Content Placeholder 2">
                <a:extLst>
                  <a:ext uri="{FF2B5EF4-FFF2-40B4-BE49-F238E27FC236}">
                    <a16:creationId xmlns:a16="http://schemas.microsoft.com/office/drawing/2014/main" id="{F2F8CB3E-09E8-E04F-9B6C-9901D6B1B20B}"/>
                  </a:ext>
                </a:extLst>
              </p:cNvPr>
              <p:cNvSpPr>
                <a:spLocks noGrp="1" noRot="1" noChangeAspect="1" noMove="1" noResize="1" noEditPoints="1" noAdjustHandles="1" noChangeArrowheads="1" noChangeShapeType="1" noTextEdit="1"/>
              </p:cNvSpPr>
              <p:nvPr>
                <p:ph idx="1"/>
              </p:nvPr>
            </p:nvSpPr>
            <p:spPr>
              <a:xfrm>
                <a:off x="838200" y="1825625"/>
                <a:ext cx="10515600" cy="4667250"/>
              </a:xfrm>
              <a:blipFill>
                <a:blip r:embed="rId2"/>
                <a:stretch>
                  <a:fillRect l="-603" t="-2439" r="-241" b="-542"/>
                </a:stretch>
              </a:blipFill>
            </p:spPr>
            <p:txBody>
              <a:bodyPr/>
              <a:lstStyle/>
              <a:p>
                <a:r>
                  <a:rPr lang="en-US">
                    <a:noFill/>
                  </a:rPr>
                  <a:t> </a:t>
                </a:r>
              </a:p>
            </p:txBody>
          </p:sp>
        </mc:Fallback>
      </mc:AlternateContent>
    </p:spTree>
    <p:extLst>
      <p:ext uri="{BB962C8B-B14F-4D97-AF65-F5344CB8AC3E}">
        <p14:creationId xmlns:p14="http://schemas.microsoft.com/office/powerpoint/2010/main" val="32976112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14391B6E-FC25-5C46-BED4-FF5B1D71A134}"/>
              </a:ext>
            </a:extLst>
          </p:cNvPr>
          <p:cNvPicPr>
            <a:picLocks noChangeAspect="1"/>
          </p:cNvPicPr>
          <p:nvPr/>
        </p:nvPicPr>
        <p:blipFill>
          <a:blip r:embed="rId2"/>
          <a:stretch>
            <a:fillRect/>
          </a:stretch>
        </p:blipFill>
        <p:spPr>
          <a:xfrm>
            <a:off x="7132258" y="1261485"/>
            <a:ext cx="5059742" cy="3352079"/>
          </a:xfrm>
          <a:prstGeom prst="rect">
            <a:avLst/>
          </a:prstGeom>
        </p:spPr>
      </p:pic>
      <p:sp>
        <p:nvSpPr>
          <p:cNvPr id="2" name="Title 1">
            <a:extLst>
              <a:ext uri="{FF2B5EF4-FFF2-40B4-BE49-F238E27FC236}">
                <a16:creationId xmlns:a16="http://schemas.microsoft.com/office/drawing/2014/main" id="{7E34913F-E34D-EC47-9D4C-E4D67CA60734}"/>
              </a:ext>
            </a:extLst>
          </p:cNvPr>
          <p:cNvSpPr>
            <a:spLocks noGrp="1"/>
          </p:cNvSpPr>
          <p:nvPr>
            <p:ph type="title"/>
          </p:nvPr>
        </p:nvSpPr>
        <p:spPr>
          <a:xfrm>
            <a:off x="477981" y="4907"/>
            <a:ext cx="10515600" cy="1325563"/>
          </a:xfrm>
        </p:spPr>
        <p:txBody>
          <a:bodyPr/>
          <a:lstStyle/>
          <a:p>
            <a:r>
              <a:rPr lang="en-US" dirty="0"/>
              <a:t>Binomial distribution: mean and variance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C23E636-396A-1746-A856-1245E1E1381D}"/>
                  </a:ext>
                </a:extLst>
              </p:cNvPr>
              <p:cNvSpPr>
                <a:spLocks noGrp="1"/>
              </p:cNvSpPr>
              <p:nvPr>
                <p:ph idx="1"/>
              </p:nvPr>
            </p:nvSpPr>
            <p:spPr>
              <a:xfrm>
                <a:off x="838200" y="1825625"/>
                <a:ext cx="6022170" cy="4667250"/>
              </a:xfrm>
            </p:spPr>
            <p:txBody>
              <a:bodyPr>
                <a:noAutofit/>
              </a:bodyPr>
              <a:lstStyle/>
              <a:p>
                <a:r>
                  <a:rPr lang="en-US" dirty="0"/>
                  <a:t>Finally this leads to our binomial probability</a:t>
                </a:r>
              </a:p>
              <a:p>
                <a:pPr marL="457200" lvl="1" indent="0">
                  <a:buNone/>
                </a:pPr>
                <a:r>
                  <a:rPr lang="en-US" sz="2800" dirty="0"/>
                  <a:t>  </a:t>
                </a:r>
                <a14:m>
                  <m:oMath xmlns:m="http://schemas.openxmlformats.org/officeDocument/2006/math">
                    <m:r>
                      <a:rPr lang="en-US" sz="2800" i="1">
                        <a:latin typeface="Cambria Math" panose="02040503050406030204" pitchFamily="18" charset="0"/>
                      </a:rPr>
                      <m:t>𝑃</m:t>
                    </m:r>
                    <m:d>
                      <m:dPr>
                        <m:endChr m:val="|"/>
                        <m:ctrlPr>
                          <a:rPr lang="en-US" sz="2800" i="1">
                            <a:latin typeface="Cambria Math" panose="02040503050406030204" pitchFamily="18" charset="0"/>
                          </a:rPr>
                        </m:ctrlPr>
                      </m:dPr>
                      <m:e>
                        <m:r>
                          <a:rPr lang="en-US" sz="2800" i="1">
                            <a:latin typeface="Cambria Math" panose="02040503050406030204" pitchFamily="18" charset="0"/>
                          </a:rPr>
                          <m:t>𝑘</m:t>
                        </m:r>
                        <m:r>
                          <a:rPr lang="en-US" sz="2800" i="1">
                            <a:latin typeface="Cambria Math" panose="02040503050406030204" pitchFamily="18" charset="0"/>
                          </a:rPr>
                          <m:t> </m:t>
                        </m:r>
                      </m:e>
                    </m:d>
                    <m:r>
                      <a:rPr lang="en-US" sz="2800" i="1">
                        <a:latin typeface="Cambria Math" panose="02040503050406030204" pitchFamily="18" charset="0"/>
                      </a:rPr>
                      <m:t>𝑛𝑝</m:t>
                    </m:r>
                    <m:r>
                      <a:rPr lang="en-US" sz="2800" i="1">
                        <a:latin typeface="Cambria Math" panose="02040503050406030204" pitchFamily="18" charset="0"/>
                      </a:rPr>
                      <m:t> )= </m:t>
                    </m:r>
                    <m:f>
                      <m:fPr>
                        <m:ctrlPr>
                          <a:rPr lang="en-US" sz="2800" i="1">
                            <a:latin typeface="Cambria Math" panose="02040503050406030204" pitchFamily="18" charset="0"/>
                          </a:rPr>
                        </m:ctrlPr>
                      </m:fPr>
                      <m:num>
                        <m:r>
                          <a:rPr lang="en-US" sz="2800" i="1">
                            <a:latin typeface="Cambria Math" panose="02040503050406030204" pitchFamily="18" charset="0"/>
                          </a:rPr>
                          <m:t>𝑛</m:t>
                        </m:r>
                        <m:r>
                          <a:rPr lang="en-US" sz="2800" i="1">
                            <a:latin typeface="Cambria Math" panose="02040503050406030204" pitchFamily="18" charset="0"/>
                          </a:rPr>
                          <m:t>!</m:t>
                        </m:r>
                      </m:num>
                      <m:den>
                        <m:d>
                          <m:dPr>
                            <m:ctrlPr>
                              <a:rPr lang="en-US" sz="2800" i="1">
                                <a:latin typeface="Cambria Math" panose="02040503050406030204" pitchFamily="18" charset="0"/>
                              </a:rPr>
                            </m:ctrlPr>
                          </m:dPr>
                          <m:e>
                            <m:r>
                              <a:rPr lang="en-US" sz="2800" i="1">
                                <a:latin typeface="Cambria Math" panose="02040503050406030204" pitchFamily="18" charset="0"/>
                              </a:rPr>
                              <m:t>𝑛</m:t>
                            </m:r>
                            <m:r>
                              <a:rPr lang="en-US" sz="2800" i="1">
                                <a:latin typeface="Cambria Math" panose="02040503050406030204" pitchFamily="18" charset="0"/>
                              </a:rPr>
                              <m:t>−</m:t>
                            </m:r>
                            <m:r>
                              <a:rPr lang="en-US" sz="2800" i="1">
                                <a:latin typeface="Cambria Math" panose="02040503050406030204" pitchFamily="18" charset="0"/>
                              </a:rPr>
                              <m:t>𝑘</m:t>
                            </m:r>
                          </m:e>
                        </m:d>
                        <m:r>
                          <a:rPr lang="en-US" sz="2800" i="1">
                            <a:latin typeface="Cambria Math" panose="02040503050406030204" pitchFamily="18" charset="0"/>
                          </a:rPr>
                          <m:t>!</m:t>
                        </m:r>
                        <m:r>
                          <a:rPr lang="en-US" sz="2800" i="1">
                            <a:latin typeface="Cambria Math" panose="02040503050406030204" pitchFamily="18" charset="0"/>
                          </a:rPr>
                          <m:t>𝑘</m:t>
                        </m:r>
                        <m:r>
                          <a:rPr lang="en-US" sz="2800" i="1">
                            <a:latin typeface="Cambria Math" panose="02040503050406030204" pitchFamily="18" charset="0"/>
                          </a:rPr>
                          <m:t>!</m:t>
                        </m:r>
                      </m:den>
                    </m:f>
                  </m:oMath>
                </a14:m>
                <a:r>
                  <a:rPr lang="en-US" sz="2800" dirty="0"/>
                  <a:t>  </a:t>
                </a:r>
                <a:r>
                  <a:rPr lang="en-US" sz="2800" i="1" dirty="0"/>
                  <a:t>p</a:t>
                </a:r>
                <a:r>
                  <a:rPr lang="en-US" sz="2800" i="1" baseline="30000" dirty="0"/>
                  <a:t>k</a:t>
                </a:r>
                <a:r>
                  <a:rPr lang="en-US" sz="2800" i="1" dirty="0"/>
                  <a:t> (1-p) </a:t>
                </a:r>
                <a:r>
                  <a:rPr lang="en-US" sz="2800" i="1" baseline="30000" dirty="0"/>
                  <a:t>(n-k) </a:t>
                </a:r>
                <a:endParaRPr lang="en-US" sz="2800" i="1" dirty="0"/>
              </a:p>
              <a:p>
                <a:r>
                  <a:rPr lang="en-US" dirty="0"/>
                  <a:t>It is possible to calculate the mean (expectation value) of the binomial distribution</a:t>
                </a:r>
              </a:p>
              <a:p>
                <a:pPr marL="457200" lvl="1" indent="0">
                  <a:buNone/>
                </a:pPr>
                <a:r>
                  <a:rPr lang="en-US" sz="2800" dirty="0"/>
                  <a:t>     E(k) = 𝜇 =  ∑ </a:t>
                </a:r>
                <a:r>
                  <a:rPr lang="en-US" sz="2800" i="1" dirty="0" err="1"/>
                  <a:t>k</a:t>
                </a:r>
                <a:r>
                  <a:rPr lang="en-US" sz="2800" baseline="-25000" dirty="0" err="1"/>
                  <a:t>i</a:t>
                </a:r>
                <a:r>
                  <a:rPr lang="en-US" sz="2800" dirty="0"/>
                  <a:t> P(</a:t>
                </a:r>
                <a:r>
                  <a:rPr lang="en-US" sz="2800" i="1" dirty="0" err="1"/>
                  <a:t>k</a:t>
                </a:r>
                <a:r>
                  <a:rPr lang="en-US" sz="2800" i="1" baseline="-25000" dirty="0" err="1"/>
                  <a:t>i</a:t>
                </a:r>
                <a:r>
                  <a:rPr lang="en-US" sz="2800" i="1" dirty="0" err="1"/>
                  <a:t>|np</a:t>
                </a:r>
                <a:r>
                  <a:rPr lang="en-US" sz="2800" dirty="0"/>
                  <a:t>) = </a:t>
                </a:r>
                <a:r>
                  <a:rPr lang="en-US" sz="2800" i="1" dirty="0"/>
                  <a:t>np</a:t>
                </a:r>
              </a:p>
              <a:p>
                <a:r>
                  <a:rPr lang="en-US" dirty="0"/>
                  <a:t>It is also possible to calculate the variance:</a:t>
                </a:r>
              </a:p>
              <a:p>
                <a:pPr marL="0" indent="0">
                  <a:buNone/>
                </a:pPr>
                <a:r>
                  <a:rPr lang="en-US" dirty="0"/>
                  <a:t>         Var(k) = 𝜎</a:t>
                </a:r>
                <a:r>
                  <a:rPr lang="en-US" baseline="30000" dirty="0"/>
                  <a:t>2</a:t>
                </a:r>
                <a:r>
                  <a:rPr lang="en-US" dirty="0"/>
                  <a:t> = </a:t>
                </a:r>
                <a:r>
                  <a:rPr lang="en-US" i="1" dirty="0"/>
                  <a:t>np (1-p)</a:t>
                </a:r>
              </a:p>
            </p:txBody>
          </p:sp>
        </mc:Choice>
        <mc:Fallback xmlns="">
          <p:sp>
            <p:nvSpPr>
              <p:cNvPr id="3" name="Content Placeholder 2">
                <a:extLst>
                  <a:ext uri="{FF2B5EF4-FFF2-40B4-BE49-F238E27FC236}">
                    <a16:creationId xmlns:a16="http://schemas.microsoft.com/office/drawing/2014/main" id="{4C23E636-396A-1746-A856-1245E1E1381D}"/>
                  </a:ext>
                </a:extLst>
              </p:cNvPr>
              <p:cNvSpPr>
                <a:spLocks noGrp="1" noRot="1" noChangeAspect="1" noMove="1" noResize="1" noEditPoints="1" noAdjustHandles="1" noChangeArrowheads="1" noChangeShapeType="1" noTextEdit="1"/>
              </p:cNvSpPr>
              <p:nvPr>
                <p:ph idx="1"/>
              </p:nvPr>
            </p:nvSpPr>
            <p:spPr>
              <a:xfrm>
                <a:off x="838200" y="1825625"/>
                <a:ext cx="6022170" cy="4667250"/>
              </a:xfrm>
              <a:blipFill>
                <a:blip r:embed="rId3"/>
                <a:stretch>
                  <a:fillRect l="-1899" t="-2168" b="-2981"/>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0326F20D-B97B-084D-97C7-A2354DAFAF14}"/>
              </a:ext>
            </a:extLst>
          </p:cNvPr>
          <p:cNvSpPr txBox="1"/>
          <p:nvPr/>
        </p:nvSpPr>
        <p:spPr>
          <a:xfrm>
            <a:off x="10527451" y="4613564"/>
            <a:ext cx="1164421" cy="276999"/>
          </a:xfrm>
          <a:prstGeom prst="rect">
            <a:avLst/>
          </a:prstGeom>
          <a:noFill/>
        </p:spPr>
        <p:txBody>
          <a:bodyPr wrap="none" rtlCol="0">
            <a:spAutoFit/>
          </a:bodyPr>
          <a:lstStyle/>
          <a:p>
            <a:r>
              <a:rPr lang="en-US" sz="1200" dirty="0"/>
              <a:t>Bailer-Jones 1.1</a:t>
            </a:r>
          </a:p>
        </p:txBody>
      </p:sp>
      <p:sp>
        <p:nvSpPr>
          <p:cNvPr id="7" name="TextBox 6">
            <a:extLst>
              <a:ext uri="{FF2B5EF4-FFF2-40B4-BE49-F238E27FC236}">
                <a16:creationId xmlns:a16="http://schemas.microsoft.com/office/drawing/2014/main" id="{DD5E2F4D-B650-4B49-8508-A8B047BA3B5D}"/>
              </a:ext>
            </a:extLst>
          </p:cNvPr>
          <p:cNvSpPr txBox="1"/>
          <p:nvPr/>
        </p:nvSpPr>
        <p:spPr>
          <a:xfrm>
            <a:off x="6636327" y="4890563"/>
            <a:ext cx="5250873" cy="2215991"/>
          </a:xfrm>
          <a:prstGeom prst="rect">
            <a:avLst/>
          </a:prstGeom>
          <a:noFill/>
        </p:spPr>
        <p:txBody>
          <a:bodyPr wrap="square" rtlCol="0">
            <a:spAutoFit/>
          </a:bodyPr>
          <a:lstStyle/>
          <a:p>
            <a:r>
              <a:rPr lang="en-US" sz="2400" dirty="0"/>
              <a:t>Binomial distribution common for probability problems, but perhaps less in astronomy applications: however, it is the basis for a critical distribution used in astronomy: the Poisson distribution </a:t>
            </a:r>
          </a:p>
          <a:p>
            <a:endParaRPr lang="en-US" dirty="0"/>
          </a:p>
        </p:txBody>
      </p:sp>
    </p:spTree>
    <p:extLst>
      <p:ext uri="{BB962C8B-B14F-4D97-AF65-F5344CB8AC3E}">
        <p14:creationId xmlns:p14="http://schemas.microsoft.com/office/powerpoint/2010/main" val="11787429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78FD-50F0-A64C-8BCA-628FC170797E}"/>
              </a:ext>
            </a:extLst>
          </p:cNvPr>
          <p:cNvSpPr>
            <a:spLocks noGrp="1"/>
          </p:cNvSpPr>
          <p:nvPr>
            <p:ph type="title"/>
          </p:nvPr>
        </p:nvSpPr>
        <p:spPr/>
        <p:txBody>
          <a:bodyPr/>
          <a:lstStyle/>
          <a:p>
            <a:r>
              <a:rPr lang="en-US" dirty="0"/>
              <a:t>Binomial distribution: example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170680-1CF0-B642-9325-6505A877672F}"/>
                  </a:ext>
                </a:extLst>
              </p:cNvPr>
              <p:cNvSpPr>
                <a:spLocks noGrp="1"/>
              </p:cNvSpPr>
              <p:nvPr>
                <p:ph idx="1"/>
              </p:nvPr>
            </p:nvSpPr>
            <p:spPr/>
            <p:txBody>
              <a:bodyPr/>
              <a:lstStyle/>
              <a:p>
                <a:r>
                  <a:rPr lang="en-US" dirty="0">
                    <a:latin typeface="Cambria Math" panose="02040503050406030204" pitchFamily="18" charset="0"/>
                  </a:rPr>
                  <a:t>So what is the probability of getting 3 heads in 10 tosses?</a:t>
                </a:r>
              </a:p>
              <a:p>
                <a:pPr marL="0" indent="0">
                  <a:buNone/>
                </a:pPr>
                <a:r>
                  <a:rPr lang="en-US" i="1" dirty="0">
                    <a:latin typeface="Cambria Math" panose="02040503050406030204" pitchFamily="18" charset="0"/>
                  </a:rPr>
                  <a:t>    </a:t>
                </a:r>
                <a14:m>
                  <m:oMath xmlns:m="http://schemas.openxmlformats.org/officeDocument/2006/math">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 </m:t>
                        </m:r>
                      </m:e>
                    </m:d>
                    <m:r>
                      <a:rPr lang="en-US" i="1">
                        <a:latin typeface="Cambria Math" panose="02040503050406030204" pitchFamily="18" charset="0"/>
                      </a:rPr>
                      <m:t>𝑛𝑝</m:t>
                    </m:r>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den>
                    </m:f>
                  </m:oMath>
                </a14:m>
                <a:r>
                  <a:rPr lang="en-US" dirty="0"/>
                  <a:t>  </a:t>
                </a:r>
                <a:r>
                  <a:rPr lang="en-US" i="1" dirty="0"/>
                  <a:t>p</a:t>
                </a:r>
                <a:r>
                  <a:rPr lang="en-US" i="1" baseline="30000" dirty="0"/>
                  <a:t>k</a:t>
                </a:r>
                <a:r>
                  <a:rPr lang="en-US" i="1" dirty="0"/>
                  <a:t> (1-p) </a:t>
                </a:r>
                <a:r>
                  <a:rPr lang="en-US" i="1" baseline="30000" dirty="0"/>
                  <a:t>(n-k)</a:t>
                </a:r>
              </a:p>
              <a:p>
                <a:pPr marL="0" indent="0">
                  <a:buNone/>
                </a:pPr>
                <a:r>
                  <a:rPr lang="en-US" i="1" baseline="30000" dirty="0"/>
                  <a:t> </a:t>
                </a:r>
              </a:p>
              <a:p>
                <a:pPr marL="0" indent="0">
                  <a:buNone/>
                </a:pPr>
                <a:endParaRPr lang="en-US" i="1" baseline="30000" dirty="0"/>
              </a:p>
              <a:p>
                <a:pPr marL="0" indent="0">
                  <a:buNone/>
                </a:pPr>
                <a:r>
                  <a:rPr lang="en-US" i="1" baseline="30000" dirty="0"/>
                  <a:t>                                  </a:t>
                </a:r>
                <a:r>
                  <a:rPr lang="en-US" i="1" dirty="0"/>
                  <a:t>  = 10*9*8 / (3*2) * (0.5) </a:t>
                </a:r>
                <a:r>
                  <a:rPr lang="en-US" i="1" baseline="30000" dirty="0"/>
                  <a:t>10 </a:t>
                </a:r>
                <a:r>
                  <a:rPr lang="en-US" i="1" dirty="0"/>
                  <a:t>=  0.117</a:t>
                </a:r>
                <a:endParaRPr lang="en-US" dirty="0"/>
              </a:p>
            </p:txBody>
          </p:sp>
        </mc:Choice>
        <mc:Fallback xmlns="">
          <p:sp>
            <p:nvSpPr>
              <p:cNvPr id="3" name="Content Placeholder 2">
                <a:extLst>
                  <a:ext uri="{FF2B5EF4-FFF2-40B4-BE49-F238E27FC236}">
                    <a16:creationId xmlns:a16="http://schemas.microsoft.com/office/drawing/2014/main" id="{68170680-1CF0-B642-9325-6505A877672F}"/>
                  </a:ext>
                </a:extLst>
              </p:cNvPr>
              <p:cNvSpPr>
                <a:spLocks noGrp="1" noRot="1" noChangeAspect="1" noMove="1" noResize="1" noEditPoints="1" noAdjustHandles="1" noChangeArrowheads="1" noChangeShapeType="1" noTextEdit="1"/>
              </p:cNvSpPr>
              <p:nvPr>
                <p:ph idx="1"/>
              </p:nvPr>
            </p:nvSpPr>
            <p:spPr>
              <a:blipFill>
                <a:blip r:embed="rId2"/>
                <a:stretch>
                  <a:fillRect l="-1086" t="-2326"/>
                </a:stretch>
              </a:blipFill>
            </p:spPr>
            <p:txBody>
              <a:bodyPr/>
              <a:lstStyle/>
              <a:p>
                <a:r>
                  <a:rPr lang="en-US">
                    <a:noFill/>
                  </a:rPr>
                  <a:t> </a:t>
                </a:r>
              </a:p>
            </p:txBody>
          </p:sp>
        </mc:Fallback>
      </mc:AlternateContent>
    </p:spTree>
    <p:extLst>
      <p:ext uri="{BB962C8B-B14F-4D97-AF65-F5344CB8AC3E}">
        <p14:creationId xmlns:p14="http://schemas.microsoft.com/office/powerpoint/2010/main" val="4991069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C0384-BCC2-3E4E-BE56-A1B0CB5EB1C1}"/>
              </a:ext>
            </a:extLst>
          </p:cNvPr>
          <p:cNvSpPr>
            <a:spLocks noGrp="1"/>
          </p:cNvSpPr>
          <p:nvPr>
            <p:ph type="title"/>
          </p:nvPr>
        </p:nvSpPr>
        <p:spPr/>
        <p:txBody>
          <a:bodyPr/>
          <a:lstStyle/>
          <a:p>
            <a:r>
              <a:rPr lang="en-US" dirty="0"/>
              <a:t>Poisson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449D71E-8463-914F-8EC5-DEDFF87FB7B0}"/>
                  </a:ext>
                </a:extLst>
              </p:cNvPr>
              <p:cNvSpPr>
                <a:spLocks noGrp="1"/>
              </p:cNvSpPr>
              <p:nvPr>
                <p:ph idx="1"/>
              </p:nvPr>
            </p:nvSpPr>
            <p:spPr>
              <a:xfrm>
                <a:off x="838200" y="1439056"/>
                <a:ext cx="10515600" cy="5418944"/>
              </a:xfrm>
            </p:spPr>
            <p:txBody>
              <a:bodyPr>
                <a:normAutofit fontScale="70000" lnSpcReduction="20000"/>
              </a:bodyPr>
              <a:lstStyle/>
              <a:p>
                <a:r>
                  <a:rPr lang="en-US" dirty="0"/>
                  <a:t>Consider the situation where we are counting objects, like detected photons. How many photons do we detect? How many do we miss?</a:t>
                </a:r>
              </a:p>
              <a:p>
                <a:pPr lvl="1"/>
                <a:r>
                  <a:rPr lang="en-US" dirty="0"/>
                  <a:t>By measurement, we get some estimate of  how many we detect, but we don’t know how many we don’t detect!</a:t>
                </a:r>
              </a:p>
              <a:p>
                <a:pPr lvl="1"/>
                <a:r>
                  <a:rPr lang="en-US" dirty="0"/>
                  <a:t>We can estimate a mean rate of detection</a:t>
                </a:r>
              </a:p>
              <a:p>
                <a:r>
                  <a:rPr lang="en-US" dirty="0"/>
                  <a:t>Imagine we split our detection interval into very small pieces, such that the probability that we detect one in each piece is very small. But we can collect data over a long period (many detection intervals, n), and estimate the value 𝜆 = np, the mean rate of detections. So the binomial distribution gives:</a:t>
                </a:r>
              </a:p>
              <a:p>
                <a:pPr marL="0" indent="0">
                  <a:buNone/>
                </a:pPr>
                <a:r>
                  <a:rPr lang="en-US" dirty="0"/>
                  <a:t> </a:t>
                </a:r>
                <a14:m>
                  <m:oMath xmlns:m="http://schemas.openxmlformats.org/officeDocument/2006/math">
                    <m:r>
                      <a:rPr lang="en-US" b="0" i="0" smtClean="0">
                        <a:latin typeface="Cambria Math" panose="02040503050406030204" pitchFamily="18" charset="0"/>
                      </a:rPr>
                      <m:t>       </m:t>
                    </m:r>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 </m:t>
                        </m:r>
                      </m:e>
                    </m:d>
                    <m:f>
                      <m:fPr>
                        <m:ctrlPr>
                          <a:rPr lang="en-US" b="0" i="1" smtClean="0">
                            <a:latin typeface="Cambria Math" panose="02040503050406030204" pitchFamily="18" charset="0"/>
                          </a:rPr>
                        </m:ctrlPr>
                      </m:fPr>
                      <m:num>
                        <m:r>
                          <a:rPr lang="en-US" i="1" smtClean="0">
                            <a:latin typeface="Cambria Math" panose="02040503050406030204" pitchFamily="18" charset="0"/>
                          </a:rPr>
                          <m:t>𝜆</m:t>
                        </m:r>
                      </m:num>
                      <m:den>
                        <m:r>
                          <a:rPr lang="en-US" b="0" i="1" smtClean="0">
                            <a:latin typeface="Cambria Math" panose="02040503050406030204" pitchFamily="18" charset="0"/>
                          </a:rPr>
                          <m:t>𝑛</m:t>
                        </m:r>
                      </m:den>
                    </m:f>
                    <m:r>
                      <a:rPr lang="en-US" b="0" i="1" smtClean="0">
                        <a:latin typeface="Cambria Math" panose="02040503050406030204" pitchFamily="18" charset="0"/>
                      </a:rPr>
                      <m:t>,</m:t>
                    </m:r>
                    <m:r>
                      <a:rPr lang="en-US" b="0" i="1" smtClean="0">
                        <a:latin typeface="Cambria Math" panose="02040503050406030204" pitchFamily="18" charset="0"/>
                      </a:rPr>
                      <m:t>𝑛</m:t>
                    </m:r>
                    <m:r>
                      <a:rPr lang="en-US" i="1">
                        <a:latin typeface="Cambria Math" panose="02040503050406030204" pitchFamily="18" charset="0"/>
                      </a:rPr>
                      <m:t> )= </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m:t>
                        </m:r>
                      </m:den>
                    </m:f>
                  </m:oMath>
                </a14:m>
                <a:r>
                  <a:rPr lang="en-US" dirty="0"/>
                  <a:t>  (𝜆</a:t>
                </a:r>
                <a:r>
                  <a:rPr lang="en-US" i="1" dirty="0"/>
                  <a:t>/n</a:t>
                </a:r>
                <a:r>
                  <a:rPr lang="en-US" dirty="0"/>
                  <a:t>)</a:t>
                </a:r>
                <a:r>
                  <a:rPr lang="en-US" i="1" baseline="30000" dirty="0"/>
                  <a:t>k</a:t>
                </a:r>
                <a:r>
                  <a:rPr lang="en-US" i="1" dirty="0"/>
                  <a:t> </a:t>
                </a:r>
                <a:r>
                  <a:rPr lang="en-US" dirty="0"/>
                  <a:t>(</a:t>
                </a:r>
                <a:r>
                  <a:rPr lang="en-US" i="1" dirty="0"/>
                  <a:t>1-</a:t>
                </a:r>
                <a:r>
                  <a:rPr lang="en-US" dirty="0"/>
                  <a:t>𝜆</a:t>
                </a:r>
                <a:r>
                  <a:rPr lang="en-US" i="1" dirty="0"/>
                  <a:t>/n</a:t>
                </a:r>
                <a:r>
                  <a:rPr lang="en-US" dirty="0"/>
                  <a:t>)</a:t>
                </a:r>
                <a:r>
                  <a:rPr lang="en-US" i="1" dirty="0"/>
                  <a:t> </a:t>
                </a:r>
                <a:r>
                  <a:rPr lang="en-US" baseline="30000" dirty="0"/>
                  <a:t>(</a:t>
                </a:r>
                <a:r>
                  <a:rPr lang="en-US" i="1" baseline="30000" dirty="0"/>
                  <a:t>n-k) </a:t>
                </a:r>
              </a:p>
              <a:p>
                <a:pPr marL="0" indent="0">
                  <a:buNone/>
                </a:pPr>
                <a:r>
                  <a:rPr lang="en-US" baseline="30000" dirty="0"/>
                  <a:t>    </a:t>
                </a:r>
                <a:r>
                  <a:rPr lang="en-US" dirty="0"/>
                  <a:t>As </a:t>
                </a:r>
                <a:r>
                  <a:rPr lang="en-US" i="1" dirty="0"/>
                  <a:t>n</a:t>
                </a:r>
                <a:r>
                  <a:rPr lang="en-US" dirty="0"/>
                  <a:t> goes to infinity, </a:t>
                </a:r>
              </a:p>
              <a:p>
                <a:pPr marL="0" indent="0">
                  <a:buNone/>
                </a:pPr>
                <a:r>
                  <a:rPr lang="en-US" dirty="0"/>
                  <a:t>                         </a:t>
                </a:r>
                <a:r>
                  <a:rPr lang="en-US" i="1" dirty="0"/>
                  <a:t>n</a:t>
                </a:r>
                <a:r>
                  <a:rPr lang="en-US" dirty="0"/>
                  <a:t>!/(</a:t>
                </a:r>
                <a:r>
                  <a:rPr lang="en-US" i="1" dirty="0"/>
                  <a:t>n-k</a:t>
                </a:r>
                <a:r>
                  <a:rPr lang="en-US" dirty="0"/>
                  <a:t>)! goes to </a:t>
                </a:r>
                <a:r>
                  <a:rPr lang="en-US" i="1" dirty="0" err="1"/>
                  <a:t>n</a:t>
                </a:r>
                <a:r>
                  <a:rPr lang="en-US" i="1" baseline="30000" dirty="0" err="1"/>
                  <a:t>k</a:t>
                </a:r>
                <a:r>
                  <a:rPr lang="en-US" dirty="0"/>
                  <a:t> and </a:t>
                </a:r>
              </a:p>
              <a:p>
                <a:pPr marL="0" indent="0">
                  <a:buNone/>
                </a:pPr>
                <a:r>
                  <a:rPr lang="en-US" dirty="0"/>
                  <a:t>                         (1-𝜆/</a:t>
                </a:r>
                <a:r>
                  <a:rPr lang="en-US" i="1" dirty="0"/>
                  <a:t>n</a:t>
                </a:r>
                <a:r>
                  <a:rPr lang="en-US" dirty="0"/>
                  <a:t>) </a:t>
                </a:r>
                <a:r>
                  <a:rPr lang="en-US" baseline="30000" dirty="0"/>
                  <a:t>(n-k) </a:t>
                </a:r>
                <a:r>
                  <a:rPr lang="en-US" dirty="0"/>
                  <a:t>goes to (1-𝜆/</a:t>
                </a:r>
                <a:r>
                  <a:rPr lang="en-US" i="1" dirty="0"/>
                  <a:t>n</a:t>
                </a:r>
                <a:r>
                  <a:rPr lang="en-US" dirty="0"/>
                  <a:t>) </a:t>
                </a:r>
                <a:r>
                  <a:rPr lang="en-US" i="1" baseline="30000" dirty="0"/>
                  <a:t>n</a:t>
                </a:r>
                <a:r>
                  <a:rPr lang="en-US" baseline="30000" dirty="0"/>
                  <a:t> </a:t>
                </a:r>
                <a:r>
                  <a:rPr lang="en-US" dirty="0"/>
                  <a:t>= e</a:t>
                </a:r>
                <a:r>
                  <a:rPr lang="en-US" baseline="30000" dirty="0"/>
                  <a:t>-𝜆</a:t>
                </a:r>
              </a:p>
              <a:p>
                <a:pPr marL="0" indent="0">
                  <a:buNone/>
                </a:pPr>
                <a:r>
                  <a:rPr lang="en-US" baseline="30000" dirty="0"/>
                  <a:t>   </a:t>
                </a:r>
                <a:r>
                  <a:rPr lang="en-US" dirty="0"/>
                  <a:t>so we get</a:t>
                </a:r>
              </a:p>
              <a:p>
                <a:pPr marL="0" indent="0">
                  <a:buNone/>
                </a:pPr>
                <a:r>
                  <a:rPr lang="en-US" dirty="0"/>
                  <a:t> </a:t>
                </a:r>
                <a14:m>
                  <m:oMath xmlns:m="http://schemas.openxmlformats.org/officeDocument/2006/math">
                    <m:r>
                      <a:rPr lang="en-US">
                        <a:latin typeface="Cambria Math" panose="02040503050406030204" pitchFamily="18" charset="0"/>
                      </a:rPr>
                      <m:t> </m:t>
                    </m:r>
                    <m:r>
                      <a:rPr lang="en-US" b="0" i="1" smtClean="0">
                        <a:latin typeface="Cambria Math" panose="02040503050406030204" pitchFamily="18" charset="0"/>
                      </a:rPr>
                      <m:t>                         </m:t>
                    </m:r>
                    <m:r>
                      <a:rPr lang="en-US" i="1">
                        <a:latin typeface="Cambria Math" panose="02040503050406030204" pitchFamily="18" charset="0"/>
                      </a:rPr>
                      <m:t>𝑃</m:t>
                    </m:r>
                    <m:d>
                      <m:dPr>
                        <m:endChr m:val="|"/>
                        <m:ctrlPr>
                          <a:rPr lang="en-US" i="1">
                            <a:latin typeface="Cambria Math" panose="02040503050406030204" pitchFamily="18" charset="0"/>
                          </a:rPr>
                        </m:ctrlPr>
                      </m:dPr>
                      <m:e>
                        <m:r>
                          <a:rPr lang="en-US" i="1">
                            <a:latin typeface="Cambria Math" panose="02040503050406030204" pitchFamily="18" charset="0"/>
                          </a:rPr>
                          <m:t>𝑘</m:t>
                        </m:r>
                        <m:r>
                          <a:rPr lang="en-US" i="1">
                            <a:latin typeface="Cambria Math" panose="02040503050406030204" pitchFamily="18" charset="0"/>
                          </a:rPr>
                          <m:t> </m:t>
                        </m:r>
                      </m:e>
                    </m:d>
                    <m:r>
                      <a:rPr lang="en-US" b="0" i="1" smtClean="0">
                        <a:latin typeface="Cambria Math" panose="02040503050406030204" pitchFamily="18" charset="0"/>
                      </a:rPr>
                      <m:t> </m:t>
                    </m:r>
                    <m:r>
                      <a:rPr lang="en-US" b="0" i="1" smtClean="0">
                        <a:latin typeface="Cambria Math" panose="02040503050406030204" pitchFamily="18" charset="0"/>
                      </a:rPr>
                      <m:t>𝜆</m:t>
                    </m:r>
                    <m:r>
                      <a:rPr lang="en-US" i="1">
                        <a:latin typeface="Cambria Math" panose="02040503050406030204" pitchFamily="18" charset="0"/>
                      </a:rPr>
                      <m:t>)=</m:t>
                    </m:r>
                    <m:f>
                      <m:fPr>
                        <m:ctrlPr>
                          <a:rPr lang="en-US" i="1" smtClean="0">
                            <a:latin typeface="Cambria Math" panose="02040503050406030204" pitchFamily="18" charset="0"/>
                          </a:rPr>
                        </m:ctrlPr>
                      </m:fPr>
                      <m:num>
                        <m:r>
                          <m:rPr>
                            <m:nor/>
                          </m:rPr>
                          <a:rPr lang="en-US" dirty="0"/>
                          <m:t>𝜆</m:t>
                        </m:r>
                        <m:r>
                          <m:rPr>
                            <m:nor/>
                          </m:rPr>
                          <a:rPr lang="en-US" b="0" i="0" baseline="30000" dirty="0" smtClean="0"/>
                          <m:t>k</m:t>
                        </m:r>
                        <m:r>
                          <m:rPr>
                            <m:nor/>
                          </m:rPr>
                          <a:rPr lang="en-US" dirty="0"/>
                          <m:t> </m:t>
                        </m:r>
                        <m:r>
                          <m:rPr>
                            <m:nor/>
                          </m:rPr>
                          <a:rPr lang="en-US" dirty="0"/>
                          <m:t>e</m:t>
                        </m:r>
                        <m:r>
                          <m:rPr>
                            <m:nor/>
                          </m:rPr>
                          <a:rPr lang="en-US" baseline="30000" dirty="0"/>
                          <m:t>−</m:t>
                        </m:r>
                        <m:r>
                          <m:rPr>
                            <m:nor/>
                          </m:rPr>
                          <a:rPr lang="en-US" baseline="30000" dirty="0"/>
                          <m:t>𝜆</m:t>
                        </m:r>
                        <m:r>
                          <m:rPr>
                            <m:nor/>
                          </m:rPr>
                          <a:rPr lang="en-US" baseline="30000" dirty="0"/>
                          <m:t> </m:t>
                        </m:r>
                      </m:num>
                      <m:den>
                        <m:r>
                          <a:rPr lang="en-US" b="0" i="1" smtClean="0">
                            <a:latin typeface="Cambria Math" panose="02040503050406030204" pitchFamily="18" charset="0"/>
                          </a:rPr>
                          <m:t>𝑘</m:t>
                        </m:r>
                        <m:r>
                          <a:rPr lang="en-US" b="0" i="1" smtClean="0">
                            <a:latin typeface="Cambria Math" panose="02040503050406030204" pitchFamily="18" charset="0"/>
                          </a:rPr>
                          <m:t>!</m:t>
                        </m:r>
                      </m:den>
                    </m:f>
                  </m:oMath>
                </a14:m>
                <a:endParaRPr lang="en-US" dirty="0"/>
              </a:p>
              <a:p>
                <a:pPr marL="0" indent="0">
                  <a:buNone/>
                </a:pPr>
                <a:r>
                  <a:rPr lang="en-US" dirty="0"/>
                  <a:t>  which is the Poisson distribution, which gives the probability we will detect </a:t>
                </a:r>
                <a:r>
                  <a:rPr lang="en-US" i="1" dirty="0"/>
                  <a:t>k</a:t>
                </a:r>
                <a:r>
                  <a:rPr lang="en-US" dirty="0"/>
                  <a:t> events in some interval given a mean rate of 𝜆 in that interval</a:t>
                </a:r>
              </a:p>
            </p:txBody>
          </p:sp>
        </mc:Choice>
        <mc:Fallback xmlns="">
          <p:sp>
            <p:nvSpPr>
              <p:cNvPr id="3" name="Content Placeholder 2">
                <a:extLst>
                  <a:ext uri="{FF2B5EF4-FFF2-40B4-BE49-F238E27FC236}">
                    <a16:creationId xmlns:a16="http://schemas.microsoft.com/office/drawing/2014/main" id="{A449D71E-8463-914F-8EC5-DEDFF87FB7B0}"/>
                  </a:ext>
                </a:extLst>
              </p:cNvPr>
              <p:cNvSpPr>
                <a:spLocks noGrp="1" noRot="1" noChangeAspect="1" noMove="1" noResize="1" noEditPoints="1" noAdjustHandles="1" noChangeArrowheads="1" noChangeShapeType="1" noTextEdit="1"/>
              </p:cNvSpPr>
              <p:nvPr>
                <p:ph idx="1"/>
              </p:nvPr>
            </p:nvSpPr>
            <p:spPr>
              <a:xfrm>
                <a:off x="838200" y="1439056"/>
                <a:ext cx="10515600" cy="5418944"/>
              </a:xfrm>
              <a:blipFill>
                <a:blip r:embed="rId2"/>
                <a:stretch>
                  <a:fillRect l="-724" t="-2108" r="-362"/>
                </a:stretch>
              </a:blipFill>
            </p:spPr>
            <p:txBody>
              <a:bodyPr/>
              <a:lstStyle/>
              <a:p>
                <a:r>
                  <a:rPr lang="en-US">
                    <a:noFill/>
                  </a:rPr>
                  <a:t> </a:t>
                </a:r>
              </a:p>
            </p:txBody>
          </p:sp>
        </mc:Fallback>
      </mc:AlternateContent>
    </p:spTree>
    <p:extLst>
      <p:ext uri="{BB962C8B-B14F-4D97-AF65-F5344CB8AC3E}">
        <p14:creationId xmlns:p14="http://schemas.microsoft.com/office/powerpoint/2010/main" val="38673958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F6E7-5C42-6A42-B73B-917E10A84CE7}"/>
              </a:ext>
            </a:extLst>
          </p:cNvPr>
          <p:cNvSpPr>
            <a:spLocks noGrp="1"/>
          </p:cNvSpPr>
          <p:nvPr>
            <p:ph type="title"/>
          </p:nvPr>
        </p:nvSpPr>
        <p:spPr/>
        <p:txBody>
          <a:bodyPr/>
          <a:lstStyle/>
          <a:p>
            <a:r>
              <a:rPr lang="en-US" dirty="0"/>
              <a:t>Poisson distribution: mean and variance</a:t>
            </a:r>
          </a:p>
        </p:txBody>
      </p:sp>
      <p:sp>
        <p:nvSpPr>
          <p:cNvPr id="3" name="Content Placeholder 2">
            <a:extLst>
              <a:ext uri="{FF2B5EF4-FFF2-40B4-BE49-F238E27FC236}">
                <a16:creationId xmlns:a16="http://schemas.microsoft.com/office/drawing/2014/main" id="{9632AC87-AB5E-A04D-A5D1-415D13D67151}"/>
              </a:ext>
            </a:extLst>
          </p:cNvPr>
          <p:cNvSpPr>
            <a:spLocks noGrp="1"/>
          </p:cNvSpPr>
          <p:nvPr>
            <p:ph idx="1"/>
          </p:nvPr>
        </p:nvSpPr>
        <p:spPr>
          <a:xfrm>
            <a:off x="838200" y="1825625"/>
            <a:ext cx="6061364" cy="4667250"/>
          </a:xfrm>
        </p:spPr>
        <p:txBody>
          <a:bodyPr>
            <a:normAutofit fontScale="92500" lnSpcReduction="20000"/>
          </a:bodyPr>
          <a:lstStyle/>
          <a:p>
            <a:r>
              <a:rPr lang="en-US" dirty="0"/>
              <a:t>Poisson distribution only for positive values</a:t>
            </a:r>
          </a:p>
          <a:p>
            <a:r>
              <a:rPr lang="en-US" dirty="0"/>
              <a:t>Approaches Gaussian for large 𝜆</a:t>
            </a:r>
          </a:p>
          <a:p>
            <a:r>
              <a:rPr lang="en-US" dirty="0"/>
              <a:t>We can calculate the mean and variance of the Poisson distribution given the mean and variance from the binomial distribution in the limit of </a:t>
            </a:r>
            <a:r>
              <a:rPr lang="en-US" i="1" dirty="0"/>
              <a:t>p</a:t>
            </a:r>
            <a:r>
              <a:rPr lang="en-US" dirty="0"/>
              <a:t>&lt;&lt;1</a:t>
            </a:r>
          </a:p>
          <a:p>
            <a:pPr marL="0" indent="0">
              <a:buNone/>
            </a:pPr>
            <a:r>
              <a:rPr lang="en-US" dirty="0"/>
              <a:t>     E(</a:t>
            </a:r>
            <a:r>
              <a:rPr lang="en-US" i="1" dirty="0"/>
              <a:t>k</a:t>
            </a:r>
            <a:r>
              <a:rPr lang="en-US" dirty="0"/>
              <a:t>) = 𝜇 =  ∑ </a:t>
            </a:r>
            <a:r>
              <a:rPr lang="en-US" i="1" dirty="0" err="1"/>
              <a:t>k</a:t>
            </a:r>
            <a:r>
              <a:rPr lang="en-US" baseline="-25000" dirty="0" err="1"/>
              <a:t>i</a:t>
            </a:r>
            <a:r>
              <a:rPr lang="en-US" dirty="0"/>
              <a:t> P(</a:t>
            </a:r>
            <a:r>
              <a:rPr lang="en-US" i="1" dirty="0" err="1"/>
              <a:t>k</a:t>
            </a:r>
            <a:r>
              <a:rPr lang="en-US" baseline="-25000" dirty="0" err="1"/>
              <a:t>i</a:t>
            </a:r>
            <a:r>
              <a:rPr lang="en-US" dirty="0" err="1"/>
              <a:t>|</a:t>
            </a:r>
            <a:r>
              <a:rPr lang="en-US" i="1" dirty="0" err="1"/>
              <a:t>np</a:t>
            </a:r>
            <a:r>
              <a:rPr lang="en-US" dirty="0"/>
              <a:t>) = </a:t>
            </a:r>
            <a:r>
              <a:rPr lang="en-US" i="1" dirty="0"/>
              <a:t>np </a:t>
            </a:r>
            <a:r>
              <a:rPr lang="en-US" dirty="0"/>
              <a:t>= 𝜆</a:t>
            </a:r>
          </a:p>
          <a:p>
            <a:pPr marL="0" indent="0">
              <a:buNone/>
            </a:pPr>
            <a:r>
              <a:rPr lang="en-US" dirty="0"/>
              <a:t>      Var(</a:t>
            </a:r>
            <a:r>
              <a:rPr lang="en-US" i="1" dirty="0"/>
              <a:t>k</a:t>
            </a:r>
            <a:r>
              <a:rPr lang="en-US" dirty="0"/>
              <a:t>) = 𝜎</a:t>
            </a:r>
            <a:r>
              <a:rPr lang="en-US" baseline="30000" dirty="0"/>
              <a:t>2</a:t>
            </a:r>
            <a:r>
              <a:rPr lang="en-US" dirty="0"/>
              <a:t> = </a:t>
            </a:r>
            <a:r>
              <a:rPr lang="en-US" i="1" dirty="0"/>
              <a:t>np</a:t>
            </a:r>
            <a:r>
              <a:rPr lang="en-US" dirty="0"/>
              <a:t> (1-</a:t>
            </a:r>
            <a:r>
              <a:rPr lang="en-US" i="1" dirty="0"/>
              <a:t>p</a:t>
            </a:r>
            <a:r>
              <a:rPr lang="en-US" dirty="0"/>
              <a:t>) ≈ </a:t>
            </a:r>
            <a:r>
              <a:rPr lang="en-US" i="1" dirty="0"/>
              <a:t>np</a:t>
            </a:r>
            <a:r>
              <a:rPr lang="en-US" dirty="0"/>
              <a:t> = 𝜆</a:t>
            </a:r>
          </a:p>
          <a:p>
            <a:pPr marL="0" indent="0">
              <a:buNone/>
            </a:pPr>
            <a:endParaRPr lang="en-US" dirty="0"/>
          </a:p>
          <a:p>
            <a:pPr marL="0" indent="0">
              <a:buNone/>
            </a:pPr>
            <a:r>
              <a:rPr lang="en-US" dirty="0"/>
              <a:t>      This is a key important result!</a:t>
            </a:r>
          </a:p>
          <a:p>
            <a:pPr marL="0" indent="0">
              <a:buNone/>
            </a:pPr>
            <a:r>
              <a:rPr lang="en-US" dirty="0"/>
              <a:t> </a:t>
            </a:r>
            <a:r>
              <a:rPr lang="en-US" i="1" dirty="0"/>
              <a:t>The variance of the Poisson distribution is equal to the mean</a:t>
            </a:r>
          </a:p>
          <a:p>
            <a:pPr marL="0" indent="0">
              <a:buNone/>
            </a:pPr>
            <a:endParaRPr lang="en-US" dirty="0"/>
          </a:p>
        </p:txBody>
      </p:sp>
      <p:pic>
        <p:nvPicPr>
          <p:cNvPr id="4" name="Picture 3">
            <a:extLst>
              <a:ext uri="{FF2B5EF4-FFF2-40B4-BE49-F238E27FC236}">
                <a16:creationId xmlns:a16="http://schemas.microsoft.com/office/drawing/2014/main" id="{8234380A-6682-1841-A209-0051DFDE6DC7}"/>
              </a:ext>
            </a:extLst>
          </p:cNvPr>
          <p:cNvPicPr>
            <a:picLocks noChangeAspect="1"/>
          </p:cNvPicPr>
          <p:nvPr/>
        </p:nvPicPr>
        <p:blipFill>
          <a:blip r:embed="rId2"/>
          <a:stretch>
            <a:fillRect/>
          </a:stretch>
        </p:blipFill>
        <p:spPr>
          <a:xfrm>
            <a:off x="6899564" y="1459923"/>
            <a:ext cx="5250872" cy="3938154"/>
          </a:xfrm>
          <a:prstGeom prst="rect">
            <a:avLst/>
          </a:prstGeom>
        </p:spPr>
      </p:pic>
    </p:spTree>
    <p:extLst>
      <p:ext uri="{BB962C8B-B14F-4D97-AF65-F5344CB8AC3E}">
        <p14:creationId xmlns:p14="http://schemas.microsoft.com/office/powerpoint/2010/main" val="15690596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Chart&#10;&#10;Description automatically generated">
            <a:extLst>
              <a:ext uri="{FF2B5EF4-FFF2-40B4-BE49-F238E27FC236}">
                <a16:creationId xmlns:a16="http://schemas.microsoft.com/office/drawing/2014/main" id="{9D94C176-2AFB-7743-A790-A0BFEBCE1463}"/>
              </a:ext>
            </a:extLst>
          </p:cNvPr>
          <p:cNvPicPr>
            <a:picLocks noChangeAspect="1"/>
          </p:cNvPicPr>
          <p:nvPr/>
        </p:nvPicPr>
        <p:blipFill>
          <a:blip r:embed="rId2"/>
          <a:stretch>
            <a:fillRect/>
          </a:stretch>
        </p:blipFill>
        <p:spPr>
          <a:xfrm>
            <a:off x="6936903" y="3157386"/>
            <a:ext cx="4950297" cy="3700613"/>
          </a:xfrm>
          <a:prstGeom prst="rect">
            <a:avLst/>
          </a:prstGeom>
        </p:spPr>
      </p:pic>
      <p:sp>
        <p:nvSpPr>
          <p:cNvPr id="2" name="Title 1">
            <a:extLst>
              <a:ext uri="{FF2B5EF4-FFF2-40B4-BE49-F238E27FC236}">
                <a16:creationId xmlns:a16="http://schemas.microsoft.com/office/drawing/2014/main" id="{23D4B44F-4E6F-F549-AB88-0A371CA6B20B}"/>
              </a:ext>
            </a:extLst>
          </p:cNvPr>
          <p:cNvSpPr>
            <a:spLocks noGrp="1"/>
          </p:cNvSpPr>
          <p:nvPr>
            <p:ph type="title"/>
          </p:nvPr>
        </p:nvSpPr>
        <p:spPr/>
        <p:txBody>
          <a:bodyPr/>
          <a:lstStyle/>
          <a:p>
            <a:r>
              <a:rPr lang="en-US" dirty="0"/>
              <a:t>Beta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48ADC7-2E56-AB45-9A8C-7F0D2733DB48}"/>
                  </a:ext>
                </a:extLst>
              </p:cNvPr>
              <p:cNvSpPr>
                <a:spLocks noGrp="1"/>
              </p:cNvSpPr>
              <p:nvPr>
                <p:ph idx="1"/>
              </p:nvPr>
            </p:nvSpPr>
            <p:spPr>
              <a:xfrm>
                <a:off x="838200" y="1825625"/>
                <a:ext cx="6269182" cy="3965575"/>
              </a:xfrm>
            </p:spPr>
            <p:txBody>
              <a:bodyPr>
                <a:normAutofit fontScale="92500" lnSpcReduction="10000"/>
              </a:bodyPr>
              <a:lstStyle/>
              <a:p>
                <a:r>
                  <a:rPr lang="en-US" dirty="0"/>
                  <a:t>distribution that varies between 0 and 1</a:t>
                </a:r>
              </a:p>
              <a:p>
                <a:r>
                  <a:rPr lang="en-US" dirty="0"/>
                  <a:t>has 2 parameters</a:t>
                </a:r>
              </a:p>
              <a:p>
                <a:pPr marL="0" indent="0">
                  <a:buNone/>
                </a:pPr>
                <a:r>
                  <a:rPr lang="en-US" dirty="0"/>
                  <a:t>             </a:t>
                </a:r>
                <a14:m>
                  <m:oMath xmlns:m="http://schemas.openxmlformats.org/officeDocument/2006/math">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𝐵</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den>
                    </m:f>
                    <m:r>
                      <a:rPr lang="en-US" b="0" i="1" smtClean="0">
                        <a:latin typeface="Cambria Math" panose="02040503050406030204" pitchFamily="18" charset="0"/>
                      </a:rPr>
                      <m:t> </m:t>
                    </m:r>
                    <m:r>
                      <a:rPr lang="en-US" b="0" i="1" smtClean="0">
                        <a:latin typeface="Cambria Math" panose="02040503050406030204" pitchFamily="18" charset="0"/>
                      </a:rPr>
                      <m:t>𝑝</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𝑥</m:t>
                        </m:r>
                        <m:r>
                          <a:rPr lang="en-US" b="0" i="1" smtClean="0">
                            <a:latin typeface="Cambria Math" panose="02040503050406030204" pitchFamily="18" charset="0"/>
                          </a:rPr>
                          <m:t>)</m:t>
                        </m:r>
                      </m:e>
                      <m:sup>
                        <m:r>
                          <a:rPr lang="en-US" b="0" i="1" smtClean="0">
                            <a:latin typeface="Cambria Math" panose="02040503050406030204" pitchFamily="18" charset="0"/>
                          </a:rPr>
                          <m:t>𝑏</m:t>
                        </m:r>
                        <m:r>
                          <a:rPr lang="en-US" b="0" i="1" smtClean="0">
                            <a:latin typeface="Cambria Math" panose="02040503050406030204" pitchFamily="18" charset="0"/>
                          </a:rPr>
                          <m:t>−1</m:t>
                        </m:r>
                      </m:sup>
                    </m:sSup>
                  </m:oMath>
                </a14:m>
                <a:endParaRPr lang="en-US" dirty="0"/>
              </a:p>
              <a:p>
                <a:pPr marL="0" indent="0">
                  <a:buNone/>
                </a:pPr>
                <a:r>
                  <a:rPr lang="en-US" dirty="0"/>
                  <a:t>    where the normalization constant, B(</a:t>
                </a:r>
                <a:r>
                  <a:rPr lang="en-US" i="1" dirty="0" err="1"/>
                  <a:t>a,b</a:t>
                </a:r>
                <a:r>
                  <a:rPr lang="en-US" dirty="0"/>
                  <a:t>) is the beta function :</a:t>
                </a:r>
              </a:p>
              <a:p>
                <a:pPr marL="0" indent="0">
                  <a:buNone/>
                </a:pPr>
                <a:r>
                  <a:rPr lang="en-US" dirty="0"/>
                  <a:t>                </a:t>
                </a:r>
                <a:r>
                  <a:rPr lang="en-US" i="1" dirty="0"/>
                  <a:t>B</a:t>
                </a:r>
                <a:r>
                  <a:rPr lang="en-US" dirty="0"/>
                  <a:t>(</a:t>
                </a:r>
                <a:r>
                  <a:rPr lang="en-US" i="1" dirty="0" err="1"/>
                  <a:t>a,b</a:t>
                </a:r>
                <a:r>
                  <a:rPr lang="en-US" dirty="0"/>
                  <a:t>) = ∫ </a:t>
                </a:r>
                <a:r>
                  <a:rPr lang="en-US" i="1" dirty="0"/>
                  <a:t>p</a:t>
                </a:r>
                <a:r>
                  <a:rPr lang="en-US" i="1" baseline="30000" dirty="0"/>
                  <a:t>a-1</a:t>
                </a:r>
                <a:r>
                  <a:rPr lang="en-US" dirty="0"/>
                  <a:t> (1-</a:t>
                </a:r>
                <a:r>
                  <a:rPr lang="en-US" i="1" dirty="0"/>
                  <a:t>p</a:t>
                </a:r>
                <a:r>
                  <a:rPr lang="en-US" dirty="0"/>
                  <a:t>)</a:t>
                </a:r>
                <a:r>
                  <a:rPr lang="en-US" i="1" baseline="30000" dirty="0"/>
                  <a:t>b</a:t>
                </a:r>
                <a:r>
                  <a:rPr lang="en-US" baseline="30000" dirty="0"/>
                  <a:t>-1</a:t>
                </a:r>
                <a:r>
                  <a:rPr lang="en-US" dirty="0"/>
                  <a:t> </a:t>
                </a:r>
                <a:r>
                  <a:rPr lang="en-US" i="1" dirty="0" err="1"/>
                  <a:t>dp</a:t>
                </a:r>
                <a:endParaRPr lang="en-US" i="1" dirty="0"/>
              </a:p>
              <a:p>
                <a:r>
                  <a:rPr lang="en-US" dirty="0"/>
                  <a:t>sometimes used in Bayesian analysis as a prior</a:t>
                </a:r>
              </a:p>
              <a:p>
                <a:r>
                  <a:rPr lang="en-US" dirty="0"/>
                  <a:t>Related to binomial distribution</a:t>
                </a:r>
              </a:p>
            </p:txBody>
          </p:sp>
        </mc:Choice>
        <mc:Fallback xmlns="">
          <p:sp>
            <p:nvSpPr>
              <p:cNvPr id="3" name="Content Placeholder 2">
                <a:extLst>
                  <a:ext uri="{FF2B5EF4-FFF2-40B4-BE49-F238E27FC236}">
                    <a16:creationId xmlns:a16="http://schemas.microsoft.com/office/drawing/2014/main" id="{F548ADC7-2E56-AB45-9A8C-7F0D2733DB48}"/>
                  </a:ext>
                </a:extLst>
              </p:cNvPr>
              <p:cNvSpPr>
                <a:spLocks noGrp="1" noRot="1" noChangeAspect="1" noMove="1" noResize="1" noEditPoints="1" noAdjustHandles="1" noChangeArrowheads="1" noChangeShapeType="1" noTextEdit="1"/>
              </p:cNvSpPr>
              <p:nvPr>
                <p:ph idx="1"/>
              </p:nvPr>
            </p:nvSpPr>
            <p:spPr>
              <a:xfrm>
                <a:off x="838200" y="1825625"/>
                <a:ext cx="6269182" cy="3965575"/>
              </a:xfrm>
              <a:blipFill>
                <a:blip r:embed="rId3"/>
                <a:stretch>
                  <a:fillRect l="-1822" t="-2866" r="-2632" b="-191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E3E9776-803C-D64F-A8A1-17AA614308DF}"/>
              </a:ext>
            </a:extLst>
          </p:cNvPr>
          <p:cNvPicPr>
            <a:picLocks noChangeAspect="1"/>
          </p:cNvPicPr>
          <p:nvPr/>
        </p:nvPicPr>
        <p:blipFill>
          <a:blip r:embed="rId4"/>
          <a:stretch>
            <a:fillRect/>
          </a:stretch>
        </p:blipFill>
        <p:spPr>
          <a:xfrm>
            <a:off x="8077199" y="-13421"/>
            <a:ext cx="4114801" cy="3086101"/>
          </a:xfrm>
          <a:prstGeom prst="rect">
            <a:avLst/>
          </a:prstGeom>
        </p:spPr>
      </p:pic>
    </p:spTree>
    <p:extLst>
      <p:ext uri="{BB962C8B-B14F-4D97-AF65-F5344CB8AC3E}">
        <p14:creationId xmlns:p14="http://schemas.microsoft.com/office/powerpoint/2010/main" val="24534918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D1DB8C-D267-3643-BBD9-0E8CA799B64E}"/>
              </a:ext>
            </a:extLst>
          </p:cNvPr>
          <p:cNvPicPr>
            <a:picLocks noChangeAspect="1"/>
          </p:cNvPicPr>
          <p:nvPr/>
        </p:nvPicPr>
        <p:blipFill>
          <a:blip r:embed="rId2"/>
          <a:stretch>
            <a:fillRect/>
          </a:stretch>
        </p:blipFill>
        <p:spPr>
          <a:xfrm>
            <a:off x="6369532" y="365125"/>
            <a:ext cx="5628505" cy="4221379"/>
          </a:xfrm>
          <a:prstGeom prst="rect">
            <a:avLst/>
          </a:prstGeom>
        </p:spPr>
      </p:pic>
      <p:sp>
        <p:nvSpPr>
          <p:cNvPr id="2" name="Title 1">
            <a:extLst>
              <a:ext uri="{FF2B5EF4-FFF2-40B4-BE49-F238E27FC236}">
                <a16:creationId xmlns:a16="http://schemas.microsoft.com/office/drawing/2014/main" id="{23D4B44F-4E6F-F549-AB88-0A371CA6B20B}"/>
              </a:ext>
            </a:extLst>
          </p:cNvPr>
          <p:cNvSpPr>
            <a:spLocks noGrp="1"/>
          </p:cNvSpPr>
          <p:nvPr>
            <p:ph type="title"/>
          </p:nvPr>
        </p:nvSpPr>
        <p:spPr/>
        <p:txBody>
          <a:bodyPr/>
          <a:lstStyle/>
          <a:p>
            <a:r>
              <a:rPr lang="en-US" dirty="0"/>
              <a:t>𝝌</a:t>
            </a:r>
            <a:r>
              <a:rPr lang="en-US" baseline="30000" dirty="0"/>
              <a:t>2</a:t>
            </a:r>
            <a:r>
              <a:rPr lang="en-US" dirty="0"/>
              <a:t>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48ADC7-2E56-AB45-9A8C-7F0D2733DB48}"/>
                  </a:ext>
                </a:extLst>
              </p:cNvPr>
              <p:cNvSpPr>
                <a:spLocks noGrp="1"/>
              </p:cNvSpPr>
              <p:nvPr>
                <p:ph idx="1"/>
              </p:nvPr>
            </p:nvSpPr>
            <p:spPr>
              <a:xfrm>
                <a:off x="838200" y="1825625"/>
                <a:ext cx="6033655" cy="4395066"/>
              </a:xfrm>
            </p:spPr>
            <p:txBody>
              <a:bodyPr>
                <a:normAutofit fontScale="85000" lnSpcReduction="20000"/>
              </a:bodyPr>
              <a:lstStyle/>
              <a:p>
                <a:r>
                  <a:rPr lang="en-US" dirty="0"/>
                  <a:t>gives the distribution of </a:t>
                </a:r>
              </a:p>
              <a:p>
                <a:pPr marL="0" indent="0">
                  <a:buNone/>
                </a:pPr>
                <a:r>
                  <a:rPr lang="en-US" dirty="0"/>
                  <a:t>         Q = </a:t>
                </a:r>
                <a14:m>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𝑘</m:t>
                        </m:r>
                      </m:sup>
                      <m:e>
                        <m:f>
                          <m:fPr>
                            <m:ctrlPr>
                              <a:rPr lang="en-US" i="1">
                                <a:latin typeface="Cambria Math" panose="02040503050406030204" pitchFamily="18" charset="0"/>
                              </a:rPr>
                            </m:ctrlPr>
                          </m:fPr>
                          <m:num>
                            <m:d>
                              <m:dPr>
                                <m:ctrlPr>
                                  <a:rPr lang="en-US" i="1">
                                    <a:latin typeface="Cambria Math" panose="02040503050406030204" pitchFamily="18" charset="0"/>
                                  </a:rPr>
                                </m:ctrlPr>
                              </m:dPr>
                              <m:e>
                                <m:r>
                                  <a:rPr lang="en-US" i="1">
                                    <a:latin typeface="Cambria Math" panose="02040503050406030204" pitchFamily="18" charset="0"/>
                                  </a:rPr>
                                  <m:t>𝑥</m:t>
                                </m:r>
                                <m:r>
                                  <a:rPr lang="en-US" i="1" baseline="-25000">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ea typeface="Cambria Math" panose="02040503050406030204" pitchFamily="18" charset="0"/>
                                  </a:rPr>
                                  <m:t>𝜇</m:t>
                                </m:r>
                              </m:e>
                            </m:d>
                            <m:r>
                              <a:rPr lang="en-US" i="1" baseline="30000">
                                <a:latin typeface="Cambria Math" panose="02040503050406030204" pitchFamily="18" charset="0"/>
                                <a:ea typeface="Cambria Math" panose="02040503050406030204" pitchFamily="18" charset="0"/>
                              </a:rPr>
                              <m:t>2</m:t>
                            </m:r>
                          </m:num>
                          <m:den>
                            <m:r>
                              <a:rPr lang="en-US" i="1">
                                <a:latin typeface="Cambria Math" panose="02040503050406030204" pitchFamily="18" charset="0"/>
                                <a:ea typeface="Cambria Math" panose="02040503050406030204" pitchFamily="18" charset="0"/>
                              </a:rPr>
                              <m:t>𝜎</m:t>
                            </m:r>
                            <m:r>
                              <a:rPr lang="en-US" i="1" baseline="30000">
                                <a:latin typeface="Cambria Math" panose="02040503050406030204" pitchFamily="18" charset="0"/>
                                <a:ea typeface="Cambria Math" panose="02040503050406030204" pitchFamily="18" charset="0"/>
                              </a:rPr>
                              <m:t>2</m:t>
                            </m:r>
                          </m:den>
                        </m:f>
                      </m:e>
                    </m:nary>
                  </m:oMath>
                </a14:m>
                <a:endParaRPr lang="en-US" baseline="30000" dirty="0"/>
              </a:p>
              <a:p>
                <a:pPr marL="0" indent="0">
                  <a:buNone/>
                </a:pPr>
                <a:r>
                  <a:rPr lang="en-US" dirty="0"/>
                  <a:t>With </a:t>
                </a:r>
                <a:r>
                  <a:rPr lang="en-US" i="1" dirty="0"/>
                  <a:t>x</a:t>
                </a:r>
                <a:r>
                  <a:rPr lang="en-US" baseline="-25000" dirty="0"/>
                  <a:t>i</a:t>
                </a:r>
                <a:r>
                  <a:rPr lang="en-US" dirty="0"/>
                  <a:t> drawn from a normal distribution given a sample size </a:t>
                </a:r>
                <a:r>
                  <a:rPr lang="en-US" i="1" dirty="0"/>
                  <a:t>k</a:t>
                </a:r>
              </a:p>
              <a:p>
                <a:r>
                  <a:rPr lang="en-US" dirty="0"/>
                  <a:t>Calculated using gamma functions (see </a:t>
                </a:r>
                <a:r>
                  <a:rPr lang="en-US" dirty="0" err="1"/>
                  <a:t>astroML</a:t>
                </a:r>
                <a:r>
                  <a:rPr lang="en-US" dirty="0"/>
                  <a:t> 3.3.7)</a:t>
                </a:r>
              </a:p>
              <a:p>
                <a:r>
                  <a:rPr lang="en-US" dirty="0"/>
                  <a:t>Often used to determine confidence that an observed data set is consistent with the specified normal distribution</a:t>
                </a:r>
              </a:p>
              <a:p>
                <a:r>
                  <a:rPr lang="en-US" dirty="0"/>
                  <a:t>For </a:t>
                </a:r>
                <a:r>
                  <a:rPr lang="en-US" i="1" dirty="0"/>
                  <a:t>k</a:t>
                </a:r>
                <a:r>
                  <a:rPr lang="en-US" dirty="0"/>
                  <a:t> points, distribution has a mean of </a:t>
                </a:r>
                <a:r>
                  <a:rPr lang="en-US" i="1" dirty="0"/>
                  <a:t>k</a:t>
                </a:r>
                <a:r>
                  <a:rPr lang="en-US" dirty="0"/>
                  <a:t>, but broader for smaller </a:t>
                </a:r>
                <a:r>
                  <a:rPr lang="en-US" i="1" dirty="0"/>
                  <a:t>k</a:t>
                </a:r>
              </a:p>
              <a:p>
                <a:r>
                  <a:rPr lang="en-US" dirty="0"/>
                  <a:t>Reduced 𝝌</a:t>
                </a:r>
                <a:r>
                  <a:rPr lang="en-US" baseline="-25000" dirty="0"/>
                  <a:t>𝜈</a:t>
                </a:r>
                <a:r>
                  <a:rPr lang="en-US" baseline="30000" dirty="0"/>
                  <a:t>2 </a:t>
                </a:r>
                <a:r>
                  <a:rPr lang="en-US" dirty="0"/>
                  <a:t>=</a:t>
                </a:r>
                <a:r>
                  <a:rPr lang="en-US" baseline="30000" dirty="0"/>
                  <a:t> </a:t>
                </a:r>
                <a:r>
                  <a:rPr lang="en-US" dirty="0"/>
                  <a:t>𝝌</a:t>
                </a:r>
                <a:r>
                  <a:rPr lang="en-US" baseline="30000" dirty="0"/>
                  <a:t>2</a:t>
                </a:r>
                <a:r>
                  <a:rPr lang="en-US" dirty="0"/>
                  <a:t>/k, has a mean of 1, with narrower distribution as </a:t>
                </a:r>
                <a:r>
                  <a:rPr lang="en-US" i="1" dirty="0"/>
                  <a:t>k</a:t>
                </a:r>
                <a:r>
                  <a:rPr lang="en-US" dirty="0"/>
                  <a:t> increases</a:t>
                </a:r>
              </a:p>
            </p:txBody>
          </p:sp>
        </mc:Choice>
        <mc:Fallback xmlns="">
          <p:sp>
            <p:nvSpPr>
              <p:cNvPr id="3" name="Content Placeholder 2">
                <a:extLst>
                  <a:ext uri="{FF2B5EF4-FFF2-40B4-BE49-F238E27FC236}">
                    <a16:creationId xmlns:a16="http://schemas.microsoft.com/office/drawing/2014/main" id="{F548ADC7-2E56-AB45-9A8C-7F0D2733DB48}"/>
                  </a:ext>
                </a:extLst>
              </p:cNvPr>
              <p:cNvSpPr>
                <a:spLocks noGrp="1" noRot="1" noChangeAspect="1" noMove="1" noResize="1" noEditPoints="1" noAdjustHandles="1" noChangeArrowheads="1" noChangeShapeType="1" noTextEdit="1"/>
              </p:cNvSpPr>
              <p:nvPr>
                <p:ph idx="1"/>
              </p:nvPr>
            </p:nvSpPr>
            <p:spPr>
              <a:xfrm>
                <a:off x="838200" y="1825625"/>
                <a:ext cx="6033655" cy="4395066"/>
              </a:xfrm>
              <a:blipFill>
                <a:blip r:embed="rId3"/>
                <a:stretch>
                  <a:fillRect l="-1684" t="-5187" r="-2316" b="-144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1F00E2D8-E3E8-5F40-9269-1F98481C6DB4}"/>
              </a:ext>
            </a:extLst>
          </p:cNvPr>
          <p:cNvSpPr txBox="1"/>
          <p:nvPr/>
        </p:nvSpPr>
        <p:spPr>
          <a:xfrm>
            <a:off x="10196945" y="4469307"/>
            <a:ext cx="1414298" cy="369332"/>
          </a:xfrm>
          <a:prstGeom prst="rect">
            <a:avLst/>
          </a:prstGeom>
          <a:noFill/>
        </p:spPr>
        <p:txBody>
          <a:bodyPr wrap="none" rtlCol="0">
            <a:spAutoFit/>
          </a:bodyPr>
          <a:lstStyle/>
          <a:p>
            <a:r>
              <a:rPr lang="en-US" dirty="0" err="1"/>
              <a:t>astroML</a:t>
            </a:r>
            <a:r>
              <a:rPr lang="en-US" dirty="0"/>
              <a:t> 3.14</a:t>
            </a:r>
          </a:p>
        </p:txBody>
      </p:sp>
    </p:spTree>
    <p:extLst>
      <p:ext uri="{BB962C8B-B14F-4D97-AF65-F5344CB8AC3E}">
        <p14:creationId xmlns:p14="http://schemas.microsoft.com/office/powerpoint/2010/main" val="16684092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A0ABB8-06C3-334F-99B1-749D668589B4}"/>
              </a:ext>
            </a:extLst>
          </p:cNvPr>
          <p:cNvPicPr>
            <a:picLocks noChangeAspect="1"/>
          </p:cNvPicPr>
          <p:nvPr/>
        </p:nvPicPr>
        <p:blipFill>
          <a:blip r:embed="rId2"/>
          <a:stretch>
            <a:fillRect/>
          </a:stretch>
        </p:blipFill>
        <p:spPr>
          <a:xfrm>
            <a:off x="6811819" y="1027906"/>
            <a:ext cx="5380181" cy="4035136"/>
          </a:xfrm>
          <a:prstGeom prst="rect">
            <a:avLst/>
          </a:prstGeom>
        </p:spPr>
      </p:pic>
      <p:sp>
        <p:nvSpPr>
          <p:cNvPr id="2" name="Title 1">
            <a:extLst>
              <a:ext uri="{FF2B5EF4-FFF2-40B4-BE49-F238E27FC236}">
                <a16:creationId xmlns:a16="http://schemas.microsoft.com/office/drawing/2014/main" id="{23D4B44F-4E6F-F549-AB88-0A371CA6B20B}"/>
              </a:ext>
            </a:extLst>
          </p:cNvPr>
          <p:cNvSpPr>
            <a:spLocks noGrp="1"/>
          </p:cNvSpPr>
          <p:nvPr>
            <p:ph type="title"/>
          </p:nvPr>
        </p:nvSpPr>
        <p:spPr/>
        <p:txBody>
          <a:bodyPr/>
          <a:lstStyle/>
          <a:p>
            <a:r>
              <a:rPr lang="en-US" dirty="0"/>
              <a:t>Students t-distribution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48ADC7-2E56-AB45-9A8C-7F0D2733DB48}"/>
                  </a:ext>
                </a:extLst>
              </p:cNvPr>
              <p:cNvSpPr>
                <a:spLocks noGrp="1"/>
              </p:cNvSpPr>
              <p:nvPr>
                <p:ph idx="1"/>
              </p:nvPr>
            </p:nvSpPr>
            <p:spPr>
              <a:xfrm>
                <a:off x="838200" y="1825624"/>
                <a:ext cx="6227618" cy="4782993"/>
              </a:xfrm>
            </p:spPr>
            <p:txBody>
              <a:bodyPr>
                <a:normAutofit/>
              </a:bodyPr>
              <a:lstStyle/>
              <a:p>
                <a:r>
                  <a:rPr lang="en-US" dirty="0"/>
                  <a:t>gives the distribution of sample means minus population mean, given a sample size </a:t>
                </a:r>
                <a:r>
                  <a:rPr lang="en-US" i="1" dirty="0"/>
                  <a:t>k</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&lt;</m:t>
                          </m:r>
                          <m:r>
                            <a:rPr lang="en-US" b="0" i="1" smtClean="0">
                              <a:latin typeface="Cambria Math" panose="02040503050406030204" pitchFamily="18" charset="0"/>
                            </a:rPr>
                            <m:t>𝑥</m:t>
                          </m:r>
                          <m:r>
                            <a:rPr lang="en-US" b="0" i="1" smtClean="0">
                              <a:latin typeface="Cambria Math" panose="02040503050406030204" pitchFamily="18" charset="0"/>
                            </a:rPr>
                            <m:t>&gt; − </m:t>
                          </m:r>
                          <m:r>
                            <a:rPr lang="en-US" b="0" i="1" smtClean="0">
                              <a:latin typeface="Cambria Math" panose="02040503050406030204" pitchFamily="18" charset="0"/>
                              <a:ea typeface="Cambria Math" panose="02040503050406030204" pitchFamily="18" charset="0"/>
                            </a:rPr>
                            <m:t>𝜇</m:t>
                          </m:r>
                        </m:num>
                        <m:den>
                          <m:r>
                            <a:rPr lang="en-US" b="0" i="1" smtClean="0">
                              <a:latin typeface="Cambria Math" panose="02040503050406030204" pitchFamily="18" charset="0"/>
                            </a:rPr>
                            <m:t>𝑠</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𝑘</m:t>
                              </m:r>
                            </m:e>
                          </m:rad>
                        </m:den>
                      </m:f>
                    </m:oMath>
                  </m:oMathPara>
                </a14:m>
                <a:endParaRPr lang="en-US" dirty="0"/>
              </a:p>
              <a:p>
                <a:r>
                  <a:rPr lang="en-US" dirty="0"/>
                  <a:t>Note this is given </a:t>
                </a:r>
                <a:r>
                  <a:rPr lang="en-US" i="1" dirty="0"/>
                  <a:t>sample </a:t>
                </a:r>
                <a:r>
                  <a:rPr lang="en-US" dirty="0"/>
                  <a:t>mean and standard deviation</a:t>
                </a:r>
              </a:p>
              <a:p>
                <a:r>
                  <a:rPr lang="en-US" dirty="0"/>
                  <a:t>Note that we also saw this as the probability distribution function for the correlation coefficient</a:t>
                </a:r>
              </a:p>
            </p:txBody>
          </p:sp>
        </mc:Choice>
        <mc:Fallback xmlns="">
          <p:sp>
            <p:nvSpPr>
              <p:cNvPr id="3" name="Content Placeholder 2">
                <a:extLst>
                  <a:ext uri="{FF2B5EF4-FFF2-40B4-BE49-F238E27FC236}">
                    <a16:creationId xmlns:a16="http://schemas.microsoft.com/office/drawing/2014/main" id="{F548ADC7-2E56-AB45-9A8C-7F0D2733DB48}"/>
                  </a:ext>
                </a:extLst>
              </p:cNvPr>
              <p:cNvSpPr>
                <a:spLocks noGrp="1" noRot="1" noChangeAspect="1" noMove="1" noResize="1" noEditPoints="1" noAdjustHandles="1" noChangeArrowheads="1" noChangeShapeType="1" noTextEdit="1"/>
              </p:cNvSpPr>
              <p:nvPr>
                <p:ph idx="1"/>
              </p:nvPr>
            </p:nvSpPr>
            <p:spPr>
              <a:xfrm>
                <a:off x="838200" y="1825624"/>
                <a:ext cx="6227618" cy="4782993"/>
              </a:xfrm>
              <a:blipFill>
                <a:blip r:embed="rId3"/>
                <a:stretch>
                  <a:fillRect l="-1833" t="-2116" r="-2037"/>
                </a:stretch>
              </a:blipFill>
            </p:spPr>
            <p:txBody>
              <a:bodyPr/>
              <a:lstStyle/>
              <a:p>
                <a:r>
                  <a:rPr lang="en-US">
                    <a:noFill/>
                  </a:rPr>
                  <a:t> </a:t>
                </a:r>
              </a:p>
            </p:txBody>
          </p:sp>
        </mc:Fallback>
      </mc:AlternateContent>
    </p:spTree>
    <p:extLst>
      <p:ext uri="{BB962C8B-B14F-4D97-AF65-F5344CB8AC3E}">
        <p14:creationId xmlns:p14="http://schemas.microsoft.com/office/powerpoint/2010/main" val="10967660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B44F-4E6F-F549-AB88-0A371CA6B20B}"/>
              </a:ext>
            </a:extLst>
          </p:cNvPr>
          <p:cNvSpPr>
            <a:spLocks noGrp="1"/>
          </p:cNvSpPr>
          <p:nvPr>
            <p:ph type="title"/>
          </p:nvPr>
        </p:nvSpPr>
        <p:spPr>
          <a:xfrm>
            <a:off x="464127" y="312521"/>
            <a:ext cx="10515600" cy="1325563"/>
          </a:xfrm>
        </p:spPr>
        <p:txBody>
          <a:bodyPr/>
          <a:lstStyle/>
          <a:p>
            <a:r>
              <a:rPr lang="en-US" dirty="0"/>
              <a:t>Cauchy (Lorentzian) distribution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548ADC7-2E56-AB45-9A8C-7F0D2733DB48}"/>
                  </a:ext>
                </a:extLst>
              </p:cNvPr>
              <p:cNvSpPr>
                <a:spLocks noGrp="1"/>
              </p:cNvSpPr>
              <p:nvPr>
                <p:ph idx="1"/>
              </p:nvPr>
            </p:nvSpPr>
            <p:spPr>
              <a:xfrm>
                <a:off x="838200" y="1825625"/>
                <a:ext cx="6380018" cy="4719854"/>
              </a:xfrm>
            </p:spPr>
            <p:txBody>
              <a:bodyPr>
                <a:normAutofit/>
              </a:bodyPr>
              <a:lstStyle/>
              <a:p>
                <a:pPr marL="0" indent="0">
                  <a:buNone/>
                </a:pPr>
                <a:r>
                  <a:rPr lang="en-US" i="1" dirty="0">
                    <a:latin typeface="Cambria Math" panose="02040503050406030204" pitchFamily="18" charset="0"/>
                  </a:rPr>
                  <a:t>  </a:t>
                </a:r>
                <a14:m>
                  <m:oMath xmlns:m="http://schemas.openxmlformats.org/officeDocument/2006/math">
                    <m:r>
                      <a:rPr lang="en-US" i="1" smtClean="0">
                        <a:latin typeface="Cambria Math" panose="02040503050406030204" pitchFamily="18" charset="0"/>
                      </a:rPr>
                      <m:t> </m:t>
                    </m:r>
                    <m:r>
                      <a:rPr lang="en-US" b="0" i="1" smtClean="0">
                        <a:latin typeface="Cambria Math" panose="02040503050406030204" pitchFamily="18" charset="0"/>
                      </a:rPr>
                      <m:t> </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e>
                        <m:r>
                          <a:rPr lang="en-US" b="0" i="1" smtClean="0">
                            <a:latin typeface="Cambria Math" panose="02040503050406030204" pitchFamily="18" charset="0"/>
                            <a:ea typeface="Cambria Math" panose="02040503050406030204" pitchFamily="18" charset="0"/>
                          </a:rPr>
                          <m:t>𝜇</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e>
                    </m:d>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𝜋𝛾</m:t>
                        </m:r>
                      </m:den>
                    </m:f>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𝛾</m:t>
                        </m:r>
                        <m:r>
                          <a:rPr lang="en-US" b="0" i="1" baseline="30000" smtClean="0">
                            <a:latin typeface="Cambria Math" panose="02040503050406030204" pitchFamily="18" charset="0"/>
                            <a:ea typeface="Cambria Math" panose="02040503050406030204" pitchFamily="18" charset="0"/>
                          </a:rPr>
                          <m:t>2</m:t>
                        </m:r>
                      </m:num>
                      <m:den>
                        <m:r>
                          <a:rPr lang="en-US" b="0" i="1" smtClean="0">
                            <a:latin typeface="Cambria Math" panose="02040503050406030204" pitchFamily="18" charset="0"/>
                            <a:ea typeface="Cambria Math" panose="02040503050406030204" pitchFamily="18" charset="0"/>
                          </a:rPr>
                          <m:t>𝛾</m:t>
                        </m:r>
                        <m:r>
                          <a:rPr lang="en-US" b="0" i="1" baseline="30000" smtClean="0">
                            <a:latin typeface="Cambria Math" panose="02040503050406030204" pitchFamily="18" charset="0"/>
                            <a:ea typeface="Cambria Math" panose="02040503050406030204" pitchFamily="18" charset="0"/>
                          </a:rPr>
                          <m:t>2</m:t>
                        </m:r>
                        <m:r>
                          <a:rPr lang="en-US" b="0" i="1" smtClean="0">
                            <a:latin typeface="Cambria Math" panose="02040503050406030204" pitchFamily="18" charset="0"/>
                            <a:ea typeface="Cambria Math" panose="02040503050406030204" pitchFamily="18" charset="0"/>
                          </a:rPr>
                          <m:t>+</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𝜇</m:t>
                            </m:r>
                          </m:e>
                        </m:d>
                        <m:r>
                          <a:rPr lang="en-US" b="0" i="1" baseline="30000" smtClean="0">
                            <a:latin typeface="Cambria Math" panose="02040503050406030204" pitchFamily="18" charset="0"/>
                            <a:ea typeface="Cambria Math" panose="02040503050406030204" pitchFamily="18" charset="0"/>
                          </a:rPr>
                          <m:t>2</m:t>
                        </m:r>
                      </m:den>
                    </m:f>
                    <m:r>
                      <a:rPr lang="en-US" b="0" i="1" smtClean="0">
                        <a:latin typeface="Cambria Math" panose="02040503050406030204" pitchFamily="18" charset="0"/>
                        <a:ea typeface="Cambria Math" panose="02040503050406030204" pitchFamily="18" charset="0"/>
                      </a:rPr>
                      <m:t>)</m:t>
                    </m:r>
                  </m:oMath>
                </a14:m>
                <a:endParaRPr lang="en-US" dirty="0"/>
              </a:p>
              <a:p>
                <a:r>
                  <a:rPr lang="en-US" dirty="0"/>
                  <a:t>Has broader wings than Gaussian, which go as </a:t>
                </a:r>
                <a:r>
                  <a:rPr lang="en-US" i="1" dirty="0"/>
                  <a:t>x</a:t>
                </a:r>
                <a:r>
                  <a:rPr lang="en-US" baseline="30000" dirty="0"/>
                  <a:t>-2, </a:t>
                </a:r>
                <a:r>
                  <a:rPr lang="en-US" dirty="0"/>
                  <a:t>which means that the mean and variance are undefined or infinite!</a:t>
                </a:r>
              </a:p>
              <a:p>
                <a:r>
                  <a:rPr lang="en-US" dirty="0"/>
                  <a:t>Classic example of a pathological distribution</a:t>
                </a:r>
              </a:p>
              <a:p>
                <a:r>
                  <a:rPr lang="en-US" dirty="0"/>
                  <a:t>Examples:</a:t>
                </a:r>
              </a:p>
              <a:p>
                <a:pPr lvl="1"/>
                <a:r>
                  <a:rPr lang="en-US" dirty="0"/>
                  <a:t>Ratio of two Gaussian distributions</a:t>
                </a:r>
              </a:p>
              <a:p>
                <a:pPr lvl="1"/>
                <a:r>
                  <a:rPr lang="en-US" dirty="0"/>
                  <a:t>Spectral line shapes</a:t>
                </a:r>
              </a:p>
            </p:txBody>
          </p:sp>
        </mc:Choice>
        <mc:Fallback xmlns="">
          <p:sp>
            <p:nvSpPr>
              <p:cNvPr id="3" name="Content Placeholder 2">
                <a:extLst>
                  <a:ext uri="{FF2B5EF4-FFF2-40B4-BE49-F238E27FC236}">
                    <a16:creationId xmlns:a16="http://schemas.microsoft.com/office/drawing/2014/main" id="{F548ADC7-2E56-AB45-9A8C-7F0D2733DB48}"/>
                  </a:ext>
                </a:extLst>
              </p:cNvPr>
              <p:cNvSpPr>
                <a:spLocks noGrp="1" noRot="1" noChangeAspect="1" noMove="1" noResize="1" noEditPoints="1" noAdjustHandles="1" noChangeArrowheads="1" noChangeShapeType="1" noTextEdit="1"/>
              </p:cNvSpPr>
              <p:nvPr>
                <p:ph idx="1"/>
              </p:nvPr>
            </p:nvSpPr>
            <p:spPr>
              <a:xfrm>
                <a:off x="838200" y="1825625"/>
                <a:ext cx="6380018" cy="4719854"/>
              </a:xfrm>
              <a:blipFill>
                <a:blip r:embed="rId2"/>
                <a:stretch>
                  <a:fillRect l="-1789" t="-268" r="-2783"/>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F13B763-CF31-2B4F-8806-210DC6DD6747}"/>
              </a:ext>
            </a:extLst>
          </p:cNvPr>
          <p:cNvPicPr>
            <a:picLocks noChangeAspect="1"/>
          </p:cNvPicPr>
          <p:nvPr/>
        </p:nvPicPr>
        <p:blipFill>
          <a:blip r:embed="rId3"/>
          <a:stretch>
            <a:fillRect/>
          </a:stretch>
        </p:blipFill>
        <p:spPr>
          <a:xfrm>
            <a:off x="7758546" y="0"/>
            <a:ext cx="4336472" cy="3252354"/>
          </a:xfrm>
          <a:prstGeom prst="rect">
            <a:avLst/>
          </a:prstGeom>
        </p:spPr>
      </p:pic>
      <p:pic>
        <p:nvPicPr>
          <p:cNvPr id="6" name="Picture 5">
            <a:extLst>
              <a:ext uri="{FF2B5EF4-FFF2-40B4-BE49-F238E27FC236}">
                <a16:creationId xmlns:a16="http://schemas.microsoft.com/office/drawing/2014/main" id="{4399B6E0-869B-2B46-8D5F-D2A3B067A52A}"/>
              </a:ext>
            </a:extLst>
          </p:cNvPr>
          <p:cNvPicPr>
            <a:picLocks noChangeAspect="1"/>
          </p:cNvPicPr>
          <p:nvPr/>
        </p:nvPicPr>
        <p:blipFill>
          <a:blip r:embed="rId4"/>
          <a:stretch>
            <a:fillRect/>
          </a:stretch>
        </p:blipFill>
        <p:spPr>
          <a:xfrm>
            <a:off x="7758546" y="3116479"/>
            <a:ext cx="4572000" cy="3429000"/>
          </a:xfrm>
          <a:prstGeom prst="rect">
            <a:avLst/>
          </a:prstGeom>
        </p:spPr>
      </p:pic>
    </p:spTree>
    <p:extLst>
      <p:ext uri="{BB962C8B-B14F-4D97-AF65-F5344CB8AC3E}">
        <p14:creationId xmlns:p14="http://schemas.microsoft.com/office/powerpoint/2010/main" val="2252528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A675D-CA1A-E84A-B17F-62AFDD996667}"/>
              </a:ext>
            </a:extLst>
          </p:cNvPr>
          <p:cNvSpPr>
            <a:spLocks noGrp="1"/>
          </p:cNvSpPr>
          <p:nvPr>
            <p:ph type="title"/>
          </p:nvPr>
        </p:nvSpPr>
        <p:spPr/>
        <p:txBody>
          <a:bodyPr/>
          <a:lstStyle/>
          <a:p>
            <a:r>
              <a:rPr lang="en-US" dirty="0"/>
              <a:t>Example questions</a:t>
            </a:r>
          </a:p>
        </p:txBody>
      </p:sp>
      <p:sp>
        <p:nvSpPr>
          <p:cNvPr id="3" name="Content Placeholder 2">
            <a:extLst>
              <a:ext uri="{FF2B5EF4-FFF2-40B4-BE49-F238E27FC236}">
                <a16:creationId xmlns:a16="http://schemas.microsoft.com/office/drawing/2014/main" id="{855574CB-4CF7-5948-BBC1-F21B11C1D5AD}"/>
              </a:ext>
            </a:extLst>
          </p:cNvPr>
          <p:cNvSpPr>
            <a:spLocks noGrp="1"/>
          </p:cNvSpPr>
          <p:nvPr>
            <p:ph idx="1"/>
          </p:nvPr>
        </p:nvSpPr>
        <p:spPr/>
        <p:txBody>
          <a:bodyPr/>
          <a:lstStyle/>
          <a:p>
            <a:r>
              <a:rPr lang="en-US" dirty="0"/>
              <a:t>If there’s a 20% chance of rain today and a 20% chance of rain tomorrow, what are the chances it will rain before the end of the day  tomorrow?</a:t>
            </a:r>
          </a:p>
          <a:p>
            <a:r>
              <a:rPr lang="en-US" dirty="0"/>
              <a:t>You draw 2 cards from a shuffled deck. What are the odds that you will get two aces if a) you replace the first card and reshuffle after the first draw, b) you discard the first draw before the second draw?</a:t>
            </a:r>
          </a:p>
          <a:p>
            <a:r>
              <a:rPr lang="en-US" dirty="0"/>
              <a:t>Consider a set of 9 objects of 3 different shapes (e.g., circle, triangle, square) and 3 colors (red, green blue). If you draw a single object at random, what’s the probability you’ll get a triangle? A blue object? A blue triangle? Are these two events (triangle and blue) independent?</a:t>
            </a:r>
          </a:p>
        </p:txBody>
      </p:sp>
    </p:spTree>
    <p:extLst>
      <p:ext uri="{BB962C8B-B14F-4D97-AF65-F5344CB8AC3E}">
        <p14:creationId xmlns:p14="http://schemas.microsoft.com/office/powerpoint/2010/main" val="252133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Central limit theorem</a:t>
            </a:r>
          </a:p>
        </p:txBody>
      </p:sp>
    </p:spTree>
    <p:extLst>
      <p:ext uri="{BB962C8B-B14F-4D97-AF65-F5344CB8AC3E}">
        <p14:creationId xmlns:p14="http://schemas.microsoft.com/office/powerpoint/2010/main" val="25780670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5D7C-A14B-6F4E-9211-249979FFFBCC}"/>
              </a:ext>
            </a:extLst>
          </p:cNvPr>
          <p:cNvSpPr>
            <a:spLocks noGrp="1"/>
          </p:cNvSpPr>
          <p:nvPr>
            <p:ph type="title"/>
          </p:nvPr>
        </p:nvSpPr>
        <p:spPr/>
        <p:txBody>
          <a:bodyPr/>
          <a:lstStyle/>
          <a:p>
            <a:r>
              <a:rPr lang="en-US" dirty="0"/>
              <a:t>Central </a:t>
            </a:r>
            <a:r>
              <a:rPr lang="en-US"/>
              <a:t>limit theorem</a:t>
            </a:r>
            <a:endParaRPr lang="en-US" dirty="0"/>
          </a:p>
        </p:txBody>
      </p:sp>
      <p:sp>
        <p:nvSpPr>
          <p:cNvPr id="3" name="Content Placeholder 2">
            <a:extLst>
              <a:ext uri="{FF2B5EF4-FFF2-40B4-BE49-F238E27FC236}">
                <a16:creationId xmlns:a16="http://schemas.microsoft.com/office/drawing/2014/main" id="{38D60CB9-73C1-6C4A-98C7-CCE8488E1338}"/>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38496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3289-DF0B-E44E-AC26-BD6648118274}"/>
              </a:ext>
            </a:extLst>
          </p:cNvPr>
          <p:cNvSpPr>
            <a:spLocks noGrp="1"/>
          </p:cNvSpPr>
          <p:nvPr>
            <p:ph type="ctrTitle"/>
          </p:nvPr>
        </p:nvSpPr>
        <p:spPr/>
        <p:txBody>
          <a:bodyPr/>
          <a:lstStyle/>
          <a:p>
            <a:r>
              <a:rPr lang="en-US" dirty="0"/>
              <a:t>ASTR 630</a:t>
            </a:r>
          </a:p>
        </p:txBody>
      </p:sp>
      <p:sp>
        <p:nvSpPr>
          <p:cNvPr id="3" name="Subtitle 2">
            <a:extLst>
              <a:ext uri="{FF2B5EF4-FFF2-40B4-BE49-F238E27FC236}">
                <a16:creationId xmlns:a16="http://schemas.microsoft.com/office/drawing/2014/main" id="{82F8B35F-ECCA-A24A-B994-FA3C3747909F}"/>
              </a:ext>
            </a:extLst>
          </p:cNvPr>
          <p:cNvSpPr>
            <a:spLocks noGrp="1"/>
          </p:cNvSpPr>
          <p:nvPr>
            <p:ph type="subTitle" idx="1"/>
          </p:nvPr>
        </p:nvSpPr>
        <p:spPr/>
        <p:txBody>
          <a:bodyPr/>
          <a:lstStyle/>
          <a:p>
            <a:r>
              <a:rPr lang="en-US" dirty="0"/>
              <a:t>Numerical and Statistical Methods in Astrophysics</a:t>
            </a:r>
          </a:p>
          <a:p>
            <a:r>
              <a:rPr lang="en-US" dirty="0"/>
              <a:t>Spring 2022</a:t>
            </a:r>
          </a:p>
          <a:p>
            <a:r>
              <a:rPr lang="en-US" dirty="0"/>
              <a:t>Conditional probabilities</a:t>
            </a:r>
          </a:p>
        </p:txBody>
      </p:sp>
    </p:spTree>
    <p:extLst>
      <p:ext uri="{BB962C8B-B14F-4D97-AF65-F5344CB8AC3E}">
        <p14:creationId xmlns:p14="http://schemas.microsoft.com/office/powerpoint/2010/main" val="3209559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436E5-E58C-C24A-9126-35C1ABCD21C9}"/>
              </a:ext>
            </a:extLst>
          </p:cNvPr>
          <p:cNvSpPr>
            <a:spLocks noGrp="1"/>
          </p:cNvSpPr>
          <p:nvPr>
            <p:ph type="title"/>
          </p:nvPr>
        </p:nvSpPr>
        <p:spPr/>
        <p:txBody>
          <a:bodyPr/>
          <a:lstStyle/>
          <a:p>
            <a:r>
              <a:rPr lang="en-US" dirty="0"/>
              <a:t>Conditional probabilities</a:t>
            </a:r>
          </a:p>
        </p:txBody>
      </p:sp>
      <p:sp>
        <p:nvSpPr>
          <p:cNvPr id="3" name="Content Placeholder 2">
            <a:extLst>
              <a:ext uri="{FF2B5EF4-FFF2-40B4-BE49-F238E27FC236}">
                <a16:creationId xmlns:a16="http://schemas.microsoft.com/office/drawing/2014/main" id="{78AF7B0E-D989-7647-8EC3-96D7D28E5911}"/>
              </a:ext>
            </a:extLst>
          </p:cNvPr>
          <p:cNvSpPr>
            <a:spLocks noGrp="1"/>
          </p:cNvSpPr>
          <p:nvPr>
            <p:ph idx="1"/>
          </p:nvPr>
        </p:nvSpPr>
        <p:spPr/>
        <p:txBody>
          <a:bodyPr/>
          <a:lstStyle/>
          <a:p>
            <a:r>
              <a:rPr lang="en-US" dirty="0"/>
              <a:t>Sometimes we have non-independent events, i.e., the probability of one is related to the probability of another, so knowledge of one event affects the probability of another</a:t>
            </a:r>
          </a:p>
          <a:p>
            <a:r>
              <a:rPr lang="en-US" dirty="0"/>
              <a:t>This is described by a conditional probability, P(A|B)   (read as probability of A given B). If P(A|B) = P(A) then the events are independent</a:t>
            </a:r>
          </a:p>
          <a:p>
            <a:r>
              <a:rPr lang="en-US" dirty="0"/>
              <a:t>What are some astronomy examples?</a:t>
            </a:r>
          </a:p>
          <a:p>
            <a:pPr lvl="1"/>
            <a:r>
              <a:rPr lang="en-US" dirty="0"/>
              <a:t>Probability that a galaxy is an elliptical if it is red</a:t>
            </a:r>
          </a:p>
          <a:p>
            <a:pPr lvl="1"/>
            <a:r>
              <a:rPr lang="en-US" dirty="0"/>
              <a:t>Probability that an object is a planet given an effective temperature</a:t>
            </a:r>
          </a:p>
        </p:txBody>
      </p:sp>
    </p:spTree>
    <p:extLst>
      <p:ext uri="{BB962C8B-B14F-4D97-AF65-F5344CB8AC3E}">
        <p14:creationId xmlns:p14="http://schemas.microsoft.com/office/powerpoint/2010/main" val="570912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42361</TotalTime>
  <Words>7146</Words>
  <Application>Microsoft Macintosh PowerPoint</Application>
  <PresentationFormat>Widescreen</PresentationFormat>
  <Paragraphs>571</Paragraphs>
  <Slides>71</Slides>
  <Notes>0</Notes>
  <HiddenSlides>12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71</vt:i4>
      </vt:variant>
    </vt:vector>
  </HeadingPairs>
  <TitlesOfParts>
    <vt:vector size="76" baseType="lpstr">
      <vt:lpstr>Arial</vt:lpstr>
      <vt:lpstr>Calibri</vt:lpstr>
      <vt:lpstr>Calibri Light</vt:lpstr>
      <vt:lpstr>Cambria Math</vt:lpstr>
      <vt:lpstr>Office Theme</vt:lpstr>
      <vt:lpstr>ASTR 630</vt:lpstr>
      <vt:lpstr>Basics of probability</vt:lpstr>
      <vt:lpstr>Axioms of probability</vt:lpstr>
      <vt:lpstr>Axioms of probability</vt:lpstr>
      <vt:lpstr>Formulating probability problems</vt:lpstr>
      <vt:lpstr>Summary</vt:lpstr>
      <vt:lpstr>Example questions</vt:lpstr>
      <vt:lpstr>ASTR 630</vt:lpstr>
      <vt:lpstr>Conditional probabilities</vt:lpstr>
      <vt:lpstr>Conditional probabilities</vt:lpstr>
      <vt:lpstr>Independent events using conditional probabilities</vt:lpstr>
      <vt:lpstr>Conditional probabilities</vt:lpstr>
      <vt:lpstr>Example</vt:lpstr>
      <vt:lpstr>Bayesian probability example</vt:lpstr>
      <vt:lpstr>Summary</vt:lpstr>
      <vt:lpstr>Some examples</vt:lpstr>
      <vt:lpstr>Astronomy example (with fake numbers!)</vt:lpstr>
      <vt:lpstr>Sample questions</vt:lpstr>
      <vt:lpstr>Sample questions</vt:lpstr>
      <vt:lpstr>Sample questions</vt:lpstr>
      <vt:lpstr>Sample questions</vt:lpstr>
      <vt:lpstr>Sample questions</vt:lpstr>
      <vt:lpstr>Sample questions</vt:lpstr>
      <vt:lpstr>Sample questions</vt:lpstr>
      <vt:lpstr>Sample questions</vt:lpstr>
      <vt:lpstr>ASTR 630</vt:lpstr>
      <vt:lpstr>Random variables and probability distribution functions</vt:lpstr>
      <vt:lpstr>Descriptors (descriptive statistics) of a PDF</vt:lpstr>
      <vt:lpstr>PowerPoint Presentation</vt:lpstr>
      <vt:lpstr>Other descriptors</vt:lpstr>
      <vt:lpstr>ASTR 630</vt:lpstr>
      <vt:lpstr>Estimators</vt:lpstr>
      <vt:lpstr>Expectation values</vt:lpstr>
      <vt:lpstr>Sample moments : mean</vt:lpstr>
      <vt:lpstr>Sample moments : variance</vt:lpstr>
      <vt:lpstr>Sample moments: skewness and kurtosis</vt:lpstr>
      <vt:lpstr>Other estimators:</vt:lpstr>
      <vt:lpstr>Bias, consistency, efficiency, and robustness</vt:lpstr>
      <vt:lpstr>PowerPoint Presentation</vt:lpstr>
      <vt:lpstr>Precision and accuracy</vt:lpstr>
      <vt:lpstr>Exercise: numerical experiments with estimators</vt:lpstr>
      <vt:lpstr>ASTR 630</vt:lpstr>
      <vt:lpstr>Propagation of uncertainties</vt:lpstr>
      <vt:lpstr>Propagation of uncertainties: multiple variables</vt:lpstr>
      <vt:lpstr>ASTR 630</vt:lpstr>
      <vt:lpstr>Multivariate distributions</vt:lpstr>
      <vt:lpstr>Multivariate distributions</vt:lpstr>
      <vt:lpstr>Variances</vt:lpstr>
      <vt:lpstr>Covariance</vt:lpstr>
      <vt:lpstr>Covariance </vt:lpstr>
      <vt:lpstr>Example: multivariate Gaussian distribution</vt:lpstr>
      <vt:lpstr>ASTR 630</vt:lpstr>
      <vt:lpstr>Correlation coefficients</vt:lpstr>
      <vt:lpstr>Correlation coefficients</vt:lpstr>
      <vt:lpstr>Nonlinear correlations</vt:lpstr>
      <vt:lpstr>ASTR 630</vt:lpstr>
      <vt:lpstr>Common distributions</vt:lpstr>
      <vt:lpstr>Uniform distribution</vt:lpstr>
      <vt:lpstr>Gaussian (normal) distribution</vt:lpstr>
      <vt:lpstr>Binomial distribution </vt:lpstr>
      <vt:lpstr>Permutations and combinations</vt:lpstr>
      <vt:lpstr>Binomial distribution: mean and variance</vt:lpstr>
      <vt:lpstr>Binomial distribution: example</vt:lpstr>
      <vt:lpstr>Poisson distribution</vt:lpstr>
      <vt:lpstr>Poisson distribution: mean and variance</vt:lpstr>
      <vt:lpstr>Beta distribution</vt:lpstr>
      <vt:lpstr>𝝌2 distribution</vt:lpstr>
      <vt:lpstr>Students t-distribution</vt:lpstr>
      <vt:lpstr>Cauchy (Lorentzian) distribution</vt:lpstr>
      <vt:lpstr>ASTR 630</vt:lpstr>
      <vt:lpstr>Central limit theorem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 535</dc:title>
  <dc:creator>Jon Holtzman</dc:creator>
  <cp:lastModifiedBy>Jon Holtzman</cp:lastModifiedBy>
  <cp:revision>172</cp:revision>
  <cp:lastPrinted>2022-01-26T19:07:01Z</cp:lastPrinted>
  <dcterms:created xsi:type="dcterms:W3CDTF">2019-08-21T14:40:00Z</dcterms:created>
  <dcterms:modified xsi:type="dcterms:W3CDTF">2022-02-14T17:33:17Z</dcterms:modified>
</cp:coreProperties>
</file>