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sldIdLst>
    <p:sldId id="257" r:id="rId2"/>
    <p:sldId id="355" r:id="rId3"/>
    <p:sldId id="258" r:id="rId4"/>
    <p:sldId id="260" r:id="rId5"/>
    <p:sldId id="261" r:id="rId6"/>
    <p:sldId id="262" r:id="rId7"/>
    <p:sldId id="267" r:id="rId8"/>
    <p:sldId id="263" r:id="rId9"/>
    <p:sldId id="268" r:id="rId10"/>
    <p:sldId id="265" r:id="rId11"/>
    <p:sldId id="282" r:id="rId12"/>
    <p:sldId id="275" r:id="rId13"/>
    <p:sldId id="264" r:id="rId14"/>
    <p:sldId id="274" r:id="rId15"/>
    <p:sldId id="266" r:id="rId16"/>
    <p:sldId id="276" r:id="rId17"/>
    <p:sldId id="278" r:id="rId18"/>
    <p:sldId id="283" r:id="rId19"/>
    <p:sldId id="270" r:id="rId20"/>
    <p:sldId id="287" r:id="rId21"/>
    <p:sldId id="286" r:id="rId22"/>
    <p:sldId id="271" r:id="rId23"/>
    <p:sldId id="285" r:id="rId24"/>
    <p:sldId id="284" r:id="rId25"/>
    <p:sldId id="288" r:id="rId26"/>
    <p:sldId id="272" r:id="rId27"/>
    <p:sldId id="273" r:id="rId28"/>
    <p:sldId id="269" r:id="rId29"/>
    <p:sldId id="291" r:id="rId30"/>
    <p:sldId id="292" r:id="rId31"/>
    <p:sldId id="293" r:id="rId32"/>
    <p:sldId id="280" r:id="rId33"/>
    <p:sldId id="294" r:id="rId34"/>
    <p:sldId id="295" r:id="rId35"/>
    <p:sldId id="296" r:id="rId36"/>
    <p:sldId id="279" r:id="rId37"/>
    <p:sldId id="297" r:id="rId38"/>
    <p:sldId id="298" r:id="rId39"/>
    <p:sldId id="299" r:id="rId40"/>
    <p:sldId id="300" r:id="rId41"/>
    <p:sldId id="281" r:id="rId42"/>
    <p:sldId id="301" r:id="rId43"/>
    <p:sldId id="302" r:id="rId44"/>
    <p:sldId id="304" r:id="rId45"/>
    <p:sldId id="305" r:id="rId46"/>
    <p:sldId id="306" r:id="rId47"/>
    <p:sldId id="310" r:id="rId48"/>
    <p:sldId id="311" r:id="rId49"/>
    <p:sldId id="356" r:id="rId50"/>
    <p:sldId id="312" r:id="rId51"/>
    <p:sldId id="313" r:id="rId52"/>
    <p:sldId id="314" r:id="rId53"/>
    <p:sldId id="319" r:id="rId54"/>
    <p:sldId id="320" r:id="rId55"/>
    <p:sldId id="321" r:id="rId56"/>
    <p:sldId id="322" r:id="rId57"/>
    <p:sldId id="323" r:id="rId58"/>
    <p:sldId id="324" r:id="rId59"/>
    <p:sldId id="326" r:id="rId60"/>
    <p:sldId id="259" r:id="rId61"/>
    <p:sldId id="307" r:id="rId62"/>
    <p:sldId id="308" r:id="rId63"/>
    <p:sldId id="309" r:id="rId64"/>
    <p:sldId id="352" r:id="rId65"/>
    <p:sldId id="353" r:id="rId66"/>
    <p:sldId id="354" r:id="rId67"/>
    <p:sldId id="339" r:id="rId68"/>
    <p:sldId id="315" r:id="rId69"/>
    <p:sldId id="316" r:id="rId70"/>
    <p:sldId id="317" r:id="rId71"/>
    <p:sldId id="318" r:id="rId72"/>
    <p:sldId id="350" r:id="rId73"/>
    <p:sldId id="351" r:id="rId74"/>
    <p:sldId id="357" r:id="rId75"/>
    <p:sldId id="358" r:id="rId76"/>
    <p:sldId id="359" r:id="rId77"/>
    <p:sldId id="360" r:id="rId78"/>
    <p:sldId id="361" r:id="rId79"/>
    <p:sldId id="362" r:id="rId80"/>
    <p:sldId id="363" r:id="rId81"/>
    <p:sldId id="364" r:id="rId82"/>
    <p:sldId id="365" r:id="rId83"/>
    <p:sldId id="367" r:id="rId84"/>
    <p:sldId id="368" r:id="rId85"/>
    <p:sldId id="366" r:id="rId86"/>
    <p:sldId id="369" r:id="rId87"/>
    <p:sldId id="370"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6"/>
    <p:restoredTop sz="94694"/>
  </p:normalViewPr>
  <p:slideViewPr>
    <p:cSldViewPr snapToGrid="0" snapToObjects="1">
      <p:cViewPr varScale="1">
        <p:scale>
          <a:sx n="103" d="100"/>
          <a:sy n="103" d="100"/>
        </p:scale>
        <p:origin x="20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93D94-9469-924C-B62C-9C659F4FF8B6}" type="datetimeFigureOut">
              <a:rPr lang="en-US" smtClean="0"/>
              <a:t>11/16/21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CAE06-803A-944F-890A-F8D530D98AC2}" type="slidenum">
              <a:rPr lang="en-US" smtClean="0"/>
              <a:t>‹#›</a:t>
            </a:fld>
            <a:endParaRPr lang="en-US"/>
          </a:p>
        </p:txBody>
      </p:sp>
    </p:spTree>
    <p:extLst>
      <p:ext uri="{BB962C8B-B14F-4D97-AF65-F5344CB8AC3E}">
        <p14:creationId xmlns:p14="http://schemas.microsoft.com/office/powerpoint/2010/main" val="301167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CAE06-803A-944F-890A-F8D530D98AC2}" type="slidenum">
              <a:rPr lang="en-US" smtClean="0"/>
              <a:t>76</a:t>
            </a:fld>
            <a:endParaRPr lang="en-US"/>
          </a:p>
        </p:txBody>
      </p:sp>
    </p:spTree>
    <p:extLst>
      <p:ext uri="{BB962C8B-B14F-4D97-AF65-F5344CB8AC3E}">
        <p14:creationId xmlns:p14="http://schemas.microsoft.com/office/powerpoint/2010/main" val="289876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CAE06-803A-944F-890A-F8D530D98AC2}" type="slidenum">
              <a:rPr lang="en-US" smtClean="0"/>
              <a:t>77</a:t>
            </a:fld>
            <a:endParaRPr lang="en-US"/>
          </a:p>
        </p:txBody>
      </p:sp>
    </p:spTree>
    <p:extLst>
      <p:ext uri="{BB962C8B-B14F-4D97-AF65-F5344CB8AC3E}">
        <p14:creationId xmlns:p14="http://schemas.microsoft.com/office/powerpoint/2010/main" val="381687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CAE06-803A-944F-890A-F8D530D98AC2}" type="slidenum">
              <a:rPr lang="en-US" smtClean="0"/>
              <a:t>83</a:t>
            </a:fld>
            <a:endParaRPr lang="en-US"/>
          </a:p>
        </p:txBody>
      </p:sp>
    </p:spTree>
    <p:extLst>
      <p:ext uri="{BB962C8B-B14F-4D97-AF65-F5344CB8AC3E}">
        <p14:creationId xmlns:p14="http://schemas.microsoft.com/office/powerpoint/2010/main" val="121301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162D-ACD8-F745-888C-6BD86C75E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CA7075-7A9B-3C4F-8BE2-16BFE2756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21B0F-DE9B-F145-9EE0-BCB9D9344905}"/>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5" name="Footer Placeholder 4">
            <a:extLst>
              <a:ext uri="{FF2B5EF4-FFF2-40B4-BE49-F238E27FC236}">
                <a16:creationId xmlns:a16="http://schemas.microsoft.com/office/drawing/2014/main" id="{A4865DD2-5B58-434F-90C9-9975CBE2C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E20E0-7118-2F4E-9BBC-B1D438D4999D}"/>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166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C23A-52CA-6549-9D18-82D7D92AB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7ECE8-24A1-0346-B9D4-531814755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D6C1B-89E0-DE4D-92BB-7ECD7FFD8C93}"/>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5" name="Footer Placeholder 4">
            <a:extLst>
              <a:ext uri="{FF2B5EF4-FFF2-40B4-BE49-F238E27FC236}">
                <a16:creationId xmlns:a16="http://schemas.microsoft.com/office/drawing/2014/main" id="{9B4C062F-A4F8-EB43-91D1-C04BD8009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ED37A-5065-0D41-A85E-A7DBA9718081}"/>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7540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79E1E-CAEE-D94E-AC23-FD07FE951C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3F819-7B81-6740-A2E0-CFC0E1A79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9DA4D-0342-2A4C-BE5C-F3C12CFB9B91}"/>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5" name="Footer Placeholder 4">
            <a:extLst>
              <a:ext uri="{FF2B5EF4-FFF2-40B4-BE49-F238E27FC236}">
                <a16:creationId xmlns:a16="http://schemas.microsoft.com/office/drawing/2014/main" id="{1572B9E8-420A-014F-960E-F799DF1EE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BF33B-FDBB-CC4A-BCB1-9D45314D485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32827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719E-876B-2046-8CD9-190CF081B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ECA9E-73C4-B341-8062-B4519D3668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6043D-C695-7646-AC15-E4BB17AC0542}"/>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5" name="Footer Placeholder 4">
            <a:extLst>
              <a:ext uri="{FF2B5EF4-FFF2-40B4-BE49-F238E27FC236}">
                <a16:creationId xmlns:a16="http://schemas.microsoft.com/office/drawing/2014/main" id="{01281A35-7390-A649-A681-0EE7A98E9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D02F2-636A-9646-BC39-4336C884B34E}"/>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525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3C65-9DE9-024D-BB6D-9A2FB00FD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6E419D-CF10-6943-94C8-6F2A5C9AF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22062-6E74-A94C-88F9-2D53170BC554}"/>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5" name="Footer Placeholder 4">
            <a:extLst>
              <a:ext uri="{FF2B5EF4-FFF2-40B4-BE49-F238E27FC236}">
                <a16:creationId xmlns:a16="http://schemas.microsoft.com/office/drawing/2014/main" id="{37A34088-B55F-2A43-B237-A71599B67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36281-7B62-114F-B037-1F7F08FF9F70}"/>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19299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12CF-EC6F-F04B-BC61-B2635E1EA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F5623-9EB3-4646-8656-178FD5861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86DBB2-6355-8345-A7C4-E5792794C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A54C70-3862-F346-B760-DB9CC82F2DED}"/>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6" name="Footer Placeholder 5">
            <a:extLst>
              <a:ext uri="{FF2B5EF4-FFF2-40B4-BE49-F238E27FC236}">
                <a16:creationId xmlns:a16="http://schemas.microsoft.com/office/drawing/2014/main" id="{48B90A2A-5CC0-A644-86CF-5266BCA0D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AE62D-E4C2-0F4A-8455-BA9593477014}"/>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30261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F29C-0B6B-A440-B66E-FDCDC0031A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3350C-838F-FF4C-B2A9-BE9901989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AF718-0CA9-7D44-94B1-1D8F1BB43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0EBA22-D2FA-3D44-A135-C1055755A3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8FAE9-505A-B043-AD50-6EAA52751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09232B-2BA0-4345-971A-5BD202B5492C}"/>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8" name="Footer Placeholder 7">
            <a:extLst>
              <a:ext uri="{FF2B5EF4-FFF2-40B4-BE49-F238E27FC236}">
                <a16:creationId xmlns:a16="http://schemas.microsoft.com/office/drawing/2014/main" id="{5BB713DD-4F65-814E-AE51-3E48B43C51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FC64C2-B28D-EE48-BE69-5A494BD1949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8498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F8-94B0-4447-B017-DB014061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44ABD-6B10-364C-AA88-70AEB4107013}"/>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4" name="Footer Placeholder 3">
            <a:extLst>
              <a:ext uri="{FF2B5EF4-FFF2-40B4-BE49-F238E27FC236}">
                <a16:creationId xmlns:a16="http://schemas.microsoft.com/office/drawing/2014/main" id="{57076E86-8C3C-6C4C-A552-B9E3FA0450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58B90D-72E7-DB44-98D8-39984569B907}"/>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3684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B1CEB-8A2B-6B4E-960E-26632B2AA46D}"/>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3" name="Footer Placeholder 2">
            <a:extLst>
              <a:ext uri="{FF2B5EF4-FFF2-40B4-BE49-F238E27FC236}">
                <a16:creationId xmlns:a16="http://schemas.microsoft.com/office/drawing/2014/main" id="{68D381B3-B0EF-154A-9685-3269682599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E3315-A1AC-D14F-A932-02A78BC2F1F8}"/>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41377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E2A9-47B3-1E4B-86F1-2D025D736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65045-6744-9049-B8C3-FE0E3A2774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4C3DA7-6593-0544-AC51-457F71333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9224-B125-5C42-8DCC-A4225DF6F850}"/>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6" name="Footer Placeholder 5">
            <a:extLst>
              <a:ext uri="{FF2B5EF4-FFF2-40B4-BE49-F238E27FC236}">
                <a16:creationId xmlns:a16="http://schemas.microsoft.com/office/drawing/2014/main" id="{8FE5CCFC-45BE-BD40-9D7C-DA88E4ED6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9F032-DA30-EC44-B888-9E64DC363405}"/>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4840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BC47-A771-EF49-A861-F31160DC60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A3DB48-D845-3F4A-8D18-CF5BD2ED0E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12E510-055D-0F46-9701-198A4E5BF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20955-CD7E-C349-A217-91F9784A1AE6}"/>
              </a:ext>
            </a:extLst>
          </p:cNvPr>
          <p:cNvSpPr>
            <a:spLocks noGrp="1"/>
          </p:cNvSpPr>
          <p:nvPr>
            <p:ph type="dt" sz="half" idx="10"/>
          </p:nvPr>
        </p:nvSpPr>
        <p:spPr/>
        <p:txBody>
          <a:bodyPr/>
          <a:lstStyle/>
          <a:p>
            <a:fld id="{C11EFBE8-46C5-0F4A-AF45-DBC9F37DD045}" type="datetimeFigureOut">
              <a:rPr lang="en-US" smtClean="0"/>
              <a:t>11/16/21</a:t>
            </a:fld>
            <a:endParaRPr lang="en-US"/>
          </a:p>
        </p:txBody>
      </p:sp>
      <p:sp>
        <p:nvSpPr>
          <p:cNvPr id="6" name="Footer Placeholder 5">
            <a:extLst>
              <a:ext uri="{FF2B5EF4-FFF2-40B4-BE49-F238E27FC236}">
                <a16:creationId xmlns:a16="http://schemas.microsoft.com/office/drawing/2014/main" id="{CFA73751-62ED-8B41-82A9-8DB289BA16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B9FEC-CB44-184B-AE61-C3D58CF12C7A}"/>
              </a:ext>
            </a:extLst>
          </p:cNvPr>
          <p:cNvSpPr>
            <a:spLocks noGrp="1"/>
          </p:cNvSpPr>
          <p:nvPr>
            <p:ph type="sldNum" sz="quarter" idx="12"/>
          </p:nvPr>
        </p:nvSpPr>
        <p:spPr/>
        <p:txBody>
          <a:bodyPr/>
          <a:lstStyle/>
          <a:p>
            <a:fld id="{17B34911-93C7-A140-B17B-5929F2B6B3A6}" type="slidenum">
              <a:rPr lang="en-US" smtClean="0"/>
              <a:t>‹#›</a:t>
            </a:fld>
            <a:endParaRPr lang="en-US"/>
          </a:p>
        </p:txBody>
      </p:sp>
    </p:spTree>
    <p:extLst>
      <p:ext uri="{BB962C8B-B14F-4D97-AF65-F5344CB8AC3E}">
        <p14:creationId xmlns:p14="http://schemas.microsoft.com/office/powerpoint/2010/main" val="296001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5DE30-1AA0-014A-BA45-1D53F7F61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9FFE3-B6B3-4843-A7A4-7AF4A37DC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112CE-E1DC-264B-84E0-D9A50E8B4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EFBE8-46C5-0F4A-AF45-DBC9F37DD045}" type="datetimeFigureOut">
              <a:rPr lang="en-US" smtClean="0"/>
              <a:t>11/16/21</a:t>
            </a:fld>
            <a:endParaRPr lang="en-US"/>
          </a:p>
        </p:txBody>
      </p:sp>
      <p:sp>
        <p:nvSpPr>
          <p:cNvPr id="5" name="Footer Placeholder 4">
            <a:extLst>
              <a:ext uri="{FF2B5EF4-FFF2-40B4-BE49-F238E27FC236}">
                <a16:creationId xmlns:a16="http://schemas.microsoft.com/office/drawing/2014/main" id="{D3B8A90A-751F-6646-BBF7-02EEE2E9F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EFC43-85DC-B043-9060-626F2F04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4911-93C7-A140-B17B-5929F2B6B3A6}" type="slidenum">
              <a:rPr lang="en-US" smtClean="0"/>
              <a:t>‹#›</a:t>
            </a:fld>
            <a:endParaRPr lang="en-US"/>
          </a:p>
        </p:txBody>
      </p:sp>
    </p:spTree>
    <p:extLst>
      <p:ext uri="{BB962C8B-B14F-4D97-AF65-F5344CB8AC3E}">
        <p14:creationId xmlns:p14="http://schemas.microsoft.com/office/powerpoint/2010/main" val="180857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ise2.ipac.caltech.edu/docs/release/allsky/expsup/sec4_4h.html" TargetMode="External"/><Relationship Id="rId2" Type="http://schemas.openxmlformats.org/officeDocument/2006/relationships/hyperlink" Target="http://www.astronomy.ohio-state.edu/~martini/usefuldata.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stronomy.ohio-state.edu/~martini/usefuldata.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numpy.org/doc/stable/reference/routines.linalg.html" TargetMode="External"/><Relationship Id="rId2" Type="http://schemas.openxmlformats.org/officeDocument/2006/relationships/hyperlink" Target="https://numpy.org/doc/stable/reference/generated/numpy.polyfit.html" TargetMode="External"/><Relationship Id="rId1" Type="http://schemas.openxmlformats.org/officeDocument/2006/relationships/slideLayout" Target="../slideLayouts/slideLayout2.xml"/><Relationship Id="rId4" Type="http://schemas.openxmlformats.org/officeDocument/2006/relationships/hyperlink" Target="https://numpy.org/doc/stable/reference/generated/numpy.linalg.solve.html#numpy.linalg.solv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github.com/APOExposureTimeCalculator/APOExptim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sd.jpl.nasa.gov/horizons.cgi"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github.com/holtzmanjon/pyvist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astronomy.nmsu.edu/holtz/a535/dat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iopscience.iop.org/article/10.1086/339311/fulltext/" TargetMode="External"/><Relationship Id="rId2" Type="http://schemas.openxmlformats.org/officeDocument/2006/relationships/hyperlink" Target="http://articles.adsabs.harvard.edu/full/1992AJ....104..340L/0000340.000.html" TargetMode="External"/><Relationship Id="rId1" Type="http://schemas.openxmlformats.org/officeDocument/2006/relationships/slideLayout" Target="../slideLayouts/slideLayout2.xml"/><Relationship Id="rId5" Type="http://schemas.openxmlformats.org/officeDocument/2006/relationships/hyperlink" Target="http://www.eso.org/sci/observing/tools/standards/spectra.html" TargetMode="External"/><Relationship Id="rId4" Type="http://schemas.openxmlformats.org/officeDocument/2006/relationships/hyperlink" Target="http://james.as.arizona.edu/~psmith/61inch/ATLAS/tableA.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tmo.nmsu.edu/" TargetMode="External"/><Relationship Id="rId2" Type="http://schemas.openxmlformats.org/officeDocument/2006/relationships/hyperlink" Target="astronomy.nmsu.edu:8000/tmo-wik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astronomy.nmsu.edu/tmo/YYYYMMDD"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apo.nmsu.edu/35m_operations/TU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github.com/holtzmanjon/pyvista.git"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normAutofit/>
          </a:bodyPr>
          <a:lstStyle/>
          <a:p>
            <a:r>
              <a:rPr lang="en-US" sz="4000" dirty="0"/>
              <a:t>ASTR 535 : Observational Techniques</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endParaRPr lang="en-US" dirty="0"/>
          </a:p>
          <a:p>
            <a:r>
              <a:rPr lang="en-US" dirty="0"/>
              <a:t>Fall 2021 : class sessions</a:t>
            </a:r>
          </a:p>
        </p:txBody>
      </p:sp>
    </p:spTree>
    <p:extLst>
      <p:ext uri="{BB962C8B-B14F-4D97-AF65-F5344CB8AC3E}">
        <p14:creationId xmlns:p14="http://schemas.microsoft.com/office/powerpoint/2010/main" val="1421945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9FE8-AF7D-694E-8296-133CA1C5C262}"/>
              </a:ext>
            </a:extLst>
          </p:cNvPr>
          <p:cNvSpPr>
            <a:spLocks noGrp="1"/>
          </p:cNvSpPr>
          <p:nvPr>
            <p:ph type="title"/>
          </p:nvPr>
        </p:nvSpPr>
        <p:spPr/>
        <p:txBody>
          <a:bodyPr/>
          <a:lstStyle/>
          <a:p>
            <a:r>
              <a:rPr lang="en-US" dirty="0"/>
              <a:t>Problem: flux and distance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E21F00-5149-B64C-8A9B-75C4AE4BEC15}"/>
                  </a:ext>
                </a:extLst>
              </p:cNvPr>
              <p:cNvSpPr>
                <a:spLocks noGrp="1"/>
              </p:cNvSpPr>
              <p:nvPr>
                <p:ph idx="1"/>
              </p:nvPr>
            </p:nvSpPr>
            <p:spPr/>
            <p:txBody>
              <a:bodyPr/>
              <a:lstStyle/>
              <a:p>
                <a:r>
                  <a:rPr lang="en-US" dirty="0"/>
                  <a:t>How does the flux of an object depend on distance? Consider an object at distances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1 </m:t>
                        </m:r>
                      </m:sub>
                    </m:sSub>
                  </m:oMath>
                </a14:m>
                <a:r>
                  <a:rPr lang="en-US" dirty="0"/>
                  <a:t>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oMath>
                </a14:m>
                <a:r>
                  <a:rPr lang="en-US" dirty="0"/>
                  <a:t>, what is the ratio of the fluxes?</a:t>
                </a:r>
              </a:p>
              <a:p>
                <a:r>
                  <a:rPr lang="en-US" dirty="0"/>
                  <a:t>What does this relation look like using magnitudes?</a:t>
                </a:r>
              </a:p>
              <a:p>
                <a:r>
                  <a:rPr lang="en-US" dirty="0"/>
                  <a:t>What does the relation look like if one of the distances is 10 pc?</a:t>
                </a:r>
              </a:p>
              <a:p>
                <a:r>
                  <a:rPr lang="en-US" dirty="0"/>
                  <a:t>What is special about the magnitude at 10 pc?</a:t>
                </a:r>
              </a:p>
            </p:txBody>
          </p:sp>
        </mc:Choice>
        <mc:Fallback xmlns="">
          <p:sp>
            <p:nvSpPr>
              <p:cNvPr id="3" name="Content Placeholder 2">
                <a:extLst>
                  <a:ext uri="{FF2B5EF4-FFF2-40B4-BE49-F238E27FC236}">
                    <a16:creationId xmlns:a16="http://schemas.microsoft.com/office/drawing/2014/main" id="{B3E21F00-5149-B64C-8A9B-75C4AE4BEC15}"/>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38988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38EB-013B-6D4A-A3B3-9DDD68F5BBD6}"/>
              </a:ext>
            </a:extLst>
          </p:cNvPr>
          <p:cNvSpPr>
            <a:spLocks noGrp="1"/>
          </p:cNvSpPr>
          <p:nvPr>
            <p:ph type="title"/>
          </p:nvPr>
        </p:nvSpPr>
        <p:spPr/>
        <p:txBody>
          <a:bodyPr/>
          <a:lstStyle/>
          <a:p>
            <a:r>
              <a:rPr lang="en-US" dirty="0"/>
              <a:t>11/29</a:t>
            </a:r>
          </a:p>
        </p:txBody>
      </p:sp>
      <p:sp>
        <p:nvSpPr>
          <p:cNvPr id="3" name="Content Placeholder 2">
            <a:extLst>
              <a:ext uri="{FF2B5EF4-FFF2-40B4-BE49-F238E27FC236}">
                <a16:creationId xmlns:a16="http://schemas.microsoft.com/office/drawing/2014/main" id="{D196A23D-7D1F-FF46-AF38-BDD75AB6E935}"/>
              </a:ext>
            </a:extLst>
          </p:cNvPr>
          <p:cNvSpPr>
            <a:spLocks noGrp="1"/>
          </p:cNvSpPr>
          <p:nvPr>
            <p:ph idx="1"/>
          </p:nvPr>
        </p:nvSpPr>
        <p:spPr/>
        <p:txBody>
          <a:bodyPr/>
          <a:lstStyle/>
          <a:p>
            <a:r>
              <a:rPr lang="en-US" dirty="0"/>
              <a:t>Discussion/questions</a:t>
            </a:r>
          </a:p>
          <a:p>
            <a:pPr lvl="1"/>
            <a:r>
              <a:rPr lang="en-US" dirty="0"/>
              <a:t>Data reduction</a:t>
            </a:r>
          </a:p>
          <a:p>
            <a:r>
              <a:rPr lang="en-US" dirty="0"/>
              <a:t>TMO data reduction and analysis</a:t>
            </a:r>
          </a:p>
          <a:p>
            <a:r>
              <a:rPr lang="en-US" dirty="0"/>
              <a:t>Final</a:t>
            </a:r>
          </a:p>
          <a:p>
            <a:r>
              <a:rPr lang="en-US" dirty="0"/>
              <a:t>Spectroscopic data reduction</a:t>
            </a:r>
          </a:p>
          <a:p>
            <a:pPr lvl="1"/>
            <a:r>
              <a:rPr lang="en-US" dirty="0"/>
              <a:t>Extraction</a:t>
            </a:r>
          </a:p>
          <a:p>
            <a:pPr lvl="1"/>
            <a:r>
              <a:rPr lang="en-US" dirty="0"/>
              <a:t>Wavelength calibration</a:t>
            </a:r>
          </a:p>
        </p:txBody>
      </p:sp>
    </p:spTree>
    <p:extLst>
      <p:ext uri="{BB962C8B-B14F-4D97-AF65-F5344CB8AC3E}">
        <p14:creationId xmlns:p14="http://schemas.microsoft.com/office/powerpoint/2010/main" val="19249611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0508-E86D-714D-9FEF-B20B43DD2B0E}"/>
              </a:ext>
            </a:extLst>
          </p:cNvPr>
          <p:cNvSpPr>
            <a:spLocks noGrp="1"/>
          </p:cNvSpPr>
          <p:nvPr>
            <p:ph type="title"/>
          </p:nvPr>
        </p:nvSpPr>
        <p:spPr/>
        <p:txBody>
          <a:bodyPr/>
          <a:lstStyle/>
          <a:p>
            <a:r>
              <a:rPr lang="en-US" dirty="0"/>
              <a:t>Photometric transformations</a:t>
            </a:r>
          </a:p>
        </p:txBody>
      </p:sp>
      <p:sp>
        <p:nvSpPr>
          <p:cNvPr id="3" name="Content Placeholder 2">
            <a:extLst>
              <a:ext uri="{FF2B5EF4-FFF2-40B4-BE49-F238E27FC236}">
                <a16:creationId xmlns:a16="http://schemas.microsoft.com/office/drawing/2014/main" id="{CDE98993-60C0-C743-A81F-629BEC4AC50B}"/>
              </a:ext>
            </a:extLst>
          </p:cNvPr>
          <p:cNvSpPr>
            <a:spLocks noGrp="1"/>
          </p:cNvSpPr>
          <p:nvPr>
            <p:ph idx="1"/>
          </p:nvPr>
        </p:nvSpPr>
        <p:spPr/>
        <p:txBody>
          <a:bodyPr/>
          <a:lstStyle/>
          <a:p>
            <a:pPr marL="0" indent="0">
              <a:buNone/>
            </a:pPr>
            <a:r>
              <a:rPr lang="en-US" dirty="0"/>
              <a:t>              r = </a:t>
            </a:r>
            <a:r>
              <a:rPr lang="en-US" dirty="0" err="1"/>
              <a:t>r</a:t>
            </a:r>
            <a:r>
              <a:rPr lang="en-US" baseline="-25000" dirty="0" err="1"/>
              <a:t>inst</a:t>
            </a:r>
            <a:r>
              <a:rPr lang="en-US" dirty="0"/>
              <a:t> + </a:t>
            </a:r>
            <a:r>
              <a:rPr lang="en-US" dirty="0" err="1"/>
              <a:t>k</a:t>
            </a:r>
            <a:r>
              <a:rPr lang="en-US" baseline="-25000" dirty="0" err="1"/>
              <a:t>r</a:t>
            </a:r>
            <a:r>
              <a:rPr lang="en-US" dirty="0" err="1"/>
              <a:t>X</a:t>
            </a:r>
            <a:r>
              <a:rPr lang="en-US" dirty="0"/>
              <a:t> + t</a:t>
            </a:r>
            <a:r>
              <a:rPr lang="en-US" baseline="-25000" dirty="0"/>
              <a:t>r</a:t>
            </a:r>
            <a:r>
              <a:rPr lang="en-US" dirty="0"/>
              <a:t>(g-r) + Z</a:t>
            </a:r>
            <a:r>
              <a:rPr lang="en-US" baseline="-25000" dirty="0"/>
              <a:t>r</a:t>
            </a:r>
            <a:r>
              <a:rPr lang="en-US" dirty="0"/>
              <a:t> </a:t>
            </a:r>
          </a:p>
          <a:p>
            <a:pPr marL="0" indent="0">
              <a:buNone/>
            </a:pPr>
            <a:endParaRPr lang="en-US" dirty="0"/>
          </a:p>
          <a:p>
            <a:pPr marL="0" indent="0">
              <a:buNone/>
            </a:pPr>
            <a:r>
              <a:rPr lang="en-US" dirty="0"/>
              <a:t>What values do you expect for </a:t>
            </a:r>
            <a:r>
              <a:rPr lang="en-US" dirty="0" err="1"/>
              <a:t>k</a:t>
            </a:r>
            <a:r>
              <a:rPr lang="en-US" baseline="-25000" dirty="0" err="1"/>
              <a:t>r</a:t>
            </a:r>
            <a:r>
              <a:rPr lang="en-US" dirty="0"/>
              <a:t>, t</a:t>
            </a:r>
            <a:r>
              <a:rPr lang="en-US" baseline="-25000" dirty="0"/>
              <a:t>r</a:t>
            </a:r>
            <a:r>
              <a:rPr lang="en-US" dirty="0"/>
              <a:t>, and Z</a:t>
            </a:r>
            <a:r>
              <a:rPr lang="en-US" baseline="-25000" dirty="0"/>
              <a:t>r, </a:t>
            </a:r>
            <a:r>
              <a:rPr lang="en-US" dirty="0"/>
              <a:t>for TMO, if the SDSS r filter transmission curve is a good match to the true SDSS r filter, has a central wavelength of 6200 A and an effective width of 1000 Angstroms?</a:t>
            </a:r>
          </a:p>
        </p:txBody>
      </p:sp>
    </p:spTree>
    <p:extLst>
      <p:ext uri="{BB962C8B-B14F-4D97-AF65-F5344CB8AC3E}">
        <p14:creationId xmlns:p14="http://schemas.microsoft.com/office/powerpoint/2010/main" val="16791724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3B6B-F89F-E041-B3F5-AA4E1AB9F36F}"/>
              </a:ext>
            </a:extLst>
          </p:cNvPr>
          <p:cNvSpPr>
            <a:spLocks noGrp="1"/>
          </p:cNvSpPr>
          <p:nvPr>
            <p:ph type="title"/>
          </p:nvPr>
        </p:nvSpPr>
        <p:spPr>
          <a:xfrm>
            <a:off x="681446" y="182245"/>
            <a:ext cx="10515600" cy="1325563"/>
          </a:xfrm>
        </p:spPr>
        <p:txBody>
          <a:bodyPr/>
          <a:lstStyle/>
          <a:p>
            <a:r>
              <a:rPr lang="en-US" dirty="0"/>
              <a:t>Spectroscopic data reduction</a:t>
            </a:r>
          </a:p>
        </p:txBody>
      </p:sp>
      <p:sp>
        <p:nvSpPr>
          <p:cNvPr id="3" name="Content Placeholder 2">
            <a:extLst>
              <a:ext uri="{FF2B5EF4-FFF2-40B4-BE49-F238E27FC236}">
                <a16:creationId xmlns:a16="http://schemas.microsoft.com/office/drawing/2014/main" id="{8252DD80-3D18-CB47-972D-FEC07A75F136}"/>
              </a:ext>
            </a:extLst>
          </p:cNvPr>
          <p:cNvSpPr>
            <a:spLocks noGrp="1"/>
          </p:cNvSpPr>
          <p:nvPr>
            <p:ph idx="1"/>
          </p:nvPr>
        </p:nvSpPr>
        <p:spPr/>
        <p:txBody>
          <a:bodyPr/>
          <a:lstStyle/>
          <a:p>
            <a:pPr marL="0" indent="0">
              <a:buNone/>
            </a:pPr>
            <a:r>
              <a:rPr lang="en-US" dirty="0"/>
              <a:t>Images 15, 16, and 17 from UT211030 are He, Ne, and </a:t>
            </a:r>
            <a:r>
              <a:rPr lang="en-US" dirty="0" err="1"/>
              <a:t>Ar</a:t>
            </a:r>
            <a:r>
              <a:rPr lang="en-US" dirty="0"/>
              <a:t> lamp exposures with KOSMOS</a:t>
            </a:r>
          </a:p>
          <a:p>
            <a:r>
              <a:rPr lang="en-US" dirty="0"/>
              <a:t>Based on these frames, what is the approximate dispersion of KOSMOS?</a:t>
            </a:r>
          </a:p>
          <a:p>
            <a:r>
              <a:rPr lang="en-US" dirty="0"/>
              <a:t>What is the approximate resolution, both 𝛿𝜆 and R?</a:t>
            </a:r>
          </a:p>
        </p:txBody>
      </p:sp>
      <p:pic>
        <p:nvPicPr>
          <p:cNvPr id="7" name="Picture 6" descr="Chart&#10;&#10;Description automatically generated">
            <a:extLst>
              <a:ext uri="{FF2B5EF4-FFF2-40B4-BE49-F238E27FC236}">
                <a16:creationId xmlns:a16="http://schemas.microsoft.com/office/drawing/2014/main" id="{E7AAA918-0915-434A-9682-0F9C59DFE1B7}"/>
              </a:ext>
            </a:extLst>
          </p:cNvPr>
          <p:cNvPicPr>
            <a:picLocks noChangeAspect="1"/>
          </p:cNvPicPr>
          <p:nvPr/>
        </p:nvPicPr>
        <p:blipFill>
          <a:blip r:embed="rId2"/>
          <a:stretch>
            <a:fillRect/>
          </a:stretch>
        </p:blipFill>
        <p:spPr>
          <a:xfrm>
            <a:off x="419100" y="4114799"/>
            <a:ext cx="11772900" cy="2852537"/>
          </a:xfrm>
          <a:prstGeom prst="rect">
            <a:avLst/>
          </a:prstGeom>
        </p:spPr>
      </p:pic>
    </p:spTree>
    <p:extLst>
      <p:ext uri="{BB962C8B-B14F-4D97-AF65-F5344CB8AC3E}">
        <p14:creationId xmlns:p14="http://schemas.microsoft.com/office/powerpoint/2010/main" val="19720155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062D-BDC6-814E-B361-9BFCCE5C3A0F}"/>
              </a:ext>
            </a:extLst>
          </p:cNvPr>
          <p:cNvSpPr>
            <a:spLocks noGrp="1"/>
          </p:cNvSpPr>
          <p:nvPr>
            <p:ph type="title"/>
          </p:nvPr>
        </p:nvSpPr>
        <p:spPr/>
        <p:txBody>
          <a:bodyPr/>
          <a:lstStyle/>
          <a:p>
            <a:r>
              <a:rPr lang="en-US" dirty="0"/>
              <a:t>12/1</a:t>
            </a:r>
          </a:p>
        </p:txBody>
      </p:sp>
      <p:sp>
        <p:nvSpPr>
          <p:cNvPr id="3" name="Content Placeholder 2">
            <a:extLst>
              <a:ext uri="{FF2B5EF4-FFF2-40B4-BE49-F238E27FC236}">
                <a16:creationId xmlns:a16="http://schemas.microsoft.com/office/drawing/2014/main" id="{8697923B-A94C-5843-BA6F-C5E50B9A69A9}"/>
              </a:ext>
            </a:extLst>
          </p:cNvPr>
          <p:cNvSpPr>
            <a:spLocks noGrp="1"/>
          </p:cNvSpPr>
          <p:nvPr>
            <p:ph idx="1"/>
          </p:nvPr>
        </p:nvSpPr>
        <p:spPr/>
        <p:txBody>
          <a:bodyPr/>
          <a:lstStyle/>
          <a:p>
            <a:r>
              <a:rPr lang="en-US" dirty="0"/>
              <a:t>Discussion/questions</a:t>
            </a:r>
          </a:p>
          <a:p>
            <a:pPr lvl="1"/>
            <a:r>
              <a:rPr lang="en-US" dirty="0"/>
              <a:t>Spectroscopic data reduction</a:t>
            </a:r>
          </a:p>
          <a:p>
            <a:r>
              <a:rPr lang="en-US" dirty="0"/>
              <a:t>Final</a:t>
            </a:r>
          </a:p>
          <a:p>
            <a:pPr lvl="1"/>
            <a:r>
              <a:rPr lang="en-US" dirty="0"/>
              <a:t>Time</a:t>
            </a:r>
          </a:p>
          <a:p>
            <a:pPr lvl="1"/>
            <a:r>
              <a:rPr lang="en-US" dirty="0"/>
              <a:t>Questions</a:t>
            </a:r>
          </a:p>
          <a:p>
            <a:r>
              <a:rPr lang="en-US" dirty="0"/>
              <a:t>Spectroscopic data reduction demonstration</a:t>
            </a:r>
          </a:p>
          <a:p>
            <a:pPr lvl="1"/>
            <a:r>
              <a:rPr lang="en-US" dirty="0"/>
              <a:t>KOSMOS</a:t>
            </a:r>
          </a:p>
          <a:p>
            <a:pPr lvl="1"/>
            <a:r>
              <a:rPr lang="en-US" dirty="0"/>
              <a:t>ARCES</a:t>
            </a:r>
          </a:p>
        </p:txBody>
      </p:sp>
    </p:spTree>
    <p:extLst>
      <p:ext uri="{BB962C8B-B14F-4D97-AF65-F5344CB8AC3E}">
        <p14:creationId xmlns:p14="http://schemas.microsoft.com/office/powerpoint/2010/main" val="188216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C308-8BD1-B14D-B555-33CE1088E63A}"/>
              </a:ext>
            </a:extLst>
          </p:cNvPr>
          <p:cNvSpPr>
            <a:spLocks noGrp="1"/>
          </p:cNvSpPr>
          <p:nvPr>
            <p:ph type="title"/>
          </p:nvPr>
        </p:nvSpPr>
        <p:spPr/>
        <p:txBody>
          <a:bodyPr/>
          <a:lstStyle/>
          <a:p>
            <a:r>
              <a:rPr lang="en-US" dirty="0"/>
              <a:t>Topics 8/25</a:t>
            </a:r>
          </a:p>
        </p:txBody>
      </p:sp>
      <p:sp>
        <p:nvSpPr>
          <p:cNvPr id="3" name="Content Placeholder 2">
            <a:extLst>
              <a:ext uri="{FF2B5EF4-FFF2-40B4-BE49-F238E27FC236}">
                <a16:creationId xmlns:a16="http://schemas.microsoft.com/office/drawing/2014/main" id="{76286A51-B281-D94E-9CF0-B64D8C9106EF}"/>
              </a:ext>
            </a:extLst>
          </p:cNvPr>
          <p:cNvSpPr>
            <a:spLocks noGrp="1"/>
          </p:cNvSpPr>
          <p:nvPr>
            <p:ph idx="1"/>
          </p:nvPr>
        </p:nvSpPr>
        <p:spPr/>
        <p:txBody>
          <a:bodyPr/>
          <a:lstStyle/>
          <a:p>
            <a:r>
              <a:rPr lang="en-US" dirty="0"/>
              <a:t>Questions on problems and/or lecture videos</a:t>
            </a:r>
          </a:p>
          <a:p>
            <a:r>
              <a:rPr lang="en-US" dirty="0"/>
              <a:t>Magnitude systems</a:t>
            </a:r>
          </a:p>
          <a:p>
            <a:r>
              <a:rPr lang="en-US" dirty="0"/>
              <a:t>Magnitude-flux conversion</a:t>
            </a:r>
          </a:p>
          <a:p>
            <a:r>
              <a:rPr lang="en-US" dirty="0"/>
              <a:t>colors</a:t>
            </a:r>
          </a:p>
        </p:txBody>
      </p:sp>
    </p:spTree>
    <p:extLst>
      <p:ext uri="{BB962C8B-B14F-4D97-AF65-F5344CB8AC3E}">
        <p14:creationId xmlns:p14="http://schemas.microsoft.com/office/powerpoint/2010/main" val="123660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8D55E-363B-8E4A-9DEC-34CF720B189E}"/>
              </a:ext>
            </a:extLst>
          </p:cNvPr>
          <p:cNvSpPr>
            <a:spLocks noGrp="1"/>
          </p:cNvSpPr>
          <p:nvPr>
            <p:ph type="title"/>
          </p:nvPr>
        </p:nvSpPr>
        <p:spPr/>
        <p:txBody>
          <a:bodyPr/>
          <a:lstStyle/>
          <a:p>
            <a:r>
              <a:rPr lang="en-US" dirty="0"/>
              <a:t>Binaries and the HR diagram</a:t>
            </a:r>
          </a:p>
        </p:txBody>
      </p:sp>
      <p:pic>
        <p:nvPicPr>
          <p:cNvPr id="7" name="Content Placeholder 6" descr="Chart, scatter chart&#10;&#10;Description automatically generated">
            <a:extLst>
              <a:ext uri="{FF2B5EF4-FFF2-40B4-BE49-F238E27FC236}">
                <a16:creationId xmlns:a16="http://schemas.microsoft.com/office/drawing/2014/main" id="{0D999DA7-A753-C64E-9FAA-6D3AC088EF29}"/>
              </a:ext>
            </a:extLst>
          </p:cNvPr>
          <p:cNvPicPr>
            <a:picLocks noGrp="1" noChangeAspect="1"/>
          </p:cNvPicPr>
          <p:nvPr>
            <p:ph idx="1"/>
          </p:nvPr>
        </p:nvPicPr>
        <p:blipFill>
          <a:blip r:embed="rId2"/>
          <a:stretch>
            <a:fillRect/>
          </a:stretch>
        </p:blipFill>
        <p:spPr>
          <a:xfrm>
            <a:off x="5391750" y="1807462"/>
            <a:ext cx="6402067" cy="4351338"/>
          </a:xfrm>
        </p:spPr>
      </p:pic>
      <p:sp>
        <p:nvSpPr>
          <p:cNvPr id="8" name="TextBox 7">
            <a:extLst>
              <a:ext uri="{FF2B5EF4-FFF2-40B4-BE49-F238E27FC236}">
                <a16:creationId xmlns:a16="http://schemas.microsoft.com/office/drawing/2014/main" id="{EB4E88E0-6065-2648-B15D-05CAC566F3F7}"/>
              </a:ext>
            </a:extLst>
          </p:cNvPr>
          <p:cNvSpPr txBox="1"/>
          <p:nvPr/>
        </p:nvSpPr>
        <p:spPr>
          <a:xfrm>
            <a:off x="8323730" y="6197087"/>
            <a:ext cx="1912703" cy="369332"/>
          </a:xfrm>
          <a:prstGeom prst="rect">
            <a:avLst/>
          </a:prstGeom>
          <a:noFill/>
        </p:spPr>
        <p:txBody>
          <a:bodyPr wrap="none" rtlCol="0">
            <a:spAutoFit/>
          </a:bodyPr>
          <a:lstStyle/>
          <a:p>
            <a:r>
              <a:rPr lang="en-US" dirty="0" err="1"/>
              <a:t>Kounkel</a:t>
            </a:r>
            <a:r>
              <a:rPr lang="en-US" dirty="0"/>
              <a:t> et al 2021</a:t>
            </a:r>
          </a:p>
        </p:txBody>
      </p:sp>
      <p:pic>
        <p:nvPicPr>
          <p:cNvPr id="9" name="Picture 8">
            <a:extLst>
              <a:ext uri="{FF2B5EF4-FFF2-40B4-BE49-F238E27FC236}">
                <a16:creationId xmlns:a16="http://schemas.microsoft.com/office/drawing/2014/main" id="{533D3BF0-6DEE-2B4D-B86D-8AA625B9CD9E}"/>
              </a:ext>
            </a:extLst>
          </p:cNvPr>
          <p:cNvPicPr>
            <a:picLocks noChangeAspect="1"/>
          </p:cNvPicPr>
          <p:nvPr/>
        </p:nvPicPr>
        <p:blipFill>
          <a:blip r:embed="rId3"/>
          <a:stretch>
            <a:fillRect/>
          </a:stretch>
        </p:blipFill>
        <p:spPr>
          <a:xfrm>
            <a:off x="335428" y="1825624"/>
            <a:ext cx="5454937" cy="4351337"/>
          </a:xfrm>
          <a:prstGeom prst="rect">
            <a:avLst/>
          </a:prstGeom>
        </p:spPr>
      </p:pic>
      <p:sp>
        <p:nvSpPr>
          <p:cNvPr id="10" name="TextBox 9">
            <a:extLst>
              <a:ext uri="{FF2B5EF4-FFF2-40B4-BE49-F238E27FC236}">
                <a16:creationId xmlns:a16="http://schemas.microsoft.com/office/drawing/2014/main" id="{4B6ADC39-38FF-744B-9FF1-7B1CE0F0F42A}"/>
              </a:ext>
            </a:extLst>
          </p:cNvPr>
          <p:cNvSpPr txBox="1"/>
          <p:nvPr/>
        </p:nvSpPr>
        <p:spPr>
          <a:xfrm>
            <a:off x="1414265" y="6308209"/>
            <a:ext cx="1728743" cy="369332"/>
          </a:xfrm>
          <a:prstGeom prst="rect">
            <a:avLst/>
          </a:prstGeom>
          <a:noFill/>
        </p:spPr>
        <p:txBody>
          <a:bodyPr wrap="none" rtlCol="0">
            <a:spAutoFit/>
          </a:bodyPr>
          <a:lstStyle/>
          <a:p>
            <a:r>
              <a:rPr lang="en-US" dirty="0"/>
              <a:t>Geller et al 2015</a:t>
            </a:r>
          </a:p>
        </p:txBody>
      </p:sp>
      <p:sp>
        <p:nvSpPr>
          <p:cNvPr id="11" name="TextBox 10">
            <a:extLst>
              <a:ext uri="{FF2B5EF4-FFF2-40B4-BE49-F238E27FC236}">
                <a16:creationId xmlns:a16="http://schemas.microsoft.com/office/drawing/2014/main" id="{3E3446D8-78AB-3F48-8EC8-79225E6E39F6}"/>
              </a:ext>
            </a:extLst>
          </p:cNvPr>
          <p:cNvSpPr txBox="1"/>
          <p:nvPr/>
        </p:nvSpPr>
        <p:spPr>
          <a:xfrm>
            <a:off x="2675965" y="1807462"/>
            <a:ext cx="615874" cy="369332"/>
          </a:xfrm>
          <a:prstGeom prst="rect">
            <a:avLst/>
          </a:prstGeom>
          <a:noFill/>
        </p:spPr>
        <p:txBody>
          <a:bodyPr wrap="none" rtlCol="0">
            <a:spAutoFit/>
          </a:bodyPr>
          <a:lstStyle/>
          <a:p>
            <a:r>
              <a:rPr lang="en-US" dirty="0"/>
              <a:t>M67</a:t>
            </a:r>
          </a:p>
        </p:txBody>
      </p:sp>
      <p:sp>
        <p:nvSpPr>
          <p:cNvPr id="12" name="TextBox 11">
            <a:extLst>
              <a:ext uri="{FF2B5EF4-FFF2-40B4-BE49-F238E27FC236}">
                <a16:creationId xmlns:a16="http://schemas.microsoft.com/office/drawing/2014/main" id="{49E5316B-D1E2-3949-AD05-39CFBB8460DB}"/>
              </a:ext>
            </a:extLst>
          </p:cNvPr>
          <p:cNvSpPr txBox="1"/>
          <p:nvPr/>
        </p:nvSpPr>
        <p:spPr>
          <a:xfrm>
            <a:off x="7678271" y="1708850"/>
            <a:ext cx="2877670" cy="369332"/>
          </a:xfrm>
          <a:prstGeom prst="rect">
            <a:avLst/>
          </a:prstGeom>
          <a:noFill/>
        </p:spPr>
        <p:txBody>
          <a:bodyPr wrap="square" rtlCol="0">
            <a:spAutoFit/>
          </a:bodyPr>
          <a:lstStyle/>
          <a:p>
            <a:r>
              <a:rPr lang="en-US" dirty="0"/>
              <a:t>GAIA with APOGEE SB2s</a:t>
            </a:r>
          </a:p>
        </p:txBody>
      </p:sp>
    </p:spTree>
    <p:extLst>
      <p:ext uri="{BB962C8B-B14F-4D97-AF65-F5344CB8AC3E}">
        <p14:creationId xmlns:p14="http://schemas.microsoft.com/office/powerpoint/2010/main" val="3512699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4E1F-54EA-E744-9731-798E2CEB695F}"/>
              </a:ext>
            </a:extLst>
          </p:cNvPr>
          <p:cNvSpPr>
            <a:spLocks noGrp="1"/>
          </p:cNvSpPr>
          <p:nvPr>
            <p:ph type="title"/>
          </p:nvPr>
        </p:nvSpPr>
        <p:spPr/>
        <p:txBody>
          <a:bodyPr/>
          <a:lstStyle/>
          <a:p>
            <a:r>
              <a:rPr lang="en-US" dirty="0"/>
              <a:t>Discussion: magnitude systems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7D24A-4A16-EE45-AD8A-07244408B560}"/>
                  </a:ext>
                </a:extLst>
              </p:cNvPr>
              <p:cNvSpPr>
                <a:spLocks noGrp="1"/>
              </p:cNvSpPr>
              <p:nvPr>
                <p:ph idx="1"/>
              </p:nvPr>
            </p:nvSpPr>
            <p:spPr>
              <a:xfrm>
                <a:off x="838200" y="1825625"/>
                <a:ext cx="5052886" cy="4667250"/>
              </a:xfrm>
            </p:spPr>
            <p:txBody>
              <a:bodyPr>
                <a:normAutofit fontScale="85000" lnSpcReduction="20000"/>
              </a:bodyPr>
              <a:lstStyle/>
              <a:p>
                <a:r>
                  <a:rPr lang="en-US" dirty="0"/>
                  <a:t>What does it mean to talk about a photometric system?</a:t>
                </a:r>
              </a:p>
              <a:p>
                <a:r>
                  <a:rPr lang="en-US" dirty="0"/>
                  <a:t>What are 3 such systems that are discussed in the notes? How are they different?</a:t>
                </a:r>
              </a:p>
              <a:p>
                <a:r>
                  <a:rPr lang="en-US" dirty="0"/>
                  <a:t>What system does the UBVRI photometric system use (approximately)?</a:t>
                </a:r>
              </a:p>
              <a:p>
                <a:r>
                  <a:rPr lang="en-US" dirty="0"/>
                  <a:t>What system does the SDSS </a:t>
                </a:r>
                <a14:m>
                  <m:oMath xmlns:m="http://schemas.openxmlformats.org/officeDocument/2006/math">
                    <m:r>
                      <a:rPr lang="en-US" i="1" dirty="0" smtClean="0">
                        <a:latin typeface="Cambria Math" panose="02040503050406030204" pitchFamily="18" charset="0"/>
                      </a:rPr>
                      <m:t>𝑢𝑔𝑟𝑖𝑧</m:t>
                    </m:r>
                  </m:oMath>
                </a14:m>
                <a:r>
                  <a:rPr lang="en-US" dirty="0"/>
                  <a:t> photometric system use (approximately)?</a:t>
                </a:r>
              </a:p>
              <a:p>
                <a:r>
                  <a:rPr lang="en-US" dirty="0"/>
                  <a:t>Do you need to know what the magnitude system is to interpret the difference in magnitudes of two objects?</a:t>
                </a:r>
              </a:p>
            </p:txBody>
          </p:sp>
        </mc:Choice>
        <mc:Fallback xmlns="">
          <p:sp>
            <p:nvSpPr>
              <p:cNvPr id="3" name="Content Placeholder 2">
                <a:extLst>
                  <a:ext uri="{FF2B5EF4-FFF2-40B4-BE49-F238E27FC236}">
                    <a16:creationId xmlns:a16="http://schemas.microsoft.com/office/drawing/2014/main" id="{2417D24A-4A16-EE45-AD8A-07244408B560}"/>
                  </a:ext>
                </a:extLst>
              </p:cNvPr>
              <p:cNvSpPr>
                <a:spLocks noGrp="1" noRot="1" noChangeAspect="1" noMove="1" noResize="1" noEditPoints="1" noAdjustHandles="1" noChangeArrowheads="1" noChangeShapeType="1" noTextEdit="1"/>
              </p:cNvSpPr>
              <p:nvPr>
                <p:ph idx="1"/>
              </p:nvPr>
            </p:nvSpPr>
            <p:spPr>
              <a:xfrm>
                <a:off x="838200" y="1825625"/>
                <a:ext cx="5052886" cy="4667250"/>
              </a:xfrm>
              <a:blipFill>
                <a:blip r:embed="rId2"/>
                <a:stretch>
                  <a:fillRect l="-1759" t="-2981" r="-2261"/>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46BEAC70-9700-E949-B7C7-B48C1F5170F5}"/>
              </a:ext>
            </a:extLst>
          </p:cNvPr>
          <p:cNvPicPr>
            <a:picLocks noChangeAspect="1"/>
          </p:cNvPicPr>
          <p:nvPr/>
        </p:nvPicPr>
        <p:blipFill>
          <a:blip r:embed="rId3"/>
          <a:stretch>
            <a:fillRect/>
          </a:stretch>
        </p:blipFill>
        <p:spPr>
          <a:xfrm>
            <a:off x="5891086" y="1407179"/>
            <a:ext cx="5931683" cy="4583574"/>
          </a:xfrm>
          <a:prstGeom prst="rect">
            <a:avLst/>
          </a:prstGeom>
        </p:spPr>
      </p:pic>
    </p:spTree>
    <p:extLst>
      <p:ext uri="{BB962C8B-B14F-4D97-AF65-F5344CB8AC3E}">
        <p14:creationId xmlns:p14="http://schemas.microsoft.com/office/powerpoint/2010/main" val="14919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7BAA-431B-3349-9A00-74D97F543EC5}"/>
              </a:ext>
            </a:extLst>
          </p:cNvPr>
          <p:cNvSpPr>
            <a:spLocks noGrp="1"/>
          </p:cNvSpPr>
          <p:nvPr>
            <p:ph type="title"/>
          </p:nvPr>
        </p:nvSpPr>
        <p:spPr/>
        <p:txBody>
          <a:bodyPr/>
          <a:lstStyle/>
          <a:p>
            <a:r>
              <a:rPr lang="en-US" dirty="0"/>
              <a:t>From magnitudes to fluxes</a:t>
            </a:r>
          </a:p>
        </p:txBody>
      </p:sp>
      <p:sp>
        <p:nvSpPr>
          <p:cNvPr id="3" name="Content Placeholder 2">
            <a:extLst>
              <a:ext uri="{FF2B5EF4-FFF2-40B4-BE49-F238E27FC236}">
                <a16:creationId xmlns:a16="http://schemas.microsoft.com/office/drawing/2014/main" id="{8C551B97-DC8D-5040-AB3D-A0D1F1A7ECA7}"/>
              </a:ext>
            </a:extLst>
          </p:cNvPr>
          <p:cNvSpPr>
            <a:spLocks noGrp="1"/>
          </p:cNvSpPr>
          <p:nvPr>
            <p:ph idx="1"/>
          </p:nvPr>
        </p:nvSpPr>
        <p:spPr>
          <a:xfrm>
            <a:off x="838200" y="1825625"/>
            <a:ext cx="5257800" cy="4897904"/>
          </a:xfrm>
        </p:spPr>
        <p:txBody>
          <a:bodyPr>
            <a:normAutofit fontScale="92500" lnSpcReduction="10000"/>
          </a:bodyPr>
          <a:lstStyle/>
          <a:p>
            <a:r>
              <a:rPr lang="en-US" dirty="0"/>
              <a:t>Astrophysics computes fluxes, so to compare to observed magnitudes, need to convert one way or another</a:t>
            </a:r>
          </a:p>
          <a:p>
            <a:pPr lvl="1"/>
            <a:r>
              <a:rPr lang="en-US" dirty="0"/>
              <a:t>If astrophysics computes a spectrum, straightforward to derive magnitude</a:t>
            </a:r>
          </a:p>
          <a:p>
            <a:pPr lvl="1"/>
            <a:r>
              <a:rPr lang="en-US" dirty="0"/>
              <a:t>Going from magnitude to flux can be done, but note subtlety depending on SED</a:t>
            </a:r>
          </a:p>
          <a:p>
            <a:pPr lvl="2"/>
            <a:r>
              <a:rPr lang="en-US" dirty="0">
                <a:hlinkClick r:id="rId2"/>
              </a:rPr>
              <a:t>Table</a:t>
            </a:r>
            <a:r>
              <a:rPr lang="en-US" dirty="0"/>
              <a:t> with fluxes corresponding to 0 magnitude</a:t>
            </a:r>
          </a:p>
          <a:p>
            <a:pPr lvl="2"/>
            <a:r>
              <a:rPr lang="en-US" dirty="0"/>
              <a:t>Note subtlety depending on spectral energy distribution (SED), e.g. </a:t>
            </a:r>
            <a:r>
              <a:rPr lang="en-US" dirty="0">
                <a:hlinkClick r:id="rId3"/>
              </a:rPr>
              <a:t>WISE</a:t>
            </a:r>
            <a:endParaRPr lang="en-US" dirty="0"/>
          </a:p>
          <a:p>
            <a:r>
              <a:rPr lang="en-US" dirty="0"/>
              <a:t>How would you calculate the apparent V magnitude of the Sun? The absolute magnitude?</a:t>
            </a:r>
          </a:p>
          <a:p>
            <a:pPr marL="0" indent="0">
              <a:buNone/>
            </a:pPr>
            <a:endParaRPr lang="en-US" dirty="0"/>
          </a:p>
        </p:txBody>
      </p:sp>
      <p:pic>
        <p:nvPicPr>
          <p:cNvPr id="4" name="Content Placeholder 4" descr="Text&#10;&#10;Description automatically generated with medium confidence">
            <a:extLst>
              <a:ext uri="{FF2B5EF4-FFF2-40B4-BE49-F238E27FC236}">
                <a16:creationId xmlns:a16="http://schemas.microsoft.com/office/drawing/2014/main" id="{C1AD55E6-A0AA-C94F-9E28-CB21A9A81C64}"/>
              </a:ext>
            </a:extLst>
          </p:cNvPr>
          <p:cNvPicPr>
            <a:picLocks noChangeAspect="1"/>
          </p:cNvPicPr>
          <p:nvPr/>
        </p:nvPicPr>
        <p:blipFill>
          <a:blip r:embed="rId4"/>
          <a:stretch>
            <a:fillRect/>
          </a:stretch>
        </p:blipFill>
        <p:spPr>
          <a:xfrm>
            <a:off x="6326016" y="1681582"/>
            <a:ext cx="8011614" cy="4140994"/>
          </a:xfrm>
          <a:prstGeom prst="rect">
            <a:avLst/>
          </a:prstGeom>
        </p:spPr>
      </p:pic>
    </p:spTree>
    <p:extLst>
      <p:ext uri="{BB962C8B-B14F-4D97-AF65-F5344CB8AC3E}">
        <p14:creationId xmlns:p14="http://schemas.microsoft.com/office/powerpoint/2010/main" val="345591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A914-0B12-184A-A2E6-699D9677A6D2}"/>
              </a:ext>
            </a:extLst>
          </p:cNvPr>
          <p:cNvSpPr>
            <a:spLocks noGrp="1"/>
          </p:cNvSpPr>
          <p:nvPr>
            <p:ph type="title"/>
          </p:nvPr>
        </p:nvSpPr>
        <p:spPr/>
        <p:txBody>
          <a:bodyPr/>
          <a:lstStyle/>
          <a:p>
            <a:r>
              <a:rPr lang="en-US" dirty="0"/>
              <a:t>Discussion: colors</a:t>
            </a:r>
          </a:p>
        </p:txBody>
      </p:sp>
      <p:sp>
        <p:nvSpPr>
          <p:cNvPr id="3" name="Content Placeholder 2">
            <a:extLst>
              <a:ext uri="{FF2B5EF4-FFF2-40B4-BE49-F238E27FC236}">
                <a16:creationId xmlns:a16="http://schemas.microsoft.com/office/drawing/2014/main" id="{336B759C-43EA-3540-97E5-144CC40C26FB}"/>
              </a:ext>
            </a:extLst>
          </p:cNvPr>
          <p:cNvSpPr>
            <a:spLocks noGrp="1"/>
          </p:cNvSpPr>
          <p:nvPr>
            <p:ph idx="1"/>
          </p:nvPr>
        </p:nvSpPr>
        <p:spPr>
          <a:xfrm>
            <a:off x="838200" y="1027906"/>
            <a:ext cx="10515600" cy="4351338"/>
          </a:xfrm>
        </p:spPr>
        <p:txBody>
          <a:bodyPr/>
          <a:lstStyle/>
          <a:p>
            <a:pPr marL="0" indent="0">
              <a:buNone/>
            </a:pPr>
            <a:endParaRPr lang="en-US" dirty="0"/>
          </a:p>
          <a:p>
            <a:r>
              <a:rPr lang="en-US" dirty="0"/>
              <a:t>Colors expressed in magnitudes: what do B-V=0, g-r = 0 imply?</a:t>
            </a:r>
          </a:p>
          <a:p>
            <a:pPr lvl="1"/>
            <a:r>
              <a:rPr lang="en-US" dirty="0"/>
              <a:t>Do we need to know what the photometric system is to interpret colors, i.e., differences of magnitudes at two wavelengths?</a:t>
            </a:r>
          </a:p>
          <a:p>
            <a:r>
              <a:rPr lang="en-US" dirty="0"/>
              <a:t>Narrowband vs broadband:</a:t>
            </a:r>
          </a:p>
        </p:txBody>
      </p:sp>
      <p:pic>
        <p:nvPicPr>
          <p:cNvPr id="6" name="Picture 5" descr="Chart, line chart&#10;&#10;Description automatically generated">
            <a:extLst>
              <a:ext uri="{FF2B5EF4-FFF2-40B4-BE49-F238E27FC236}">
                <a16:creationId xmlns:a16="http://schemas.microsoft.com/office/drawing/2014/main" id="{588CD879-7550-0648-87F2-26F97CB532FB}"/>
              </a:ext>
            </a:extLst>
          </p:cNvPr>
          <p:cNvPicPr>
            <a:picLocks noChangeAspect="1"/>
          </p:cNvPicPr>
          <p:nvPr/>
        </p:nvPicPr>
        <p:blipFill>
          <a:blip r:embed="rId2"/>
          <a:stretch>
            <a:fillRect/>
          </a:stretch>
        </p:blipFill>
        <p:spPr>
          <a:xfrm>
            <a:off x="6359225" y="2894293"/>
            <a:ext cx="4994575" cy="3745931"/>
          </a:xfrm>
          <a:prstGeom prst="rect">
            <a:avLst/>
          </a:prstGeom>
        </p:spPr>
      </p:pic>
      <p:sp>
        <p:nvSpPr>
          <p:cNvPr id="8" name="TextBox 7">
            <a:extLst>
              <a:ext uri="{FF2B5EF4-FFF2-40B4-BE49-F238E27FC236}">
                <a16:creationId xmlns:a16="http://schemas.microsoft.com/office/drawing/2014/main" id="{2CEE6749-331F-174E-8A83-A6219B0F6C4F}"/>
              </a:ext>
            </a:extLst>
          </p:cNvPr>
          <p:cNvSpPr txBox="1"/>
          <p:nvPr/>
        </p:nvSpPr>
        <p:spPr>
          <a:xfrm>
            <a:off x="941294" y="3671047"/>
            <a:ext cx="4585447" cy="2862322"/>
          </a:xfrm>
          <a:prstGeom prst="rect">
            <a:avLst/>
          </a:prstGeom>
          <a:noFill/>
        </p:spPr>
        <p:txBody>
          <a:bodyPr wrap="square" rtlCol="0">
            <a:spAutoFit/>
          </a:bodyPr>
          <a:lstStyle/>
          <a:p>
            <a:r>
              <a:rPr lang="en-US" dirty="0"/>
              <a:t>For the adjacent figure, let’s say you do photometry of the star with the red SED through the B(shown in blue) and R (shown in orange) filters, and you find that star has a B-R=1.0</a:t>
            </a:r>
          </a:p>
          <a:p>
            <a:endParaRPr lang="en-US" dirty="0"/>
          </a:p>
          <a:p>
            <a:r>
              <a:rPr lang="en-US" dirty="0"/>
              <a:t>You also make a measurement using the b (shown in green) filter, which uses the same photometric system </a:t>
            </a:r>
            <a:r>
              <a:rPr lang="en-US" dirty="0" err="1"/>
              <a:t>zeropoint</a:t>
            </a:r>
            <a:r>
              <a:rPr lang="en-US" dirty="0"/>
              <a:t>. What approximate value do you expect for b-R?</a:t>
            </a:r>
          </a:p>
        </p:txBody>
      </p:sp>
    </p:spTree>
    <p:extLst>
      <p:ext uri="{BB962C8B-B14F-4D97-AF65-F5344CB8AC3E}">
        <p14:creationId xmlns:p14="http://schemas.microsoft.com/office/powerpoint/2010/main" val="86068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A914-0B12-184A-A2E6-699D9677A6D2}"/>
              </a:ext>
            </a:extLst>
          </p:cNvPr>
          <p:cNvSpPr>
            <a:spLocks noGrp="1"/>
          </p:cNvSpPr>
          <p:nvPr>
            <p:ph type="title"/>
          </p:nvPr>
        </p:nvSpPr>
        <p:spPr/>
        <p:txBody>
          <a:bodyPr/>
          <a:lstStyle/>
          <a:p>
            <a:r>
              <a:rPr lang="en-US" dirty="0"/>
              <a:t>Questions: STMAG and ABNU systems</a:t>
            </a:r>
          </a:p>
        </p:txBody>
      </p:sp>
      <p:sp>
        <p:nvSpPr>
          <p:cNvPr id="3" name="Content Placeholder 2">
            <a:extLst>
              <a:ext uri="{FF2B5EF4-FFF2-40B4-BE49-F238E27FC236}">
                <a16:creationId xmlns:a16="http://schemas.microsoft.com/office/drawing/2014/main" id="{336B759C-43EA-3540-97E5-144CC40C26FB}"/>
              </a:ext>
            </a:extLst>
          </p:cNvPr>
          <p:cNvSpPr>
            <a:spLocks noGrp="1"/>
          </p:cNvSpPr>
          <p:nvPr>
            <p:ph idx="1"/>
          </p:nvPr>
        </p:nvSpPr>
        <p:spPr/>
        <p:txBody>
          <a:bodyPr>
            <a:normAutofit fontScale="92500" lnSpcReduction="20000"/>
          </a:bodyPr>
          <a:lstStyle/>
          <a:p>
            <a:pPr marL="0" indent="0">
              <a:buNone/>
            </a:pPr>
            <a:r>
              <a:rPr lang="en-US" dirty="0"/>
              <a:t>STMAG monochromatic magnitudes are defined as 𝑚</a:t>
            </a:r>
            <a:r>
              <a:rPr lang="en-US" baseline="-25000" dirty="0"/>
              <a:t>𝑆𝑇𝑀𝐴𝐺</a:t>
            </a:r>
            <a:r>
              <a:rPr lang="en-US" dirty="0"/>
              <a:t>=−2.5log𝐹</a:t>
            </a:r>
            <a:r>
              <a:rPr lang="en-US" baseline="-25000" dirty="0"/>
              <a:t>𝜆</a:t>
            </a:r>
            <a:r>
              <a:rPr lang="en-US" dirty="0"/>
              <a:t>−21.1, for 𝐹</a:t>
            </a:r>
            <a:r>
              <a:rPr lang="en-US" baseline="-25000" dirty="0"/>
              <a:t>𝜆</a:t>
            </a:r>
            <a:r>
              <a:rPr lang="en-US" dirty="0"/>
              <a:t>  in ergs/cm</a:t>
            </a:r>
            <a:r>
              <a:rPr lang="en-US" baseline="30000" dirty="0"/>
              <a:t>2</a:t>
            </a:r>
            <a:r>
              <a:rPr lang="en-US" dirty="0"/>
              <a:t>/s/A</a:t>
            </a:r>
          </a:p>
          <a:p>
            <a:pPr marL="0" indent="0">
              <a:buNone/>
            </a:pPr>
            <a:endParaRPr lang="en-US" dirty="0"/>
          </a:p>
          <a:p>
            <a:pPr marL="0" indent="0">
              <a:buNone/>
            </a:pPr>
            <a:r>
              <a:rPr lang="en-US" dirty="0"/>
              <a:t>ABNU monochromatic magnitudes are defined as: 𝑚</a:t>
            </a:r>
            <a:r>
              <a:rPr lang="en-US" baseline="-25000" dirty="0"/>
              <a:t>𝐴𝐵</a:t>
            </a:r>
            <a:r>
              <a:rPr lang="en-US" dirty="0"/>
              <a:t>=−2.5log𝐹</a:t>
            </a:r>
            <a:r>
              <a:rPr lang="en-US" baseline="-25000" dirty="0"/>
              <a:t>𝜈</a:t>
            </a:r>
            <a:r>
              <a:rPr lang="en-US" dirty="0"/>
              <a:t>−48.6 for 𝐹</a:t>
            </a:r>
            <a:r>
              <a:rPr lang="en-US" baseline="-25000" dirty="0"/>
              <a:t>𝜈</a:t>
            </a:r>
            <a:r>
              <a:rPr lang="en-US" dirty="0"/>
              <a:t> in ergs/cm</a:t>
            </a:r>
            <a:r>
              <a:rPr lang="en-US" baseline="30000" dirty="0"/>
              <a:t>2</a:t>
            </a:r>
            <a:r>
              <a:rPr lang="en-US" dirty="0"/>
              <a:t>/s/Hz</a:t>
            </a:r>
          </a:p>
          <a:p>
            <a:pPr marL="0" indent="0">
              <a:buNone/>
            </a:pPr>
            <a:endParaRPr lang="en-US" dirty="0"/>
          </a:p>
          <a:p>
            <a:pPr marL="0" indent="0">
              <a:buNone/>
            </a:pPr>
            <a:r>
              <a:rPr lang="en-US" dirty="0"/>
              <a:t>1. Given that these systems are approximately normalized to the flux of Vega at 5500 A (3.63x10</a:t>
            </a:r>
            <a:r>
              <a:rPr lang="en-US" baseline="30000" dirty="0"/>
              <a:t>-9 </a:t>
            </a:r>
            <a:r>
              <a:rPr lang="en-US" dirty="0"/>
              <a:t>ergs/cm</a:t>
            </a:r>
            <a:r>
              <a:rPr lang="en-US" baseline="30000" dirty="0"/>
              <a:t>2</a:t>
            </a:r>
            <a:r>
              <a:rPr lang="en-US" dirty="0"/>
              <a:t>/s/A), where do the constants (-21.1 and -48.6) come from? </a:t>
            </a:r>
          </a:p>
          <a:p>
            <a:pPr marL="0" indent="0">
              <a:buNone/>
            </a:pPr>
            <a:r>
              <a:rPr lang="en-US" dirty="0"/>
              <a:t>2. Derive a relation between STMAG and ABNU mag, i.e., the difference between monochromatic magnitudes in the two systems as a function of wavelength. Be careful about units.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6942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95A1-A9A7-DC4E-9971-1D99E42BCE18}"/>
              </a:ext>
            </a:extLst>
          </p:cNvPr>
          <p:cNvSpPr>
            <a:spLocks noGrp="1"/>
          </p:cNvSpPr>
          <p:nvPr>
            <p:ph type="title"/>
          </p:nvPr>
        </p:nvSpPr>
        <p:spPr/>
        <p:txBody>
          <a:bodyPr/>
          <a:lstStyle/>
          <a:p>
            <a:r>
              <a:rPr lang="en-US" dirty="0"/>
              <a:t>Questions: magnitude –flux conversion</a:t>
            </a:r>
          </a:p>
        </p:txBody>
      </p:sp>
      <p:sp>
        <p:nvSpPr>
          <p:cNvPr id="7" name="Content Placeholder 6">
            <a:extLst>
              <a:ext uri="{FF2B5EF4-FFF2-40B4-BE49-F238E27FC236}">
                <a16:creationId xmlns:a16="http://schemas.microsoft.com/office/drawing/2014/main" id="{18496085-09A9-7E4C-910C-EAD6DF122BF4}"/>
              </a:ext>
            </a:extLst>
          </p:cNvPr>
          <p:cNvSpPr>
            <a:spLocks noGrp="1"/>
          </p:cNvSpPr>
          <p:nvPr>
            <p:ph idx="1"/>
          </p:nvPr>
        </p:nvSpPr>
        <p:spPr>
          <a:xfrm>
            <a:off x="838200" y="1532966"/>
            <a:ext cx="9395012" cy="3321422"/>
          </a:xfrm>
        </p:spPr>
        <p:txBody>
          <a:bodyPr>
            <a:normAutofit fontScale="77500" lnSpcReduction="20000"/>
          </a:bodyPr>
          <a:lstStyle/>
          <a:p>
            <a:pPr marL="0" indent="0">
              <a:buNone/>
            </a:pPr>
            <a:r>
              <a:rPr lang="en-US" dirty="0"/>
              <a:t>1. </a:t>
            </a:r>
            <a:r>
              <a:rPr lang="en-US" sz="3300" dirty="0"/>
              <a:t>Using the effective wavelengths and Vega flux </a:t>
            </a:r>
            <a:r>
              <a:rPr lang="en-US" sz="3300" dirty="0" err="1"/>
              <a:t>zeropoints</a:t>
            </a:r>
            <a:r>
              <a:rPr lang="en-US" sz="3300" dirty="0"/>
              <a:t> from </a:t>
            </a:r>
            <a:r>
              <a:rPr lang="en-US" sz="3300" dirty="0" err="1"/>
              <a:t>Bessell</a:t>
            </a:r>
            <a:r>
              <a:rPr lang="en-US" sz="3300" dirty="0"/>
              <a:t> et al (1998), e.g. as tabulated at </a:t>
            </a:r>
            <a:r>
              <a:rPr lang="en-US" sz="3300" u="sng" dirty="0">
                <a:hlinkClick r:id="rId2"/>
              </a:rPr>
              <a:t>http://www.astronomy.ohio-state.edu/~martini/usefuldata.html, </a:t>
            </a:r>
            <a:r>
              <a:rPr lang="en-US" sz="3300" dirty="0"/>
              <a:t>write a software function that will take as input an array of observed UBVRI  magnitudes and return three arrays, giving the effective wavelength, and 𝐹</a:t>
            </a:r>
            <a:r>
              <a:rPr lang="en-US" sz="3300" baseline="-25000" dirty="0"/>
              <a:t>𝜈</a:t>
            </a:r>
            <a:r>
              <a:rPr lang="el-GR" sz="3300" dirty="0"/>
              <a:t> </a:t>
            </a:r>
            <a:r>
              <a:rPr lang="en-US" sz="3300" dirty="0"/>
              <a:t>and 𝐹</a:t>
            </a:r>
            <a:r>
              <a:rPr lang="en-US" sz="3300" baseline="-25000" dirty="0"/>
              <a:t>𝜆</a:t>
            </a:r>
            <a:r>
              <a:rPr lang="el-GR" sz="3300" dirty="0"/>
              <a:t> </a:t>
            </a:r>
            <a:r>
              <a:rPr lang="en-US" sz="3300" dirty="0"/>
              <a:t>of the object at the effective wavelengths of the UBVRI filters.</a:t>
            </a:r>
          </a:p>
          <a:p>
            <a:pPr marL="0" indent="0">
              <a:buNone/>
            </a:pPr>
            <a:r>
              <a:rPr lang="en-US" sz="3300" dirty="0"/>
              <a:t>2. A star has the following apparent magnitudes in the UBVRI system. Use your routine to complete the following table and to plot the derived spectral energy distribution (SED). Remembering (or looking up) Wien's law, estimate the effective temperature of this star!</a:t>
            </a:r>
          </a:p>
        </p:txBody>
      </p:sp>
      <p:graphicFrame>
        <p:nvGraphicFramePr>
          <p:cNvPr id="9" name="Table 9">
            <a:extLst>
              <a:ext uri="{FF2B5EF4-FFF2-40B4-BE49-F238E27FC236}">
                <a16:creationId xmlns:a16="http://schemas.microsoft.com/office/drawing/2014/main" id="{61CD81F4-A62E-8E41-9BF0-9F421B08FA7C}"/>
              </a:ext>
            </a:extLst>
          </p:cNvPr>
          <p:cNvGraphicFramePr>
            <a:graphicFrameLocks noGrp="1"/>
          </p:cNvGraphicFramePr>
          <p:nvPr>
            <p:extLst>
              <p:ext uri="{D42A27DB-BD31-4B8C-83A1-F6EECF244321}">
                <p14:modId xmlns:p14="http://schemas.microsoft.com/office/powerpoint/2010/main" val="1757299910"/>
              </p:ext>
            </p:extLst>
          </p:nvPr>
        </p:nvGraphicFramePr>
        <p:xfrm>
          <a:off x="3415552" y="4616076"/>
          <a:ext cx="6512860" cy="2194560"/>
        </p:xfrm>
        <a:graphic>
          <a:graphicData uri="http://schemas.openxmlformats.org/drawingml/2006/table">
            <a:tbl>
              <a:tblPr firstRow="1" bandRow="1">
                <a:tableStyleId>{5C22544A-7EE6-4342-B048-85BDC9FD1C3A}</a:tableStyleId>
              </a:tblPr>
              <a:tblGrid>
                <a:gridCol w="1302572">
                  <a:extLst>
                    <a:ext uri="{9D8B030D-6E8A-4147-A177-3AD203B41FA5}">
                      <a16:colId xmlns:a16="http://schemas.microsoft.com/office/drawing/2014/main" val="499277507"/>
                    </a:ext>
                  </a:extLst>
                </a:gridCol>
                <a:gridCol w="1302572">
                  <a:extLst>
                    <a:ext uri="{9D8B030D-6E8A-4147-A177-3AD203B41FA5}">
                      <a16:colId xmlns:a16="http://schemas.microsoft.com/office/drawing/2014/main" val="285527735"/>
                    </a:ext>
                  </a:extLst>
                </a:gridCol>
                <a:gridCol w="1302572">
                  <a:extLst>
                    <a:ext uri="{9D8B030D-6E8A-4147-A177-3AD203B41FA5}">
                      <a16:colId xmlns:a16="http://schemas.microsoft.com/office/drawing/2014/main" val="368503748"/>
                    </a:ext>
                  </a:extLst>
                </a:gridCol>
                <a:gridCol w="1302572">
                  <a:extLst>
                    <a:ext uri="{9D8B030D-6E8A-4147-A177-3AD203B41FA5}">
                      <a16:colId xmlns:a16="http://schemas.microsoft.com/office/drawing/2014/main" val="1866880795"/>
                    </a:ext>
                  </a:extLst>
                </a:gridCol>
                <a:gridCol w="1302572">
                  <a:extLst>
                    <a:ext uri="{9D8B030D-6E8A-4147-A177-3AD203B41FA5}">
                      <a16:colId xmlns:a16="http://schemas.microsoft.com/office/drawing/2014/main" val="4131068458"/>
                    </a:ext>
                  </a:extLst>
                </a:gridCol>
              </a:tblGrid>
              <a:tr h="256618">
                <a:tc>
                  <a:txBody>
                    <a:bodyPr/>
                    <a:lstStyle/>
                    <a:p>
                      <a:r>
                        <a:rPr lang="en-US" dirty="0"/>
                        <a:t>Bandpass</a:t>
                      </a:r>
                    </a:p>
                  </a:txBody>
                  <a:tcPr/>
                </a:tc>
                <a:tc>
                  <a:txBody>
                    <a:bodyPr/>
                    <a:lstStyle/>
                    <a:p>
                      <a:r>
                        <a:rPr lang="en-US" dirty="0"/>
                        <a:t>Magnitude</a:t>
                      </a:r>
                    </a:p>
                  </a:txBody>
                  <a:tcPr/>
                </a:tc>
                <a:tc>
                  <a:txBody>
                    <a:bodyPr/>
                    <a:lstStyle/>
                    <a:p>
                      <a:r>
                        <a:rPr lang="en-US" dirty="0"/>
                        <a:t>F</a:t>
                      </a:r>
                      <a:r>
                        <a:rPr lang="en-US" baseline="-25000" dirty="0"/>
                        <a:t>𝜈</a:t>
                      </a:r>
                    </a:p>
                  </a:txBody>
                  <a:tcPr/>
                </a:tc>
                <a:tc>
                  <a:txBody>
                    <a:bodyPr/>
                    <a:lstStyle/>
                    <a:p>
                      <a:r>
                        <a:rPr lang="en-US" dirty="0"/>
                        <a:t>F</a:t>
                      </a:r>
                      <a:r>
                        <a:rPr lang="en-US" baseline="-25000" dirty="0"/>
                        <a:t>𝜆</a:t>
                      </a:r>
                    </a:p>
                  </a:txBody>
                  <a:tcPr/>
                </a:tc>
                <a:tc>
                  <a:txBody>
                    <a:bodyPr/>
                    <a:lstStyle/>
                    <a:p>
                      <a:r>
                        <a:rPr lang="en-US" dirty="0"/>
                        <a:t>𝜆</a:t>
                      </a:r>
                      <a:r>
                        <a:rPr lang="en-US" baseline="-25000" dirty="0"/>
                        <a:t>eff</a:t>
                      </a:r>
                      <a:endParaRPr lang="en-US" dirty="0"/>
                    </a:p>
                  </a:txBody>
                  <a:tcPr/>
                </a:tc>
                <a:extLst>
                  <a:ext uri="{0D108BD9-81ED-4DB2-BD59-A6C34878D82A}">
                    <a16:rowId xmlns:a16="http://schemas.microsoft.com/office/drawing/2014/main" val="2657021584"/>
                  </a:ext>
                </a:extLst>
              </a:tr>
              <a:tr h="256618">
                <a:tc>
                  <a:txBody>
                    <a:bodyPr/>
                    <a:lstStyle/>
                    <a:p>
                      <a:r>
                        <a:rPr lang="en-US" dirty="0"/>
                        <a:t>U</a:t>
                      </a:r>
                    </a:p>
                  </a:txBody>
                  <a:tcPr/>
                </a:tc>
                <a:tc>
                  <a:txBody>
                    <a:bodyPr/>
                    <a:lstStyle/>
                    <a:p>
                      <a:r>
                        <a:rPr lang="en-US" dirty="0"/>
                        <a:t>16.74</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7263093"/>
                  </a:ext>
                </a:extLst>
              </a:tr>
              <a:tr h="256618">
                <a:tc>
                  <a:txBody>
                    <a:bodyPr/>
                    <a:lstStyle/>
                    <a:p>
                      <a:r>
                        <a:rPr lang="en-US" dirty="0"/>
                        <a:t>B</a:t>
                      </a:r>
                    </a:p>
                  </a:txBody>
                  <a:tcPr/>
                </a:tc>
                <a:tc>
                  <a:txBody>
                    <a:bodyPr/>
                    <a:lstStyle/>
                    <a:p>
                      <a:r>
                        <a:rPr lang="en-US" dirty="0"/>
                        <a:t>16.86</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0765113"/>
                  </a:ext>
                </a:extLst>
              </a:tr>
              <a:tr h="256618">
                <a:tc>
                  <a:txBody>
                    <a:bodyPr/>
                    <a:lstStyle/>
                    <a:p>
                      <a:r>
                        <a:rPr lang="en-US" dirty="0"/>
                        <a:t>V</a:t>
                      </a:r>
                    </a:p>
                  </a:txBody>
                  <a:tcPr/>
                </a:tc>
                <a:tc>
                  <a:txBody>
                    <a:bodyPr/>
                    <a:lstStyle/>
                    <a:p>
                      <a:r>
                        <a:rPr lang="en-US" dirty="0"/>
                        <a:t>16.17</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88767414"/>
                  </a:ext>
                </a:extLst>
              </a:tr>
              <a:tr h="256618">
                <a:tc>
                  <a:txBody>
                    <a:bodyPr/>
                    <a:lstStyle/>
                    <a:p>
                      <a:r>
                        <a:rPr lang="en-US" dirty="0"/>
                        <a:t>R</a:t>
                      </a:r>
                    </a:p>
                  </a:txBody>
                  <a:tcPr/>
                </a:tc>
                <a:tc>
                  <a:txBody>
                    <a:bodyPr/>
                    <a:lstStyle/>
                    <a:p>
                      <a:r>
                        <a:rPr lang="en-US" dirty="0"/>
                        <a:t>15.72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52073364"/>
                  </a:ext>
                </a:extLst>
              </a:tr>
              <a:tr h="256618">
                <a:tc>
                  <a:txBody>
                    <a:bodyPr/>
                    <a:lstStyle/>
                    <a:p>
                      <a:r>
                        <a:rPr lang="en-US" dirty="0"/>
                        <a:t>I</a:t>
                      </a:r>
                    </a:p>
                  </a:txBody>
                  <a:tcPr/>
                </a:tc>
                <a:tc>
                  <a:txBody>
                    <a:bodyPr/>
                    <a:lstStyle/>
                    <a:p>
                      <a:r>
                        <a:rPr lang="en-US" dirty="0"/>
                        <a:t>15.28</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38584675"/>
                  </a:ext>
                </a:extLst>
              </a:tr>
            </a:tbl>
          </a:graphicData>
        </a:graphic>
      </p:graphicFrame>
    </p:spTree>
    <p:extLst>
      <p:ext uri="{BB962C8B-B14F-4D97-AF65-F5344CB8AC3E}">
        <p14:creationId xmlns:p14="http://schemas.microsoft.com/office/powerpoint/2010/main" val="152890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A3A9-9FDC-3E4B-A5C3-4D90F9C8042F}"/>
              </a:ext>
            </a:extLst>
          </p:cNvPr>
          <p:cNvSpPr>
            <a:spLocks noGrp="1"/>
          </p:cNvSpPr>
          <p:nvPr>
            <p:ph type="title"/>
          </p:nvPr>
        </p:nvSpPr>
        <p:spPr/>
        <p:txBody>
          <a:bodyPr/>
          <a:lstStyle/>
          <a:p>
            <a:r>
              <a:rPr lang="en-US" dirty="0"/>
              <a:t>Topics 8/30</a:t>
            </a:r>
          </a:p>
        </p:txBody>
      </p:sp>
      <p:sp>
        <p:nvSpPr>
          <p:cNvPr id="3" name="Content Placeholder 2">
            <a:extLst>
              <a:ext uri="{FF2B5EF4-FFF2-40B4-BE49-F238E27FC236}">
                <a16:creationId xmlns:a16="http://schemas.microsoft.com/office/drawing/2014/main" id="{587F9422-670F-F74D-AD46-81C0A032D471}"/>
              </a:ext>
            </a:extLst>
          </p:cNvPr>
          <p:cNvSpPr>
            <a:spLocks noGrp="1"/>
          </p:cNvSpPr>
          <p:nvPr>
            <p:ph idx="1"/>
          </p:nvPr>
        </p:nvSpPr>
        <p:spPr/>
        <p:txBody>
          <a:bodyPr/>
          <a:lstStyle/>
          <a:p>
            <a:r>
              <a:rPr lang="en-US" dirty="0"/>
              <a:t>How are things going?</a:t>
            </a:r>
          </a:p>
          <a:p>
            <a:r>
              <a:rPr lang="en-US" dirty="0"/>
              <a:t>Wed lecture videos</a:t>
            </a:r>
          </a:p>
          <a:p>
            <a:r>
              <a:rPr lang="en-US" dirty="0"/>
              <a:t>APO trip</a:t>
            </a:r>
          </a:p>
          <a:p>
            <a:pPr marL="0" indent="0">
              <a:buNone/>
            </a:pPr>
            <a:endParaRPr lang="en-US" dirty="0"/>
          </a:p>
          <a:p>
            <a:r>
              <a:rPr lang="en-US" dirty="0"/>
              <a:t>Questions on problems and/or lecture videos</a:t>
            </a:r>
          </a:p>
          <a:p>
            <a:r>
              <a:rPr lang="en-US" dirty="0"/>
              <a:t>Count equation</a:t>
            </a:r>
          </a:p>
          <a:p>
            <a:r>
              <a:rPr lang="en-US" dirty="0"/>
              <a:t>Photometry: </a:t>
            </a:r>
            <a:r>
              <a:rPr lang="en-US" dirty="0" err="1"/>
              <a:t>zeropoints</a:t>
            </a:r>
            <a:r>
              <a:rPr lang="en-US" dirty="0"/>
              <a:t> and transformation coefficients</a:t>
            </a:r>
          </a:p>
        </p:txBody>
      </p:sp>
    </p:spTree>
    <p:extLst>
      <p:ext uri="{BB962C8B-B14F-4D97-AF65-F5344CB8AC3E}">
        <p14:creationId xmlns:p14="http://schemas.microsoft.com/office/powerpoint/2010/main" val="387285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93ED-547D-274E-BDCA-F1040C158375}"/>
              </a:ext>
            </a:extLst>
          </p:cNvPr>
          <p:cNvSpPr>
            <a:spLocks noGrp="1"/>
          </p:cNvSpPr>
          <p:nvPr>
            <p:ph type="title"/>
          </p:nvPr>
        </p:nvSpPr>
        <p:spPr/>
        <p:txBody>
          <a:bodyPr/>
          <a:lstStyle/>
          <a:p>
            <a:r>
              <a:rPr lang="en-US" dirty="0"/>
              <a:t>Observed fluxes and the signal (count) equation</a:t>
            </a:r>
          </a:p>
        </p:txBody>
      </p:sp>
      <p:sp>
        <p:nvSpPr>
          <p:cNvPr id="3" name="Content Placeholder 2">
            <a:extLst>
              <a:ext uri="{FF2B5EF4-FFF2-40B4-BE49-F238E27FC236}">
                <a16:creationId xmlns:a16="http://schemas.microsoft.com/office/drawing/2014/main" id="{473BEDC9-37E2-3641-84B2-80D241A5CD9D}"/>
              </a:ext>
            </a:extLst>
          </p:cNvPr>
          <p:cNvSpPr>
            <a:spLocks noGrp="1"/>
          </p:cNvSpPr>
          <p:nvPr>
            <p:ph idx="1"/>
          </p:nvPr>
        </p:nvSpPr>
        <p:spPr/>
        <p:txBody>
          <a:bodyPr/>
          <a:lstStyle/>
          <a:p>
            <a:r>
              <a:rPr lang="en-US" dirty="0"/>
              <a:t>How is what we observe related to what objects emit?</a:t>
            </a:r>
          </a:p>
          <a:p>
            <a:pPr marL="457200" lvl="1" indent="0">
              <a:buNone/>
            </a:pPr>
            <a:endParaRPr lang="en-US" dirty="0"/>
          </a:p>
          <a:p>
            <a:r>
              <a:rPr lang="en-US" dirty="0"/>
              <a:t>The “signal (count) equation”</a:t>
            </a:r>
          </a:p>
          <a:p>
            <a:pPr lvl="1"/>
            <a:r>
              <a:rPr lang="en-US" dirty="0"/>
              <a:t>What are the terms?</a:t>
            </a:r>
          </a:p>
          <a:p>
            <a:pPr lvl="1"/>
            <a:r>
              <a:rPr lang="en-US" dirty="0"/>
              <a:t>How well do we know them?</a:t>
            </a:r>
          </a:p>
          <a:p>
            <a:pPr marL="457200" lvl="1" indent="0">
              <a:buNone/>
            </a:pPr>
            <a:endParaRPr lang="en-US" dirty="0"/>
          </a:p>
          <a:p>
            <a:r>
              <a:rPr lang="en-US" dirty="0"/>
              <a:t>Can we use the signal equation to measure accurate fluxes?</a:t>
            </a:r>
          </a:p>
          <a:p>
            <a:pPr marL="0" indent="0">
              <a:buNone/>
            </a:pPr>
            <a:endParaRPr lang="en-US" dirty="0"/>
          </a:p>
          <a:p>
            <a:r>
              <a:rPr lang="en-US" dirty="0"/>
              <a:t>What can we use it for?</a:t>
            </a:r>
          </a:p>
          <a:p>
            <a:pPr lvl="1"/>
            <a:endParaRPr lang="en-US" dirty="0"/>
          </a:p>
        </p:txBody>
      </p:sp>
    </p:spTree>
    <p:extLst>
      <p:ext uri="{BB962C8B-B14F-4D97-AF65-F5344CB8AC3E}">
        <p14:creationId xmlns:p14="http://schemas.microsoft.com/office/powerpoint/2010/main" val="91372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A7EA-A846-B94D-B707-62461949C081}"/>
              </a:ext>
            </a:extLst>
          </p:cNvPr>
          <p:cNvSpPr>
            <a:spLocks noGrp="1"/>
          </p:cNvSpPr>
          <p:nvPr>
            <p:ph type="title"/>
          </p:nvPr>
        </p:nvSpPr>
        <p:spPr/>
        <p:txBody>
          <a:bodyPr/>
          <a:lstStyle/>
          <a:p>
            <a:r>
              <a:rPr lang="en-US" dirty="0"/>
              <a:t>8/18</a:t>
            </a:r>
          </a:p>
        </p:txBody>
      </p:sp>
      <p:sp>
        <p:nvSpPr>
          <p:cNvPr id="3" name="Content Placeholder 2">
            <a:extLst>
              <a:ext uri="{FF2B5EF4-FFF2-40B4-BE49-F238E27FC236}">
                <a16:creationId xmlns:a16="http://schemas.microsoft.com/office/drawing/2014/main" id="{4B0F0B85-9DE0-A04F-A4E0-9CE94C1D1635}"/>
              </a:ext>
            </a:extLst>
          </p:cNvPr>
          <p:cNvSpPr>
            <a:spLocks noGrp="1"/>
          </p:cNvSpPr>
          <p:nvPr>
            <p:ph idx="1"/>
          </p:nvPr>
        </p:nvSpPr>
        <p:spPr/>
        <p:txBody>
          <a:bodyPr/>
          <a:lstStyle/>
          <a:p>
            <a:r>
              <a:rPr lang="en-US" dirty="0"/>
              <a:t>Intro</a:t>
            </a:r>
          </a:p>
        </p:txBody>
      </p:sp>
    </p:spTree>
    <p:extLst>
      <p:ext uri="{BB962C8B-B14F-4D97-AF65-F5344CB8AC3E}">
        <p14:creationId xmlns:p14="http://schemas.microsoft.com/office/powerpoint/2010/main" val="187281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B20C-6CAD-B340-9CB6-E15BCFF825EF}"/>
              </a:ext>
            </a:extLst>
          </p:cNvPr>
          <p:cNvSpPr>
            <a:spLocks noGrp="1"/>
          </p:cNvSpPr>
          <p:nvPr>
            <p:ph type="title"/>
          </p:nvPr>
        </p:nvSpPr>
        <p:spPr/>
        <p:txBody>
          <a:bodyPr/>
          <a:lstStyle/>
          <a:p>
            <a:r>
              <a:rPr lang="en-US" dirty="0"/>
              <a:t>Signal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2A9F06-9875-C743-B3D3-1A084DC935EB}"/>
                  </a:ext>
                </a:extLst>
              </p:cNvPr>
              <p:cNvSpPr>
                <a:spLocks noGrp="1"/>
              </p:cNvSpPr>
              <p:nvPr>
                <p:ph idx="1"/>
              </p:nvPr>
            </p:nvSpPr>
            <p:spPr/>
            <p:txBody>
              <a:bodyPr/>
              <a:lstStyle/>
              <a:p>
                <a:pPr marL="0" indent="0">
                  <a:buNone/>
                </a:pPr>
                <a:r>
                  <a:rPr lang="en-US" dirty="0"/>
                  <a:t>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a:rPr lang="en-US">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Tt</m:t>
                    </m:r>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h𝑐</m:t>
                        </m:r>
                      </m:den>
                    </m:f>
                    <m:r>
                      <a:rPr lang="en-US" i="1">
                        <a:latin typeface="Cambria Math" panose="02040503050406030204" pitchFamily="18" charset="0"/>
                        <a:ea typeface="Cambria Math" panose="02040503050406030204" pitchFamily="18" charset="0"/>
                      </a:rPr>
                      <m:t>𝑎</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𝑖</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𝑓</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𝑑</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oMath>
                </a14:m>
                <a:endParaRPr lang="en-US" dirty="0"/>
              </a:p>
              <a:p>
                <a:pPr marL="0" indent="0">
                  <a:buNone/>
                </a:pPr>
                <a:r>
                  <a:rPr lang="en-US" dirty="0"/>
                  <a:t>We can define the observed photon flux, S’:</a:t>
                </a:r>
              </a:p>
              <a:p>
                <a:pPr marL="0" indent="0">
                  <a:buNone/>
                </a:pPr>
                <a:r>
                  <a:rPr lang="en-US" dirty="0"/>
                  <a:t>        S’ =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𝐹</m:t>
                    </m:r>
                    <m:r>
                      <a:rPr lang="en-US" i="1" baseline="-25000">
                        <a:latin typeface="Cambria Math" panose="02040503050406030204" pitchFamily="18" charset="0"/>
                        <a:ea typeface="Cambria Math" panose="02040503050406030204" pitchFamily="18" charset="0"/>
                      </a:rPr>
                      <m:t>𝜆</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𝜆</m:t>
                        </m:r>
                      </m:num>
                      <m:den>
                        <m:r>
                          <a:rPr lang="en-US" i="1">
                            <a:latin typeface="Cambria Math" panose="02040503050406030204" pitchFamily="18" charset="0"/>
                            <a:ea typeface="Cambria Math" panose="02040503050406030204" pitchFamily="18" charset="0"/>
                          </a:rPr>
                          <m:t>h𝑐</m:t>
                        </m:r>
                      </m:den>
                    </m:f>
                    <m:r>
                      <a:rPr lang="en-US" i="1">
                        <a:latin typeface="Cambria Math" panose="02040503050406030204" pitchFamily="18" charset="0"/>
                        <a:ea typeface="Cambria Math" panose="02040503050406030204" pitchFamily="18" charset="0"/>
                      </a:rPr>
                      <m:t>𝑎</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𝑚</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𝑖</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𝑓</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𝑑</m:t>
                    </m:r>
                    <m:r>
                      <a:rPr lang="en-US" i="1" baseline="-25000">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𝜆</m:t>
                    </m:r>
                  </m:oMath>
                </a14:m>
                <a:endParaRPr lang="en-US" dirty="0"/>
              </a:p>
              <a:p>
                <a:pPr marL="0" indent="0">
                  <a:buNone/>
                </a:pPr>
                <a:r>
                  <a:rPr lang="en-US" dirty="0"/>
                  <a:t>        S  = S’ T t</a:t>
                </a:r>
              </a:p>
            </p:txBody>
          </p:sp>
        </mc:Choice>
        <mc:Fallback xmlns="">
          <p:sp>
            <p:nvSpPr>
              <p:cNvPr id="3" name="Content Placeholder 2">
                <a:extLst>
                  <a:ext uri="{FF2B5EF4-FFF2-40B4-BE49-F238E27FC236}">
                    <a16:creationId xmlns:a16="http://schemas.microsoft.com/office/drawing/2014/main" id="{D92A9F06-9875-C743-B3D3-1A084DC935EB}"/>
                  </a:ext>
                </a:extLst>
              </p:cNvPr>
              <p:cNvSpPr>
                <a:spLocks noGrp="1" noRot="1" noChangeAspect="1" noMove="1" noResize="1" noEditPoints="1" noAdjustHandles="1" noChangeArrowheads="1" noChangeShapeType="1" noTextEdit="1"/>
              </p:cNvSpPr>
              <p:nvPr>
                <p:ph idx="1"/>
              </p:nvPr>
            </p:nvSpPr>
            <p:spPr>
              <a:blipFill>
                <a:blip r:embed="rId2"/>
                <a:stretch>
                  <a:fillRect l="-120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AD48D83-57FF-B94A-8FBC-C6C4C058191E}"/>
              </a:ext>
            </a:extLst>
          </p:cNvPr>
          <p:cNvSpPr txBox="1"/>
          <p:nvPr/>
        </p:nvSpPr>
        <p:spPr>
          <a:xfrm>
            <a:off x="1243013" y="4986338"/>
            <a:ext cx="5449825" cy="523220"/>
          </a:xfrm>
          <a:prstGeom prst="rect">
            <a:avLst/>
          </a:prstGeom>
          <a:noFill/>
        </p:spPr>
        <p:txBody>
          <a:bodyPr wrap="none" rtlCol="0">
            <a:spAutoFit/>
          </a:bodyPr>
          <a:lstStyle/>
          <a:p>
            <a:r>
              <a:rPr lang="en-US" sz="2800" dirty="0"/>
              <a:t>What are the units of S?   S’?     S’T? </a:t>
            </a:r>
          </a:p>
        </p:txBody>
      </p:sp>
    </p:spTree>
    <p:extLst>
      <p:ext uri="{BB962C8B-B14F-4D97-AF65-F5344CB8AC3E}">
        <p14:creationId xmlns:p14="http://schemas.microsoft.com/office/powerpoint/2010/main" val="299132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82BF-4F26-B849-8E54-6C8E818AFFDB}"/>
              </a:ext>
            </a:extLst>
          </p:cNvPr>
          <p:cNvSpPr>
            <a:spLocks noGrp="1"/>
          </p:cNvSpPr>
          <p:nvPr>
            <p:ph type="title"/>
          </p:nvPr>
        </p:nvSpPr>
        <p:spPr/>
        <p:txBody>
          <a:bodyPr/>
          <a:lstStyle/>
          <a:p>
            <a:r>
              <a:rPr lang="en-US" dirty="0"/>
              <a:t>Signal equation</a:t>
            </a:r>
          </a:p>
        </p:txBody>
      </p:sp>
      <p:sp>
        <p:nvSpPr>
          <p:cNvPr id="3" name="Content Placeholder 2">
            <a:extLst>
              <a:ext uri="{FF2B5EF4-FFF2-40B4-BE49-F238E27FC236}">
                <a16:creationId xmlns:a16="http://schemas.microsoft.com/office/drawing/2014/main" id="{A337A354-2274-C340-B042-5E0213CACEDC}"/>
              </a:ext>
            </a:extLst>
          </p:cNvPr>
          <p:cNvSpPr>
            <a:spLocks noGrp="1"/>
          </p:cNvSpPr>
          <p:nvPr>
            <p:ph idx="1"/>
          </p:nvPr>
        </p:nvSpPr>
        <p:spPr>
          <a:xfrm>
            <a:off x="838200" y="1911350"/>
            <a:ext cx="10515600" cy="4351338"/>
          </a:xfrm>
        </p:spPr>
        <p:txBody>
          <a:bodyPr/>
          <a:lstStyle/>
          <a:p>
            <a:r>
              <a:rPr lang="en-US" dirty="0"/>
              <a:t>What is the photon flux from Vega at 5500 A? </a:t>
            </a:r>
          </a:p>
          <a:p>
            <a:pPr marL="0" indent="0">
              <a:buNone/>
            </a:pPr>
            <a:r>
              <a:rPr lang="en-US" dirty="0"/>
              <a:t>                   F</a:t>
            </a:r>
            <a:r>
              <a:rPr lang="en-US" baseline="-25000" dirty="0"/>
              <a:t>𝜆 </a:t>
            </a:r>
            <a:r>
              <a:rPr lang="en-US" dirty="0"/>
              <a:t>= 3.63e-9 ergs/cm</a:t>
            </a:r>
            <a:r>
              <a:rPr lang="en-US" baseline="30000" dirty="0"/>
              <a:t>2</a:t>
            </a:r>
            <a:r>
              <a:rPr lang="en-US" dirty="0"/>
              <a:t>/s/</a:t>
            </a:r>
            <a:r>
              <a:rPr lang="en-US" dirty="0" err="1"/>
              <a:t>Å</a:t>
            </a:r>
            <a:endParaRPr lang="en-US" dirty="0"/>
          </a:p>
          <a:p>
            <a:pPr marL="0" indent="0">
              <a:buNone/>
            </a:pPr>
            <a:endParaRPr lang="en-US" dirty="0"/>
          </a:p>
          <a:p>
            <a:r>
              <a:rPr lang="en-US" dirty="0"/>
              <a:t>Using a spectrograph which gives 1 A/pixel on a 1m (diameter) telescope, you count 10000 photons/A at 5500 A in a 1000 s exposure for a star with V=10. What is the throughput of the system?</a:t>
            </a:r>
          </a:p>
        </p:txBody>
      </p:sp>
    </p:spTree>
    <p:extLst>
      <p:ext uri="{BB962C8B-B14F-4D97-AF65-F5344CB8AC3E}">
        <p14:creationId xmlns:p14="http://schemas.microsoft.com/office/powerpoint/2010/main" val="88371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2AE-BE2C-BC48-9BCE-D05C06F1184B}"/>
              </a:ext>
            </a:extLst>
          </p:cNvPr>
          <p:cNvSpPr>
            <a:spLocks noGrp="1"/>
          </p:cNvSpPr>
          <p:nvPr>
            <p:ph type="title"/>
          </p:nvPr>
        </p:nvSpPr>
        <p:spPr/>
        <p:txBody>
          <a:bodyPr/>
          <a:lstStyle/>
          <a:p>
            <a:r>
              <a:rPr lang="en-US" dirty="0"/>
              <a:t>Calibrating observations of brightness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FC1AA3-0B17-0D41-9B6B-A1D9B35C2141}"/>
                  </a:ext>
                </a:extLst>
              </p:cNvPr>
              <p:cNvSpPr>
                <a:spLocks noGrp="1"/>
              </p:cNvSpPr>
              <p:nvPr>
                <p:ph idx="1"/>
              </p:nvPr>
            </p:nvSpPr>
            <p:spPr>
              <a:xfrm>
                <a:off x="838200" y="1496291"/>
                <a:ext cx="10515600" cy="5181600"/>
              </a:xfrm>
            </p:spPr>
            <p:txBody>
              <a:bodyPr>
                <a:normAutofit fontScale="70000" lnSpcReduction="20000"/>
              </a:bodyPr>
              <a:lstStyle/>
              <a:p>
                <a:r>
                  <a:rPr lang="en-US" dirty="0"/>
                  <a:t>Photometry: measurement of </a:t>
                </a:r>
                <a:r>
                  <a:rPr lang="en-US" dirty="0" err="1"/>
                  <a:t>brightnesses</a:t>
                </a:r>
                <a:endParaRPr lang="en-US" dirty="0"/>
              </a:p>
              <a:p>
                <a:r>
                  <a:rPr lang="en-US" dirty="0"/>
                  <a:t>Images to counts</a:t>
                </a:r>
              </a:p>
              <a:p>
                <a:r>
                  <a:rPr lang="en-US" dirty="0"/>
                  <a:t>Counts to magnitudes: “instrumental” magnitudes</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𝑖𝑛𝑠𝑡</m:t>
                          </m:r>
                        </m:sub>
                      </m:sSub>
                      <m:r>
                        <a:rPr lang="en-US" b="0" i="1" smtClean="0">
                          <a:latin typeface="Cambria Math" panose="02040503050406030204" pitchFamily="18" charset="0"/>
                        </a:rPr>
                        <m:t>=−2.5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𝑐𝑜𝑢𝑛𝑡𝑠</m:t>
                          </m:r>
                          <m:r>
                            <a:rPr lang="en-US" b="0" i="1" smtClean="0">
                              <a:latin typeface="Cambria Math" panose="02040503050406030204" pitchFamily="18" charset="0"/>
                            </a:rPr>
                            <m:t>/</m:t>
                          </m:r>
                          <m:r>
                            <a:rPr lang="en-US" b="0" i="1" smtClean="0">
                              <a:latin typeface="Cambria Math" panose="02040503050406030204" pitchFamily="18" charset="0"/>
                            </a:rPr>
                            <m:t>𝑠</m:t>
                          </m:r>
                        </m:e>
                      </m:func>
                    </m:oMath>
                  </m:oMathPara>
                </a14:m>
                <a:endParaRPr lang="en-US" dirty="0"/>
              </a:p>
              <a:p>
                <a:r>
                  <a:rPr lang="en-US" dirty="0"/>
                  <a:t>Differential photometry: compare to other stars in field</a:t>
                </a:r>
              </a:p>
              <a:p>
                <a:pPr lvl="1"/>
                <a:r>
                  <a:rPr lang="en-US" dirty="0"/>
                  <a:t>All terms cancel out, even in poor conditions!</a:t>
                </a:r>
              </a:p>
              <a:p>
                <a:pPr lvl="1"/>
                <a:r>
                  <a:rPr lang="en-US" dirty="0"/>
                  <a:t>Even if no stars of known brightness, still useful for variables</a:t>
                </a:r>
              </a:p>
              <a:p>
                <a:r>
                  <a:rPr lang="en-US" dirty="0"/>
                  <a:t>Calibrating photometry</a:t>
                </a:r>
              </a:p>
              <a:p>
                <a:pPr lvl="1"/>
                <a:r>
                  <a:rPr lang="en-US" dirty="0"/>
                  <a:t>If stars of known brightness in field, can determine the </a:t>
                </a:r>
                <a:r>
                  <a:rPr lang="en-US" dirty="0" err="1"/>
                  <a:t>zeropoint</a:t>
                </a:r>
                <a:r>
                  <a:rPr lang="en-US" dirty="0"/>
                  <a:t>:</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𝑚</m:t>
                          </m:r>
                        </m:e>
                        <m:sub>
                          <m:r>
                            <a:rPr lang="en-US" b="0" i="1" smtClean="0">
                              <a:latin typeface="Cambria Math" panose="02040503050406030204" pitchFamily="18" charset="0"/>
                            </a:rPr>
                            <m:t>𝑎𝑝𝑝𝑎𝑟𝑒𝑛𝑡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𝑖𝑛𝑠𝑡</m:t>
                          </m:r>
                        </m:sub>
                      </m:sSub>
                      <m:r>
                        <a:rPr lang="en-US" b="0" i="1" smtClean="0">
                          <a:latin typeface="Cambria Math" panose="02040503050406030204" pitchFamily="18" charset="0"/>
                        </a:rPr>
                        <m:t>+</m:t>
                      </m:r>
                      <m:r>
                        <a:rPr lang="en-US" b="0" i="1" smtClean="0">
                          <a:latin typeface="Cambria Math" panose="02040503050406030204" pitchFamily="18" charset="0"/>
                        </a:rPr>
                        <m:t>𝑧</m:t>
                      </m:r>
                    </m:oMath>
                  </m:oMathPara>
                </a14:m>
                <a:endParaRPr lang="en-US" dirty="0"/>
              </a:p>
              <a:p>
                <a:pPr lvl="1"/>
                <a:r>
                  <a:rPr lang="en-US" dirty="0"/>
                  <a:t>Subtlety: </a:t>
                </a:r>
                <a:r>
                  <a:rPr lang="en-US" dirty="0" err="1"/>
                  <a:t>zeropoint</a:t>
                </a:r>
                <a:r>
                  <a:rPr lang="en-US" dirty="0"/>
                  <a:t> as a function of SED (transformation): observe stars of range of SED / color</a:t>
                </a:r>
              </a:p>
              <a:p>
                <a:r>
                  <a:rPr lang="en-US" dirty="0"/>
                  <a:t>All sky photometry</a:t>
                </a:r>
              </a:p>
              <a:p>
                <a:pPr lvl="1"/>
                <a:r>
                  <a:rPr lang="en-US" dirty="0"/>
                  <a:t>If no stars of known brightness in field, need to observe stars of known brightness in another field!</a:t>
                </a:r>
              </a:p>
              <a:p>
                <a:pPr lvl="1"/>
                <a:r>
                  <a:rPr lang="en-US" dirty="0"/>
                  <a:t>In this case, transmission of Earth’s atmosphere needs to be considered and characterized: observe stars at range of airmass</a:t>
                </a:r>
              </a:p>
              <a:p>
                <a:pPr lvl="1"/>
                <a:r>
                  <a:rPr lang="en-US" dirty="0"/>
                  <a:t>Extinction, transformation, and </a:t>
                </a:r>
                <a:r>
                  <a:rPr lang="en-US" dirty="0" err="1"/>
                  <a:t>zeropoint</a:t>
                </a:r>
                <a:r>
                  <a:rPr lang="en-US" dirty="0"/>
                  <a:t> usually considered simultaneously: observe stars of known brightness at range of airmass and SED/color</a:t>
                </a:r>
              </a:p>
              <a:p>
                <a:pPr marL="0" indent="0">
                  <a:buNone/>
                </a:pPr>
                <a:r>
                  <a:rPr lang="en-US" dirty="0"/>
                  <a:t>	</a:t>
                </a:r>
              </a:p>
            </p:txBody>
          </p:sp>
        </mc:Choice>
        <mc:Fallback xmlns="">
          <p:sp>
            <p:nvSpPr>
              <p:cNvPr id="3" name="Content Placeholder 2">
                <a:extLst>
                  <a:ext uri="{FF2B5EF4-FFF2-40B4-BE49-F238E27FC236}">
                    <a16:creationId xmlns:a16="http://schemas.microsoft.com/office/drawing/2014/main" id="{94FC1AA3-0B17-0D41-9B6B-A1D9B35C2141}"/>
                  </a:ext>
                </a:extLst>
              </p:cNvPr>
              <p:cNvSpPr>
                <a:spLocks noGrp="1" noRot="1" noChangeAspect="1" noMove="1" noResize="1" noEditPoints="1" noAdjustHandles="1" noChangeArrowheads="1" noChangeShapeType="1" noTextEdit="1"/>
              </p:cNvSpPr>
              <p:nvPr>
                <p:ph idx="1"/>
              </p:nvPr>
            </p:nvSpPr>
            <p:spPr>
              <a:xfrm>
                <a:off x="838200" y="1496291"/>
                <a:ext cx="10515600" cy="5181600"/>
              </a:xfrm>
              <a:blipFill>
                <a:blip r:embed="rId2"/>
                <a:stretch>
                  <a:fillRect l="-603" t="-2200"/>
                </a:stretch>
              </a:blipFill>
            </p:spPr>
            <p:txBody>
              <a:bodyPr/>
              <a:lstStyle/>
              <a:p>
                <a:r>
                  <a:rPr lang="en-US">
                    <a:noFill/>
                  </a:rPr>
                  <a:t> </a:t>
                </a:r>
              </a:p>
            </p:txBody>
          </p:sp>
        </mc:Fallback>
      </mc:AlternateContent>
    </p:spTree>
    <p:extLst>
      <p:ext uri="{BB962C8B-B14F-4D97-AF65-F5344CB8AC3E}">
        <p14:creationId xmlns:p14="http://schemas.microsoft.com/office/powerpoint/2010/main" val="25027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933F-EF77-0A44-B389-7DB9152F20A1}"/>
              </a:ext>
            </a:extLst>
          </p:cNvPr>
          <p:cNvSpPr>
            <a:spLocks noGrp="1"/>
          </p:cNvSpPr>
          <p:nvPr>
            <p:ph type="title"/>
          </p:nvPr>
        </p:nvSpPr>
        <p:spPr/>
        <p:txBody>
          <a:bodyPr/>
          <a:lstStyle/>
          <a:p>
            <a:r>
              <a:rPr lang="en-US" dirty="0" err="1"/>
              <a:t>Zeropoint</a:t>
            </a:r>
            <a:endParaRPr lang="en-US" dirty="0"/>
          </a:p>
        </p:txBody>
      </p:sp>
      <p:sp>
        <p:nvSpPr>
          <p:cNvPr id="3" name="Content Placeholder 2">
            <a:extLst>
              <a:ext uri="{FF2B5EF4-FFF2-40B4-BE49-F238E27FC236}">
                <a16:creationId xmlns:a16="http://schemas.microsoft.com/office/drawing/2014/main" id="{4141C0C7-F623-3341-BED7-160AF6147082}"/>
              </a:ext>
            </a:extLst>
          </p:cNvPr>
          <p:cNvSpPr>
            <a:spLocks noGrp="1"/>
          </p:cNvSpPr>
          <p:nvPr>
            <p:ph idx="1"/>
          </p:nvPr>
        </p:nvSpPr>
        <p:spPr/>
        <p:txBody>
          <a:bodyPr/>
          <a:lstStyle/>
          <a:p>
            <a:r>
              <a:rPr lang="en-US" dirty="0"/>
              <a:t>Two telescope systems have </a:t>
            </a:r>
            <a:r>
              <a:rPr lang="en-US" dirty="0" err="1"/>
              <a:t>zeropoints</a:t>
            </a:r>
            <a:r>
              <a:rPr lang="en-US" dirty="0"/>
              <a:t> of 22 and 24, respectively. Which one would you prefer to use?</a:t>
            </a:r>
          </a:p>
          <a:p>
            <a:endParaRPr lang="en-US" dirty="0"/>
          </a:p>
        </p:txBody>
      </p:sp>
    </p:spTree>
    <p:extLst>
      <p:ext uri="{BB962C8B-B14F-4D97-AF65-F5344CB8AC3E}">
        <p14:creationId xmlns:p14="http://schemas.microsoft.com/office/powerpoint/2010/main" val="2082982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5B73-2950-F544-883F-2FF44E1089C2}"/>
              </a:ext>
            </a:extLst>
          </p:cNvPr>
          <p:cNvSpPr>
            <a:spLocks noGrp="1"/>
          </p:cNvSpPr>
          <p:nvPr>
            <p:ph type="title"/>
          </p:nvPr>
        </p:nvSpPr>
        <p:spPr/>
        <p:txBody>
          <a:bodyPr/>
          <a:lstStyle/>
          <a:p>
            <a:r>
              <a:rPr lang="en-US" dirty="0"/>
              <a:t>Photon flux and the signal equation</a:t>
            </a:r>
          </a:p>
        </p:txBody>
      </p:sp>
      <p:sp>
        <p:nvSpPr>
          <p:cNvPr id="3" name="Content Placeholder 2">
            <a:extLst>
              <a:ext uri="{FF2B5EF4-FFF2-40B4-BE49-F238E27FC236}">
                <a16:creationId xmlns:a16="http://schemas.microsoft.com/office/drawing/2014/main" id="{5C5520D7-E662-AA49-BB6C-E5E414F72264}"/>
              </a:ext>
            </a:extLst>
          </p:cNvPr>
          <p:cNvSpPr>
            <a:spLocks noGrp="1"/>
          </p:cNvSpPr>
          <p:nvPr>
            <p:ph idx="1"/>
          </p:nvPr>
        </p:nvSpPr>
        <p:spPr/>
        <p:txBody>
          <a:bodyPr>
            <a:normAutofit fontScale="92500" lnSpcReduction="20000"/>
          </a:bodyPr>
          <a:lstStyle/>
          <a:p>
            <a:pPr marL="0" indent="0">
              <a:buNone/>
            </a:pPr>
            <a:r>
              <a:rPr lang="en-US" dirty="0"/>
              <a:t>The monochromatic flux of Vega at 5500 A is 𝐹</a:t>
            </a:r>
            <a:r>
              <a:rPr lang="en-US" baseline="-25000" dirty="0"/>
              <a:t>𝜆</a:t>
            </a:r>
            <a:r>
              <a:rPr lang="en-US" dirty="0"/>
              <a:t>=3.63x10</a:t>
            </a:r>
            <a:r>
              <a:rPr lang="en-US" baseline="30000" dirty="0"/>
              <a:t>-9 </a:t>
            </a:r>
            <a:r>
              <a:rPr lang="en-US" dirty="0"/>
              <a:t>ergs/cm</a:t>
            </a:r>
            <a:r>
              <a:rPr lang="en-US" baseline="30000" dirty="0"/>
              <a:t>2</a:t>
            </a:r>
            <a:r>
              <a:rPr lang="en-US" dirty="0"/>
              <a:t>/s/A. </a:t>
            </a:r>
          </a:p>
          <a:p>
            <a:pPr marL="0" indent="0">
              <a:buNone/>
            </a:pPr>
            <a:r>
              <a:rPr lang="en-US" dirty="0"/>
              <a:t>1. What is the monochromatic </a:t>
            </a:r>
            <a:r>
              <a:rPr lang="en-US" i="1" dirty="0"/>
              <a:t>photon</a:t>
            </a:r>
            <a:r>
              <a:rPr lang="en-US" dirty="0"/>
              <a:t> flux (photons/cm</a:t>
            </a:r>
            <a:r>
              <a:rPr lang="en-US" baseline="30000" dirty="0"/>
              <a:t>2</a:t>
            </a:r>
            <a:r>
              <a:rPr lang="en-US" dirty="0"/>
              <a:t>/s/A) from Vega at 5500 A?</a:t>
            </a:r>
          </a:p>
          <a:p>
            <a:pPr marL="0" indent="0">
              <a:buNone/>
            </a:pPr>
            <a:r>
              <a:rPr lang="en-US" dirty="0"/>
              <a:t>2. a. Estimate the number of photons/second you would receive for a star with a flat 𝐹</a:t>
            </a:r>
            <a:r>
              <a:rPr lang="en-US" baseline="-25000" dirty="0"/>
              <a:t>𝜆</a:t>
            </a:r>
            <a:r>
              <a:rPr lang="en-US" dirty="0"/>
              <a:t> spectrum with V=20 using the TMO 0.6m (diameter) telescope, assuming that the atmosphere transmits 80% of the light, and that the combined detection efficiency of the telescope and detector is 50 percent, independent of wavelength.  You can assume that the V bandpass is rectangular with a central wavelength of 5500 A, a full width of 850 A, with an in-band transmission of 80 percent. </a:t>
            </a:r>
          </a:p>
          <a:p>
            <a:pPr marL="0" indent="0">
              <a:buNone/>
            </a:pPr>
            <a:r>
              <a:rPr lang="en-US" dirty="0"/>
              <a:t> b. Given your derived count rate, what is the </a:t>
            </a:r>
            <a:r>
              <a:rPr lang="en-US" dirty="0" err="1"/>
              <a:t>zeropoint</a:t>
            </a:r>
            <a:r>
              <a:rPr lang="en-US" dirty="0"/>
              <a:t> (Z) for the V bandpass for the 0.6m?</a:t>
            </a:r>
            <a:br>
              <a:rPr lang="en-US" dirty="0"/>
            </a:br>
            <a:endParaRPr lang="en-US" dirty="0"/>
          </a:p>
        </p:txBody>
      </p:sp>
    </p:spTree>
    <p:extLst>
      <p:ext uri="{BB962C8B-B14F-4D97-AF65-F5344CB8AC3E}">
        <p14:creationId xmlns:p14="http://schemas.microsoft.com/office/powerpoint/2010/main" val="179801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79B7-E7BF-4B49-8637-7829F2B2452E}"/>
              </a:ext>
            </a:extLst>
          </p:cNvPr>
          <p:cNvSpPr>
            <a:spLocks noGrp="1"/>
          </p:cNvSpPr>
          <p:nvPr>
            <p:ph type="title"/>
          </p:nvPr>
        </p:nvSpPr>
        <p:spPr/>
        <p:txBody>
          <a:bodyPr/>
          <a:lstStyle/>
          <a:p>
            <a:r>
              <a:rPr lang="en-US" dirty="0"/>
              <a:t>Photometric transformations</a:t>
            </a:r>
          </a:p>
        </p:txBody>
      </p:sp>
      <p:graphicFrame>
        <p:nvGraphicFramePr>
          <p:cNvPr id="4" name="Content Placeholder 3">
            <a:extLst>
              <a:ext uri="{FF2B5EF4-FFF2-40B4-BE49-F238E27FC236}">
                <a16:creationId xmlns:a16="http://schemas.microsoft.com/office/drawing/2014/main" id="{337EBA15-F3EC-FF42-BEE2-7AF1E39C89E8}"/>
              </a:ext>
            </a:extLst>
          </p:cNvPr>
          <p:cNvGraphicFramePr>
            <a:graphicFrameLocks noGrp="1"/>
          </p:cNvGraphicFramePr>
          <p:nvPr>
            <p:ph idx="1"/>
            <p:extLst>
              <p:ext uri="{D42A27DB-BD31-4B8C-83A1-F6EECF244321}">
                <p14:modId xmlns:p14="http://schemas.microsoft.com/office/powerpoint/2010/main" val="619827656"/>
              </p:ext>
            </p:extLst>
          </p:nvPr>
        </p:nvGraphicFramePr>
        <p:xfrm>
          <a:off x="2168434" y="2667000"/>
          <a:ext cx="7345681" cy="1524000"/>
        </p:xfrm>
        <a:graphic>
          <a:graphicData uri="http://schemas.openxmlformats.org/drawingml/2006/table">
            <a:tbl>
              <a:tblPr/>
              <a:tblGrid>
                <a:gridCol w="606729">
                  <a:extLst>
                    <a:ext uri="{9D8B030D-6E8A-4147-A177-3AD203B41FA5}">
                      <a16:colId xmlns:a16="http://schemas.microsoft.com/office/drawing/2014/main" val="862348031"/>
                    </a:ext>
                  </a:extLst>
                </a:gridCol>
                <a:gridCol w="502688">
                  <a:extLst>
                    <a:ext uri="{9D8B030D-6E8A-4147-A177-3AD203B41FA5}">
                      <a16:colId xmlns:a16="http://schemas.microsoft.com/office/drawing/2014/main" val="2349809724"/>
                    </a:ext>
                  </a:extLst>
                </a:gridCol>
                <a:gridCol w="506685">
                  <a:extLst>
                    <a:ext uri="{9D8B030D-6E8A-4147-A177-3AD203B41FA5}">
                      <a16:colId xmlns:a16="http://schemas.microsoft.com/office/drawing/2014/main" val="119139061"/>
                    </a:ext>
                  </a:extLst>
                </a:gridCol>
                <a:gridCol w="1584769">
                  <a:extLst>
                    <a:ext uri="{9D8B030D-6E8A-4147-A177-3AD203B41FA5}">
                      <a16:colId xmlns:a16="http://schemas.microsoft.com/office/drawing/2014/main" val="3406949641"/>
                    </a:ext>
                  </a:extLst>
                </a:gridCol>
                <a:gridCol w="1241184">
                  <a:extLst>
                    <a:ext uri="{9D8B030D-6E8A-4147-A177-3AD203B41FA5}">
                      <a16:colId xmlns:a16="http://schemas.microsoft.com/office/drawing/2014/main" val="3036693450"/>
                    </a:ext>
                  </a:extLst>
                </a:gridCol>
                <a:gridCol w="1383432">
                  <a:extLst>
                    <a:ext uri="{9D8B030D-6E8A-4147-A177-3AD203B41FA5}">
                      <a16:colId xmlns:a16="http://schemas.microsoft.com/office/drawing/2014/main" val="728130199"/>
                    </a:ext>
                  </a:extLst>
                </a:gridCol>
                <a:gridCol w="1520194">
                  <a:extLst>
                    <a:ext uri="{9D8B030D-6E8A-4147-A177-3AD203B41FA5}">
                      <a16:colId xmlns:a16="http://schemas.microsoft.com/office/drawing/2014/main" val="1969257890"/>
                    </a:ext>
                  </a:extLst>
                </a:gridCol>
              </a:tblGrid>
              <a:tr h="0">
                <a:tc>
                  <a:txBody>
                    <a:bodyPr/>
                    <a:lstStyle/>
                    <a:p>
                      <a:r>
                        <a:rPr lang="en-US">
                          <a:effectLst/>
                        </a:rPr>
                        <a:t>Star</a:t>
                      </a:r>
                    </a:p>
                  </a:txBody>
                  <a:tcPr marL="19050" marR="19050" marT="19050" marB="19050" anchor="ctr">
                    <a:lnL>
                      <a:noFill/>
                    </a:lnL>
                    <a:lnR>
                      <a:noFill/>
                    </a:lnR>
                    <a:lnT>
                      <a:noFill/>
                    </a:lnT>
                    <a:lnB>
                      <a:noFill/>
                    </a:lnB>
                    <a:solidFill>
                      <a:srgbClr val="FFFFFF"/>
                    </a:solidFill>
                  </a:tcPr>
                </a:tc>
                <a:tc>
                  <a:txBody>
                    <a:bodyPr/>
                    <a:lstStyle/>
                    <a:p>
                      <a:r>
                        <a:rPr lang="en-US">
                          <a:effectLst/>
                        </a:rPr>
                        <a:t> V</a:t>
                      </a:r>
                    </a:p>
                  </a:txBody>
                  <a:tcPr marL="19050" marR="19050" marT="19050" marB="19050" anchor="ctr">
                    <a:lnL>
                      <a:noFill/>
                    </a:lnL>
                    <a:lnR>
                      <a:noFill/>
                    </a:lnR>
                    <a:lnT>
                      <a:noFill/>
                    </a:lnT>
                    <a:lnB>
                      <a:noFill/>
                    </a:lnB>
                    <a:solidFill>
                      <a:srgbClr val="FFFFFF"/>
                    </a:solidFill>
                  </a:tcPr>
                </a:tc>
                <a:tc>
                  <a:txBody>
                    <a:bodyPr/>
                    <a:lstStyle/>
                    <a:p>
                      <a:r>
                        <a:rPr lang="en-US">
                          <a:effectLst/>
                        </a:rPr>
                        <a:t>B-V</a:t>
                      </a:r>
                    </a:p>
                  </a:txBody>
                  <a:tcPr marL="19050" marR="19050" marT="19050" marB="19050" anchor="ctr">
                    <a:lnL>
                      <a:noFill/>
                    </a:lnL>
                    <a:lnR>
                      <a:noFill/>
                    </a:lnR>
                    <a:lnT>
                      <a:noFill/>
                    </a:lnT>
                    <a:lnB>
                      <a:noFill/>
                    </a:lnB>
                    <a:solidFill>
                      <a:srgbClr val="FFFFFF"/>
                    </a:solidFill>
                  </a:tcPr>
                </a:tc>
                <a:tc>
                  <a:txBody>
                    <a:bodyPr/>
                    <a:lstStyle/>
                    <a:p>
                      <a:r>
                        <a:rPr lang="en-US">
                          <a:effectLst/>
                        </a:rPr>
                        <a:t>V exposure time (s)</a:t>
                      </a:r>
                    </a:p>
                  </a:txBody>
                  <a:tcPr marL="19050" marR="19050" marT="19050" marB="19050" anchor="ctr">
                    <a:lnL>
                      <a:noFill/>
                    </a:lnL>
                    <a:lnR>
                      <a:noFill/>
                    </a:lnR>
                    <a:lnT>
                      <a:noFill/>
                    </a:lnT>
                    <a:lnB>
                      <a:noFill/>
                    </a:lnB>
                    <a:solidFill>
                      <a:srgbClr val="FFFFFF"/>
                    </a:solidFill>
                  </a:tcPr>
                </a:tc>
                <a:tc>
                  <a:txBody>
                    <a:bodyPr/>
                    <a:lstStyle/>
                    <a:p>
                      <a:r>
                        <a:rPr lang="en-US">
                          <a:effectLst/>
                        </a:rPr>
                        <a:t> V total counts</a:t>
                      </a:r>
                    </a:p>
                  </a:txBody>
                  <a:tcPr marL="19050" marR="19050" marT="19050" marB="19050" anchor="ctr">
                    <a:lnL>
                      <a:noFill/>
                    </a:lnL>
                    <a:lnR>
                      <a:noFill/>
                    </a:lnR>
                    <a:lnT>
                      <a:noFill/>
                    </a:lnT>
                    <a:lnB>
                      <a:noFill/>
                    </a:lnB>
                    <a:solidFill>
                      <a:srgbClr val="FFFFFF"/>
                    </a:solidFill>
                  </a:tcPr>
                </a:tc>
                <a:tc>
                  <a:txBody>
                    <a:bodyPr/>
                    <a:lstStyle/>
                    <a:p>
                      <a:r>
                        <a:rPr lang="en-US">
                          <a:effectLst/>
                        </a:rPr>
                        <a:t>B exposure time</a:t>
                      </a:r>
                    </a:p>
                  </a:txBody>
                  <a:tcPr marL="19050" marR="19050" marT="19050" marB="19050" anchor="ctr">
                    <a:lnL>
                      <a:noFill/>
                    </a:lnL>
                    <a:lnR>
                      <a:noFill/>
                    </a:lnR>
                    <a:lnT>
                      <a:noFill/>
                    </a:lnT>
                    <a:lnB>
                      <a:noFill/>
                    </a:lnB>
                    <a:solidFill>
                      <a:srgbClr val="FFFFFF"/>
                    </a:solidFill>
                  </a:tcPr>
                </a:tc>
                <a:tc>
                  <a:txBody>
                    <a:bodyPr/>
                    <a:lstStyle/>
                    <a:p>
                      <a:r>
                        <a:rPr lang="en-US">
                          <a:effectLst/>
                        </a:rPr>
                        <a:t>B total counts</a:t>
                      </a: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val="3685392128"/>
                  </a:ext>
                </a:extLst>
              </a:tr>
              <a:tr h="0">
                <a:tc>
                  <a:txBody>
                    <a:bodyPr/>
                    <a:lstStyle/>
                    <a:p>
                      <a:r>
                        <a:rPr lang="en-US">
                          <a:effectLst/>
                        </a:rPr>
                        <a:t>A</a:t>
                      </a:r>
                    </a:p>
                  </a:txBody>
                  <a:tcPr marL="19050" marR="19050" marT="19050" marB="19050" anchor="ctr">
                    <a:lnL>
                      <a:noFill/>
                    </a:lnL>
                    <a:lnR>
                      <a:noFill/>
                    </a:lnR>
                    <a:lnT>
                      <a:noFill/>
                    </a:lnT>
                    <a:lnB>
                      <a:noFill/>
                    </a:lnB>
                    <a:solidFill>
                      <a:srgbClr val="FFFFFF"/>
                    </a:solidFill>
                  </a:tcPr>
                </a:tc>
                <a:tc>
                  <a:txBody>
                    <a:bodyPr/>
                    <a:lstStyle/>
                    <a:p>
                      <a:r>
                        <a:rPr lang="en-US" dirty="0">
                          <a:effectLst/>
                        </a:rPr>
                        <a:t>16</a:t>
                      </a:r>
                    </a:p>
                  </a:txBody>
                  <a:tcPr marL="19050" marR="19050" marT="19050" marB="19050" anchor="ctr">
                    <a:lnL>
                      <a:noFill/>
                    </a:lnL>
                    <a:lnR>
                      <a:noFill/>
                    </a:lnR>
                    <a:lnT>
                      <a:noFill/>
                    </a:lnT>
                    <a:lnB>
                      <a:noFill/>
                    </a:lnB>
                    <a:solidFill>
                      <a:srgbClr val="FFFFFF"/>
                    </a:solidFill>
                  </a:tcPr>
                </a:tc>
                <a:tc>
                  <a:txBody>
                    <a:bodyPr/>
                    <a:lstStyle/>
                    <a:p>
                      <a:r>
                        <a:rPr lang="en-US">
                          <a:effectLst/>
                        </a:rPr>
                        <a:t>0</a:t>
                      </a:r>
                    </a:p>
                  </a:txBody>
                  <a:tcPr marL="19050" marR="19050" marT="19050" marB="19050" anchor="ctr">
                    <a:lnL>
                      <a:noFill/>
                    </a:lnL>
                    <a:lnR>
                      <a:noFill/>
                    </a:lnR>
                    <a:lnT>
                      <a:noFill/>
                    </a:lnT>
                    <a:lnB>
                      <a:noFill/>
                    </a:lnB>
                    <a:solidFill>
                      <a:srgbClr val="FFFFFF"/>
                    </a:solidFill>
                  </a:tcPr>
                </a:tc>
                <a:tc>
                  <a:txBody>
                    <a:bodyPr/>
                    <a:lstStyle/>
                    <a:p>
                      <a:r>
                        <a:rPr lang="en-US">
                          <a:effectLst/>
                        </a:rPr>
                        <a:t>10</a:t>
                      </a:r>
                    </a:p>
                  </a:txBody>
                  <a:tcPr marL="19050" marR="19050" marT="19050" marB="19050" anchor="ctr">
                    <a:lnL>
                      <a:noFill/>
                    </a:lnL>
                    <a:lnR>
                      <a:noFill/>
                    </a:lnR>
                    <a:lnT>
                      <a:noFill/>
                    </a:lnT>
                    <a:lnB>
                      <a:noFill/>
                    </a:lnB>
                    <a:solidFill>
                      <a:srgbClr val="FFFFFF"/>
                    </a:solidFill>
                  </a:tcPr>
                </a:tc>
                <a:tc>
                  <a:txBody>
                    <a:bodyPr/>
                    <a:lstStyle/>
                    <a:p>
                      <a:r>
                        <a:rPr lang="en-US">
                          <a:effectLst/>
                        </a:rPr>
                        <a:t>10000</a:t>
                      </a:r>
                    </a:p>
                  </a:txBody>
                  <a:tcPr marL="19050" marR="19050" marT="19050" marB="19050" anchor="ctr">
                    <a:lnL>
                      <a:noFill/>
                    </a:lnL>
                    <a:lnR>
                      <a:noFill/>
                    </a:lnR>
                    <a:lnT>
                      <a:noFill/>
                    </a:lnT>
                    <a:lnB>
                      <a:noFill/>
                    </a:lnB>
                    <a:solidFill>
                      <a:srgbClr val="FFFFFF"/>
                    </a:solidFill>
                  </a:tcPr>
                </a:tc>
                <a:tc>
                  <a:txBody>
                    <a:bodyPr/>
                    <a:lstStyle/>
                    <a:p>
                      <a:r>
                        <a:rPr lang="en-US">
                          <a:effectLst/>
                        </a:rPr>
                        <a:t>20</a:t>
                      </a:r>
                    </a:p>
                  </a:txBody>
                  <a:tcPr marL="19050" marR="19050" marT="19050" marB="19050" anchor="ctr">
                    <a:lnL>
                      <a:noFill/>
                    </a:lnL>
                    <a:lnR>
                      <a:noFill/>
                    </a:lnR>
                    <a:lnT>
                      <a:noFill/>
                    </a:lnT>
                    <a:lnB>
                      <a:noFill/>
                    </a:lnB>
                    <a:solidFill>
                      <a:srgbClr val="FFFFFF"/>
                    </a:solidFill>
                  </a:tcPr>
                </a:tc>
                <a:tc>
                  <a:txBody>
                    <a:bodyPr/>
                    <a:lstStyle/>
                    <a:p>
                      <a:r>
                        <a:rPr lang="en-US">
                          <a:effectLst/>
                        </a:rPr>
                        <a:t>6000</a:t>
                      </a: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val="771290891"/>
                  </a:ext>
                </a:extLst>
              </a:tr>
              <a:tr h="0">
                <a:tc>
                  <a:txBody>
                    <a:bodyPr/>
                    <a:lstStyle/>
                    <a:p>
                      <a:r>
                        <a:rPr lang="en-US">
                          <a:effectLst/>
                        </a:rPr>
                        <a:t>B</a:t>
                      </a:r>
                    </a:p>
                  </a:txBody>
                  <a:tcPr marL="19050" marR="19050" marT="19050" marB="19050" anchor="ctr">
                    <a:lnL>
                      <a:noFill/>
                    </a:lnL>
                    <a:lnR>
                      <a:noFill/>
                    </a:lnR>
                    <a:lnT>
                      <a:noFill/>
                    </a:lnT>
                    <a:lnB>
                      <a:noFill/>
                    </a:lnB>
                    <a:solidFill>
                      <a:srgbClr val="FFFFFF"/>
                    </a:solidFill>
                  </a:tcPr>
                </a:tc>
                <a:tc>
                  <a:txBody>
                    <a:bodyPr/>
                    <a:lstStyle/>
                    <a:p>
                      <a:r>
                        <a:rPr lang="en-US">
                          <a:effectLst/>
                        </a:rPr>
                        <a:t>17</a:t>
                      </a:r>
                    </a:p>
                  </a:txBody>
                  <a:tcPr marL="19050" marR="19050" marT="19050" marB="19050" anchor="ctr">
                    <a:lnL>
                      <a:noFill/>
                    </a:lnL>
                    <a:lnR>
                      <a:noFill/>
                    </a:lnR>
                    <a:lnT>
                      <a:noFill/>
                    </a:lnT>
                    <a:lnB>
                      <a:noFill/>
                    </a:lnB>
                    <a:solidFill>
                      <a:srgbClr val="FFFFFF"/>
                    </a:solidFill>
                  </a:tcPr>
                </a:tc>
                <a:tc>
                  <a:txBody>
                    <a:bodyPr/>
                    <a:lstStyle/>
                    <a:p>
                      <a:r>
                        <a:rPr lang="en-US">
                          <a:effectLst/>
                        </a:rPr>
                        <a:t>1</a:t>
                      </a:r>
                    </a:p>
                  </a:txBody>
                  <a:tcPr marL="19050" marR="19050" marT="19050" marB="19050" anchor="ctr">
                    <a:lnL>
                      <a:noFill/>
                    </a:lnL>
                    <a:lnR>
                      <a:noFill/>
                    </a:lnR>
                    <a:lnT>
                      <a:noFill/>
                    </a:lnT>
                    <a:lnB>
                      <a:noFill/>
                    </a:lnB>
                    <a:solidFill>
                      <a:srgbClr val="FFFFFF"/>
                    </a:solidFill>
                  </a:tcPr>
                </a:tc>
                <a:tc>
                  <a:txBody>
                    <a:bodyPr/>
                    <a:lstStyle/>
                    <a:p>
                      <a:r>
                        <a:rPr lang="en-US" dirty="0">
                          <a:effectLst/>
                        </a:rPr>
                        <a:t>10</a:t>
                      </a:r>
                    </a:p>
                  </a:txBody>
                  <a:tcPr marL="19050" marR="19050" marT="19050" marB="19050" anchor="ctr">
                    <a:lnL>
                      <a:noFill/>
                    </a:lnL>
                    <a:lnR>
                      <a:noFill/>
                    </a:lnR>
                    <a:lnT>
                      <a:noFill/>
                    </a:lnT>
                    <a:lnB>
                      <a:noFill/>
                    </a:lnB>
                    <a:solidFill>
                      <a:srgbClr val="FFFFFF"/>
                    </a:solidFill>
                  </a:tcPr>
                </a:tc>
                <a:tc>
                  <a:txBody>
                    <a:bodyPr/>
                    <a:lstStyle/>
                    <a:p>
                      <a:r>
                        <a:rPr lang="en-US">
                          <a:effectLst/>
                        </a:rPr>
                        <a:t>4000</a:t>
                      </a:r>
                    </a:p>
                  </a:txBody>
                  <a:tcPr marL="19050" marR="19050" marT="19050" marB="19050" anchor="ctr">
                    <a:lnL>
                      <a:noFill/>
                    </a:lnL>
                    <a:lnR>
                      <a:noFill/>
                    </a:lnR>
                    <a:lnT>
                      <a:noFill/>
                    </a:lnT>
                    <a:lnB>
                      <a:noFill/>
                    </a:lnB>
                    <a:solidFill>
                      <a:srgbClr val="FFFFFF"/>
                    </a:solidFill>
                  </a:tcPr>
                </a:tc>
                <a:tc>
                  <a:txBody>
                    <a:bodyPr/>
                    <a:lstStyle/>
                    <a:p>
                      <a:r>
                        <a:rPr lang="en-US">
                          <a:effectLst/>
                        </a:rPr>
                        <a:t>20</a:t>
                      </a:r>
                    </a:p>
                  </a:txBody>
                  <a:tcPr marL="19050" marR="19050" marT="19050" marB="19050" anchor="ctr">
                    <a:lnL>
                      <a:noFill/>
                    </a:lnL>
                    <a:lnR>
                      <a:noFill/>
                    </a:lnR>
                    <a:lnT>
                      <a:noFill/>
                    </a:lnT>
                    <a:lnB>
                      <a:noFill/>
                    </a:lnB>
                    <a:solidFill>
                      <a:srgbClr val="FFFFFF"/>
                    </a:solidFill>
                  </a:tcPr>
                </a:tc>
                <a:tc>
                  <a:txBody>
                    <a:bodyPr/>
                    <a:lstStyle/>
                    <a:p>
                      <a:r>
                        <a:rPr lang="en-US">
                          <a:effectLst/>
                        </a:rPr>
                        <a:t>1000</a:t>
                      </a: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val="383153336"/>
                  </a:ext>
                </a:extLst>
              </a:tr>
              <a:tr h="0">
                <a:tc>
                  <a:txBody>
                    <a:bodyPr/>
                    <a:lstStyle/>
                    <a:p>
                      <a:r>
                        <a:rPr lang="en-US">
                          <a:effectLst/>
                        </a:rPr>
                        <a:t>C</a:t>
                      </a:r>
                    </a:p>
                  </a:txBody>
                  <a:tcPr marL="19050" marR="19050" marT="19050" marB="19050" anchor="ctr">
                    <a:lnL>
                      <a:noFill/>
                    </a:lnL>
                    <a:lnR>
                      <a:noFill/>
                    </a:lnR>
                    <a:lnT>
                      <a:noFill/>
                    </a:lnT>
                    <a:lnB>
                      <a:noFill/>
                    </a:lnB>
                    <a:solidFill>
                      <a:srgbClr val="FFFFFF"/>
                    </a:solidFill>
                  </a:tcPr>
                </a:tc>
                <a:tc>
                  <a:txBody>
                    <a:bodyPr/>
                    <a:lstStyle/>
                    <a:p>
                      <a:r>
                        <a:rPr lang="en-US">
                          <a:effectLst/>
                        </a:rPr>
                        <a:t>?</a:t>
                      </a:r>
                    </a:p>
                  </a:txBody>
                  <a:tcPr marL="19050" marR="19050" marT="19050" marB="19050" anchor="ctr">
                    <a:lnL>
                      <a:noFill/>
                    </a:lnL>
                    <a:lnR>
                      <a:noFill/>
                    </a:lnR>
                    <a:lnT>
                      <a:noFill/>
                    </a:lnT>
                    <a:lnB>
                      <a:noFill/>
                    </a:lnB>
                    <a:solidFill>
                      <a:srgbClr val="FFFFFF"/>
                    </a:solidFill>
                  </a:tcPr>
                </a:tc>
                <a:tc>
                  <a:txBody>
                    <a:bodyPr/>
                    <a:lstStyle/>
                    <a:p>
                      <a:r>
                        <a:rPr lang="en-US">
                          <a:effectLst/>
                        </a:rPr>
                        <a:t>?</a:t>
                      </a:r>
                    </a:p>
                  </a:txBody>
                  <a:tcPr marL="19050" marR="19050" marT="19050" marB="19050" anchor="ctr">
                    <a:lnL>
                      <a:noFill/>
                    </a:lnL>
                    <a:lnR>
                      <a:noFill/>
                    </a:lnR>
                    <a:lnT>
                      <a:noFill/>
                    </a:lnT>
                    <a:lnB>
                      <a:noFill/>
                    </a:lnB>
                    <a:solidFill>
                      <a:srgbClr val="FFFFFF"/>
                    </a:solidFill>
                  </a:tcPr>
                </a:tc>
                <a:tc>
                  <a:txBody>
                    <a:bodyPr/>
                    <a:lstStyle/>
                    <a:p>
                      <a:r>
                        <a:rPr lang="en-US">
                          <a:effectLst/>
                        </a:rPr>
                        <a:t>10</a:t>
                      </a:r>
                    </a:p>
                  </a:txBody>
                  <a:tcPr marL="19050" marR="19050" marT="19050" marB="19050" anchor="ctr">
                    <a:lnL>
                      <a:noFill/>
                    </a:lnL>
                    <a:lnR>
                      <a:noFill/>
                    </a:lnR>
                    <a:lnT>
                      <a:noFill/>
                    </a:lnT>
                    <a:lnB>
                      <a:noFill/>
                    </a:lnB>
                    <a:solidFill>
                      <a:srgbClr val="FFFFFF"/>
                    </a:solidFill>
                  </a:tcPr>
                </a:tc>
                <a:tc>
                  <a:txBody>
                    <a:bodyPr/>
                    <a:lstStyle/>
                    <a:p>
                      <a:r>
                        <a:rPr lang="en-US">
                          <a:effectLst/>
                        </a:rPr>
                        <a:t>2600</a:t>
                      </a:r>
                    </a:p>
                  </a:txBody>
                  <a:tcPr marL="19050" marR="19050" marT="19050" marB="19050" anchor="ctr">
                    <a:lnL>
                      <a:noFill/>
                    </a:lnL>
                    <a:lnR>
                      <a:noFill/>
                    </a:lnR>
                    <a:lnT>
                      <a:noFill/>
                    </a:lnT>
                    <a:lnB>
                      <a:noFill/>
                    </a:lnB>
                    <a:solidFill>
                      <a:srgbClr val="FFFFFF"/>
                    </a:solidFill>
                  </a:tcPr>
                </a:tc>
                <a:tc>
                  <a:txBody>
                    <a:bodyPr/>
                    <a:lstStyle/>
                    <a:p>
                      <a:r>
                        <a:rPr lang="en-US">
                          <a:effectLst/>
                        </a:rPr>
                        <a:t>20</a:t>
                      </a:r>
                    </a:p>
                  </a:txBody>
                  <a:tcPr marL="19050" marR="19050" marT="19050" marB="19050" anchor="ctr">
                    <a:lnL>
                      <a:noFill/>
                    </a:lnL>
                    <a:lnR>
                      <a:noFill/>
                    </a:lnR>
                    <a:lnT>
                      <a:noFill/>
                    </a:lnT>
                    <a:lnB>
                      <a:noFill/>
                    </a:lnB>
                    <a:solidFill>
                      <a:srgbClr val="FFFFFF"/>
                    </a:solidFill>
                  </a:tcPr>
                </a:tc>
                <a:tc>
                  <a:txBody>
                    <a:bodyPr/>
                    <a:lstStyle/>
                    <a:p>
                      <a:r>
                        <a:rPr lang="en-US" dirty="0">
                          <a:effectLst/>
                        </a:rPr>
                        <a:t>700</a:t>
                      </a: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val="2538171143"/>
                  </a:ext>
                </a:extLst>
              </a:tr>
            </a:tbl>
          </a:graphicData>
        </a:graphic>
      </p:graphicFrame>
      <p:sp>
        <p:nvSpPr>
          <p:cNvPr id="6" name="TextBox 5">
            <a:extLst>
              <a:ext uri="{FF2B5EF4-FFF2-40B4-BE49-F238E27FC236}">
                <a16:creationId xmlns:a16="http://schemas.microsoft.com/office/drawing/2014/main" id="{11C22AC2-D395-D14F-B9A8-53E20EB3F072}"/>
              </a:ext>
            </a:extLst>
          </p:cNvPr>
          <p:cNvSpPr txBox="1"/>
          <p:nvPr/>
        </p:nvSpPr>
        <p:spPr>
          <a:xfrm>
            <a:off x="1088572" y="1682640"/>
            <a:ext cx="8991600" cy="830997"/>
          </a:xfrm>
          <a:prstGeom prst="rect">
            <a:avLst/>
          </a:prstGeom>
          <a:noFill/>
        </p:spPr>
        <p:txBody>
          <a:bodyPr wrap="square" rtlCol="0">
            <a:spAutoFit/>
          </a:bodyPr>
          <a:lstStyle/>
          <a:p>
            <a:r>
              <a:rPr lang="en-US" sz="2400" dirty="0"/>
              <a:t>You observe three stars in the V filter. Two of them have known magnitudes and colors, while the third is unknown.</a:t>
            </a:r>
          </a:p>
        </p:txBody>
      </p:sp>
      <p:sp>
        <p:nvSpPr>
          <p:cNvPr id="7" name="TextBox 6">
            <a:extLst>
              <a:ext uri="{FF2B5EF4-FFF2-40B4-BE49-F238E27FC236}">
                <a16:creationId xmlns:a16="http://schemas.microsoft.com/office/drawing/2014/main" id="{25688E0B-533D-E04E-8BB2-C6FE9B52CEF4}"/>
              </a:ext>
            </a:extLst>
          </p:cNvPr>
          <p:cNvSpPr txBox="1"/>
          <p:nvPr/>
        </p:nvSpPr>
        <p:spPr>
          <a:xfrm>
            <a:off x="1088572" y="4448969"/>
            <a:ext cx="8425543" cy="2769989"/>
          </a:xfrm>
          <a:prstGeom prst="rect">
            <a:avLst/>
          </a:prstGeom>
          <a:noFill/>
        </p:spPr>
        <p:txBody>
          <a:bodyPr wrap="square" rtlCol="0">
            <a:spAutoFit/>
          </a:bodyPr>
          <a:lstStyle/>
          <a:p>
            <a:r>
              <a:rPr lang="en-US" sz="2400" dirty="0"/>
              <a:t>1. What are the </a:t>
            </a:r>
            <a:r>
              <a:rPr lang="en-US" sz="2400" dirty="0" err="1"/>
              <a:t>zeropoint</a:t>
            </a:r>
            <a:r>
              <a:rPr lang="en-US" sz="2400" dirty="0"/>
              <a:t> and transformation coefficients for the B and V filters? (Note that you can do polynomial fits using </a:t>
            </a:r>
            <a:r>
              <a:rPr lang="en-US" sz="2400" u="sng" dirty="0">
                <a:hlinkClick r:id="rId2"/>
              </a:rPr>
              <a:t>numpy.polyfit() </a:t>
            </a:r>
            <a:r>
              <a:rPr lang="en-US" sz="2400" u="sng" dirty="0"/>
              <a:t>)</a:t>
            </a:r>
            <a:endParaRPr lang="en-US" sz="2400" dirty="0"/>
          </a:p>
          <a:p>
            <a:r>
              <a:rPr lang="en-US" sz="2400" dirty="0"/>
              <a:t>2. What are the B and V magnitudes of star C? (Note that you can do linear algebra with </a:t>
            </a:r>
            <a:r>
              <a:rPr lang="en-US" sz="2400" u="sng" dirty="0">
                <a:hlinkClick r:id="rId3"/>
              </a:rPr>
              <a:t>numpy.linalg() </a:t>
            </a:r>
            <a:r>
              <a:rPr lang="en-US" sz="2400" u="sng" dirty="0"/>
              <a:t>, </a:t>
            </a:r>
            <a:r>
              <a:rPr lang="en-US" sz="2400" dirty="0"/>
              <a:t>e.g., </a:t>
            </a:r>
            <a:r>
              <a:rPr lang="en-US" sz="2400" u="sng" dirty="0">
                <a:hlinkClick r:id="rId4"/>
              </a:rPr>
              <a:t>numpy.linalg.solve() </a:t>
            </a:r>
            <a:r>
              <a:rPr lang="en-US" sz="2400" dirty="0"/>
              <a:t>.)</a:t>
            </a:r>
          </a:p>
          <a:p>
            <a:br>
              <a:rPr lang="en-US" dirty="0"/>
            </a:br>
            <a:endParaRPr lang="en-US" dirty="0"/>
          </a:p>
          <a:p>
            <a:endParaRPr lang="en-US" dirty="0"/>
          </a:p>
        </p:txBody>
      </p:sp>
    </p:spTree>
    <p:extLst>
      <p:ext uri="{BB962C8B-B14F-4D97-AF65-F5344CB8AC3E}">
        <p14:creationId xmlns:p14="http://schemas.microsoft.com/office/powerpoint/2010/main" val="172785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1895-D68F-664D-A138-432554CBD4E7}"/>
              </a:ext>
            </a:extLst>
          </p:cNvPr>
          <p:cNvSpPr>
            <a:spLocks noGrp="1"/>
          </p:cNvSpPr>
          <p:nvPr>
            <p:ph type="title"/>
          </p:nvPr>
        </p:nvSpPr>
        <p:spPr/>
        <p:txBody>
          <a:bodyPr/>
          <a:lstStyle/>
          <a:p>
            <a:r>
              <a:rPr lang="en-US" dirty="0"/>
              <a:t>Examples: photometric data</a:t>
            </a:r>
          </a:p>
        </p:txBody>
      </p:sp>
      <p:sp>
        <p:nvSpPr>
          <p:cNvPr id="3" name="Content Placeholder 2">
            <a:extLst>
              <a:ext uri="{FF2B5EF4-FFF2-40B4-BE49-F238E27FC236}">
                <a16:creationId xmlns:a16="http://schemas.microsoft.com/office/drawing/2014/main" id="{46F77362-A407-5F4B-8095-C0CA35107D33}"/>
              </a:ext>
            </a:extLst>
          </p:cNvPr>
          <p:cNvSpPr>
            <a:spLocks noGrp="1"/>
          </p:cNvSpPr>
          <p:nvPr>
            <p:ph idx="1"/>
          </p:nvPr>
        </p:nvSpPr>
        <p:spPr/>
        <p:txBody>
          <a:bodyPr>
            <a:normAutofit fontScale="92500" lnSpcReduction="10000"/>
          </a:bodyPr>
          <a:lstStyle/>
          <a:p>
            <a:r>
              <a:rPr lang="en-US" dirty="0"/>
              <a:t>Start a browser</a:t>
            </a:r>
          </a:p>
          <a:p>
            <a:r>
              <a:rPr lang="en-US" dirty="0"/>
              <a:t>Go to Canvas home page, click on Photometry link</a:t>
            </a:r>
          </a:p>
          <a:p>
            <a:r>
              <a:rPr lang="en-US" dirty="0"/>
              <a:t>Download </a:t>
            </a:r>
            <a:r>
              <a:rPr lang="en-US" dirty="0" err="1"/>
              <a:t>Jupyter</a:t>
            </a:r>
            <a:r>
              <a:rPr lang="en-US" dirty="0"/>
              <a:t> notebook </a:t>
            </a:r>
            <a:r>
              <a:rPr lang="en-US" dirty="0" err="1"/>
              <a:t>phot_fill.ipynb</a:t>
            </a:r>
            <a:endParaRPr lang="en-US" dirty="0"/>
          </a:p>
          <a:p>
            <a:r>
              <a:rPr lang="en-US" dirty="0"/>
              <a:t>Start it:</a:t>
            </a:r>
          </a:p>
          <a:p>
            <a:pPr marL="0" indent="0">
              <a:buNone/>
            </a:pPr>
            <a:r>
              <a:rPr lang="en-US" dirty="0"/>
              <a:t>     </a:t>
            </a:r>
            <a:r>
              <a:rPr lang="en-US" dirty="0" err="1"/>
              <a:t>jupyter</a:t>
            </a:r>
            <a:r>
              <a:rPr lang="en-US" dirty="0"/>
              <a:t> notebook </a:t>
            </a:r>
            <a:r>
              <a:rPr lang="en-US" dirty="0" err="1"/>
              <a:t>phot_fill.ipynb</a:t>
            </a:r>
            <a:r>
              <a:rPr lang="en-US" dirty="0"/>
              <a:t>  (--browser=</a:t>
            </a:r>
            <a:r>
              <a:rPr lang="en-US" dirty="0" err="1"/>
              <a:t>firefox</a:t>
            </a:r>
            <a:r>
              <a:rPr lang="en-US" dirty="0"/>
              <a:t>)</a:t>
            </a:r>
          </a:p>
          <a:p>
            <a:pPr marL="0" indent="0">
              <a:buNone/>
            </a:pPr>
            <a:endParaRPr lang="en-US" dirty="0"/>
          </a:p>
          <a:p>
            <a:pPr marL="0" indent="0">
              <a:buNone/>
            </a:pPr>
            <a:r>
              <a:rPr lang="en-US" dirty="0"/>
              <a:t>Work through the cells one at a time, making sure you understand everything that is happening in the cell. Execute a cell using Shift-Enter</a:t>
            </a:r>
          </a:p>
          <a:p>
            <a:pPr marL="0" indent="0">
              <a:buNone/>
            </a:pPr>
            <a:r>
              <a:rPr lang="en-US" dirty="0"/>
              <a:t>Ask questions!</a:t>
            </a:r>
          </a:p>
          <a:p>
            <a:pPr marL="0" indent="0">
              <a:buNone/>
            </a:pPr>
            <a:r>
              <a:rPr lang="en-US" dirty="0"/>
              <a:t>Some cells require you to add input!</a:t>
            </a:r>
          </a:p>
        </p:txBody>
      </p:sp>
    </p:spTree>
    <p:extLst>
      <p:ext uri="{BB962C8B-B14F-4D97-AF65-F5344CB8AC3E}">
        <p14:creationId xmlns:p14="http://schemas.microsoft.com/office/powerpoint/2010/main" val="1031950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9A5F-22BA-9847-BF83-C25B50D8ABAF}"/>
              </a:ext>
            </a:extLst>
          </p:cNvPr>
          <p:cNvSpPr>
            <a:spLocks noGrp="1"/>
          </p:cNvSpPr>
          <p:nvPr>
            <p:ph type="title"/>
          </p:nvPr>
        </p:nvSpPr>
        <p:spPr/>
        <p:txBody>
          <a:bodyPr/>
          <a:lstStyle/>
          <a:p>
            <a:r>
              <a:rPr lang="en-US" dirty="0"/>
              <a:t>Exposure time calculator: part one</a:t>
            </a:r>
          </a:p>
        </p:txBody>
      </p:sp>
      <p:sp>
        <p:nvSpPr>
          <p:cNvPr id="3" name="Content Placeholder 2">
            <a:extLst>
              <a:ext uri="{FF2B5EF4-FFF2-40B4-BE49-F238E27FC236}">
                <a16:creationId xmlns:a16="http://schemas.microsoft.com/office/drawing/2014/main" id="{1AD94B82-25CF-0F48-9036-4867E01A4692}"/>
              </a:ext>
            </a:extLst>
          </p:cNvPr>
          <p:cNvSpPr>
            <a:spLocks noGrp="1"/>
          </p:cNvSpPr>
          <p:nvPr>
            <p:ph idx="1"/>
          </p:nvPr>
        </p:nvSpPr>
        <p:spPr/>
        <p:txBody>
          <a:bodyPr>
            <a:normAutofit fontScale="85000" lnSpcReduction="20000"/>
          </a:bodyPr>
          <a:lstStyle/>
          <a:p>
            <a:r>
              <a:rPr lang="en-US" dirty="0"/>
              <a:t>Let’s design a modular program to apply the count equation</a:t>
            </a:r>
          </a:p>
          <a:p>
            <a:r>
              <a:rPr lang="en-US" dirty="0"/>
              <a:t>Given a magnitude and unnormalized SED, or input spectrum and a telescope/instrument, return estimate of observed photons, either as a function of wavelength (spectrograph) or number(s) for given filter(s) (imager)</a:t>
            </a:r>
          </a:p>
          <a:p>
            <a:r>
              <a:rPr lang="en-US" dirty="0"/>
              <a:t>What functions do we need?</a:t>
            </a:r>
          </a:p>
          <a:p>
            <a:pPr lvl="1"/>
            <a:r>
              <a:rPr lang="en-US" dirty="0"/>
              <a:t>Function to return f(lambda) given input mag, spectrum</a:t>
            </a:r>
          </a:p>
          <a:p>
            <a:pPr lvl="1"/>
            <a:r>
              <a:rPr lang="en-US" dirty="0"/>
              <a:t>Function to return collecting area given observatory/telescope</a:t>
            </a:r>
          </a:p>
          <a:p>
            <a:pPr lvl="1"/>
            <a:r>
              <a:rPr lang="en-US" dirty="0"/>
              <a:t>function to return telescope transmission: </a:t>
            </a:r>
            <a:r>
              <a:rPr lang="en-US" dirty="0" err="1"/>
              <a:t>tel</a:t>
            </a:r>
            <a:r>
              <a:rPr lang="en-US" dirty="0"/>
              <a:t>(lambda), combine with previous?</a:t>
            </a:r>
          </a:p>
          <a:p>
            <a:pPr lvl="1"/>
            <a:r>
              <a:rPr lang="en-US" dirty="0"/>
              <a:t>Function to return </a:t>
            </a:r>
            <a:r>
              <a:rPr lang="en-US" dirty="0" err="1"/>
              <a:t>atmos</a:t>
            </a:r>
            <a:r>
              <a:rPr lang="en-US" dirty="0"/>
              <a:t>(lambda) given observatory</a:t>
            </a:r>
          </a:p>
          <a:p>
            <a:pPr lvl="1"/>
            <a:r>
              <a:rPr lang="en-US" dirty="0"/>
              <a:t>Function to return </a:t>
            </a:r>
            <a:r>
              <a:rPr lang="en-US" dirty="0" err="1"/>
              <a:t>inst</a:t>
            </a:r>
            <a:r>
              <a:rPr lang="en-US" dirty="0"/>
              <a:t>(lambda) given instrument</a:t>
            </a:r>
          </a:p>
          <a:p>
            <a:pPr lvl="1"/>
            <a:r>
              <a:rPr lang="en-US" dirty="0"/>
              <a:t>Function to return </a:t>
            </a:r>
            <a:r>
              <a:rPr lang="en-US" dirty="0" err="1"/>
              <a:t>filt</a:t>
            </a:r>
            <a:r>
              <a:rPr lang="en-US" dirty="0"/>
              <a:t>(lambda) given instrument/filter(s)</a:t>
            </a:r>
          </a:p>
          <a:p>
            <a:pPr lvl="1"/>
            <a:r>
              <a:rPr lang="en-US" dirty="0"/>
              <a:t>Function to return det(lambda) given instrument</a:t>
            </a:r>
          </a:p>
          <a:p>
            <a:pPr lvl="1"/>
            <a:r>
              <a:rPr lang="en-US" dirty="0"/>
              <a:t>Function to integrate</a:t>
            </a:r>
          </a:p>
          <a:p>
            <a:r>
              <a:rPr lang="en-US" dirty="0"/>
              <a:t>How would we test this?</a:t>
            </a:r>
          </a:p>
        </p:txBody>
      </p:sp>
    </p:spTree>
    <p:extLst>
      <p:ext uri="{BB962C8B-B14F-4D97-AF65-F5344CB8AC3E}">
        <p14:creationId xmlns:p14="http://schemas.microsoft.com/office/powerpoint/2010/main" val="389057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2620-143C-7841-BCD5-5CE55EE9480E}"/>
              </a:ext>
            </a:extLst>
          </p:cNvPr>
          <p:cNvSpPr>
            <a:spLocks noGrp="1"/>
          </p:cNvSpPr>
          <p:nvPr>
            <p:ph type="title"/>
          </p:nvPr>
        </p:nvSpPr>
        <p:spPr/>
        <p:txBody>
          <a:bodyPr/>
          <a:lstStyle/>
          <a:p>
            <a:r>
              <a:rPr lang="en-US" dirty="0"/>
              <a:t>Other points</a:t>
            </a:r>
          </a:p>
        </p:txBody>
      </p:sp>
      <p:sp>
        <p:nvSpPr>
          <p:cNvPr id="3" name="Content Placeholder 2">
            <a:extLst>
              <a:ext uri="{FF2B5EF4-FFF2-40B4-BE49-F238E27FC236}">
                <a16:creationId xmlns:a16="http://schemas.microsoft.com/office/drawing/2014/main" id="{387B4AC5-E1FC-7743-A808-FA2F6D05CC4E}"/>
              </a:ext>
            </a:extLst>
          </p:cNvPr>
          <p:cNvSpPr>
            <a:spLocks noGrp="1"/>
          </p:cNvSpPr>
          <p:nvPr>
            <p:ph idx="1"/>
          </p:nvPr>
        </p:nvSpPr>
        <p:spPr/>
        <p:txBody>
          <a:bodyPr/>
          <a:lstStyle/>
          <a:p>
            <a:r>
              <a:rPr lang="en-US" dirty="0"/>
              <a:t>Photon fluxes</a:t>
            </a:r>
          </a:p>
          <a:p>
            <a:r>
              <a:rPr lang="en-US" dirty="0"/>
              <a:t>Converting UBVRI magnitudes to fluxes and vice versa</a:t>
            </a:r>
          </a:p>
          <a:p>
            <a:r>
              <a:rPr lang="en-US" dirty="0"/>
              <a:t>SDSS and </a:t>
            </a:r>
            <a:r>
              <a:rPr lang="en-US" dirty="0" err="1"/>
              <a:t>asinh</a:t>
            </a:r>
            <a:r>
              <a:rPr lang="en-US" dirty="0"/>
              <a:t> magnitudes</a:t>
            </a:r>
          </a:p>
        </p:txBody>
      </p:sp>
    </p:spTree>
    <p:extLst>
      <p:ext uri="{BB962C8B-B14F-4D97-AF65-F5344CB8AC3E}">
        <p14:creationId xmlns:p14="http://schemas.microsoft.com/office/powerpoint/2010/main" val="121436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A4A5-77BE-934E-89BE-EA4A17D35365}"/>
              </a:ext>
            </a:extLst>
          </p:cNvPr>
          <p:cNvSpPr>
            <a:spLocks noGrp="1"/>
          </p:cNvSpPr>
          <p:nvPr>
            <p:ph type="title"/>
          </p:nvPr>
        </p:nvSpPr>
        <p:spPr/>
        <p:txBody>
          <a:bodyPr/>
          <a:lstStyle/>
          <a:p>
            <a:r>
              <a:rPr lang="en-US" dirty="0"/>
              <a:t>Topics 9/1</a:t>
            </a:r>
          </a:p>
        </p:txBody>
      </p:sp>
      <p:sp>
        <p:nvSpPr>
          <p:cNvPr id="3" name="Content Placeholder 2">
            <a:extLst>
              <a:ext uri="{FF2B5EF4-FFF2-40B4-BE49-F238E27FC236}">
                <a16:creationId xmlns:a16="http://schemas.microsoft.com/office/drawing/2014/main" id="{DDCEA84F-826B-1E4E-B09F-41687604D10E}"/>
              </a:ext>
            </a:extLst>
          </p:cNvPr>
          <p:cNvSpPr>
            <a:spLocks noGrp="1"/>
          </p:cNvSpPr>
          <p:nvPr>
            <p:ph idx="1"/>
          </p:nvPr>
        </p:nvSpPr>
        <p:spPr/>
        <p:txBody>
          <a:bodyPr>
            <a:normAutofit/>
          </a:bodyPr>
          <a:lstStyle/>
          <a:p>
            <a:r>
              <a:rPr lang="en-US" dirty="0"/>
              <a:t>APO trip : 10/29-10/31, rough schedule</a:t>
            </a:r>
          </a:p>
          <a:p>
            <a:r>
              <a:rPr lang="en-US" dirty="0"/>
              <a:t>Questions </a:t>
            </a:r>
          </a:p>
          <a:p>
            <a:r>
              <a:rPr lang="en-US" dirty="0"/>
              <a:t>Probability distribution functions</a:t>
            </a:r>
          </a:p>
          <a:p>
            <a:r>
              <a:rPr lang="en-US" dirty="0"/>
              <a:t>Application to observational uncertainties</a:t>
            </a:r>
          </a:p>
          <a:p>
            <a:endParaRPr lang="en-US" dirty="0"/>
          </a:p>
          <a:p>
            <a:r>
              <a:rPr lang="en-US" dirty="0"/>
              <a:t>Exposure time calculator: signal equation</a:t>
            </a:r>
          </a:p>
          <a:p>
            <a:pPr marL="0" indent="0">
              <a:buNone/>
            </a:pPr>
            <a:endParaRPr lang="en-US" dirty="0"/>
          </a:p>
        </p:txBody>
      </p:sp>
    </p:spTree>
    <p:extLst>
      <p:ext uri="{BB962C8B-B14F-4D97-AF65-F5344CB8AC3E}">
        <p14:creationId xmlns:p14="http://schemas.microsoft.com/office/powerpoint/2010/main" val="362582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A4A5-77BE-934E-89BE-EA4A17D35365}"/>
              </a:ext>
            </a:extLst>
          </p:cNvPr>
          <p:cNvSpPr>
            <a:spLocks noGrp="1"/>
          </p:cNvSpPr>
          <p:nvPr>
            <p:ph type="title"/>
          </p:nvPr>
        </p:nvSpPr>
        <p:spPr/>
        <p:txBody>
          <a:bodyPr/>
          <a:lstStyle/>
          <a:p>
            <a:r>
              <a:rPr lang="en-US" dirty="0"/>
              <a:t>Topics 8/23</a:t>
            </a:r>
          </a:p>
        </p:txBody>
      </p:sp>
      <p:sp>
        <p:nvSpPr>
          <p:cNvPr id="3" name="Content Placeholder 2">
            <a:extLst>
              <a:ext uri="{FF2B5EF4-FFF2-40B4-BE49-F238E27FC236}">
                <a16:creationId xmlns:a16="http://schemas.microsoft.com/office/drawing/2014/main" id="{DDCEA84F-826B-1E4E-B09F-41687604D10E}"/>
              </a:ext>
            </a:extLst>
          </p:cNvPr>
          <p:cNvSpPr>
            <a:spLocks noGrp="1"/>
          </p:cNvSpPr>
          <p:nvPr>
            <p:ph idx="1"/>
          </p:nvPr>
        </p:nvSpPr>
        <p:spPr/>
        <p:txBody>
          <a:bodyPr/>
          <a:lstStyle/>
          <a:p>
            <a:r>
              <a:rPr lang="en-US" dirty="0"/>
              <a:t>Questions </a:t>
            </a:r>
          </a:p>
          <a:p>
            <a:r>
              <a:rPr lang="en-US" dirty="0"/>
              <a:t>properties of light and quantities astronomers measure</a:t>
            </a:r>
          </a:p>
          <a:p>
            <a:pPr lvl="1"/>
            <a:r>
              <a:rPr lang="en-US" dirty="0"/>
              <a:t>Basic quantities</a:t>
            </a:r>
          </a:p>
          <a:p>
            <a:pPr lvl="1"/>
            <a:r>
              <a:rPr lang="en-US" dirty="0"/>
              <a:t>Electromagnetic spectrum</a:t>
            </a:r>
          </a:p>
          <a:p>
            <a:r>
              <a:rPr lang="en-US" dirty="0"/>
              <a:t>magnitudes </a:t>
            </a:r>
          </a:p>
          <a:p>
            <a:pPr marL="457200" lvl="1" indent="0">
              <a:buNone/>
            </a:pPr>
            <a:endParaRPr lang="en-US" dirty="0"/>
          </a:p>
          <a:p>
            <a:endParaRPr lang="en-US" dirty="0"/>
          </a:p>
        </p:txBody>
      </p:sp>
    </p:spTree>
    <p:extLst>
      <p:ext uri="{BB962C8B-B14F-4D97-AF65-F5344CB8AC3E}">
        <p14:creationId xmlns:p14="http://schemas.microsoft.com/office/powerpoint/2010/main" val="2719315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A115-6D24-8841-AB52-4280FC5AECEA}"/>
              </a:ext>
            </a:extLst>
          </p:cNvPr>
          <p:cNvSpPr>
            <a:spLocks noGrp="1"/>
          </p:cNvSpPr>
          <p:nvPr>
            <p:ph type="title"/>
          </p:nvPr>
        </p:nvSpPr>
        <p:spPr/>
        <p:txBody>
          <a:bodyPr/>
          <a:lstStyle/>
          <a:p>
            <a:r>
              <a:rPr lang="en-US" dirty="0"/>
              <a:t>Probability distribution functions</a:t>
            </a:r>
          </a:p>
        </p:txBody>
      </p:sp>
      <p:sp>
        <p:nvSpPr>
          <p:cNvPr id="3" name="Content Placeholder 2">
            <a:extLst>
              <a:ext uri="{FF2B5EF4-FFF2-40B4-BE49-F238E27FC236}">
                <a16:creationId xmlns:a16="http://schemas.microsoft.com/office/drawing/2014/main" id="{0796D323-81B4-FE41-962D-6E58B5F38E1C}"/>
              </a:ext>
            </a:extLst>
          </p:cNvPr>
          <p:cNvSpPr>
            <a:spLocks noGrp="1"/>
          </p:cNvSpPr>
          <p:nvPr>
            <p:ph idx="1"/>
          </p:nvPr>
        </p:nvSpPr>
        <p:spPr/>
        <p:txBody>
          <a:bodyPr/>
          <a:lstStyle/>
          <a:p>
            <a:r>
              <a:rPr lang="en-US" dirty="0"/>
              <a:t>What is a PDF, </a:t>
            </a:r>
            <a:r>
              <a:rPr lang="en-US" dirty="0" err="1"/>
              <a:t>esp</a:t>
            </a:r>
            <a:r>
              <a:rPr lang="en-US" dirty="0"/>
              <a:t> in the context of observational techniques?</a:t>
            </a:r>
          </a:p>
          <a:p>
            <a:pPr lvl="1"/>
            <a:r>
              <a:rPr lang="en-US" dirty="0"/>
              <a:t>What are some statistics that are often used to characterize a PDF?</a:t>
            </a:r>
          </a:p>
          <a:p>
            <a:r>
              <a:rPr lang="en-US" dirty="0"/>
              <a:t>Population statistic vs sample statistics</a:t>
            </a:r>
          </a:p>
          <a:p>
            <a:pPr lvl="1"/>
            <a:r>
              <a:rPr lang="en-US" dirty="0"/>
              <a:t>Robustness and efficiency</a:t>
            </a:r>
          </a:p>
        </p:txBody>
      </p:sp>
    </p:spTree>
    <p:extLst>
      <p:ext uri="{BB962C8B-B14F-4D97-AF65-F5344CB8AC3E}">
        <p14:creationId xmlns:p14="http://schemas.microsoft.com/office/powerpoint/2010/main" val="3099473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1BC0-436D-884E-9F05-C2CF798E6153}"/>
              </a:ext>
            </a:extLst>
          </p:cNvPr>
          <p:cNvSpPr>
            <a:spLocks noGrp="1"/>
          </p:cNvSpPr>
          <p:nvPr>
            <p:ph type="title"/>
          </p:nvPr>
        </p:nvSpPr>
        <p:spPr/>
        <p:txBody>
          <a:bodyPr/>
          <a:lstStyle/>
          <a:p>
            <a:r>
              <a:rPr lang="en-US" dirty="0"/>
              <a:t>Poisson distribution</a:t>
            </a:r>
          </a:p>
        </p:txBody>
      </p:sp>
      <p:sp>
        <p:nvSpPr>
          <p:cNvPr id="3" name="Content Placeholder 2">
            <a:extLst>
              <a:ext uri="{FF2B5EF4-FFF2-40B4-BE49-F238E27FC236}">
                <a16:creationId xmlns:a16="http://schemas.microsoft.com/office/drawing/2014/main" id="{58567359-AEFF-8E4D-BD11-4B7067AC946B}"/>
              </a:ext>
            </a:extLst>
          </p:cNvPr>
          <p:cNvSpPr>
            <a:spLocks noGrp="1"/>
          </p:cNvSpPr>
          <p:nvPr>
            <p:ph idx="1"/>
          </p:nvPr>
        </p:nvSpPr>
        <p:spPr/>
        <p:txBody>
          <a:bodyPr/>
          <a:lstStyle/>
          <a:p>
            <a:r>
              <a:rPr lang="en-US" dirty="0"/>
              <a:t>What is it a function of? What is the analytical form?</a:t>
            </a:r>
          </a:p>
          <a:p>
            <a:r>
              <a:rPr lang="en-US" dirty="0"/>
              <a:t>What does it look like?</a:t>
            </a:r>
          </a:p>
          <a:p>
            <a:r>
              <a:rPr lang="en-US" dirty="0"/>
              <a:t>What is the mean? </a:t>
            </a:r>
          </a:p>
          <a:p>
            <a:r>
              <a:rPr lang="en-US" dirty="0"/>
              <a:t>Standard deviation?</a:t>
            </a:r>
          </a:p>
          <a:p>
            <a:r>
              <a:rPr lang="en-US" dirty="0"/>
              <a:t>What is the application in observational techniques?</a:t>
            </a:r>
          </a:p>
          <a:p>
            <a:endParaRPr lang="en-US" dirty="0"/>
          </a:p>
        </p:txBody>
      </p:sp>
    </p:spTree>
    <p:extLst>
      <p:ext uri="{BB962C8B-B14F-4D97-AF65-F5344CB8AC3E}">
        <p14:creationId xmlns:p14="http://schemas.microsoft.com/office/powerpoint/2010/main" val="211644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B0F7-305F-874F-B70C-C3936D770242}"/>
              </a:ext>
            </a:extLst>
          </p:cNvPr>
          <p:cNvSpPr>
            <a:spLocks noGrp="1"/>
          </p:cNvSpPr>
          <p:nvPr>
            <p:ph type="title"/>
          </p:nvPr>
        </p:nvSpPr>
        <p:spPr/>
        <p:txBody>
          <a:bodyPr/>
          <a:lstStyle/>
          <a:p>
            <a:r>
              <a:rPr lang="en-US" dirty="0"/>
              <a:t>Poisson statistics</a:t>
            </a:r>
          </a:p>
        </p:txBody>
      </p:sp>
      <p:sp>
        <p:nvSpPr>
          <p:cNvPr id="3" name="Content Placeholder 2">
            <a:extLst>
              <a:ext uri="{FF2B5EF4-FFF2-40B4-BE49-F238E27FC236}">
                <a16:creationId xmlns:a16="http://schemas.microsoft.com/office/drawing/2014/main" id="{0A6A4809-7A51-2449-9A2A-09DC287ABF1E}"/>
              </a:ext>
            </a:extLst>
          </p:cNvPr>
          <p:cNvSpPr>
            <a:spLocks noGrp="1"/>
          </p:cNvSpPr>
          <p:nvPr>
            <p:ph idx="1"/>
          </p:nvPr>
        </p:nvSpPr>
        <p:spPr/>
        <p:txBody>
          <a:bodyPr>
            <a:normAutofit fontScale="92500" lnSpcReduction="10000"/>
          </a:bodyPr>
          <a:lstStyle/>
          <a:p>
            <a:r>
              <a:rPr lang="en-US" dirty="0"/>
              <a:t>You collect 10000 photons with an instrument on the 3.5m. What’s the uncertainty (standard deviation)?</a:t>
            </a:r>
          </a:p>
          <a:p>
            <a:r>
              <a:rPr lang="en-US" dirty="0"/>
              <a:t>You collect 10000 photons with an instrument on the 0.6m. What’s the uncertainty (standard deviation)?</a:t>
            </a:r>
          </a:p>
          <a:p>
            <a:r>
              <a:rPr lang="en-US" dirty="0"/>
              <a:t>You collect 100000 photons with an instrument. What’s the uncertainty? Is the better or worse than the 10000 photon case?</a:t>
            </a:r>
          </a:p>
          <a:p>
            <a:r>
              <a:rPr lang="en-US" dirty="0"/>
              <a:t>What fractional uncertainties (uncertainty / signal) do these correspond to?</a:t>
            </a:r>
          </a:p>
          <a:p>
            <a:r>
              <a:rPr lang="en-US" dirty="0"/>
              <a:t>You collect 100 photons/second with some instrument. How long to you have to expose to reach the same fractional uncertainty as the first two above?</a:t>
            </a:r>
          </a:p>
        </p:txBody>
      </p:sp>
    </p:spTree>
    <p:extLst>
      <p:ext uri="{BB962C8B-B14F-4D97-AF65-F5344CB8AC3E}">
        <p14:creationId xmlns:p14="http://schemas.microsoft.com/office/powerpoint/2010/main" val="2924488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3096-ACAD-0945-8052-404A323FEE40}"/>
              </a:ext>
            </a:extLst>
          </p:cNvPr>
          <p:cNvSpPr>
            <a:spLocks noGrp="1"/>
          </p:cNvSpPr>
          <p:nvPr>
            <p:ph type="title"/>
          </p:nvPr>
        </p:nvSpPr>
        <p:spPr/>
        <p:txBody>
          <a:bodyPr/>
          <a:lstStyle/>
          <a:p>
            <a:r>
              <a:rPr lang="en-US" dirty="0"/>
              <a:t>Gaussian (normal) distribution</a:t>
            </a:r>
          </a:p>
        </p:txBody>
      </p:sp>
      <p:sp>
        <p:nvSpPr>
          <p:cNvPr id="3" name="Content Placeholder 2">
            <a:extLst>
              <a:ext uri="{FF2B5EF4-FFF2-40B4-BE49-F238E27FC236}">
                <a16:creationId xmlns:a16="http://schemas.microsoft.com/office/drawing/2014/main" id="{5028BA74-7E2E-F04C-9994-CB51EA67F42C}"/>
              </a:ext>
            </a:extLst>
          </p:cNvPr>
          <p:cNvSpPr>
            <a:spLocks noGrp="1"/>
          </p:cNvSpPr>
          <p:nvPr>
            <p:ph idx="1"/>
          </p:nvPr>
        </p:nvSpPr>
        <p:spPr/>
        <p:txBody>
          <a:bodyPr/>
          <a:lstStyle/>
          <a:p>
            <a:r>
              <a:rPr lang="en-US" dirty="0"/>
              <a:t>What does it look like?</a:t>
            </a:r>
          </a:p>
          <a:p>
            <a:r>
              <a:rPr lang="en-US" dirty="0"/>
              <a:t>What is the mean?</a:t>
            </a:r>
          </a:p>
          <a:p>
            <a:r>
              <a:rPr lang="en-US" dirty="0"/>
              <a:t>What is the standard deviation?</a:t>
            </a:r>
          </a:p>
          <a:p>
            <a:r>
              <a:rPr lang="en-US" dirty="0"/>
              <a:t>What is the application in observational techniques?</a:t>
            </a:r>
          </a:p>
        </p:txBody>
      </p:sp>
    </p:spTree>
    <p:extLst>
      <p:ext uri="{BB962C8B-B14F-4D97-AF65-F5344CB8AC3E}">
        <p14:creationId xmlns:p14="http://schemas.microsoft.com/office/powerpoint/2010/main" val="2159732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9A33-9E57-D046-B91A-78CD64CC9BBE}"/>
              </a:ext>
            </a:extLst>
          </p:cNvPr>
          <p:cNvSpPr>
            <a:spLocks noGrp="1"/>
          </p:cNvSpPr>
          <p:nvPr>
            <p:ph type="title"/>
          </p:nvPr>
        </p:nvSpPr>
        <p:spPr/>
        <p:txBody>
          <a:bodyPr/>
          <a:lstStyle/>
          <a:p>
            <a:r>
              <a:rPr lang="en-US" dirty="0"/>
              <a:t>Importance of uncertainties: applications</a:t>
            </a:r>
          </a:p>
        </p:txBody>
      </p:sp>
      <p:sp>
        <p:nvSpPr>
          <p:cNvPr id="3" name="Content Placeholder 2">
            <a:extLst>
              <a:ext uri="{FF2B5EF4-FFF2-40B4-BE49-F238E27FC236}">
                <a16:creationId xmlns:a16="http://schemas.microsoft.com/office/drawing/2014/main" id="{42AC5E55-D342-2249-9E68-C549D204078F}"/>
              </a:ext>
            </a:extLst>
          </p:cNvPr>
          <p:cNvSpPr>
            <a:spLocks noGrp="1"/>
          </p:cNvSpPr>
          <p:nvPr>
            <p:ph idx="1"/>
          </p:nvPr>
        </p:nvSpPr>
        <p:spPr>
          <a:xfrm>
            <a:off x="838200" y="1825625"/>
            <a:ext cx="5257800" cy="4805954"/>
          </a:xfrm>
        </p:spPr>
        <p:txBody>
          <a:bodyPr/>
          <a:lstStyle/>
          <a:p>
            <a:r>
              <a:rPr lang="en-US" dirty="0"/>
              <a:t>Exposure time calculation</a:t>
            </a:r>
          </a:p>
          <a:p>
            <a:r>
              <a:rPr lang="en-US" dirty="0"/>
              <a:t>Probability of single measurements</a:t>
            </a:r>
          </a:p>
          <a:p>
            <a:pPr lvl="1"/>
            <a:r>
              <a:rPr lang="en-US" dirty="0"/>
              <a:t>Gaussian: error function and typical values</a:t>
            </a:r>
          </a:p>
          <a:p>
            <a:r>
              <a:rPr lang="en-US" dirty="0"/>
              <a:t>Probability of a series of measurements</a:t>
            </a:r>
          </a:p>
          <a:p>
            <a:pPr lvl="1"/>
            <a:r>
              <a:rPr lang="en-US" dirty="0"/>
              <a:t>Chi^2 and reduced chi^2</a:t>
            </a:r>
          </a:p>
        </p:txBody>
      </p:sp>
      <p:pic>
        <p:nvPicPr>
          <p:cNvPr id="9" name="Picture 8" descr="Chart, scatter chart&#10;&#10;Description automatically generated">
            <a:extLst>
              <a:ext uri="{FF2B5EF4-FFF2-40B4-BE49-F238E27FC236}">
                <a16:creationId xmlns:a16="http://schemas.microsoft.com/office/drawing/2014/main" id="{07B87414-367E-CD46-A3AA-D09651B3C76B}"/>
              </a:ext>
            </a:extLst>
          </p:cNvPr>
          <p:cNvPicPr>
            <a:picLocks noChangeAspect="1"/>
          </p:cNvPicPr>
          <p:nvPr/>
        </p:nvPicPr>
        <p:blipFill>
          <a:blip r:embed="rId2"/>
          <a:stretch>
            <a:fillRect/>
          </a:stretch>
        </p:blipFill>
        <p:spPr>
          <a:xfrm>
            <a:off x="5511800" y="1408371"/>
            <a:ext cx="5842000" cy="4381500"/>
          </a:xfrm>
          <a:prstGeom prst="rect">
            <a:avLst/>
          </a:prstGeom>
        </p:spPr>
      </p:pic>
      <p:pic>
        <p:nvPicPr>
          <p:cNvPr id="11" name="Picture 10" descr="Chart&#10;&#10;Description automatically generated">
            <a:extLst>
              <a:ext uri="{FF2B5EF4-FFF2-40B4-BE49-F238E27FC236}">
                <a16:creationId xmlns:a16="http://schemas.microsoft.com/office/drawing/2014/main" id="{55BDD815-534A-394F-AD0C-1399F3E45DA0}"/>
              </a:ext>
            </a:extLst>
          </p:cNvPr>
          <p:cNvPicPr>
            <a:picLocks noChangeAspect="1"/>
          </p:cNvPicPr>
          <p:nvPr/>
        </p:nvPicPr>
        <p:blipFill>
          <a:blip r:embed="rId3"/>
          <a:stretch>
            <a:fillRect/>
          </a:stretch>
        </p:blipFill>
        <p:spPr>
          <a:xfrm>
            <a:off x="5511800" y="1408371"/>
            <a:ext cx="5842000" cy="4381500"/>
          </a:xfrm>
          <a:prstGeom prst="rect">
            <a:avLst/>
          </a:prstGeom>
        </p:spPr>
      </p:pic>
    </p:spTree>
    <p:extLst>
      <p:ext uri="{BB962C8B-B14F-4D97-AF65-F5344CB8AC3E}">
        <p14:creationId xmlns:p14="http://schemas.microsoft.com/office/powerpoint/2010/main" val="344022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FB82-AF71-0140-BB9E-C275D5BC1C5E}"/>
              </a:ext>
            </a:extLst>
          </p:cNvPr>
          <p:cNvSpPr>
            <a:spLocks noGrp="1"/>
          </p:cNvSpPr>
          <p:nvPr>
            <p:ph type="title"/>
          </p:nvPr>
        </p:nvSpPr>
        <p:spPr/>
        <p:txBody>
          <a:bodyPr/>
          <a:lstStyle/>
          <a:p>
            <a:r>
              <a:rPr lang="en-US" dirty="0"/>
              <a:t>Exposure time calculator</a:t>
            </a:r>
          </a:p>
        </p:txBody>
      </p:sp>
      <p:sp>
        <p:nvSpPr>
          <p:cNvPr id="3" name="Content Placeholder 2">
            <a:extLst>
              <a:ext uri="{FF2B5EF4-FFF2-40B4-BE49-F238E27FC236}">
                <a16:creationId xmlns:a16="http://schemas.microsoft.com/office/drawing/2014/main" id="{46C615D6-BC05-A547-8425-CA84F27A64DC}"/>
              </a:ext>
            </a:extLst>
          </p:cNvPr>
          <p:cNvSpPr>
            <a:spLocks noGrp="1"/>
          </p:cNvSpPr>
          <p:nvPr>
            <p:ph idx="1"/>
          </p:nvPr>
        </p:nvSpPr>
        <p:spPr/>
        <p:txBody>
          <a:bodyPr/>
          <a:lstStyle/>
          <a:p>
            <a:r>
              <a:rPr lang="en-US" dirty="0"/>
              <a:t>Given information about source (magnitude and SED) and observational setup (telescope, instrument, etc.), how long do you have to observe to achieve a desired fractional uncertainty?</a:t>
            </a:r>
          </a:p>
          <a:p>
            <a:pPr lvl="1"/>
            <a:r>
              <a:rPr lang="en-US" dirty="0"/>
              <a:t>What photon flux does the source produce?</a:t>
            </a:r>
          </a:p>
          <a:p>
            <a:pPr lvl="1"/>
            <a:r>
              <a:rPr lang="en-US" dirty="0"/>
              <a:t>How long to achieve desired fractional uncertainty? Depends not only on source photon flux, but also on:</a:t>
            </a:r>
          </a:p>
          <a:p>
            <a:pPr lvl="2"/>
            <a:r>
              <a:rPr lang="en-US" dirty="0"/>
              <a:t>Sky flux</a:t>
            </a:r>
          </a:p>
          <a:p>
            <a:pPr lvl="2"/>
            <a:r>
              <a:rPr lang="en-US" dirty="0"/>
              <a:t>Instrumental noise</a:t>
            </a:r>
          </a:p>
          <a:p>
            <a:pPr lvl="2"/>
            <a:endParaRPr lang="en-US" dirty="0"/>
          </a:p>
          <a:p>
            <a:r>
              <a:rPr lang="en-US" dirty="0"/>
              <a:t>Start with first piece: what photon flux does the source produce?</a:t>
            </a:r>
          </a:p>
          <a:p>
            <a:pPr lvl="1"/>
            <a:r>
              <a:rPr lang="en-US" dirty="0"/>
              <a:t>Spectroscopic and photometric applications</a:t>
            </a:r>
          </a:p>
        </p:txBody>
      </p:sp>
    </p:spTree>
    <p:extLst>
      <p:ext uri="{BB962C8B-B14F-4D97-AF65-F5344CB8AC3E}">
        <p14:creationId xmlns:p14="http://schemas.microsoft.com/office/powerpoint/2010/main" val="136048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793C-E66D-894B-BA50-CEED99E39C73}"/>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AFEBE5E-FEFE-8541-8EE3-77D141D481FC}"/>
              </a:ext>
            </a:extLst>
          </p:cNvPr>
          <p:cNvSpPr>
            <a:spLocks noGrp="1"/>
          </p:cNvSpPr>
          <p:nvPr>
            <p:ph idx="1"/>
          </p:nvPr>
        </p:nvSpPr>
        <p:spPr/>
        <p:txBody>
          <a:bodyPr/>
          <a:lstStyle/>
          <a:p>
            <a:r>
              <a:rPr lang="en-US" dirty="0"/>
              <a:t>Class problem notebook</a:t>
            </a:r>
          </a:p>
          <a:p>
            <a:r>
              <a:rPr lang="en-US" dirty="0">
                <a:hlinkClick r:id="rId2"/>
              </a:rPr>
              <a:t>https://github.com/APOExposureTimeCalculator/APOExptime</a:t>
            </a:r>
            <a:r>
              <a:rPr lang="en-US" dirty="0"/>
              <a:t>) (compiles many data files relevant for APO)</a:t>
            </a:r>
          </a:p>
        </p:txBody>
      </p:sp>
    </p:spTree>
    <p:extLst>
      <p:ext uri="{BB962C8B-B14F-4D97-AF65-F5344CB8AC3E}">
        <p14:creationId xmlns:p14="http://schemas.microsoft.com/office/powerpoint/2010/main" val="53547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6522-20C3-3949-8D8A-2E4BB39D2450}"/>
              </a:ext>
            </a:extLst>
          </p:cNvPr>
          <p:cNvSpPr>
            <a:spLocks noGrp="1"/>
          </p:cNvSpPr>
          <p:nvPr>
            <p:ph type="title"/>
          </p:nvPr>
        </p:nvSpPr>
        <p:spPr/>
        <p:txBody>
          <a:bodyPr/>
          <a:lstStyle/>
          <a:p>
            <a:r>
              <a:rPr lang="en-US" dirty="0"/>
              <a:t>Topics 9/8</a:t>
            </a:r>
          </a:p>
        </p:txBody>
      </p:sp>
      <p:sp>
        <p:nvSpPr>
          <p:cNvPr id="3" name="Content Placeholder 2">
            <a:extLst>
              <a:ext uri="{FF2B5EF4-FFF2-40B4-BE49-F238E27FC236}">
                <a16:creationId xmlns:a16="http://schemas.microsoft.com/office/drawing/2014/main" id="{C138792C-5923-8B4D-983A-23C3C6F2962A}"/>
              </a:ext>
            </a:extLst>
          </p:cNvPr>
          <p:cNvSpPr>
            <a:spLocks noGrp="1"/>
          </p:cNvSpPr>
          <p:nvPr>
            <p:ph idx="1"/>
          </p:nvPr>
        </p:nvSpPr>
        <p:spPr/>
        <p:txBody>
          <a:bodyPr/>
          <a:lstStyle/>
          <a:p>
            <a:r>
              <a:rPr lang="en-US" dirty="0"/>
              <a:t>APO trip (Monday class)</a:t>
            </a:r>
          </a:p>
          <a:p>
            <a:r>
              <a:rPr lang="en-US" dirty="0"/>
              <a:t>Week of 9/20</a:t>
            </a:r>
          </a:p>
          <a:p>
            <a:r>
              <a:rPr lang="en-US" dirty="0"/>
              <a:t>Exposure time calculator</a:t>
            </a:r>
          </a:p>
          <a:p>
            <a:r>
              <a:rPr lang="en-US" dirty="0"/>
              <a:t>Reading</a:t>
            </a:r>
          </a:p>
          <a:p>
            <a:r>
              <a:rPr lang="en-US" dirty="0"/>
              <a:t>Questions</a:t>
            </a:r>
          </a:p>
          <a:p>
            <a:r>
              <a:rPr lang="en-US" dirty="0"/>
              <a:t>Noise equation</a:t>
            </a:r>
          </a:p>
          <a:p>
            <a:r>
              <a:rPr lang="en-US" dirty="0"/>
              <a:t>Propagation of uncertainties</a:t>
            </a:r>
          </a:p>
          <a:p>
            <a:endParaRPr lang="en-US" dirty="0"/>
          </a:p>
        </p:txBody>
      </p:sp>
    </p:spTree>
    <p:extLst>
      <p:ext uri="{BB962C8B-B14F-4D97-AF65-F5344CB8AC3E}">
        <p14:creationId xmlns:p14="http://schemas.microsoft.com/office/powerpoint/2010/main" val="1414086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CECF-524E-A743-AFFC-40C8BBCE8409}"/>
              </a:ext>
            </a:extLst>
          </p:cNvPr>
          <p:cNvSpPr>
            <a:spLocks noGrp="1"/>
          </p:cNvSpPr>
          <p:nvPr>
            <p:ph type="title"/>
          </p:nvPr>
        </p:nvSpPr>
        <p:spPr/>
        <p:txBody>
          <a:bodyPr/>
          <a:lstStyle/>
          <a:p>
            <a:r>
              <a:rPr lang="en-US" dirty="0"/>
              <a:t>Noise equation</a:t>
            </a:r>
          </a:p>
        </p:txBody>
      </p:sp>
      <p:sp>
        <p:nvSpPr>
          <p:cNvPr id="3" name="Content Placeholder 2">
            <a:extLst>
              <a:ext uri="{FF2B5EF4-FFF2-40B4-BE49-F238E27FC236}">
                <a16:creationId xmlns:a16="http://schemas.microsoft.com/office/drawing/2014/main" id="{5431F1B5-7730-4E45-B929-3CA82A6D3922}"/>
              </a:ext>
            </a:extLst>
          </p:cNvPr>
          <p:cNvSpPr>
            <a:spLocks noGrp="1"/>
          </p:cNvSpPr>
          <p:nvPr>
            <p:ph idx="1"/>
          </p:nvPr>
        </p:nvSpPr>
        <p:spPr/>
        <p:txBody>
          <a:bodyPr/>
          <a:lstStyle/>
          <a:p>
            <a:r>
              <a:rPr lang="en-US" dirty="0"/>
              <a:t>Without looking it up, what is the ”noise equation” that allows you to calculate the S/N of some data?</a:t>
            </a:r>
          </a:p>
        </p:txBody>
      </p:sp>
    </p:spTree>
    <p:extLst>
      <p:ext uri="{BB962C8B-B14F-4D97-AF65-F5344CB8AC3E}">
        <p14:creationId xmlns:p14="http://schemas.microsoft.com/office/powerpoint/2010/main" val="315123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D590-3FA2-B640-8F1E-97562CE274C6}"/>
              </a:ext>
            </a:extLst>
          </p:cNvPr>
          <p:cNvSpPr>
            <a:spLocks noGrp="1"/>
          </p:cNvSpPr>
          <p:nvPr>
            <p:ph type="title"/>
          </p:nvPr>
        </p:nvSpPr>
        <p:spPr>
          <a:xfrm>
            <a:off x="838200" y="18255"/>
            <a:ext cx="10515600" cy="1325563"/>
          </a:xfrm>
        </p:spPr>
        <p:txBody>
          <a:bodyPr/>
          <a:lstStyle/>
          <a:p>
            <a:r>
              <a:rPr lang="en-US" dirty="0"/>
              <a:t>Astronomical measurements</a:t>
            </a:r>
          </a:p>
        </p:txBody>
      </p:sp>
      <p:sp>
        <p:nvSpPr>
          <p:cNvPr id="3" name="Content Placeholder 2">
            <a:extLst>
              <a:ext uri="{FF2B5EF4-FFF2-40B4-BE49-F238E27FC236}">
                <a16:creationId xmlns:a16="http://schemas.microsoft.com/office/drawing/2014/main" id="{A8D1AACE-0AE2-844E-820E-CE72B25D8298}"/>
              </a:ext>
            </a:extLst>
          </p:cNvPr>
          <p:cNvSpPr>
            <a:spLocks noGrp="1"/>
          </p:cNvSpPr>
          <p:nvPr>
            <p:ph idx="1"/>
          </p:nvPr>
        </p:nvSpPr>
        <p:spPr>
          <a:xfrm>
            <a:off x="838200" y="1253331"/>
            <a:ext cx="10515600" cy="4351338"/>
          </a:xfrm>
        </p:spPr>
        <p:txBody>
          <a:bodyPr>
            <a:normAutofit fontScale="85000" lnSpcReduction="10000"/>
          </a:bodyPr>
          <a:lstStyle/>
          <a:p>
            <a:r>
              <a:rPr lang="en-US" dirty="0"/>
              <a:t>Uncertainty, noise, fractional uncertainty, and S/N</a:t>
            </a:r>
          </a:p>
          <a:p>
            <a:r>
              <a:rPr lang="en-US" dirty="0"/>
              <a:t>Standard noise sources</a:t>
            </a:r>
          </a:p>
          <a:p>
            <a:pPr lvl="1"/>
            <a:r>
              <a:rPr lang="en-US" dirty="0"/>
              <a:t>Source</a:t>
            </a:r>
          </a:p>
          <a:p>
            <a:pPr lvl="1"/>
            <a:r>
              <a:rPr lang="en-US" dirty="0"/>
              <a:t>Background : note area term, and importance of dark skies AND good image quality</a:t>
            </a:r>
          </a:p>
          <a:p>
            <a:pPr lvl="1"/>
            <a:r>
              <a:rPr lang="en-US" dirty="0"/>
              <a:t>Readout noise</a:t>
            </a:r>
          </a:p>
          <a:p>
            <a:r>
              <a:rPr lang="en-US" dirty="0"/>
              <a:t>Noise equation, assuming perfect background subtraction</a:t>
            </a:r>
          </a:p>
          <a:p>
            <a:r>
              <a:rPr lang="en-US" dirty="0"/>
              <a:t>What is typical area over which we need to integrate source (and background)?</a:t>
            </a:r>
          </a:p>
          <a:p>
            <a:r>
              <a:rPr lang="en-US" dirty="0"/>
              <a:t>Where do we encounter different limiting cases?</a:t>
            </a:r>
          </a:p>
          <a:p>
            <a:pPr lvl="1"/>
            <a:r>
              <a:rPr lang="en-US" dirty="0"/>
              <a:t>Broad band imaging (optical and near-IR), narrow-band imaging, spectroscopy</a:t>
            </a:r>
          </a:p>
          <a:p>
            <a:r>
              <a:rPr lang="en-US" dirty="0"/>
              <a:t>Limiting cases</a:t>
            </a:r>
          </a:p>
          <a:p>
            <a:pPr lvl="1"/>
            <a:r>
              <a:rPr lang="en-US" dirty="0"/>
              <a:t>Signal-limited, background-limited, readout noise-limited</a:t>
            </a:r>
          </a:p>
          <a:p>
            <a:pPr lvl="1"/>
            <a:r>
              <a:rPr lang="en-US" dirty="0"/>
              <a:t>Behavior with signal, exposure time and telescope aperture</a:t>
            </a:r>
          </a:p>
        </p:txBody>
      </p:sp>
    </p:spTree>
    <p:extLst>
      <p:ext uri="{BB962C8B-B14F-4D97-AF65-F5344CB8AC3E}">
        <p14:creationId xmlns:p14="http://schemas.microsoft.com/office/powerpoint/2010/main" val="33032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D3C4-366B-CF4F-B649-AFA83CA90E8B}"/>
              </a:ext>
            </a:extLst>
          </p:cNvPr>
          <p:cNvSpPr>
            <a:spLocks noGrp="1"/>
          </p:cNvSpPr>
          <p:nvPr>
            <p:ph type="title"/>
          </p:nvPr>
        </p:nvSpPr>
        <p:spPr/>
        <p:txBody>
          <a:bodyPr/>
          <a:lstStyle/>
          <a:p>
            <a:r>
              <a:rPr lang="en-US" dirty="0"/>
              <a:t>Discussion: flux, surface brightness, and luminosity</a:t>
            </a:r>
          </a:p>
        </p:txBody>
      </p:sp>
      <p:sp>
        <p:nvSpPr>
          <p:cNvPr id="3" name="Content Placeholder 2">
            <a:extLst>
              <a:ext uri="{FF2B5EF4-FFF2-40B4-BE49-F238E27FC236}">
                <a16:creationId xmlns:a16="http://schemas.microsoft.com/office/drawing/2014/main" id="{4CE754F3-CD40-3943-A024-646218AE2ECE}"/>
              </a:ext>
            </a:extLst>
          </p:cNvPr>
          <p:cNvSpPr>
            <a:spLocks noGrp="1"/>
          </p:cNvSpPr>
          <p:nvPr>
            <p:ph idx="1"/>
          </p:nvPr>
        </p:nvSpPr>
        <p:spPr/>
        <p:txBody>
          <a:bodyPr/>
          <a:lstStyle/>
          <a:p>
            <a:r>
              <a:rPr lang="en-US" dirty="0"/>
              <a:t>Describe these qualitatively</a:t>
            </a:r>
          </a:p>
          <a:p>
            <a:r>
              <a:rPr lang="en-US" dirty="0"/>
              <a:t>What are the dimensions?</a:t>
            </a:r>
          </a:p>
          <a:p>
            <a:r>
              <a:rPr lang="en-US" dirty="0"/>
              <a:t>Which quantities are relevant for what astronomical objects?</a:t>
            </a:r>
          </a:p>
          <a:p>
            <a:r>
              <a:rPr lang="en-US" dirty="0"/>
              <a:t>How do they depend on distance?</a:t>
            </a:r>
          </a:p>
          <a:p>
            <a:pPr marL="0" indent="0">
              <a:buNone/>
            </a:pPr>
            <a:endParaRPr lang="en-US" dirty="0"/>
          </a:p>
        </p:txBody>
      </p:sp>
    </p:spTree>
    <p:extLst>
      <p:ext uri="{BB962C8B-B14F-4D97-AF65-F5344CB8AC3E}">
        <p14:creationId xmlns:p14="http://schemas.microsoft.com/office/powerpoint/2010/main" val="85057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DAF51-8043-DE41-B15C-845C0BFCE0F4}"/>
              </a:ext>
            </a:extLst>
          </p:cNvPr>
          <p:cNvSpPr>
            <a:spLocks noGrp="1"/>
          </p:cNvSpPr>
          <p:nvPr>
            <p:ph type="title"/>
          </p:nvPr>
        </p:nvSpPr>
        <p:spPr/>
        <p:txBody>
          <a:bodyPr/>
          <a:lstStyle/>
          <a:p>
            <a:r>
              <a:rPr lang="en-US" dirty="0"/>
              <a:t>Error propagation</a:t>
            </a:r>
          </a:p>
        </p:txBody>
      </p:sp>
      <p:sp>
        <p:nvSpPr>
          <p:cNvPr id="3" name="Content Placeholder 2">
            <a:extLst>
              <a:ext uri="{FF2B5EF4-FFF2-40B4-BE49-F238E27FC236}">
                <a16:creationId xmlns:a16="http://schemas.microsoft.com/office/drawing/2014/main" id="{6317AD30-CE08-F241-A8B1-D0F75C007795}"/>
              </a:ext>
            </a:extLst>
          </p:cNvPr>
          <p:cNvSpPr>
            <a:spLocks noGrp="1"/>
          </p:cNvSpPr>
          <p:nvPr>
            <p:ph idx="1"/>
          </p:nvPr>
        </p:nvSpPr>
        <p:spPr/>
        <p:txBody>
          <a:bodyPr>
            <a:normAutofit/>
          </a:bodyPr>
          <a:lstStyle/>
          <a:p>
            <a:r>
              <a:rPr lang="en-US" dirty="0"/>
              <a:t>Without looking it up, what is the general equation for error propagation?</a:t>
            </a:r>
          </a:p>
        </p:txBody>
      </p:sp>
    </p:spTree>
    <p:extLst>
      <p:ext uri="{BB962C8B-B14F-4D97-AF65-F5344CB8AC3E}">
        <p14:creationId xmlns:p14="http://schemas.microsoft.com/office/powerpoint/2010/main" val="7675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B430-7BCE-4D44-B126-66D53FBC0D5C}"/>
              </a:ext>
            </a:extLst>
          </p:cNvPr>
          <p:cNvSpPr>
            <a:spLocks noGrp="1"/>
          </p:cNvSpPr>
          <p:nvPr>
            <p:ph type="title"/>
          </p:nvPr>
        </p:nvSpPr>
        <p:spPr/>
        <p:txBody>
          <a:bodyPr/>
          <a:lstStyle/>
          <a:p>
            <a:r>
              <a:rPr lang="en-US" dirty="0"/>
              <a:t>Problems: noise equation</a:t>
            </a:r>
          </a:p>
        </p:txBody>
      </p:sp>
      <p:sp>
        <p:nvSpPr>
          <p:cNvPr id="3" name="Content Placeholder 2">
            <a:extLst>
              <a:ext uri="{FF2B5EF4-FFF2-40B4-BE49-F238E27FC236}">
                <a16:creationId xmlns:a16="http://schemas.microsoft.com/office/drawing/2014/main" id="{51009C84-5586-8F48-9AE3-07AD1337A78E}"/>
              </a:ext>
            </a:extLst>
          </p:cNvPr>
          <p:cNvSpPr>
            <a:spLocks noGrp="1"/>
          </p:cNvSpPr>
          <p:nvPr>
            <p:ph idx="1"/>
          </p:nvPr>
        </p:nvSpPr>
        <p:spPr/>
        <p:txBody>
          <a:bodyPr>
            <a:normAutofit lnSpcReduction="10000"/>
          </a:bodyPr>
          <a:lstStyle/>
          <a:p>
            <a:pPr marL="514350" indent="-514350">
              <a:buAutoNum type="arabicPeriod"/>
            </a:pPr>
            <a:r>
              <a:rPr lang="en-US" dirty="0"/>
              <a:t>You observe a bright source that produces 1000 photons in a ten second exposure,  with negligible sky background. What is the fractional uncertainty and the S/N of your observation?</a:t>
            </a:r>
          </a:p>
          <a:p>
            <a:pPr marL="514350" indent="-514350">
              <a:buAutoNum type="arabicPeriod"/>
            </a:pPr>
            <a:r>
              <a:rPr lang="en-US" dirty="0"/>
              <a:t>You observe a faint source that produces 1000 photons in a ten minute exposure and, in that same time, the sky produces 500 photons that is measured in addition to the object.</a:t>
            </a:r>
          </a:p>
          <a:p>
            <a:pPr marL="914400" lvl="1" indent="-457200">
              <a:buAutoNum type="alphaLcPeriod"/>
            </a:pPr>
            <a:r>
              <a:rPr lang="en-US" dirty="0"/>
              <a:t>How many total photons (</a:t>
            </a:r>
            <a:r>
              <a:rPr lang="en-US" dirty="0" err="1"/>
              <a:t>sky+background</a:t>
            </a:r>
            <a:r>
              <a:rPr lang="en-US" dirty="0"/>
              <a:t>)? What will the uncertainty on that total be?</a:t>
            </a:r>
          </a:p>
          <a:p>
            <a:pPr marL="914400" lvl="1" indent="-457200">
              <a:buFont typeface="Arial" panose="020B0604020202020204" pitchFamily="34" charset="0"/>
              <a:buAutoNum type="alphaLcPeriod"/>
            </a:pPr>
            <a:r>
              <a:rPr lang="en-US" dirty="0"/>
              <a:t>If you assume that you can subtract the sky perfectly (usually you can come close), then the only effect that the background has is in the increased noise. What will be the expected signal to noise of your measurement of the source?</a:t>
            </a:r>
          </a:p>
          <a:p>
            <a:pPr marL="914400" lvl="1" indent="-457200">
              <a:buAutoNum type="alphaLcPeriod"/>
            </a:pPr>
            <a:endParaRPr lang="en-US" dirty="0"/>
          </a:p>
          <a:p>
            <a:pPr marL="914400" lvl="1" indent="-457200">
              <a:buAutoNum type="alphaLcPeriod"/>
            </a:pPr>
            <a:endParaRPr lang="en-US" dirty="0"/>
          </a:p>
          <a:p>
            <a:pPr marL="0" indent="0">
              <a:buNone/>
            </a:pPr>
            <a:endParaRPr lang="en-US" dirty="0"/>
          </a:p>
        </p:txBody>
      </p:sp>
    </p:spTree>
    <p:extLst>
      <p:ext uri="{BB962C8B-B14F-4D97-AF65-F5344CB8AC3E}">
        <p14:creationId xmlns:p14="http://schemas.microsoft.com/office/powerpoint/2010/main" val="2555157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8199-2DA3-6848-AC32-FAA64290FE7E}"/>
              </a:ext>
            </a:extLst>
          </p:cNvPr>
          <p:cNvSpPr>
            <a:spLocks noGrp="1"/>
          </p:cNvSpPr>
          <p:nvPr>
            <p:ph type="title"/>
          </p:nvPr>
        </p:nvSpPr>
        <p:spPr>
          <a:xfrm>
            <a:off x="741218" y="18255"/>
            <a:ext cx="10515600" cy="1325563"/>
          </a:xfrm>
        </p:spPr>
        <p:txBody>
          <a:bodyPr/>
          <a:lstStyle/>
          <a:p>
            <a:r>
              <a:rPr lang="en-US" dirty="0"/>
              <a:t>Problems</a:t>
            </a:r>
          </a:p>
        </p:txBody>
      </p:sp>
      <p:sp>
        <p:nvSpPr>
          <p:cNvPr id="3" name="Content Placeholder 2">
            <a:extLst>
              <a:ext uri="{FF2B5EF4-FFF2-40B4-BE49-F238E27FC236}">
                <a16:creationId xmlns:a16="http://schemas.microsoft.com/office/drawing/2014/main" id="{DAE44F4F-C7F5-5548-B1A0-3BBA84CE3CF4}"/>
              </a:ext>
            </a:extLst>
          </p:cNvPr>
          <p:cNvSpPr>
            <a:spLocks noGrp="1"/>
          </p:cNvSpPr>
          <p:nvPr>
            <p:ph idx="1"/>
          </p:nvPr>
        </p:nvSpPr>
        <p:spPr>
          <a:xfrm>
            <a:off x="1087582" y="1253331"/>
            <a:ext cx="10515600" cy="4351338"/>
          </a:xfrm>
        </p:spPr>
        <p:txBody>
          <a:bodyPr>
            <a:normAutofit fontScale="92500"/>
          </a:bodyPr>
          <a:lstStyle/>
          <a:p>
            <a:pPr marL="0" indent="0">
              <a:buNone/>
            </a:pPr>
            <a:r>
              <a:rPr lang="en-US" dirty="0"/>
              <a:t>3. If you are looking at faint, background-limited, stars, how much fainter can you see (i.e., measure at the same S/N) if you have 0.3 arcsec instead of 1.0 arcsec images? Express your answer in magnitudes.</a:t>
            </a:r>
          </a:p>
          <a:p>
            <a:pPr marL="0" indent="0">
              <a:buNone/>
            </a:pPr>
            <a:r>
              <a:rPr lang="en-US" dirty="0"/>
              <a:t>4. Say you have a system that has a photometric </a:t>
            </a:r>
            <a:r>
              <a:rPr lang="en-US" dirty="0" err="1"/>
              <a:t>zeropoint</a:t>
            </a:r>
            <a:r>
              <a:rPr lang="en-US" dirty="0"/>
              <a:t> of 23.5 in the bandpass where you plan to make observations, and you are observing at a site with 1 arcsec seeing, a background of 21 magnitudes per square arcsec with a detector with readout noise corresponding to 5 electrons/pixel, and a plate scale of 0.5 arcsec/pixel.</a:t>
            </a:r>
          </a:p>
          <a:p>
            <a:pPr marL="457200" lvl="1" indent="0">
              <a:buNone/>
            </a:pPr>
            <a:r>
              <a:rPr lang="en-US" dirty="0"/>
              <a:t>a. How long do you need to expose to get a S/N of 100 for a 15th magnitude object?</a:t>
            </a:r>
          </a:p>
          <a:p>
            <a:pPr marL="457200" lvl="1" indent="0">
              <a:buNone/>
            </a:pPr>
            <a:r>
              <a:rPr lang="en-US" dirty="0"/>
              <a:t>b. How long do you need to expose to get a S/N of 50 for a 22nd magnitude object?</a:t>
            </a:r>
          </a:p>
          <a:p>
            <a:endParaRPr lang="en-US" dirty="0"/>
          </a:p>
          <a:p>
            <a:endParaRPr lang="en-US" dirty="0"/>
          </a:p>
          <a:p>
            <a:endParaRPr lang="en-US" dirty="0"/>
          </a:p>
        </p:txBody>
      </p:sp>
    </p:spTree>
    <p:extLst>
      <p:ext uri="{BB962C8B-B14F-4D97-AF65-F5344CB8AC3E}">
        <p14:creationId xmlns:p14="http://schemas.microsoft.com/office/powerpoint/2010/main" val="111472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AC7A-53D1-8F46-946C-03024E2D6059}"/>
              </a:ext>
            </a:extLst>
          </p:cNvPr>
          <p:cNvSpPr>
            <a:spLocks noGrp="1"/>
          </p:cNvSpPr>
          <p:nvPr>
            <p:ph type="title"/>
          </p:nvPr>
        </p:nvSpPr>
        <p:spPr/>
        <p:txBody>
          <a:bodyPr/>
          <a:lstStyle/>
          <a:p>
            <a:r>
              <a:rPr lang="en-US" dirty="0"/>
              <a:t>Problems: error propagation</a:t>
            </a:r>
          </a:p>
        </p:txBody>
      </p:sp>
      <p:sp>
        <p:nvSpPr>
          <p:cNvPr id="3" name="Content Placeholder 2">
            <a:extLst>
              <a:ext uri="{FF2B5EF4-FFF2-40B4-BE49-F238E27FC236}">
                <a16:creationId xmlns:a16="http://schemas.microsoft.com/office/drawing/2014/main" id="{91604E57-12A0-5E45-B605-9FA26A1848EA}"/>
              </a:ext>
            </a:extLst>
          </p:cNvPr>
          <p:cNvSpPr>
            <a:spLocks noGrp="1"/>
          </p:cNvSpPr>
          <p:nvPr>
            <p:ph idx="1"/>
          </p:nvPr>
        </p:nvSpPr>
        <p:spPr>
          <a:xfrm>
            <a:off x="838200" y="1825624"/>
            <a:ext cx="10515600" cy="4824557"/>
          </a:xfrm>
        </p:spPr>
        <p:txBody>
          <a:bodyPr>
            <a:normAutofit fontScale="62500" lnSpcReduction="20000"/>
          </a:bodyPr>
          <a:lstStyle/>
          <a:p>
            <a:pPr marL="0" indent="0">
              <a:buNone/>
            </a:pPr>
            <a:r>
              <a:rPr lang="en-US" dirty="0"/>
              <a:t>1. Using the error propagation formula, </a:t>
            </a:r>
            <a:r>
              <a:rPr lang="en-US" i="1" dirty="0"/>
              <a:t>derive </a:t>
            </a:r>
            <a:r>
              <a:rPr lang="en-US" dirty="0"/>
              <a:t>the expression for the uncertainty in the sample mean,                            &lt;x&gt; = ∑ x</a:t>
            </a:r>
            <a:r>
              <a:rPr lang="en-US" baseline="-25000" dirty="0"/>
              <a:t>i </a:t>
            </a:r>
            <a:r>
              <a:rPr lang="en-US" dirty="0"/>
              <a:t>/ N, for the case where the uncertainty on every x</a:t>
            </a:r>
            <a:r>
              <a:rPr lang="en-US" baseline="-25000" dirty="0"/>
              <a:t>i</a:t>
            </a:r>
            <a:r>
              <a:rPr lang="en-US" dirty="0"/>
              <a:t> is the same, and given by 𝜎.</a:t>
            </a:r>
          </a:p>
          <a:p>
            <a:pPr marL="0" indent="0">
              <a:buNone/>
            </a:pPr>
            <a:r>
              <a:rPr lang="en-US" dirty="0"/>
              <a:t>2.  You observe a source that has a measured photon rate, on average, of 10 photons per second, and take a series of 10 second exposures.</a:t>
            </a:r>
          </a:p>
          <a:p>
            <a:pPr marL="0" indent="0">
              <a:buNone/>
            </a:pPr>
            <a:r>
              <a:rPr lang="en-US" dirty="0"/>
              <a:t>   a. how many counts will you observe on average?</a:t>
            </a:r>
          </a:p>
          <a:p>
            <a:pPr marL="0" indent="0">
              <a:buNone/>
            </a:pPr>
            <a:r>
              <a:rPr lang="en-US" dirty="0"/>
              <a:t>   b. what will be expected standard deviation if you make a series of measurements?</a:t>
            </a:r>
          </a:p>
          <a:p>
            <a:pPr marL="0" indent="0">
              <a:buNone/>
            </a:pPr>
            <a:r>
              <a:rPr lang="en-US" dirty="0"/>
              <a:t>   c. what is the signal-to-noise of each observation?</a:t>
            </a:r>
          </a:p>
          <a:p>
            <a:pPr marL="0" indent="0">
              <a:buNone/>
            </a:pPr>
            <a:r>
              <a:rPr lang="en-US" dirty="0"/>
              <a:t>   d. If you average together 10 of the 10s exposures, what is the expected error on this average?</a:t>
            </a:r>
          </a:p>
          <a:p>
            <a:pPr marL="0" indent="0">
              <a:buNone/>
            </a:pPr>
            <a:r>
              <a:rPr lang="en-US" dirty="0"/>
              <a:t>3. You take a single observation and count 1000 photons</a:t>
            </a:r>
          </a:p>
          <a:p>
            <a:pPr marL="0" indent="0">
              <a:buNone/>
            </a:pPr>
            <a:r>
              <a:rPr lang="en-US" dirty="0"/>
              <a:t>     a. what is the expected uncertainty?</a:t>
            </a:r>
          </a:p>
          <a:p>
            <a:pPr marL="0" indent="0">
              <a:buNone/>
            </a:pPr>
            <a:r>
              <a:rPr lang="en-US" dirty="0"/>
              <a:t>     b. what is the expected uncertainty (in magnitudes) if you  convert the counts into an instrumental magnitude?</a:t>
            </a:r>
          </a:p>
          <a:p>
            <a:pPr marL="0" indent="0">
              <a:buNone/>
            </a:pPr>
            <a:r>
              <a:rPr lang="en-US" dirty="0"/>
              <a:t>4. If you observe a source in the B passband and count 500 photons and observe it in the V passband and count 1000 photons. You can assume no background in either measurement. </a:t>
            </a:r>
          </a:p>
          <a:p>
            <a:pPr marL="0" indent="0">
              <a:buNone/>
            </a:pPr>
            <a:r>
              <a:rPr lang="en-US" dirty="0"/>
              <a:t>   a.  What is the expected uncertainty in the flux ratio, F(B)/F(V)?</a:t>
            </a:r>
          </a:p>
          <a:p>
            <a:pPr marL="0" indent="0">
              <a:buNone/>
            </a:pPr>
            <a:r>
              <a:rPr lang="en-US" dirty="0"/>
              <a:t>   b. What is the expected uncertainty in the color difference (in instrumental magnitudes),  b-v?</a:t>
            </a:r>
          </a:p>
        </p:txBody>
      </p:sp>
    </p:spTree>
    <p:extLst>
      <p:ext uri="{BB962C8B-B14F-4D97-AF65-F5344CB8AC3E}">
        <p14:creationId xmlns:p14="http://schemas.microsoft.com/office/powerpoint/2010/main" val="1465371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6522-20C3-3949-8D8A-2E4BB39D2450}"/>
              </a:ext>
            </a:extLst>
          </p:cNvPr>
          <p:cNvSpPr>
            <a:spLocks noGrp="1"/>
          </p:cNvSpPr>
          <p:nvPr>
            <p:ph type="title"/>
          </p:nvPr>
        </p:nvSpPr>
        <p:spPr/>
        <p:txBody>
          <a:bodyPr/>
          <a:lstStyle/>
          <a:p>
            <a:r>
              <a:rPr lang="en-US" dirty="0"/>
              <a:t>Topics 9/13</a:t>
            </a:r>
          </a:p>
        </p:txBody>
      </p:sp>
      <p:sp>
        <p:nvSpPr>
          <p:cNvPr id="3" name="Content Placeholder 2">
            <a:extLst>
              <a:ext uri="{FF2B5EF4-FFF2-40B4-BE49-F238E27FC236}">
                <a16:creationId xmlns:a16="http://schemas.microsoft.com/office/drawing/2014/main" id="{C138792C-5923-8B4D-983A-23C3C6F2962A}"/>
              </a:ext>
            </a:extLst>
          </p:cNvPr>
          <p:cNvSpPr>
            <a:spLocks noGrp="1"/>
          </p:cNvSpPr>
          <p:nvPr>
            <p:ph idx="1"/>
          </p:nvPr>
        </p:nvSpPr>
        <p:spPr/>
        <p:txBody>
          <a:bodyPr/>
          <a:lstStyle/>
          <a:p>
            <a:r>
              <a:rPr lang="en-US" dirty="0"/>
              <a:t>Next week</a:t>
            </a:r>
          </a:p>
          <a:p>
            <a:r>
              <a:rPr lang="en-US" dirty="0"/>
              <a:t>Exposure time calculator</a:t>
            </a:r>
          </a:p>
          <a:p>
            <a:r>
              <a:rPr lang="en-US" dirty="0"/>
              <a:t>Questions</a:t>
            </a:r>
          </a:p>
          <a:p>
            <a:r>
              <a:rPr lang="en-US" dirty="0"/>
              <a:t>Averaging and splitting</a:t>
            </a:r>
          </a:p>
          <a:p>
            <a:r>
              <a:rPr lang="en-US" dirty="0"/>
              <a:t>Random and systematic uncertainties</a:t>
            </a:r>
          </a:p>
          <a:p>
            <a:r>
              <a:rPr lang="en-US" dirty="0"/>
              <a:t>Digital photometry</a:t>
            </a:r>
          </a:p>
          <a:p>
            <a:endParaRPr lang="en-US" dirty="0"/>
          </a:p>
        </p:txBody>
      </p:sp>
    </p:spTree>
    <p:extLst>
      <p:ext uri="{BB962C8B-B14F-4D97-AF65-F5344CB8AC3E}">
        <p14:creationId xmlns:p14="http://schemas.microsoft.com/office/powerpoint/2010/main" val="4270731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E9BB-4F0F-C74B-AEE8-6EA848C4526A}"/>
              </a:ext>
            </a:extLst>
          </p:cNvPr>
          <p:cNvSpPr>
            <a:spLocks noGrp="1"/>
          </p:cNvSpPr>
          <p:nvPr>
            <p:ph type="title"/>
          </p:nvPr>
        </p:nvSpPr>
        <p:spPr/>
        <p:txBody>
          <a:bodyPr/>
          <a:lstStyle/>
          <a:p>
            <a:r>
              <a:rPr lang="en-US" dirty="0"/>
              <a:t>Splitting and averaging measurements</a:t>
            </a:r>
          </a:p>
        </p:txBody>
      </p:sp>
      <p:sp>
        <p:nvSpPr>
          <p:cNvPr id="3" name="Content Placeholder 2">
            <a:extLst>
              <a:ext uri="{FF2B5EF4-FFF2-40B4-BE49-F238E27FC236}">
                <a16:creationId xmlns:a16="http://schemas.microsoft.com/office/drawing/2014/main" id="{B09C0A3A-B13B-C643-BED5-42C0166969C6}"/>
              </a:ext>
            </a:extLst>
          </p:cNvPr>
          <p:cNvSpPr>
            <a:spLocks noGrp="1"/>
          </p:cNvSpPr>
          <p:nvPr>
            <p:ph idx="1"/>
          </p:nvPr>
        </p:nvSpPr>
        <p:spPr>
          <a:xfrm>
            <a:off x="838200" y="1825625"/>
            <a:ext cx="10515600" cy="4907684"/>
          </a:xfrm>
        </p:spPr>
        <p:txBody>
          <a:bodyPr>
            <a:normAutofit fontScale="40000" lnSpcReduction="20000"/>
          </a:bodyPr>
          <a:lstStyle/>
          <a:p>
            <a:pPr marL="0" indent="0">
              <a:buNone/>
            </a:pPr>
            <a:r>
              <a:rPr lang="en-US" sz="4000" dirty="0"/>
              <a:t>1. You make 3 identical observations of the same star.</a:t>
            </a:r>
          </a:p>
          <a:p>
            <a:pPr marL="0" indent="0">
              <a:buNone/>
            </a:pPr>
            <a:r>
              <a:rPr lang="en-US" sz="4000" dirty="0"/>
              <a:t>a.  How does the uncertainty on the average compare to the uncertainty on an individual observation?</a:t>
            </a:r>
          </a:p>
          <a:p>
            <a:pPr marL="0" indent="0">
              <a:buNone/>
            </a:pPr>
            <a:r>
              <a:rPr lang="en-US" sz="4000" dirty="0"/>
              <a:t>b.  Let's say you observe 90, 100, and 110 photons on three identical exposures. What is the mean and its uncertainty?</a:t>
            </a:r>
          </a:p>
          <a:p>
            <a:pPr marL="0" indent="0">
              <a:buNone/>
            </a:pPr>
            <a:r>
              <a:rPr lang="en-US" sz="4000" dirty="0"/>
              <a:t>c. Let's say you take 3 exposure of different exposure times and get: 90 photons in 1 second, 1000 photons in 10 seconds, 11000 photons in 100 seconds. How would you combine these to get the best estimate of the photon rate (photons / sec)? What value do you get?</a:t>
            </a:r>
          </a:p>
          <a:p>
            <a:pPr marL="0" indent="0">
              <a:buNone/>
            </a:pPr>
            <a:r>
              <a:rPr lang="en-US" sz="4000" dirty="0"/>
              <a:t>2. Let's say you observe a star and count 500 photons total in an aperture of diameter 2 arcseconds, in a 10 second exposure. From a different region, you measure 100 photons per square arcsecond coming from the sky. Let' s say readout noise is negligible.</a:t>
            </a:r>
          </a:p>
          <a:p>
            <a:pPr marL="0" indent="0">
              <a:buNone/>
            </a:pPr>
            <a:r>
              <a:rPr lang="en-US" sz="4000" dirty="0"/>
              <a:t>a. What is the S/N of the measurement?</a:t>
            </a:r>
          </a:p>
          <a:p>
            <a:pPr marL="0" indent="0">
              <a:buNone/>
            </a:pPr>
            <a:r>
              <a:rPr lang="en-US" sz="4000" dirty="0"/>
              <a:t>b.  Let's say you need to make the measurement to a fractional accuracy of 1 percent. How long do you need to expose?</a:t>
            </a:r>
          </a:p>
          <a:p>
            <a:pPr marL="0" indent="0">
              <a:buNone/>
            </a:pPr>
            <a:r>
              <a:rPr lang="en-US" sz="4000" dirty="0"/>
              <a:t>c. Let's say you are working with a telescope/instrument/detector that gives pixels that correspond to 0.5 arcseconds on a side. If the readout noise is 10 photons/pixel, what is a minimum exposure time to ensure that readout noise is not a significant noise source?</a:t>
            </a:r>
          </a:p>
          <a:p>
            <a:pPr marL="0" indent="0">
              <a:buNone/>
            </a:pPr>
            <a:r>
              <a:rPr lang="en-US" sz="4000" dirty="0"/>
              <a:t>3. Let's say you observe a star at 5 different locations in a given instrument/detector, and measure 1050, 1000, 1080, 920, 950 photons in the different measurements.</a:t>
            </a:r>
          </a:p>
          <a:p>
            <a:pPr marL="0" indent="0">
              <a:buNone/>
            </a:pPr>
            <a:r>
              <a:rPr lang="en-US" sz="4000" dirty="0"/>
              <a:t>a. What is the mean and its estimated uncertainty?</a:t>
            </a:r>
          </a:p>
          <a:p>
            <a:pPr marL="0" indent="0">
              <a:buNone/>
            </a:pPr>
            <a:r>
              <a:rPr lang="en-US" sz="4000" dirty="0"/>
              <a:t>b. Should you be concerned about anything? Why or why not?</a:t>
            </a:r>
          </a:p>
        </p:txBody>
      </p:sp>
    </p:spTree>
    <p:extLst>
      <p:ext uri="{BB962C8B-B14F-4D97-AF65-F5344CB8AC3E}">
        <p14:creationId xmlns:p14="http://schemas.microsoft.com/office/powerpoint/2010/main" val="2915344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D1D9-06EC-354A-82EC-33A8998D5BD7}"/>
              </a:ext>
            </a:extLst>
          </p:cNvPr>
          <p:cNvSpPr>
            <a:spLocks noGrp="1"/>
          </p:cNvSpPr>
          <p:nvPr>
            <p:ph type="title"/>
          </p:nvPr>
        </p:nvSpPr>
        <p:spPr/>
        <p:txBody>
          <a:bodyPr/>
          <a:lstStyle/>
          <a:p>
            <a:r>
              <a:rPr lang="en-US" dirty="0"/>
              <a:t>Exposure time calculator II</a:t>
            </a:r>
          </a:p>
        </p:txBody>
      </p:sp>
      <p:sp>
        <p:nvSpPr>
          <p:cNvPr id="3" name="Content Placeholder 2">
            <a:extLst>
              <a:ext uri="{FF2B5EF4-FFF2-40B4-BE49-F238E27FC236}">
                <a16:creationId xmlns:a16="http://schemas.microsoft.com/office/drawing/2014/main" id="{8CCBFD96-EBE6-504C-95AA-86F340B86050}"/>
              </a:ext>
            </a:extLst>
          </p:cNvPr>
          <p:cNvSpPr>
            <a:spLocks noGrp="1"/>
          </p:cNvSpPr>
          <p:nvPr>
            <p:ph idx="1"/>
          </p:nvPr>
        </p:nvSpPr>
        <p:spPr>
          <a:xfrm>
            <a:off x="658091" y="1894898"/>
            <a:ext cx="10515600" cy="4351338"/>
          </a:xfrm>
        </p:spPr>
        <p:txBody>
          <a:bodyPr>
            <a:normAutofit fontScale="92500" lnSpcReduction="10000"/>
          </a:bodyPr>
          <a:lstStyle/>
          <a:p>
            <a:pPr marL="0" indent="0">
              <a:buNone/>
            </a:pPr>
            <a:r>
              <a:rPr lang="en-US" dirty="0"/>
              <a:t>Continue working on your exposure time calculator software by adding routines to calculate the S/N given an exposure time and one to calculate the exposure time given a desired S/N.  Start by just including Poisson noise from the signal. Make sure to check your results!</a:t>
            </a:r>
          </a:p>
          <a:p>
            <a:pPr marL="0" indent="0">
              <a:buNone/>
            </a:pPr>
            <a:r>
              <a:rPr lang="en-US" dirty="0"/>
              <a:t>Continue by generalizing your instrument routine to return a  pixel size (arcsec/pixel) and readout noise for an input instrument name (or, if you haven't generalized to that yet, from  supplied pixel scale and readout noise). Include readout noise in your routines to calculate S/N and exposure time; to get the appropriate number of pixels for the readout noise term, you'll have to input the aperture radius (</a:t>
            </a:r>
            <a:r>
              <a:rPr lang="en-US" dirty="0" err="1"/>
              <a:t>e.g</a:t>
            </a:r>
            <a:r>
              <a:rPr lang="en-US" dirty="0"/>
              <a:t> the seeing FWHM) to use for a given observation.</a:t>
            </a:r>
          </a:p>
          <a:p>
            <a:pPr marL="0" indent="0">
              <a:buNone/>
            </a:pPr>
            <a:r>
              <a:rPr lang="en-US" dirty="0"/>
              <a:t>Make sure you to validate your results and document this validation!</a:t>
            </a:r>
          </a:p>
          <a:p>
            <a:pPr marL="0" indent="0">
              <a:buNone/>
            </a:pPr>
            <a:endParaRPr lang="en-US" dirty="0"/>
          </a:p>
        </p:txBody>
      </p:sp>
    </p:spTree>
    <p:extLst>
      <p:ext uri="{BB962C8B-B14F-4D97-AF65-F5344CB8AC3E}">
        <p14:creationId xmlns:p14="http://schemas.microsoft.com/office/powerpoint/2010/main" val="2771766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F51F-D923-8849-BA69-C060837A1C51}"/>
              </a:ext>
            </a:extLst>
          </p:cNvPr>
          <p:cNvSpPr>
            <a:spLocks noGrp="1"/>
          </p:cNvSpPr>
          <p:nvPr>
            <p:ph type="title"/>
          </p:nvPr>
        </p:nvSpPr>
        <p:spPr/>
        <p:txBody>
          <a:bodyPr/>
          <a:lstStyle/>
          <a:p>
            <a:r>
              <a:rPr lang="en-US" dirty="0"/>
              <a:t>Topics 9/15</a:t>
            </a:r>
          </a:p>
        </p:txBody>
      </p:sp>
      <p:sp>
        <p:nvSpPr>
          <p:cNvPr id="3" name="Content Placeholder 2">
            <a:extLst>
              <a:ext uri="{FF2B5EF4-FFF2-40B4-BE49-F238E27FC236}">
                <a16:creationId xmlns:a16="http://schemas.microsoft.com/office/drawing/2014/main" id="{F58AE92E-E660-7245-9158-1654148F9191}"/>
              </a:ext>
            </a:extLst>
          </p:cNvPr>
          <p:cNvSpPr>
            <a:spLocks noGrp="1"/>
          </p:cNvSpPr>
          <p:nvPr>
            <p:ph idx="1"/>
          </p:nvPr>
        </p:nvSpPr>
        <p:spPr/>
        <p:txBody>
          <a:bodyPr/>
          <a:lstStyle/>
          <a:p>
            <a:r>
              <a:rPr lang="en-US" dirty="0"/>
              <a:t>Monday schedule : 7:30pm via Zoom</a:t>
            </a:r>
          </a:p>
          <a:p>
            <a:r>
              <a:rPr lang="en-US" dirty="0"/>
              <a:t>Propagation of uncertainties</a:t>
            </a:r>
          </a:p>
          <a:p>
            <a:r>
              <a:rPr lang="en-US" dirty="0"/>
              <a:t>Exposure time calculator</a:t>
            </a:r>
          </a:p>
          <a:p>
            <a:r>
              <a:rPr lang="en-US" dirty="0"/>
              <a:t>Question</a:t>
            </a:r>
          </a:p>
          <a:p>
            <a:r>
              <a:rPr lang="en-US" dirty="0"/>
              <a:t>Time systems</a:t>
            </a:r>
          </a:p>
          <a:p>
            <a:r>
              <a:rPr lang="en-US" dirty="0"/>
              <a:t>Coordinate systems</a:t>
            </a:r>
          </a:p>
          <a:p>
            <a:r>
              <a:rPr lang="en-US" dirty="0"/>
              <a:t>Observability</a:t>
            </a:r>
          </a:p>
        </p:txBody>
      </p:sp>
    </p:spTree>
    <p:extLst>
      <p:ext uri="{BB962C8B-B14F-4D97-AF65-F5344CB8AC3E}">
        <p14:creationId xmlns:p14="http://schemas.microsoft.com/office/powerpoint/2010/main" val="1961512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08B8-48D5-4A45-913F-8EB717AAFA35}"/>
              </a:ext>
            </a:extLst>
          </p:cNvPr>
          <p:cNvSpPr>
            <a:spLocks noGrp="1"/>
          </p:cNvSpPr>
          <p:nvPr>
            <p:ph type="title"/>
          </p:nvPr>
        </p:nvSpPr>
        <p:spPr/>
        <p:txBody>
          <a:bodyPr/>
          <a:lstStyle/>
          <a:p>
            <a:r>
              <a:rPr lang="en-US" dirty="0"/>
              <a:t>Observability</a:t>
            </a:r>
          </a:p>
        </p:txBody>
      </p:sp>
      <p:sp>
        <p:nvSpPr>
          <p:cNvPr id="3" name="Content Placeholder 2">
            <a:extLst>
              <a:ext uri="{FF2B5EF4-FFF2-40B4-BE49-F238E27FC236}">
                <a16:creationId xmlns:a16="http://schemas.microsoft.com/office/drawing/2014/main" id="{C7314F51-54AE-2C44-8F6C-3D132A9227EE}"/>
              </a:ext>
            </a:extLst>
          </p:cNvPr>
          <p:cNvSpPr>
            <a:spLocks noGrp="1"/>
          </p:cNvSpPr>
          <p:nvPr>
            <p:ph idx="1"/>
          </p:nvPr>
        </p:nvSpPr>
        <p:spPr>
          <a:xfrm>
            <a:off x="838200" y="2267060"/>
            <a:ext cx="10515600" cy="4351338"/>
          </a:xfrm>
        </p:spPr>
        <p:txBody>
          <a:bodyPr>
            <a:normAutofit fontScale="55000" lnSpcReduction="20000"/>
          </a:bodyPr>
          <a:lstStyle/>
          <a:p>
            <a:r>
              <a:rPr lang="en-US" dirty="0"/>
              <a:t>Predict the RA crossing the meridian at midnight for the first of every month. Try the command </a:t>
            </a:r>
            <a:r>
              <a:rPr lang="en-US" dirty="0" err="1"/>
              <a:t>skycalendar</a:t>
            </a:r>
            <a:r>
              <a:rPr lang="en-US" dirty="0"/>
              <a:t> (on the cluster, unless you download it yourself for your laptop) – give yourself a wide terminal window first – to see how well you did.</a:t>
            </a:r>
          </a:p>
          <a:p>
            <a:r>
              <a:rPr lang="en-US" dirty="0"/>
              <a:t>What time is it now? What is the sidereal time? What coordinates would it be most optimal to observe right now?</a:t>
            </a:r>
          </a:p>
          <a:p>
            <a:r>
              <a:rPr lang="en-US" dirty="0"/>
              <a:t>When are the dark (no moon above horizon) first half nights in fourth quarter 2021?</a:t>
            </a:r>
          </a:p>
          <a:p>
            <a:r>
              <a:rPr lang="en-US" dirty="0"/>
              <a:t>APO schedules the 3.5m in half-night blocks (A and B), split at midnight (or 1am during daylight savings). What are the best half-nights in the next year (month and half night, e.g., Oct A, March B, etc.) to request to observe:</a:t>
            </a:r>
          </a:p>
          <a:p>
            <a:pPr lvl="1"/>
            <a:r>
              <a:rPr lang="en-US" dirty="0"/>
              <a:t>Virgo cluster of galaxies (note central galaxy is M87, look up the coordinates)</a:t>
            </a:r>
          </a:p>
          <a:p>
            <a:pPr lvl="1"/>
            <a:r>
              <a:rPr lang="en-US" dirty="0"/>
              <a:t>Galactic center (galactic coordinates are .... ask if you don't know!). You can use command </a:t>
            </a:r>
            <a:r>
              <a:rPr lang="en-US" dirty="0" err="1"/>
              <a:t>skycoor</a:t>
            </a:r>
            <a:r>
              <a:rPr lang="en-US" dirty="0"/>
              <a:t> (or Python or IDL tools) to convert galactic to equatorial (</a:t>
            </a:r>
            <a:r>
              <a:rPr lang="en-US" dirty="0" err="1"/>
              <a:t>skycoor</a:t>
            </a:r>
            <a:r>
              <a:rPr lang="en-US" dirty="0"/>
              <a:t> with no arguments gives syntax).</a:t>
            </a:r>
          </a:p>
          <a:p>
            <a:pPr lvl="1"/>
            <a:r>
              <a:rPr lang="en-US" dirty="0"/>
              <a:t>Jupiter (look up its position using </a:t>
            </a:r>
            <a:r>
              <a:rPr lang="en-US"/>
              <a:t>JPL </a:t>
            </a:r>
            <a:r>
              <a:rPr lang="en-US" u="sng">
                <a:hlinkClick r:id="rId2"/>
              </a:rPr>
              <a:t>HORIZONS</a:t>
            </a:r>
            <a:r>
              <a:rPr lang="en-US"/>
              <a:t>)</a:t>
            </a:r>
            <a:endParaRPr lang="en-US" dirty="0"/>
          </a:p>
          <a:p>
            <a:r>
              <a:rPr lang="en-US" dirty="0"/>
              <a:t>Run </a:t>
            </a:r>
            <a:r>
              <a:rPr lang="en-US" dirty="0" err="1"/>
              <a:t>skycalc</a:t>
            </a:r>
            <a:r>
              <a:rPr lang="en-US" dirty="0"/>
              <a:t> (choose observatory A for APO, ? gives list of command help, look at r, d, y, and h commands). For the galactic center, what is the maximum amount of time it can be observed at an airmass of less than 2.5? How about the Virgo cluster? Why are these different?</a:t>
            </a:r>
          </a:p>
          <a:p>
            <a:r>
              <a:rPr lang="en-US" dirty="0"/>
              <a:t>Run </a:t>
            </a:r>
            <a:r>
              <a:rPr lang="en-US" dirty="0" err="1"/>
              <a:t>jskycalc</a:t>
            </a:r>
            <a:r>
              <a:rPr lang="en-US" dirty="0"/>
              <a:t>. Play with all of the buttons! What planets will be visible fall 2021, and at what times of night? Note that you can load files with a list of coordinates, and you can make airmass observability charts for them</a:t>
            </a:r>
          </a:p>
          <a:p>
            <a:r>
              <a:rPr lang="en-US" dirty="0"/>
              <a:t> Look up the catalog Globular Clusters in the Milky Way in </a:t>
            </a:r>
            <a:r>
              <a:rPr lang="en-US" dirty="0" err="1"/>
              <a:t>VizieR</a:t>
            </a:r>
            <a:r>
              <a:rPr lang="en-US" dirty="0"/>
              <a:t> and download it (make sure to get all of the rows).</a:t>
            </a:r>
          </a:p>
          <a:p>
            <a:pPr lvl="1"/>
            <a:r>
              <a:rPr lang="en-US" dirty="0"/>
              <a:t>Plot the locations in an </a:t>
            </a:r>
            <a:r>
              <a:rPr lang="en-US" dirty="0" err="1"/>
              <a:t>Aitoff</a:t>
            </a:r>
            <a:r>
              <a:rPr lang="en-US" dirty="0"/>
              <a:t> projection (note matplotlib keyword projection='</a:t>
            </a:r>
            <a:r>
              <a:rPr lang="en-US" dirty="0" err="1"/>
              <a:t>aitoff</a:t>
            </a:r>
            <a:r>
              <a:rPr lang="en-US" dirty="0"/>
              <a:t>') of equatorial coordinates. Can you detect Galactic structure?</a:t>
            </a:r>
          </a:p>
          <a:p>
            <a:pPr lvl="1"/>
            <a:r>
              <a:rPr lang="en-US" dirty="0"/>
              <a:t>What clusters would be possible to observe during our October (A halves) run?</a:t>
            </a:r>
          </a:p>
          <a:p>
            <a:pPr lvl="1"/>
            <a:r>
              <a:rPr lang="en-US" dirty="0"/>
              <a:t>Convert coordinates to galactic coordinates (see </a:t>
            </a:r>
            <a:r>
              <a:rPr lang="en-US" dirty="0" err="1"/>
              <a:t>astropy.coordinates</a:t>
            </a:r>
            <a:r>
              <a:rPr lang="en-US" dirty="0"/>
              <a:t>) and plot in an </a:t>
            </a:r>
            <a:r>
              <a:rPr lang="en-US" dirty="0" err="1"/>
              <a:t>Aitoff</a:t>
            </a:r>
            <a:r>
              <a:rPr lang="en-US" dirty="0"/>
              <a:t> projection.</a:t>
            </a:r>
          </a:p>
          <a:p>
            <a:pPr marL="0" indent="0">
              <a:buNone/>
            </a:pPr>
            <a:endParaRPr lang="en-US" dirty="0"/>
          </a:p>
        </p:txBody>
      </p:sp>
    </p:spTree>
    <p:extLst>
      <p:ext uri="{BB962C8B-B14F-4D97-AF65-F5344CB8AC3E}">
        <p14:creationId xmlns:p14="http://schemas.microsoft.com/office/powerpoint/2010/main" val="1109782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D24F4-99CA-424B-949F-72E568E4E223}"/>
              </a:ext>
            </a:extLst>
          </p:cNvPr>
          <p:cNvSpPr>
            <a:spLocks noGrp="1"/>
          </p:cNvSpPr>
          <p:nvPr>
            <p:ph type="title"/>
          </p:nvPr>
        </p:nvSpPr>
        <p:spPr/>
        <p:txBody>
          <a:bodyPr/>
          <a:lstStyle/>
          <a:p>
            <a:r>
              <a:rPr lang="en-US" dirty="0"/>
              <a:t>9/20</a:t>
            </a:r>
          </a:p>
        </p:txBody>
      </p:sp>
      <p:sp>
        <p:nvSpPr>
          <p:cNvPr id="3" name="Content Placeholder 2">
            <a:extLst>
              <a:ext uri="{FF2B5EF4-FFF2-40B4-BE49-F238E27FC236}">
                <a16:creationId xmlns:a16="http://schemas.microsoft.com/office/drawing/2014/main" id="{444035A1-8529-FB4E-BB9C-A072722855EB}"/>
              </a:ext>
            </a:extLst>
          </p:cNvPr>
          <p:cNvSpPr>
            <a:spLocks noGrp="1"/>
          </p:cNvSpPr>
          <p:nvPr>
            <p:ph idx="1"/>
          </p:nvPr>
        </p:nvSpPr>
        <p:spPr/>
        <p:txBody>
          <a:bodyPr/>
          <a:lstStyle/>
          <a:p>
            <a:r>
              <a:rPr lang="en-US" dirty="0"/>
              <a:t>No class, did TMO observing session</a:t>
            </a:r>
          </a:p>
        </p:txBody>
      </p:sp>
    </p:spTree>
    <p:extLst>
      <p:ext uri="{BB962C8B-B14F-4D97-AF65-F5344CB8AC3E}">
        <p14:creationId xmlns:p14="http://schemas.microsoft.com/office/powerpoint/2010/main" val="135602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13F4-683E-9344-8746-55DF5521ED41}"/>
              </a:ext>
            </a:extLst>
          </p:cNvPr>
          <p:cNvSpPr>
            <a:spLocks noGrp="1"/>
          </p:cNvSpPr>
          <p:nvPr>
            <p:ph type="title"/>
          </p:nvPr>
        </p:nvSpPr>
        <p:spPr/>
        <p:txBody>
          <a:bodyPr/>
          <a:lstStyle/>
          <a:p>
            <a:r>
              <a:rPr lang="en-US" dirty="0"/>
              <a:t>Problem : solar flux and surface brightness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AC7551-EA2D-4945-845E-6F885A24BA41}"/>
                  </a:ext>
                </a:extLst>
              </p:cNvPr>
              <p:cNvSpPr>
                <a:spLocks noGrp="1"/>
              </p:cNvSpPr>
              <p:nvPr>
                <p:ph idx="1"/>
              </p:nvPr>
            </p:nvSpPr>
            <p:spPr/>
            <p:txBody>
              <a:bodyPr>
                <a:normAutofit fontScale="85000" lnSpcReduction="10000"/>
              </a:bodyPr>
              <a:lstStyle/>
              <a:p>
                <a:r>
                  <a:rPr lang="en-US" dirty="0"/>
                  <a:t>The solar constant is a flux measuring the mean solar radiation at the Earth.</a:t>
                </a:r>
              </a:p>
              <a:p>
                <a:pPr lvl="1"/>
                <a:r>
                  <a:rPr lang="en-US" dirty="0"/>
                  <a:t>What are the dimensions (i.e., in terms of length, mass, time, energy, </a:t>
                </a:r>
                <a:r>
                  <a:rPr lang="en-US" dirty="0" err="1"/>
                  <a:t>etc</a:t>
                </a:r>
                <a:r>
                  <a:rPr lang="en-US" dirty="0"/>
                  <a:t>?</a:t>
                </a:r>
              </a:p>
              <a:p>
                <a:pPr lvl="1"/>
                <a:r>
                  <a:rPr lang="en-US" dirty="0"/>
                  <a:t>In MKS/SI, what are the units?</a:t>
                </a:r>
              </a:p>
              <a:p>
                <a:pPr lvl="1"/>
                <a:r>
                  <a:rPr lang="en-US" dirty="0"/>
                  <a:t>In </a:t>
                </a:r>
                <a:r>
                  <a:rPr lang="en-US" dirty="0" err="1"/>
                  <a:t>cgs</a:t>
                </a:r>
                <a:r>
                  <a:rPr lang="en-US" dirty="0"/>
                  <a:t>, what are the units?</a:t>
                </a:r>
              </a:p>
              <a:p>
                <a:pPr lvl="1"/>
                <a:r>
                  <a:rPr lang="en-US" dirty="0"/>
                  <a:t>Calculate its value, given the luminosity of the sun is about </a:t>
                </a:r>
                <a14:m>
                  <m:oMath xmlns:m="http://schemas.openxmlformats.org/officeDocument/2006/math">
                    <m:r>
                      <a:rPr lang="en-US" b="0" i="1" smtClean="0">
                        <a:latin typeface="Cambria Math" panose="02040503050406030204" pitchFamily="18" charset="0"/>
                      </a:rPr>
                      <m:t>3.83</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33</m:t>
                        </m:r>
                      </m:sup>
                    </m:sSup>
                  </m:oMath>
                </a14:m>
                <a:r>
                  <a:rPr lang="en-US" dirty="0"/>
                  <a:t> ergs/s and the distance to the sun is </a:t>
                </a:r>
                <a14:m>
                  <m:oMath xmlns:m="http://schemas.openxmlformats.org/officeDocument/2006/math">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on</m:t>
                        </m:r>
                        <m:r>
                          <a:rPr lang="en-US" b="0" i="0" smtClean="0">
                            <a:latin typeface="Cambria Math" panose="02040503050406030204" pitchFamily="18" charset="0"/>
                          </a:rPr>
                          <m:t> </m:t>
                        </m:r>
                        <m:r>
                          <m:rPr>
                            <m:sty m:val="p"/>
                          </m:rPr>
                          <a:rPr lang="en-US" b="0" i="0" smtClean="0">
                            <a:latin typeface="Cambria Math" panose="02040503050406030204" pitchFamily="18" charset="0"/>
                          </a:rPr>
                          <m:t>avertage</m:t>
                        </m:r>
                      </m:e>
                    </m:d>
                    <m:r>
                      <a:rPr lang="en-US" b="0" i="1" smtClean="0">
                        <a:latin typeface="Cambria Math" panose="02040503050406030204" pitchFamily="18" charset="0"/>
                      </a:rPr>
                      <m:t>1.496</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13</m:t>
                        </m:r>
                      </m:sup>
                    </m:sSup>
                  </m:oMath>
                </a14:m>
                <a:r>
                  <a:rPr lang="en-US" dirty="0"/>
                  <a:t>cm?</a:t>
                </a:r>
              </a:p>
              <a:p>
                <a:r>
                  <a:rPr lang="en-US" dirty="0"/>
                  <a:t>What is the surface brightness of the sun as seen from Earth (note that the Sun has an angular diameter of about 0.5 degrees)?</a:t>
                </a:r>
              </a:p>
              <a:p>
                <a:pPr lvl="1"/>
                <a:r>
                  <a:rPr lang="en-US" dirty="0"/>
                  <a:t> Give your results per </a:t>
                </a:r>
                <a:r>
                  <a:rPr lang="en-US" dirty="0" err="1"/>
                  <a:t>sterradian</a:t>
                </a:r>
                <a:r>
                  <a:rPr lang="en-US" dirty="0"/>
                  <a:t> and per square arcsecond.</a:t>
                </a:r>
              </a:p>
              <a:p>
                <a:r>
                  <a:rPr lang="en-US" dirty="0"/>
                  <a:t>What is the solar constant at Jupiter? How is it related to the solar constant at Earth?</a:t>
                </a:r>
              </a:p>
              <a:p>
                <a:r>
                  <a:rPr lang="en-US" dirty="0"/>
                  <a:t>What is the surface brightness of the Sun as seen from Jupiter? How is it related to the surface brightness of the Sun as seen from Earth?</a:t>
                </a:r>
              </a:p>
              <a:p>
                <a:pPr marL="457200" lvl="1" indent="0">
                  <a:buNone/>
                </a:pPr>
                <a:endParaRPr lang="en-US" dirty="0"/>
              </a:p>
            </p:txBody>
          </p:sp>
        </mc:Choice>
        <mc:Fallback xmlns="">
          <p:sp>
            <p:nvSpPr>
              <p:cNvPr id="3" name="Content Placeholder 2">
                <a:extLst>
                  <a:ext uri="{FF2B5EF4-FFF2-40B4-BE49-F238E27FC236}">
                    <a16:creationId xmlns:a16="http://schemas.microsoft.com/office/drawing/2014/main" id="{E9AC7551-EA2D-4945-845E-6F885A24BA41}"/>
                  </a:ext>
                </a:extLst>
              </p:cNvPr>
              <p:cNvSpPr>
                <a:spLocks noGrp="1" noRot="1" noChangeAspect="1" noMove="1" noResize="1" noEditPoints="1" noAdjustHandles="1" noChangeArrowheads="1" noChangeShapeType="1" noTextEdit="1"/>
              </p:cNvSpPr>
              <p:nvPr>
                <p:ph idx="1"/>
              </p:nvPr>
            </p:nvSpPr>
            <p:spPr>
              <a:blipFill>
                <a:blip r:embed="rId2"/>
                <a:stretch>
                  <a:fillRect l="-844" t="-2616" b="-2035"/>
                </a:stretch>
              </a:blipFill>
            </p:spPr>
            <p:txBody>
              <a:bodyPr/>
              <a:lstStyle/>
              <a:p>
                <a:r>
                  <a:rPr lang="en-US">
                    <a:noFill/>
                  </a:rPr>
                  <a:t> </a:t>
                </a:r>
              </a:p>
            </p:txBody>
          </p:sp>
        </mc:Fallback>
      </mc:AlternateContent>
    </p:spTree>
    <p:extLst>
      <p:ext uri="{BB962C8B-B14F-4D97-AF65-F5344CB8AC3E}">
        <p14:creationId xmlns:p14="http://schemas.microsoft.com/office/powerpoint/2010/main" val="14711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8B99-28EC-7945-9411-58F08802DCFD}"/>
              </a:ext>
            </a:extLst>
          </p:cNvPr>
          <p:cNvSpPr>
            <a:spLocks noGrp="1"/>
          </p:cNvSpPr>
          <p:nvPr>
            <p:ph type="title"/>
          </p:nvPr>
        </p:nvSpPr>
        <p:spPr/>
        <p:txBody>
          <a:bodyPr/>
          <a:lstStyle/>
          <a:p>
            <a:r>
              <a:rPr lang="en-US" dirty="0"/>
              <a:t>Topics 9/22</a:t>
            </a:r>
          </a:p>
        </p:txBody>
      </p:sp>
      <p:sp>
        <p:nvSpPr>
          <p:cNvPr id="3" name="Content Placeholder 2">
            <a:extLst>
              <a:ext uri="{FF2B5EF4-FFF2-40B4-BE49-F238E27FC236}">
                <a16:creationId xmlns:a16="http://schemas.microsoft.com/office/drawing/2014/main" id="{C156D3EC-884D-2B43-902C-A33A71211CBA}"/>
              </a:ext>
            </a:extLst>
          </p:cNvPr>
          <p:cNvSpPr>
            <a:spLocks noGrp="1"/>
          </p:cNvSpPr>
          <p:nvPr>
            <p:ph idx="1"/>
          </p:nvPr>
        </p:nvSpPr>
        <p:spPr/>
        <p:txBody>
          <a:bodyPr/>
          <a:lstStyle/>
          <a:p>
            <a:r>
              <a:rPr lang="en-US" dirty="0"/>
              <a:t>Summing and averaging measurements</a:t>
            </a:r>
          </a:p>
          <a:p>
            <a:r>
              <a:rPr lang="en-US" dirty="0"/>
              <a:t>Exposure time calculator</a:t>
            </a:r>
          </a:p>
          <a:p>
            <a:r>
              <a:rPr lang="en-US" dirty="0"/>
              <a:t>TMO</a:t>
            </a:r>
          </a:p>
          <a:p>
            <a:r>
              <a:rPr lang="en-US" dirty="0"/>
              <a:t>Midterm</a:t>
            </a:r>
          </a:p>
          <a:p>
            <a:r>
              <a:rPr lang="en-US" dirty="0"/>
              <a:t>Questions</a:t>
            </a:r>
          </a:p>
          <a:p>
            <a:r>
              <a:rPr lang="en-US" dirty="0"/>
              <a:t>Telescope use and planning</a:t>
            </a:r>
          </a:p>
          <a:p>
            <a:r>
              <a:rPr lang="en-US" dirty="0"/>
              <a:t>Digital images and image display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05566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A57B-BCDF-FC47-A1E3-6E884DC5B366}"/>
              </a:ext>
            </a:extLst>
          </p:cNvPr>
          <p:cNvSpPr>
            <a:spLocks noGrp="1"/>
          </p:cNvSpPr>
          <p:nvPr>
            <p:ph type="title"/>
          </p:nvPr>
        </p:nvSpPr>
        <p:spPr/>
        <p:txBody>
          <a:bodyPr/>
          <a:lstStyle/>
          <a:p>
            <a:r>
              <a:rPr lang="en-US" dirty="0"/>
              <a:t>Summing and averaging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F5DDBA-51C7-9647-8866-ED0AF2FEF70E}"/>
                  </a:ext>
                </a:extLst>
              </p:cNvPr>
              <p:cNvSpPr>
                <a:spLocks noGrp="1"/>
              </p:cNvSpPr>
              <p:nvPr>
                <p:ph idx="1"/>
              </p:nvPr>
            </p:nvSpPr>
            <p:spPr/>
            <p:txBody>
              <a:bodyPr>
                <a:normAutofit fontScale="85000" lnSpcReduction="20000"/>
              </a:bodyPr>
              <a:lstStyle/>
              <a:p>
                <a:r>
                  <a:rPr lang="en-US" dirty="0"/>
                  <a:t>For a series of identical measurements, x</a:t>
                </a:r>
                <a:r>
                  <a:rPr lang="en-US" baseline="-25000" dirty="0"/>
                  <a:t>i:</a:t>
                </a:r>
              </a:p>
              <a:p>
                <a:r>
                  <a:rPr lang="en-US" dirty="0"/>
                  <a:t>Sample mean:  &lt;x&gt;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baseline="-25000" smtClean="0">
                            <a:latin typeface="Cambria Math" panose="02040503050406030204" pitchFamily="18" charset="0"/>
                            <a:ea typeface="Cambria Math" panose="02040503050406030204" pitchFamily="18" charset="0"/>
                          </a:rPr>
                          <m:t>𝑖</m:t>
                        </m:r>
                      </m:num>
                      <m:den>
                        <m:r>
                          <a:rPr lang="en-US" b="0" i="1" smtClean="0">
                            <a:latin typeface="Cambria Math" panose="02040503050406030204" pitchFamily="18" charset="0"/>
                          </a:rPr>
                          <m:t>𝑁</m:t>
                        </m:r>
                      </m:den>
                    </m:f>
                  </m:oMath>
                </a14:m>
                <a:endParaRPr lang="en-US" dirty="0"/>
              </a:p>
              <a:p>
                <a:r>
                  <a:rPr lang="en-US" dirty="0"/>
                  <a:t>Sample standard deviation: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 </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&gt;</m:t>
                                </m:r>
                              </m:e>
                            </m:d>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m:t>
                            </m:r>
                          </m:den>
                        </m:f>
                      </m:e>
                    </m:rad>
                  </m:oMath>
                </a14:m>
                <a:endParaRPr lang="en-US" dirty="0"/>
              </a:p>
              <a:p>
                <a:r>
                  <a:rPr lang="en-US" dirty="0"/>
                  <a:t>From propagation of errors: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&lt;</m:t>
                      </m:r>
                      <m:r>
                        <a:rPr lang="en-US" b="0" i="1" baseline="-25000" smtClean="0">
                          <a:latin typeface="Cambria Math" panose="02040503050406030204" pitchFamily="18" charset="0"/>
                          <a:ea typeface="Cambria Math" panose="02040503050406030204" pitchFamily="18" charset="0"/>
                        </a:rPr>
                        <m:t>𝑥</m:t>
                      </m:r>
                      <m:r>
                        <a:rPr lang="en-US" b="0" i="1" baseline="-25000" smtClean="0">
                          <a:latin typeface="Cambria Math" panose="02040503050406030204" pitchFamily="18" charset="0"/>
                          <a:ea typeface="Cambria Math" panose="02040503050406030204" pitchFamily="18" charset="0"/>
                        </a:rPr>
                        <m:t>&gt;= </m:t>
                      </m:r>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&gt;</m:t>
                                  </m:r>
                                </m:e>
                              </m:d>
                              <m:r>
                                <a:rPr lang="en-US" i="1" baseline="3000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den>
                          </m:f>
                        </m:e>
                      </m:rad>
                    </m:oMath>
                  </m:oMathPara>
                </a14:m>
                <a:endParaRPr lang="en-US" dirty="0"/>
              </a:p>
              <a:p>
                <a:r>
                  <a:rPr lang="en-US" dirty="0"/>
                  <a:t>How does the sample standard deviation and uncertainty of the mean change with increasing number of points?</a:t>
                </a:r>
              </a:p>
              <a:p>
                <a:r>
                  <a:rPr lang="en-US" dirty="0"/>
                  <a:t>If the measurements are counts of photons, what is the expected population standard deviation?</a:t>
                </a:r>
              </a:p>
            </p:txBody>
          </p:sp>
        </mc:Choice>
        <mc:Fallback xmlns="">
          <p:sp>
            <p:nvSpPr>
              <p:cNvPr id="3" name="Content Placeholder 2">
                <a:extLst>
                  <a:ext uri="{FF2B5EF4-FFF2-40B4-BE49-F238E27FC236}">
                    <a16:creationId xmlns:a16="http://schemas.microsoft.com/office/drawing/2014/main" id="{C8F5DDBA-51C7-9647-8866-ED0AF2FEF70E}"/>
                  </a:ext>
                </a:extLst>
              </p:cNvPr>
              <p:cNvSpPr>
                <a:spLocks noGrp="1" noRot="1" noChangeAspect="1" noMove="1" noResize="1" noEditPoints="1" noAdjustHandles="1" noChangeArrowheads="1" noChangeShapeType="1" noTextEdit="1"/>
              </p:cNvSpPr>
              <p:nvPr>
                <p:ph idx="1"/>
              </p:nvPr>
            </p:nvSpPr>
            <p:spPr>
              <a:blipFill>
                <a:blip r:embed="rId2"/>
                <a:stretch>
                  <a:fillRect l="-844" t="-3198"/>
                </a:stretch>
              </a:blipFill>
            </p:spPr>
            <p:txBody>
              <a:bodyPr/>
              <a:lstStyle/>
              <a:p>
                <a:r>
                  <a:rPr lang="en-US">
                    <a:noFill/>
                  </a:rPr>
                  <a:t> </a:t>
                </a:r>
              </a:p>
            </p:txBody>
          </p:sp>
        </mc:Fallback>
      </mc:AlternateContent>
    </p:spTree>
    <p:extLst>
      <p:ext uri="{BB962C8B-B14F-4D97-AF65-F5344CB8AC3E}">
        <p14:creationId xmlns:p14="http://schemas.microsoft.com/office/powerpoint/2010/main" val="4129894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EC18-2FC0-CC4E-85D8-4CBD5F0A886B}"/>
              </a:ext>
            </a:extLst>
          </p:cNvPr>
          <p:cNvSpPr>
            <a:spLocks noGrp="1"/>
          </p:cNvSpPr>
          <p:nvPr>
            <p:ph type="title"/>
          </p:nvPr>
        </p:nvSpPr>
        <p:spPr/>
        <p:txBody>
          <a:bodyPr/>
          <a:lstStyle/>
          <a:p>
            <a:r>
              <a:rPr lang="en-US" dirty="0"/>
              <a:t>TMO observing planning</a:t>
            </a:r>
          </a:p>
        </p:txBody>
      </p:sp>
      <p:sp>
        <p:nvSpPr>
          <p:cNvPr id="3" name="Content Placeholder 2">
            <a:extLst>
              <a:ext uri="{FF2B5EF4-FFF2-40B4-BE49-F238E27FC236}">
                <a16:creationId xmlns:a16="http://schemas.microsoft.com/office/drawing/2014/main" id="{47E18CF1-265D-F241-987F-78B6D4A88475}"/>
              </a:ext>
            </a:extLst>
          </p:cNvPr>
          <p:cNvSpPr>
            <a:spLocks noGrp="1"/>
          </p:cNvSpPr>
          <p:nvPr>
            <p:ph idx="1"/>
          </p:nvPr>
        </p:nvSpPr>
        <p:spPr/>
        <p:txBody>
          <a:bodyPr/>
          <a:lstStyle/>
          <a:p>
            <a:pPr marL="0" indent="0">
              <a:buNone/>
            </a:pPr>
            <a:r>
              <a:rPr lang="en-US" dirty="0"/>
              <a:t>The initial TMO observing project will be:</a:t>
            </a:r>
          </a:p>
          <a:p>
            <a:r>
              <a:rPr lang="en-US" dirty="0"/>
              <a:t>Determine the instrumental </a:t>
            </a:r>
            <a:r>
              <a:rPr lang="en-US" dirty="0" err="1"/>
              <a:t>zeropoints</a:t>
            </a:r>
            <a:r>
              <a:rPr lang="en-US" dirty="0"/>
              <a:t> for  TMO for the 5 Sloan filters (SU, SG, SR, SI, SZ)</a:t>
            </a:r>
          </a:p>
          <a:p>
            <a:r>
              <a:rPr lang="en-US" dirty="0"/>
              <a:t>Estimate the combined throughput of telescope, optics, and detector for each filter</a:t>
            </a:r>
          </a:p>
          <a:p>
            <a:endParaRPr lang="en-US" dirty="0"/>
          </a:p>
          <a:p>
            <a:pPr marL="0" indent="0">
              <a:buNone/>
            </a:pPr>
            <a:r>
              <a:rPr lang="en-US" dirty="0"/>
              <a:t>Outline the specific procedures you will need to take to accomplish these tasks as well as any external data that you will need.</a:t>
            </a:r>
          </a:p>
        </p:txBody>
      </p:sp>
    </p:spTree>
    <p:extLst>
      <p:ext uri="{BB962C8B-B14F-4D97-AF65-F5344CB8AC3E}">
        <p14:creationId xmlns:p14="http://schemas.microsoft.com/office/powerpoint/2010/main" val="2185803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9CC9-7CF6-4341-A9B5-FC94F1D2044F}"/>
              </a:ext>
            </a:extLst>
          </p:cNvPr>
          <p:cNvSpPr>
            <a:spLocks noGrp="1"/>
          </p:cNvSpPr>
          <p:nvPr>
            <p:ph type="title"/>
          </p:nvPr>
        </p:nvSpPr>
        <p:spPr/>
        <p:txBody>
          <a:bodyPr/>
          <a:lstStyle/>
          <a:p>
            <a:r>
              <a:rPr lang="en-US" dirty="0"/>
              <a:t>Topics 9/27</a:t>
            </a:r>
          </a:p>
        </p:txBody>
      </p:sp>
      <p:sp>
        <p:nvSpPr>
          <p:cNvPr id="3" name="Content Placeholder 2">
            <a:extLst>
              <a:ext uri="{FF2B5EF4-FFF2-40B4-BE49-F238E27FC236}">
                <a16:creationId xmlns:a16="http://schemas.microsoft.com/office/drawing/2014/main" id="{68ED27BE-BB7F-DA49-8243-1329863A2A29}"/>
              </a:ext>
            </a:extLst>
          </p:cNvPr>
          <p:cNvSpPr>
            <a:spLocks noGrp="1"/>
          </p:cNvSpPr>
          <p:nvPr>
            <p:ph idx="1"/>
          </p:nvPr>
        </p:nvSpPr>
        <p:spPr/>
        <p:txBody>
          <a:bodyPr/>
          <a:lstStyle/>
          <a:p>
            <a:r>
              <a:rPr lang="en-US" dirty="0"/>
              <a:t>Midterm</a:t>
            </a:r>
          </a:p>
          <a:p>
            <a:r>
              <a:rPr lang="en-US" dirty="0"/>
              <a:t>TMO</a:t>
            </a:r>
          </a:p>
          <a:p>
            <a:r>
              <a:rPr lang="en-US" dirty="0"/>
              <a:t>Questions</a:t>
            </a:r>
          </a:p>
          <a:p>
            <a:pPr marL="0" indent="0">
              <a:buNone/>
            </a:pPr>
            <a:endParaRPr lang="en-US" dirty="0"/>
          </a:p>
          <a:p>
            <a:r>
              <a:rPr lang="en-US" dirty="0"/>
              <a:t>Digital imaging: file formats</a:t>
            </a:r>
          </a:p>
          <a:p>
            <a:r>
              <a:rPr lang="en-US" dirty="0"/>
              <a:t>Digital imaging: gain and readout noise</a:t>
            </a:r>
          </a:p>
          <a:p>
            <a:r>
              <a:rPr lang="en-US" dirty="0"/>
              <a:t>Digital imaging: basic data reduction</a:t>
            </a:r>
          </a:p>
        </p:txBody>
      </p:sp>
    </p:spTree>
    <p:extLst>
      <p:ext uri="{BB962C8B-B14F-4D97-AF65-F5344CB8AC3E}">
        <p14:creationId xmlns:p14="http://schemas.microsoft.com/office/powerpoint/2010/main" val="1779189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6977-7380-004D-8D0A-ACCFE9858E78}"/>
              </a:ext>
            </a:extLst>
          </p:cNvPr>
          <p:cNvSpPr>
            <a:spLocks noGrp="1"/>
          </p:cNvSpPr>
          <p:nvPr>
            <p:ph type="title"/>
          </p:nvPr>
        </p:nvSpPr>
        <p:spPr/>
        <p:txBody>
          <a:bodyPr/>
          <a:lstStyle/>
          <a:p>
            <a:r>
              <a:rPr lang="en-US" dirty="0"/>
              <a:t>Image display demos</a:t>
            </a:r>
          </a:p>
        </p:txBody>
      </p:sp>
      <p:sp>
        <p:nvSpPr>
          <p:cNvPr id="3" name="Content Placeholder 2">
            <a:extLst>
              <a:ext uri="{FF2B5EF4-FFF2-40B4-BE49-F238E27FC236}">
                <a16:creationId xmlns:a16="http://schemas.microsoft.com/office/drawing/2014/main" id="{7D2A9DB4-C5EB-5044-9501-C84CEAA67218}"/>
              </a:ext>
            </a:extLst>
          </p:cNvPr>
          <p:cNvSpPr>
            <a:spLocks noGrp="1"/>
          </p:cNvSpPr>
          <p:nvPr>
            <p:ph idx="1"/>
          </p:nvPr>
        </p:nvSpPr>
        <p:spPr/>
        <p:txBody>
          <a:bodyPr/>
          <a:lstStyle/>
          <a:p>
            <a:r>
              <a:rPr lang="en-US" dirty="0" err="1"/>
              <a:t>SAOimage</a:t>
            </a:r>
            <a:r>
              <a:rPr lang="en-US" dirty="0"/>
              <a:t> ds9</a:t>
            </a:r>
          </a:p>
          <a:p>
            <a:r>
              <a:rPr lang="en-US" dirty="0" err="1"/>
              <a:t>ximtool</a:t>
            </a:r>
            <a:endParaRPr lang="en-US" dirty="0"/>
          </a:p>
          <a:p>
            <a:r>
              <a:rPr lang="en-US" dirty="0" err="1"/>
              <a:t>ginga</a:t>
            </a:r>
            <a:endParaRPr lang="en-US" dirty="0"/>
          </a:p>
          <a:p>
            <a:r>
              <a:rPr lang="en-US" dirty="0" err="1"/>
              <a:t>pyvista</a:t>
            </a:r>
            <a:endParaRPr lang="en-US" dirty="0"/>
          </a:p>
          <a:p>
            <a:pPr lvl="1"/>
            <a:r>
              <a:rPr lang="en-US" dirty="0"/>
              <a:t>On cluster : </a:t>
            </a:r>
          </a:p>
          <a:p>
            <a:pPr lvl="2"/>
            <a:r>
              <a:rPr lang="en-US" dirty="0"/>
              <a:t>module load </a:t>
            </a:r>
            <a:r>
              <a:rPr lang="en-US" dirty="0" err="1"/>
              <a:t>pyvista</a:t>
            </a:r>
            <a:endParaRPr lang="en-US" dirty="0"/>
          </a:p>
          <a:p>
            <a:pPr lvl="1"/>
            <a:r>
              <a:rPr lang="en-US" dirty="0"/>
              <a:t>On laptop:</a:t>
            </a:r>
          </a:p>
          <a:p>
            <a:pPr lvl="2"/>
            <a:r>
              <a:rPr lang="en-US" dirty="0"/>
              <a:t>git clone </a:t>
            </a:r>
            <a:r>
              <a:rPr lang="en-US" dirty="0">
                <a:hlinkClick r:id="rId2"/>
              </a:rPr>
              <a:t>https://github.com/holtzmanjon/pyvista</a:t>
            </a:r>
            <a:endParaRPr lang="en-US" dirty="0"/>
          </a:p>
          <a:p>
            <a:pPr lvl="2"/>
            <a:r>
              <a:rPr lang="en-US" dirty="0"/>
              <a:t>cd </a:t>
            </a:r>
            <a:r>
              <a:rPr lang="en-US" dirty="0" err="1"/>
              <a:t>pyvista</a:t>
            </a:r>
            <a:endParaRPr lang="en-US" dirty="0"/>
          </a:p>
          <a:p>
            <a:pPr lvl="2"/>
            <a:r>
              <a:rPr lang="en-US" dirty="0"/>
              <a:t>python </a:t>
            </a:r>
            <a:r>
              <a:rPr lang="en-US" dirty="0" err="1"/>
              <a:t>setup.py</a:t>
            </a:r>
            <a:r>
              <a:rPr lang="en-US" dirty="0"/>
              <a:t> install</a:t>
            </a:r>
          </a:p>
        </p:txBody>
      </p:sp>
    </p:spTree>
    <p:extLst>
      <p:ext uri="{BB962C8B-B14F-4D97-AF65-F5344CB8AC3E}">
        <p14:creationId xmlns:p14="http://schemas.microsoft.com/office/powerpoint/2010/main" val="1589293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F0FF-D837-E344-AAAD-BE54214EB59B}"/>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069512F7-A242-1F4B-8684-8EA51FB7ADD7}"/>
              </a:ext>
            </a:extLst>
          </p:cNvPr>
          <p:cNvSpPr>
            <a:spLocks noGrp="1"/>
          </p:cNvSpPr>
          <p:nvPr>
            <p:ph idx="1"/>
          </p:nvPr>
        </p:nvSpPr>
        <p:spPr/>
        <p:txBody>
          <a:bodyPr>
            <a:normAutofit fontScale="92500" lnSpcReduction="10000"/>
          </a:bodyPr>
          <a:lstStyle/>
          <a:p>
            <a:r>
              <a:rPr lang="en-US" dirty="0"/>
              <a:t>We will be looking at some images taken at APO with various instruments. Generally, data taken at astronomical observatories are numbered sequentially with some index number that is embedded in the file name. Sometimes, files have "descriptive" names about their contents, other times they may just identify the date of the observations. The standard format for astronomical images is the FITS format, for which the standard file extension is .fits or .fit.</a:t>
            </a:r>
          </a:p>
          <a:p>
            <a:r>
              <a:rPr lang="en-US" dirty="0"/>
              <a:t>The images we will be looking at can all be found under /home/apo/a535 from machines on the cluster. If you want to transfer them to your laptop, see </a:t>
            </a:r>
            <a:r>
              <a:rPr lang="en-US" dirty="0">
                <a:hlinkClick r:id="rId2"/>
              </a:rPr>
              <a:t>http://astronomy.nmsu.edu/holtz/a535/data</a:t>
            </a:r>
            <a:endParaRPr lang="en-US" dirty="0"/>
          </a:p>
          <a:p>
            <a:pPr marL="0" indent="0">
              <a:buNone/>
            </a:pPr>
            <a:br>
              <a:rPr lang="en-US" dirty="0"/>
            </a:br>
            <a:endParaRPr lang="en-US" dirty="0"/>
          </a:p>
        </p:txBody>
      </p:sp>
    </p:spTree>
    <p:extLst>
      <p:ext uri="{BB962C8B-B14F-4D97-AF65-F5344CB8AC3E}">
        <p14:creationId xmlns:p14="http://schemas.microsoft.com/office/powerpoint/2010/main" val="2149700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CE03-C28E-C14A-8B64-6710C21C70FF}"/>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381E1D31-4853-854E-A938-E285F4777D19}"/>
              </a:ext>
            </a:extLst>
          </p:cNvPr>
          <p:cNvSpPr>
            <a:spLocks noGrp="1"/>
          </p:cNvSpPr>
          <p:nvPr>
            <p:ph idx="1"/>
          </p:nvPr>
        </p:nvSpPr>
        <p:spPr>
          <a:xfrm>
            <a:off x="838200" y="1609228"/>
            <a:ext cx="10515600" cy="4883647"/>
          </a:xfrm>
        </p:spPr>
        <p:txBody>
          <a:bodyPr>
            <a:normAutofit fontScale="55000" lnSpcReduction="20000"/>
          </a:bodyPr>
          <a:lstStyle/>
          <a:p>
            <a:r>
              <a:rPr lang="en-US" dirty="0"/>
              <a:t>The first set of images is taken with the old 3.5m imaging instrument, SPICAM. Open the image </a:t>
            </a:r>
            <a:r>
              <a:rPr lang="en-US" dirty="0" err="1"/>
              <a:t>spicam</a:t>
            </a:r>
            <a:r>
              <a:rPr lang="en-US" dirty="0"/>
              <a:t>/UT061215/SN17135_r.0103.fits,e.g.</a:t>
            </a:r>
          </a:p>
          <a:p>
            <a:pPr marL="0" indent="0">
              <a:buNone/>
            </a:pPr>
            <a:r>
              <a:rPr lang="en-US" dirty="0"/>
              <a:t>        ds9 /home/apo/a535/</a:t>
            </a:r>
            <a:r>
              <a:rPr lang="en-US" dirty="0" err="1"/>
              <a:t>spicam</a:t>
            </a:r>
            <a:r>
              <a:rPr lang="en-US" dirty="0"/>
              <a:t>/UT061215/SN17135_r.0103.fits   (or use some other image display package)</a:t>
            </a:r>
          </a:p>
          <a:p>
            <a:pPr lvl="1"/>
            <a:r>
              <a:rPr lang="en-US" dirty="0"/>
              <a:t>Look at the pan window. What portion of the image is being shown in the main display window? Note how you can pan around in the image using the pan window, using the mouse in the main window , or using the scroll bars.</a:t>
            </a:r>
          </a:p>
          <a:p>
            <a:pPr lvl="1"/>
            <a:r>
              <a:rPr lang="en-US" dirty="0"/>
              <a:t>Set zoom factor to see the entire image. Why do you see a vertical white line in the main image but not in the pan window?</a:t>
            </a:r>
          </a:p>
          <a:p>
            <a:pPr lvl="1"/>
            <a:r>
              <a:rPr lang="en-US" dirty="0"/>
              <a:t>Play around with changing the zoom values (ds9: zoom button or menu). At different zoom values, go into the main window and use the cursor to move around by single pixels at a time, and note the pixel numbers being displayed in the X and Y panels, as well as the pixel data values in the Value panel.</a:t>
            </a:r>
          </a:p>
          <a:p>
            <a:r>
              <a:rPr lang="en-US" dirty="0"/>
              <a:t>What do you see in the image?</a:t>
            </a:r>
          </a:p>
          <a:p>
            <a:pPr lvl="1"/>
            <a:r>
              <a:rPr lang="en-US" dirty="0"/>
              <a:t>Move the cursor around in the main image and note the data values. Are changes in the data values reflected in the </a:t>
            </a:r>
            <a:r>
              <a:rPr lang="en-US" dirty="0" err="1"/>
              <a:t>brightnesses</a:t>
            </a:r>
            <a:r>
              <a:rPr lang="en-US" dirty="0"/>
              <a:t> that you see on the screen?</a:t>
            </a:r>
          </a:p>
          <a:p>
            <a:pPr lvl="1"/>
            <a:r>
              <a:rPr lang="en-US" dirty="0"/>
              <a:t>Redisplay the image using the different selections in the Scale menu (or scale button, but the menu has more options) , from 100% down to 50%. Explain how and why the image appearance changes as you change this selection. If you don't understand what is changing and why, ask.</a:t>
            </a:r>
          </a:p>
          <a:p>
            <a:pPr lvl="1"/>
            <a:r>
              <a:rPr lang="en-US" dirty="0"/>
              <a:t>Using your knowledge of the data values, try setting the display parameters manually using the Low and High panels (Scale Parameters from Scale menu), and understand how and why the appearance changes as you change these values.</a:t>
            </a:r>
          </a:p>
          <a:p>
            <a:pPr lvl="1"/>
            <a:r>
              <a:rPr lang="en-US" dirty="0"/>
              <a:t>Try different color maps using the Color menu. If you don't understand what is changing and why, ask.</a:t>
            </a:r>
          </a:p>
          <a:p>
            <a:pPr lvl="1"/>
            <a:r>
              <a:rPr lang="en-US" dirty="0"/>
              <a:t>Try using different intensity maps using the different mapping in the Scale menu. If you don't understand what is changing and why, ask.</a:t>
            </a:r>
          </a:p>
          <a:p>
            <a:r>
              <a:rPr lang="en-US" dirty="0"/>
              <a:t>What is in the image?</a:t>
            </a:r>
          </a:p>
          <a:p>
            <a:pPr lvl="1"/>
            <a:r>
              <a:rPr lang="en-US" dirty="0"/>
              <a:t>Using zoom and color adjustments as need, try to describe all of the different types of objects you see in the frame.</a:t>
            </a:r>
          </a:p>
          <a:p>
            <a:pPr lvl="1"/>
            <a:r>
              <a:rPr lang="en-US" dirty="0"/>
              <a:t>What are the data values in the background? What are reasonable display settings to use to see what is going on in the background?</a:t>
            </a:r>
          </a:p>
          <a:p>
            <a:pPr lvl="1"/>
            <a:r>
              <a:rPr lang="en-US" dirty="0"/>
              <a:t>What are the data values in the brightest objects in the frame? What are reasonable display settings to use to see what is going on with these? For example, if you want to see how extended the objects are (note there may be different regimes!). How "big" are the stars?</a:t>
            </a:r>
          </a:p>
        </p:txBody>
      </p:sp>
    </p:spTree>
    <p:extLst>
      <p:ext uri="{BB962C8B-B14F-4D97-AF65-F5344CB8AC3E}">
        <p14:creationId xmlns:p14="http://schemas.microsoft.com/office/powerpoint/2010/main" val="3792468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1E4C-C6C7-B74D-84A3-D71FB5FF59C5}"/>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B6BBF3F4-5C0B-8C44-B23A-AE6A8651ABA5}"/>
              </a:ext>
            </a:extLst>
          </p:cNvPr>
          <p:cNvSpPr>
            <a:spLocks noGrp="1"/>
          </p:cNvSpPr>
          <p:nvPr>
            <p:ph idx="1"/>
          </p:nvPr>
        </p:nvSpPr>
        <p:spPr/>
        <p:txBody>
          <a:bodyPr>
            <a:normAutofit/>
          </a:bodyPr>
          <a:lstStyle/>
          <a:p>
            <a:r>
              <a:rPr lang="en-US" dirty="0"/>
              <a:t>Look at the g and </a:t>
            </a:r>
            <a:r>
              <a:rPr lang="en-US" dirty="0" err="1"/>
              <a:t>i</a:t>
            </a:r>
            <a:r>
              <a:rPr lang="en-US" dirty="0"/>
              <a:t> band images of the same object (SN17135_g.0101.fits and SN17135_i.0105.fits). Compare and contrast with the r band image.</a:t>
            </a:r>
          </a:p>
          <a:p>
            <a:r>
              <a:rPr lang="en-US" dirty="0"/>
              <a:t>Look through several of the other images in the same directory, making sure to include some of then SA... images, bias images, flat images, and focus images. Practice determining good display settings to use for all of the images. Notice as much detail as you can about the images and ask if you don't know what something is.</a:t>
            </a:r>
          </a:p>
          <a:p>
            <a:endParaRPr lang="en-US" dirty="0"/>
          </a:p>
        </p:txBody>
      </p:sp>
    </p:spTree>
    <p:extLst>
      <p:ext uri="{BB962C8B-B14F-4D97-AF65-F5344CB8AC3E}">
        <p14:creationId xmlns:p14="http://schemas.microsoft.com/office/powerpoint/2010/main" val="3115616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1E4C-C6C7-B74D-84A3-D71FB5FF59C5}"/>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B6BBF3F4-5C0B-8C44-B23A-AE6A8651ABA5}"/>
              </a:ext>
            </a:extLst>
          </p:cNvPr>
          <p:cNvSpPr>
            <a:spLocks noGrp="1"/>
          </p:cNvSpPr>
          <p:nvPr>
            <p:ph idx="1"/>
          </p:nvPr>
        </p:nvSpPr>
        <p:spPr/>
        <p:txBody>
          <a:bodyPr>
            <a:normAutofit/>
          </a:bodyPr>
          <a:lstStyle/>
          <a:p>
            <a:r>
              <a:rPr lang="en-US" dirty="0"/>
              <a:t>Determine the bias level for an image using the </a:t>
            </a:r>
            <a:r>
              <a:rPr lang="en-US" dirty="0" err="1"/>
              <a:t>overscan</a:t>
            </a:r>
            <a:r>
              <a:rPr lang="en-US" dirty="0"/>
              <a:t> region</a:t>
            </a:r>
          </a:p>
          <a:p>
            <a:r>
              <a:rPr lang="en-US" dirty="0"/>
              <a:t>Using two identical flat field images, try to solve for the gain</a:t>
            </a:r>
          </a:p>
          <a:p>
            <a:r>
              <a:rPr lang="en-US" dirty="0"/>
              <a:t>Using two bias images, try to solve for the readout noise</a:t>
            </a:r>
          </a:p>
        </p:txBody>
      </p:sp>
    </p:spTree>
    <p:extLst>
      <p:ext uri="{BB962C8B-B14F-4D97-AF65-F5344CB8AC3E}">
        <p14:creationId xmlns:p14="http://schemas.microsoft.com/office/powerpoint/2010/main" val="3728569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BA86-AC6D-2442-938B-BF4561079571}"/>
              </a:ext>
            </a:extLst>
          </p:cNvPr>
          <p:cNvSpPr>
            <a:spLocks noGrp="1"/>
          </p:cNvSpPr>
          <p:nvPr>
            <p:ph type="title"/>
          </p:nvPr>
        </p:nvSpPr>
        <p:spPr/>
        <p:txBody>
          <a:bodyPr/>
          <a:lstStyle/>
          <a:p>
            <a:r>
              <a:rPr lang="en-US" dirty="0"/>
              <a:t>Exercises</a:t>
            </a:r>
          </a:p>
        </p:txBody>
      </p:sp>
      <p:sp>
        <p:nvSpPr>
          <p:cNvPr id="3" name="Content Placeholder 2">
            <a:extLst>
              <a:ext uri="{FF2B5EF4-FFF2-40B4-BE49-F238E27FC236}">
                <a16:creationId xmlns:a16="http://schemas.microsoft.com/office/drawing/2014/main" id="{904B1493-7FD2-DC43-A0D4-BF39346E43D3}"/>
              </a:ext>
            </a:extLst>
          </p:cNvPr>
          <p:cNvSpPr>
            <a:spLocks noGrp="1"/>
          </p:cNvSpPr>
          <p:nvPr>
            <p:ph idx="1"/>
          </p:nvPr>
        </p:nvSpPr>
        <p:spPr/>
        <p:txBody>
          <a:bodyPr>
            <a:normAutofit fontScale="85000" lnSpcReduction="20000"/>
          </a:bodyPr>
          <a:lstStyle/>
          <a:p>
            <a:r>
              <a:rPr lang="en-US" dirty="0"/>
              <a:t>Look at some images taken with other instruments, e.g.:</a:t>
            </a:r>
          </a:p>
          <a:p>
            <a:pPr lvl="1"/>
            <a:r>
              <a:rPr lang="en-US" dirty="0"/>
              <a:t>APO3.5m + ARCTIC (optical imager): /home/apo/a535/arctic/UT160327/160327.0050.fits : what are you seeing here? Object? Background?</a:t>
            </a:r>
          </a:p>
          <a:p>
            <a:pPr lvl="1"/>
            <a:r>
              <a:rPr lang="en-US" dirty="0"/>
              <a:t>APO3.5m + DIS (optical long-slit spectrograph, two channels): /home/apo/a535/dis/UT130113/130113.0025r.fits : what are you seeing here? vertical lines? small ``specs"? central horizontal band? blobs?</a:t>
            </a:r>
          </a:p>
          <a:p>
            <a:pPr lvl="1"/>
            <a:r>
              <a:rPr lang="en-US" dirty="0"/>
              <a:t>APO3.5m + ARCES (optical echelle spectrograph): /home/apo/a535/</a:t>
            </a:r>
            <a:r>
              <a:rPr lang="en-US" dirty="0" err="1"/>
              <a:t>arces</a:t>
            </a:r>
            <a:r>
              <a:rPr lang="en-US" dirty="0"/>
              <a:t>/UT130623/130623.0021.fits : what are you seeing here?</a:t>
            </a:r>
          </a:p>
          <a:p>
            <a:pPr lvl="1"/>
            <a:r>
              <a:rPr lang="en-US" dirty="0"/>
              <a:t>APO3.5m + TRIPLESPEC (near-IR slit spectrograph, multi-order): /home/apo/a535/</a:t>
            </a:r>
            <a:r>
              <a:rPr lang="en-US" dirty="0" err="1"/>
              <a:t>tspec</a:t>
            </a:r>
            <a:r>
              <a:rPr lang="en-US" dirty="0"/>
              <a:t>/UT170718/c.0001.fits: what are you seeing here?</a:t>
            </a:r>
          </a:p>
          <a:p>
            <a:pPr lvl="1"/>
            <a:r>
              <a:rPr lang="en-US" dirty="0"/>
              <a:t>APO3.5m + NICFPS (near-IR imager): /home/apo/a535/</a:t>
            </a:r>
            <a:r>
              <a:rPr lang="en-US" dirty="0" err="1"/>
              <a:t>nicfps</a:t>
            </a:r>
            <a:r>
              <a:rPr lang="en-US" dirty="0"/>
              <a:t>/UT160327/160327.0020.fits (and 0040) : what are you seeing here?</a:t>
            </a:r>
          </a:p>
          <a:p>
            <a:pPr lvl="1"/>
            <a:r>
              <a:rPr lang="en-US" dirty="0"/>
              <a:t>SDSS +APOGEE (SDSS multi-fiber near-IR spectrograph): /home/apo/a535/apogee/ap2D-b-03040015.fits : what are you seeing here? Note that this file is an example of a multi-extension FITS file, i.e., there are several images included in the file: a flux image, an uncertainty array, and a mask array. Try to look at the second extension and understand the values in it.</a:t>
            </a:r>
          </a:p>
          <a:p>
            <a:endParaRPr lang="en-US" dirty="0"/>
          </a:p>
        </p:txBody>
      </p:sp>
    </p:spTree>
    <p:extLst>
      <p:ext uri="{BB962C8B-B14F-4D97-AF65-F5344CB8AC3E}">
        <p14:creationId xmlns:p14="http://schemas.microsoft.com/office/powerpoint/2010/main" val="1624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114D1-1D03-9947-8434-856B6F4D89FC}"/>
              </a:ext>
            </a:extLst>
          </p:cNvPr>
          <p:cNvSpPr>
            <a:spLocks noGrp="1"/>
          </p:cNvSpPr>
          <p:nvPr>
            <p:ph type="title"/>
          </p:nvPr>
        </p:nvSpPr>
        <p:spPr/>
        <p:txBody>
          <a:bodyPr/>
          <a:lstStyle/>
          <a:p>
            <a:r>
              <a:rPr lang="en-US" dirty="0"/>
              <a:t>Light and the electromagnetic spectrum</a:t>
            </a:r>
          </a:p>
        </p:txBody>
      </p:sp>
      <p:sp>
        <p:nvSpPr>
          <p:cNvPr id="3" name="Content Placeholder 2">
            <a:extLst>
              <a:ext uri="{FF2B5EF4-FFF2-40B4-BE49-F238E27FC236}">
                <a16:creationId xmlns:a16="http://schemas.microsoft.com/office/drawing/2014/main" id="{4AB5A7DC-115F-4644-B8C5-ED1CB1EDCAA5}"/>
              </a:ext>
            </a:extLst>
          </p:cNvPr>
          <p:cNvSpPr>
            <a:spLocks noGrp="1"/>
          </p:cNvSpPr>
          <p:nvPr>
            <p:ph idx="1"/>
          </p:nvPr>
        </p:nvSpPr>
        <p:spPr/>
        <p:txBody>
          <a:bodyPr/>
          <a:lstStyle/>
          <a:p>
            <a:r>
              <a:rPr lang="en-US" dirty="0"/>
              <a:t>What are different types of light?</a:t>
            </a:r>
          </a:p>
          <a:p>
            <a:r>
              <a:rPr lang="en-US" dirty="0"/>
              <a:t>By what quantities are they characterized?</a:t>
            </a:r>
          </a:p>
          <a:p>
            <a:r>
              <a:rPr lang="en-US" dirty="0"/>
              <a:t>How are these quantities related?</a:t>
            </a:r>
          </a:p>
          <a:p>
            <a:endParaRPr lang="en-US" dirty="0"/>
          </a:p>
        </p:txBody>
      </p:sp>
    </p:spTree>
    <p:extLst>
      <p:ext uri="{BB962C8B-B14F-4D97-AF65-F5344CB8AC3E}">
        <p14:creationId xmlns:p14="http://schemas.microsoft.com/office/powerpoint/2010/main" val="10739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793B-2095-FD45-A674-3B9FAE032623}"/>
              </a:ext>
            </a:extLst>
          </p:cNvPr>
          <p:cNvSpPr>
            <a:spLocks noGrp="1"/>
          </p:cNvSpPr>
          <p:nvPr>
            <p:ph type="title"/>
          </p:nvPr>
        </p:nvSpPr>
        <p:spPr/>
        <p:txBody>
          <a:bodyPr/>
          <a:lstStyle/>
          <a:p>
            <a:r>
              <a:rPr lang="en-US" dirty="0"/>
              <a:t>Topic 9/29</a:t>
            </a:r>
          </a:p>
        </p:txBody>
      </p:sp>
      <p:sp>
        <p:nvSpPr>
          <p:cNvPr id="3" name="Content Placeholder 2">
            <a:extLst>
              <a:ext uri="{FF2B5EF4-FFF2-40B4-BE49-F238E27FC236}">
                <a16:creationId xmlns:a16="http://schemas.microsoft.com/office/drawing/2014/main" id="{A7C7FE66-2FA3-FE45-BECE-88CB9A12669F}"/>
              </a:ext>
            </a:extLst>
          </p:cNvPr>
          <p:cNvSpPr>
            <a:spLocks noGrp="1"/>
          </p:cNvSpPr>
          <p:nvPr>
            <p:ph idx="1"/>
          </p:nvPr>
        </p:nvSpPr>
        <p:spPr/>
        <p:txBody>
          <a:bodyPr/>
          <a:lstStyle/>
          <a:p>
            <a:r>
              <a:rPr lang="en-US" dirty="0"/>
              <a:t>Questions</a:t>
            </a:r>
          </a:p>
          <a:p>
            <a:r>
              <a:rPr lang="en-US" dirty="0"/>
              <a:t>Effects of the Earth’s atmosphere</a:t>
            </a:r>
          </a:p>
          <a:p>
            <a:r>
              <a:rPr lang="en-US" dirty="0"/>
              <a:t>Atmospheric (and other “background”) emission</a:t>
            </a:r>
          </a:p>
        </p:txBody>
      </p:sp>
    </p:spTree>
    <p:extLst>
      <p:ext uri="{BB962C8B-B14F-4D97-AF65-F5344CB8AC3E}">
        <p14:creationId xmlns:p14="http://schemas.microsoft.com/office/powerpoint/2010/main" val="3880925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A470-9D48-CE4F-8265-B0835F97DF8D}"/>
              </a:ext>
            </a:extLst>
          </p:cNvPr>
          <p:cNvSpPr>
            <a:spLocks noGrp="1"/>
          </p:cNvSpPr>
          <p:nvPr>
            <p:ph type="title"/>
          </p:nvPr>
        </p:nvSpPr>
        <p:spPr/>
        <p:txBody>
          <a:bodyPr/>
          <a:lstStyle/>
          <a:p>
            <a:r>
              <a:rPr lang="en-US" dirty="0"/>
              <a:t>Topics 10/4</a:t>
            </a:r>
          </a:p>
        </p:txBody>
      </p:sp>
      <p:sp>
        <p:nvSpPr>
          <p:cNvPr id="3" name="Content Placeholder 2">
            <a:extLst>
              <a:ext uri="{FF2B5EF4-FFF2-40B4-BE49-F238E27FC236}">
                <a16:creationId xmlns:a16="http://schemas.microsoft.com/office/drawing/2014/main" id="{74141ED7-5933-5B49-AD83-5E7465911DE7}"/>
              </a:ext>
            </a:extLst>
          </p:cNvPr>
          <p:cNvSpPr>
            <a:spLocks noGrp="1"/>
          </p:cNvSpPr>
          <p:nvPr>
            <p:ph idx="1"/>
          </p:nvPr>
        </p:nvSpPr>
        <p:spPr/>
        <p:txBody>
          <a:bodyPr/>
          <a:lstStyle/>
          <a:p>
            <a:r>
              <a:rPr lang="en-US" dirty="0"/>
              <a:t>Questions</a:t>
            </a:r>
          </a:p>
          <a:p>
            <a:r>
              <a:rPr lang="en-US" dirty="0"/>
              <a:t>Atmospheric absorption</a:t>
            </a:r>
          </a:p>
          <a:p>
            <a:r>
              <a:rPr lang="en-US" dirty="0"/>
              <a:t>Atmospheric refraction</a:t>
            </a:r>
          </a:p>
        </p:txBody>
      </p:sp>
    </p:spTree>
    <p:extLst>
      <p:ext uri="{BB962C8B-B14F-4D97-AF65-F5344CB8AC3E}">
        <p14:creationId xmlns:p14="http://schemas.microsoft.com/office/powerpoint/2010/main" val="1410790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6A6-F901-3148-A9E3-0C695637ED8A}"/>
              </a:ext>
            </a:extLst>
          </p:cNvPr>
          <p:cNvSpPr>
            <a:spLocks noGrp="1"/>
          </p:cNvSpPr>
          <p:nvPr>
            <p:ph type="title"/>
          </p:nvPr>
        </p:nvSpPr>
        <p:spPr/>
        <p:txBody>
          <a:bodyPr/>
          <a:lstStyle/>
          <a:p>
            <a:r>
              <a:rPr lang="en-US" dirty="0"/>
              <a:t>Topics 10/6</a:t>
            </a:r>
          </a:p>
        </p:txBody>
      </p:sp>
      <p:sp>
        <p:nvSpPr>
          <p:cNvPr id="3" name="Content Placeholder 2">
            <a:extLst>
              <a:ext uri="{FF2B5EF4-FFF2-40B4-BE49-F238E27FC236}">
                <a16:creationId xmlns:a16="http://schemas.microsoft.com/office/drawing/2014/main" id="{1A85304F-D3F5-6047-BDB5-E2B7C67F83A5}"/>
              </a:ext>
            </a:extLst>
          </p:cNvPr>
          <p:cNvSpPr>
            <a:spLocks noGrp="1"/>
          </p:cNvSpPr>
          <p:nvPr>
            <p:ph idx="1"/>
          </p:nvPr>
        </p:nvSpPr>
        <p:spPr/>
        <p:txBody>
          <a:bodyPr/>
          <a:lstStyle/>
          <a:p>
            <a:r>
              <a:rPr lang="en-US" dirty="0" err="1"/>
              <a:t>TeamMates</a:t>
            </a:r>
            <a:r>
              <a:rPr lang="en-US" dirty="0"/>
              <a:t> feedback</a:t>
            </a:r>
          </a:p>
          <a:p>
            <a:r>
              <a:rPr lang="en-US" dirty="0"/>
              <a:t>Midterm</a:t>
            </a:r>
          </a:p>
          <a:p>
            <a:r>
              <a:rPr lang="en-US" dirty="0"/>
              <a:t>Class on Monday 10/11</a:t>
            </a:r>
          </a:p>
          <a:p>
            <a:r>
              <a:rPr lang="en-US" dirty="0"/>
              <a:t>APO observing 10/29-31 housing and vaccination</a:t>
            </a:r>
          </a:p>
          <a:p>
            <a:r>
              <a:rPr lang="en-US" dirty="0"/>
              <a:t>TMO observing week of 10/11</a:t>
            </a:r>
          </a:p>
          <a:p>
            <a:r>
              <a:rPr lang="en-US" dirty="0"/>
              <a:t>TMO analysis week of 10/19</a:t>
            </a:r>
          </a:p>
          <a:p>
            <a:r>
              <a:rPr lang="en-US" dirty="0"/>
              <a:t>Questions</a:t>
            </a:r>
          </a:p>
          <a:p>
            <a:r>
              <a:rPr lang="en-US" dirty="0"/>
              <a:t>Atmospheric seeing</a:t>
            </a:r>
          </a:p>
        </p:txBody>
      </p:sp>
    </p:spTree>
    <p:extLst>
      <p:ext uri="{BB962C8B-B14F-4D97-AF65-F5344CB8AC3E}">
        <p14:creationId xmlns:p14="http://schemas.microsoft.com/office/powerpoint/2010/main" val="2439870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F1F6-ED8F-E344-A9D6-0987AD019A3B}"/>
              </a:ext>
            </a:extLst>
          </p:cNvPr>
          <p:cNvSpPr>
            <a:spLocks noGrp="1"/>
          </p:cNvSpPr>
          <p:nvPr>
            <p:ph type="title"/>
          </p:nvPr>
        </p:nvSpPr>
        <p:spPr/>
        <p:txBody>
          <a:bodyPr/>
          <a:lstStyle/>
          <a:p>
            <a:r>
              <a:rPr lang="en-US" dirty="0"/>
              <a:t>Seeing</a:t>
            </a:r>
          </a:p>
        </p:txBody>
      </p:sp>
      <p:sp>
        <p:nvSpPr>
          <p:cNvPr id="3" name="Content Placeholder 2">
            <a:extLst>
              <a:ext uri="{FF2B5EF4-FFF2-40B4-BE49-F238E27FC236}">
                <a16:creationId xmlns:a16="http://schemas.microsoft.com/office/drawing/2014/main" id="{65325933-BB07-B045-93A7-08C18482A832}"/>
              </a:ext>
            </a:extLst>
          </p:cNvPr>
          <p:cNvSpPr>
            <a:spLocks noGrp="1"/>
          </p:cNvSpPr>
          <p:nvPr>
            <p:ph idx="1"/>
          </p:nvPr>
        </p:nvSpPr>
        <p:spPr/>
        <p:txBody>
          <a:bodyPr>
            <a:normAutofit/>
          </a:bodyPr>
          <a:lstStyle/>
          <a:p>
            <a:pPr marL="0" indent="0">
              <a:buNone/>
            </a:pPr>
            <a:r>
              <a:rPr lang="en-US" dirty="0"/>
              <a:t>1. Seeing causes the observed shape of a star to roughly be a (2D) Gaussian. For a star that has a (2D) Gaussian profile, calculate the radii at which 50%, 95%, and 98% of the total light is enclosed as a function of the FWHM of the star.  </a:t>
            </a:r>
          </a:p>
          <a:p>
            <a:pPr marL="0" indent="0">
              <a:buNone/>
            </a:pPr>
            <a:r>
              <a:rPr lang="en-US" dirty="0"/>
              <a:t>2. Given your calculations, what is a reasonable choice for an aperture radius to choose to count a significant fraction of the total light from a star? If the seeing (FWHM) varies </a:t>
            </a:r>
            <a:r>
              <a:rPr lang="en-US"/>
              <a:t>by 10-20% </a:t>
            </a:r>
            <a:r>
              <a:rPr lang="en-US" dirty="0"/>
              <a:t>from exposure to exposure, what radius might be required to ensure that the fraction of the total flux from exposure to exposure varies by less than 1%?</a:t>
            </a:r>
            <a:br>
              <a:rPr lang="en-US" dirty="0"/>
            </a:br>
            <a:endParaRPr lang="en-US" dirty="0"/>
          </a:p>
          <a:p>
            <a:endParaRPr lang="en-US" dirty="0"/>
          </a:p>
        </p:txBody>
      </p:sp>
    </p:spTree>
    <p:extLst>
      <p:ext uri="{BB962C8B-B14F-4D97-AF65-F5344CB8AC3E}">
        <p14:creationId xmlns:p14="http://schemas.microsoft.com/office/powerpoint/2010/main" val="1770834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FABD-A5B1-D04F-A0D7-EC7D01E60DAB}"/>
              </a:ext>
            </a:extLst>
          </p:cNvPr>
          <p:cNvSpPr>
            <a:spLocks noGrp="1"/>
          </p:cNvSpPr>
          <p:nvPr>
            <p:ph type="title"/>
          </p:nvPr>
        </p:nvSpPr>
        <p:spPr/>
        <p:txBody>
          <a:bodyPr/>
          <a:lstStyle/>
          <a:p>
            <a:r>
              <a:rPr lang="en-US" dirty="0"/>
              <a:t>Topics 10/11</a:t>
            </a:r>
          </a:p>
        </p:txBody>
      </p:sp>
      <p:sp>
        <p:nvSpPr>
          <p:cNvPr id="3" name="Content Placeholder 2">
            <a:extLst>
              <a:ext uri="{FF2B5EF4-FFF2-40B4-BE49-F238E27FC236}">
                <a16:creationId xmlns:a16="http://schemas.microsoft.com/office/drawing/2014/main" id="{400CE65E-86E8-6B4E-8C06-89DC53DFBD10}"/>
              </a:ext>
            </a:extLst>
          </p:cNvPr>
          <p:cNvSpPr>
            <a:spLocks noGrp="1"/>
          </p:cNvSpPr>
          <p:nvPr>
            <p:ph idx="1"/>
          </p:nvPr>
        </p:nvSpPr>
        <p:spPr/>
        <p:txBody>
          <a:bodyPr/>
          <a:lstStyle/>
          <a:p>
            <a:r>
              <a:rPr lang="en-US" dirty="0"/>
              <a:t>Class feedback</a:t>
            </a:r>
          </a:p>
          <a:p>
            <a:r>
              <a:rPr lang="en-US" dirty="0"/>
              <a:t>APO observing: housing reservations and vaccination cards</a:t>
            </a:r>
          </a:p>
          <a:p>
            <a:r>
              <a:rPr lang="en-US" dirty="0"/>
              <a:t>Midterm</a:t>
            </a:r>
          </a:p>
          <a:p>
            <a:r>
              <a:rPr lang="en-US" dirty="0"/>
              <a:t>TMO observing</a:t>
            </a:r>
          </a:p>
          <a:p>
            <a:r>
              <a:rPr lang="en-US" dirty="0"/>
              <a:t>Questions</a:t>
            </a:r>
          </a:p>
          <a:p>
            <a:r>
              <a:rPr lang="en-US" dirty="0"/>
              <a:t>Basic optics</a:t>
            </a:r>
          </a:p>
          <a:p>
            <a:r>
              <a:rPr lang="en-US" dirty="0" err="1"/>
              <a:t>Multisurface</a:t>
            </a:r>
            <a:r>
              <a:rPr lang="en-US" dirty="0"/>
              <a:t> systems</a:t>
            </a:r>
          </a:p>
        </p:txBody>
      </p:sp>
    </p:spTree>
    <p:extLst>
      <p:ext uri="{BB962C8B-B14F-4D97-AF65-F5344CB8AC3E}">
        <p14:creationId xmlns:p14="http://schemas.microsoft.com/office/powerpoint/2010/main" val="2952979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7784-691F-E645-9634-812316996E8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F066138-352E-9446-B1D0-A46BEA0798CA}"/>
              </a:ext>
            </a:extLst>
          </p:cNvPr>
          <p:cNvSpPr>
            <a:spLocks noGrp="1"/>
          </p:cNvSpPr>
          <p:nvPr>
            <p:ph idx="1"/>
          </p:nvPr>
        </p:nvSpPr>
        <p:spPr/>
        <p:txBody>
          <a:bodyPr/>
          <a:lstStyle/>
          <a:p>
            <a:r>
              <a:rPr lang="en-US" dirty="0"/>
              <a:t>What does V=10 mean? By itself, does it tell you how many photons you will collect?</a:t>
            </a:r>
          </a:p>
          <a:p>
            <a:r>
              <a:rPr lang="en-US" dirty="0"/>
              <a:t>What does doing photometry to a precision of a </a:t>
            </a:r>
            <a:r>
              <a:rPr lang="en-US" dirty="0" err="1"/>
              <a:t>millimag</a:t>
            </a:r>
            <a:r>
              <a:rPr lang="en-US" dirty="0"/>
              <a:t> mean?</a:t>
            </a:r>
          </a:p>
        </p:txBody>
      </p:sp>
    </p:spTree>
    <p:extLst>
      <p:ext uri="{BB962C8B-B14F-4D97-AF65-F5344CB8AC3E}">
        <p14:creationId xmlns:p14="http://schemas.microsoft.com/office/powerpoint/2010/main" val="2686501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BB59-51D4-664F-8456-36237BD63438}"/>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16931410-609A-5E40-B046-A9DA00A2231B}"/>
              </a:ext>
            </a:extLst>
          </p:cNvPr>
          <p:cNvSpPr>
            <a:spLocks noGrp="1"/>
          </p:cNvSpPr>
          <p:nvPr>
            <p:ph idx="1"/>
          </p:nvPr>
        </p:nvSpPr>
        <p:spPr/>
        <p:txBody>
          <a:bodyPr/>
          <a:lstStyle/>
          <a:p>
            <a:r>
              <a:rPr lang="en-US" dirty="0"/>
              <a:t>Exercise: the TMO 24” telescope is a f/5 system. The current detector has a pixel size of 3.76 microns. What angle in the sky would one pixel subtend? </a:t>
            </a:r>
          </a:p>
          <a:p>
            <a:pPr lvl="1"/>
            <a:r>
              <a:rPr lang="en-US" dirty="0"/>
              <a:t>Do you think this is a good pixel scale and why or why not?</a:t>
            </a:r>
            <a:br>
              <a:rPr lang="en-US" dirty="0"/>
            </a:br>
            <a:endParaRPr lang="en-US" dirty="0"/>
          </a:p>
        </p:txBody>
      </p:sp>
    </p:spTree>
    <p:extLst>
      <p:ext uri="{BB962C8B-B14F-4D97-AF65-F5344CB8AC3E}">
        <p14:creationId xmlns:p14="http://schemas.microsoft.com/office/powerpoint/2010/main" val="981675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FABD-A5B1-D04F-A0D7-EC7D01E60DAB}"/>
              </a:ext>
            </a:extLst>
          </p:cNvPr>
          <p:cNvSpPr>
            <a:spLocks noGrp="1"/>
          </p:cNvSpPr>
          <p:nvPr>
            <p:ph type="title"/>
          </p:nvPr>
        </p:nvSpPr>
        <p:spPr/>
        <p:txBody>
          <a:bodyPr/>
          <a:lstStyle/>
          <a:p>
            <a:r>
              <a:rPr lang="en-US" dirty="0"/>
              <a:t>Topics 10/13</a:t>
            </a:r>
          </a:p>
        </p:txBody>
      </p:sp>
      <p:sp>
        <p:nvSpPr>
          <p:cNvPr id="3" name="Content Placeholder 2">
            <a:extLst>
              <a:ext uri="{FF2B5EF4-FFF2-40B4-BE49-F238E27FC236}">
                <a16:creationId xmlns:a16="http://schemas.microsoft.com/office/drawing/2014/main" id="{400CE65E-86E8-6B4E-8C06-89DC53DFBD10}"/>
              </a:ext>
            </a:extLst>
          </p:cNvPr>
          <p:cNvSpPr>
            <a:spLocks noGrp="1"/>
          </p:cNvSpPr>
          <p:nvPr>
            <p:ph idx="1"/>
          </p:nvPr>
        </p:nvSpPr>
        <p:spPr/>
        <p:txBody>
          <a:bodyPr/>
          <a:lstStyle/>
          <a:p>
            <a:r>
              <a:rPr lang="en-US" dirty="0"/>
              <a:t>APO observing: housing reservations and vaccination cards</a:t>
            </a:r>
          </a:p>
          <a:p>
            <a:r>
              <a:rPr lang="en-US" dirty="0"/>
              <a:t>Questions : midterm/reading</a:t>
            </a:r>
          </a:p>
          <a:p>
            <a:r>
              <a:rPr lang="en-US" dirty="0"/>
              <a:t>Telescope technology</a:t>
            </a:r>
          </a:p>
          <a:p>
            <a:r>
              <a:rPr lang="en-US" dirty="0"/>
              <a:t>Aberrations</a:t>
            </a:r>
          </a:p>
          <a:p>
            <a:r>
              <a:rPr lang="en-US" dirty="0"/>
              <a:t>TMO observing procedures</a:t>
            </a:r>
          </a:p>
          <a:p>
            <a:endParaRPr lang="en-US" dirty="0"/>
          </a:p>
        </p:txBody>
      </p:sp>
    </p:spTree>
    <p:extLst>
      <p:ext uri="{BB962C8B-B14F-4D97-AF65-F5344CB8AC3E}">
        <p14:creationId xmlns:p14="http://schemas.microsoft.com/office/powerpoint/2010/main" val="2621955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D556-AE84-684C-A8E5-E15BBAB4575D}"/>
              </a:ext>
            </a:extLst>
          </p:cNvPr>
          <p:cNvSpPr>
            <a:spLocks noGrp="1"/>
          </p:cNvSpPr>
          <p:nvPr>
            <p:ph type="title"/>
          </p:nvPr>
        </p:nvSpPr>
        <p:spPr>
          <a:xfrm>
            <a:off x="233289" y="0"/>
            <a:ext cx="10515600" cy="1325563"/>
          </a:xfrm>
        </p:spPr>
        <p:txBody>
          <a:bodyPr/>
          <a:lstStyle/>
          <a:p>
            <a:r>
              <a:rPr lang="en-US" dirty="0"/>
              <a:t>TMO project observing resources</a:t>
            </a:r>
          </a:p>
        </p:txBody>
      </p:sp>
      <p:sp>
        <p:nvSpPr>
          <p:cNvPr id="3" name="Content Placeholder 2">
            <a:extLst>
              <a:ext uri="{FF2B5EF4-FFF2-40B4-BE49-F238E27FC236}">
                <a16:creationId xmlns:a16="http://schemas.microsoft.com/office/drawing/2014/main" id="{7D2CBDCD-A051-204E-A47B-47376D358319}"/>
              </a:ext>
            </a:extLst>
          </p:cNvPr>
          <p:cNvSpPr>
            <a:spLocks noGrp="1"/>
          </p:cNvSpPr>
          <p:nvPr>
            <p:ph idx="1"/>
          </p:nvPr>
        </p:nvSpPr>
        <p:spPr>
          <a:xfrm>
            <a:off x="838200" y="1051901"/>
            <a:ext cx="10515600" cy="5665422"/>
          </a:xfrm>
        </p:spPr>
        <p:txBody>
          <a:bodyPr>
            <a:normAutofit fontScale="85000" lnSpcReduction="20000"/>
          </a:bodyPr>
          <a:lstStyle/>
          <a:p>
            <a:r>
              <a:rPr lang="en-US" dirty="0"/>
              <a:t>For photometric </a:t>
            </a:r>
            <a:r>
              <a:rPr lang="en-US" dirty="0" err="1"/>
              <a:t>zeropoints</a:t>
            </a:r>
            <a:r>
              <a:rPr lang="en-US" dirty="0"/>
              <a:t>, want stars with known magnitudes</a:t>
            </a:r>
          </a:p>
          <a:p>
            <a:pPr lvl="1"/>
            <a:r>
              <a:rPr lang="en-US" dirty="0"/>
              <a:t>If we wanted to get more subtle, would include stars with a range of colors to see if there are color-dependent </a:t>
            </a:r>
            <a:r>
              <a:rPr lang="en-US" dirty="0" err="1"/>
              <a:t>zeropoints</a:t>
            </a:r>
            <a:r>
              <a:rPr lang="en-US" dirty="0"/>
              <a:t>, i.e. transformation terms</a:t>
            </a:r>
          </a:p>
          <a:p>
            <a:pPr lvl="1"/>
            <a:r>
              <a:rPr lang="en-US" dirty="0"/>
              <a:t>If we wanted to account for atmospheric extinction, we’d need to get, or assume, extinction coefficient</a:t>
            </a:r>
          </a:p>
          <a:p>
            <a:r>
              <a:rPr lang="en-US" dirty="0"/>
              <a:t>Traditionally, e.g., UBVRI used fields with relatively bright (V~-10-12) standard stars, e.g. </a:t>
            </a:r>
            <a:r>
              <a:rPr lang="en-US" dirty="0" err="1"/>
              <a:t>Landolt</a:t>
            </a:r>
            <a:r>
              <a:rPr lang="en-US" dirty="0"/>
              <a:t> fields </a:t>
            </a:r>
            <a:r>
              <a:rPr lang="en-US" dirty="0">
                <a:hlinkClick r:id="rId2"/>
              </a:rPr>
              <a:t>http://</a:t>
            </a:r>
            <a:r>
              <a:rPr lang="en-US" dirty="0" err="1">
                <a:hlinkClick r:id="rId2"/>
              </a:rPr>
              <a:t>articles.adsabs.harvard.edu</a:t>
            </a:r>
            <a:r>
              <a:rPr lang="en-US" dirty="0">
                <a:hlinkClick r:id="rId2"/>
              </a:rPr>
              <a:t>//full/1992AJ....104..340L/0000340.000.html</a:t>
            </a:r>
            <a:endParaRPr lang="en-US" dirty="0"/>
          </a:p>
          <a:p>
            <a:pPr lvl="1"/>
            <a:r>
              <a:rPr lang="en-US" dirty="0"/>
              <a:t>Note Selected Areas</a:t>
            </a:r>
          </a:p>
          <a:p>
            <a:r>
              <a:rPr lang="en-US" dirty="0"/>
              <a:t>For SDSS, the actual photometric system is defined by the SDSS observations themselves</a:t>
            </a:r>
          </a:p>
          <a:p>
            <a:pPr lvl="1"/>
            <a:r>
              <a:rPr lang="en-US" dirty="0"/>
              <a:t>These are saturated for bright stars!</a:t>
            </a:r>
          </a:p>
          <a:p>
            <a:pPr lvl="1"/>
            <a:r>
              <a:rPr lang="en-US" dirty="0"/>
              <a:t>A </a:t>
            </a:r>
            <a:r>
              <a:rPr lang="en-US" dirty="0" err="1"/>
              <a:t>u’g’r’I’z</a:t>
            </a:r>
            <a:r>
              <a:rPr lang="en-US" dirty="0"/>
              <a:t>’ system was set up which is close, but not identical to SDSS. These used the same </a:t>
            </a:r>
            <a:r>
              <a:rPr lang="en-US" dirty="0" err="1"/>
              <a:t>Landolt</a:t>
            </a:r>
            <a:r>
              <a:rPr lang="en-US" dirty="0"/>
              <a:t> fields, </a:t>
            </a:r>
            <a:r>
              <a:rPr lang="en-US" dirty="0">
                <a:hlinkClick r:id="rId3"/>
              </a:rPr>
              <a:t>Smith et al 2002</a:t>
            </a:r>
            <a:r>
              <a:rPr lang="en-US" dirty="0"/>
              <a:t>, see table 7. It will suffice for our use!</a:t>
            </a:r>
          </a:p>
          <a:p>
            <a:pPr lvl="1"/>
            <a:r>
              <a:rPr lang="en-US" dirty="0"/>
              <a:t>For finding charts, see </a:t>
            </a:r>
            <a:r>
              <a:rPr lang="en-US" dirty="0" err="1"/>
              <a:t>Landolt</a:t>
            </a:r>
            <a:r>
              <a:rPr lang="en-US" dirty="0"/>
              <a:t> paper</a:t>
            </a:r>
          </a:p>
          <a:p>
            <a:pPr lvl="2"/>
            <a:r>
              <a:rPr lang="en-US" dirty="0"/>
              <a:t>Smaller fields: </a:t>
            </a:r>
            <a:r>
              <a:rPr lang="en-US" dirty="0">
                <a:hlinkClick r:id="rId4"/>
              </a:rPr>
              <a:t>http://james.as.arizona.edu/~psmith/61inch/ATLAS/tableA.html</a:t>
            </a:r>
            <a:endParaRPr lang="en-US" dirty="0"/>
          </a:p>
          <a:p>
            <a:pPr lvl="1"/>
            <a:r>
              <a:rPr lang="en-US" dirty="0"/>
              <a:t>Choose fields based on LST at observation time</a:t>
            </a:r>
          </a:p>
          <a:p>
            <a:pPr lvl="1"/>
            <a:r>
              <a:rPr lang="en-US" dirty="0"/>
              <a:t>What do you expect for exposure times?</a:t>
            </a:r>
          </a:p>
          <a:p>
            <a:r>
              <a:rPr lang="en-US" dirty="0"/>
              <a:t>For throughput, want spectrophotometric standard, e.g. from </a:t>
            </a:r>
            <a:r>
              <a:rPr lang="en-US" dirty="0">
                <a:hlinkClick r:id="rId5"/>
              </a:rPr>
              <a:t>http://www.eso.org/sci/observing/tools/standards/spectra.html</a:t>
            </a:r>
            <a:endParaRPr lang="en-US" dirty="0"/>
          </a:p>
          <a:p>
            <a:pPr lvl="2"/>
            <a:endParaRPr lang="en-US" dirty="0"/>
          </a:p>
        </p:txBody>
      </p:sp>
    </p:spTree>
    <p:extLst>
      <p:ext uri="{BB962C8B-B14F-4D97-AF65-F5344CB8AC3E}">
        <p14:creationId xmlns:p14="http://schemas.microsoft.com/office/powerpoint/2010/main" val="3573736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4F04-FA65-294F-BA1D-73032F481E42}"/>
              </a:ext>
            </a:extLst>
          </p:cNvPr>
          <p:cNvSpPr>
            <a:spLocks noGrp="1"/>
          </p:cNvSpPr>
          <p:nvPr>
            <p:ph type="title"/>
          </p:nvPr>
        </p:nvSpPr>
        <p:spPr/>
        <p:txBody>
          <a:bodyPr/>
          <a:lstStyle/>
          <a:p>
            <a:r>
              <a:rPr lang="en-US" dirty="0"/>
              <a:t>TMO observing modes</a:t>
            </a:r>
          </a:p>
        </p:txBody>
      </p:sp>
      <p:sp>
        <p:nvSpPr>
          <p:cNvPr id="3" name="Content Placeholder 2">
            <a:extLst>
              <a:ext uri="{FF2B5EF4-FFF2-40B4-BE49-F238E27FC236}">
                <a16:creationId xmlns:a16="http://schemas.microsoft.com/office/drawing/2014/main" id="{4223F1F3-B84A-A74D-BAF6-0B760943057F}"/>
              </a:ext>
            </a:extLst>
          </p:cNvPr>
          <p:cNvSpPr>
            <a:spLocks noGrp="1"/>
          </p:cNvSpPr>
          <p:nvPr>
            <p:ph idx="1"/>
          </p:nvPr>
        </p:nvSpPr>
        <p:spPr/>
        <p:txBody>
          <a:bodyPr/>
          <a:lstStyle/>
          <a:p>
            <a:r>
              <a:rPr lang="en-US" dirty="0"/>
              <a:t>See  </a:t>
            </a:r>
            <a:r>
              <a:rPr lang="en-US" dirty="0">
                <a:hlinkClick r:id="rId2"/>
              </a:rPr>
              <a:t>astronomy.nmsu.edu:8000/</a:t>
            </a:r>
            <a:r>
              <a:rPr lang="en-US" dirty="0" err="1">
                <a:hlinkClick r:id="rId2"/>
              </a:rPr>
              <a:t>tmo</a:t>
            </a:r>
            <a:r>
              <a:rPr lang="en-US" dirty="0">
                <a:hlinkClick r:id="rId2"/>
              </a:rPr>
              <a:t>-wiki</a:t>
            </a:r>
            <a:r>
              <a:rPr lang="en-US" dirty="0"/>
              <a:t>, </a:t>
            </a:r>
            <a:r>
              <a:rPr lang="en-US" dirty="0" err="1"/>
              <a:t>esp</a:t>
            </a:r>
            <a:r>
              <a:rPr lang="en-US" dirty="0"/>
              <a:t> TMO Users guide </a:t>
            </a:r>
            <a:r>
              <a:rPr lang="en-US" dirty="0" err="1"/>
              <a:t>HowTo</a:t>
            </a:r>
            <a:endParaRPr lang="en-US" dirty="0"/>
          </a:p>
          <a:p>
            <a:r>
              <a:rPr lang="en-US" dirty="0"/>
              <a:t>Get a VNC client to connect to desktop</a:t>
            </a:r>
          </a:p>
          <a:p>
            <a:r>
              <a:rPr lang="en-US" dirty="0"/>
              <a:t>Alternatively/additionally, go to </a:t>
            </a:r>
            <a:r>
              <a:rPr lang="en-US" dirty="0">
                <a:hlinkClick r:id="rId3"/>
              </a:rPr>
              <a:t>http://tmo.nmsu.edu</a:t>
            </a:r>
            <a:r>
              <a:rPr lang="en-US" dirty="0"/>
              <a:t> for web based control</a:t>
            </a:r>
          </a:p>
          <a:p>
            <a:r>
              <a:rPr lang="en-US" dirty="0"/>
              <a:t>Alternatively, use robotic scheduler (not for this project)</a:t>
            </a:r>
          </a:p>
        </p:txBody>
      </p:sp>
    </p:spTree>
    <p:extLst>
      <p:ext uri="{BB962C8B-B14F-4D97-AF65-F5344CB8AC3E}">
        <p14:creationId xmlns:p14="http://schemas.microsoft.com/office/powerpoint/2010/main" val="278179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4A61-D283-B245-9663-588D8C1BCD79}"/>
              </a:ext>
            </a:extLst>
          </p:cNvPr>
          <p:cNvSpPr>
            <a:spLocks noGrp="1"/>
          </p:cNvSpPr>
          <p:nvPr>
            <p:ph type="title"/>
          </p:nvPr>
        </p:nvSpPr>
        <p:spPr/>
        <p:txBody>
          <a:bodyPr/>
          <a:lstStyle/>
          <a:p>
            <a:r>
              <a:rPr lang="en-US" dirty="0"/>
              <a:t>Problem : monochromatic flux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5666F1-85C6-E141-BA36-0D677EBA2A87}"/>
                  </a:ext>
                </a:extLst>
              </p:cNvPr>
              <p:cNvSpPr>
                <a:spLocks noGrp="1"/>
              </p:cNvSpPr>
              <p:nvPr>
                <p:ph idx="1"/>
              </p:nvPr>
            </p:nvSpPr>
            <p:spPr/>
            <p:txBody>
              <a:bodyPr/>
              <a:lstStyle/>
              <a:p>
                <a:r>
                  <a:rPr lang="en-US" dirty="0"/>
                  <a:t>The monochromatic flux of Vega at 5500 A 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i="1" smtClean="0">
                            <a:latin typeface="Cambria Math" panose="02040503050406030204" pitchFamily="18" charset="0"/>
                            <a:ea typeface="Cambria Math" panose="02040503050406030204" pitchFamily="18" charset="0"/>
                          </a:rPr>
                          <m:t>𝜆</m:t>
                        </m:r>
                      </m:sub>
                    </m:sSub>
                  </m:oMath>
                </a14:m>
                <a:r>
                  <a:rPr lang="en-US" dirty="0"/>
                  <a:t>=3.63x</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−9 </m:t>
                        </m:r>
                      </m:sup>
                    </m:sSup>
                  </m:oMath>
                </a14:m>
                <a:r>
                  <a:rPr lang="en-US" dirty="0"/>
                  <a:t>ergs/cm^2/s/A</a:t>
                </a:r>
              </a:p>
              <a:p>
                <a:r>
                  <a:rPr lang="en-US" dirty="0"/>
                  <a:t>Calculate the monochromatic flux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i="1" smtClean="0">
                            <a:latin typeface="Cambria Math" panose="02040503050406030204" pitchFamily="18" charset="0"/>
                            <a:ea typeface="Cambria Math" panose="02040503050406030204" pitchFamily="18" charset="0"/>
                          </a:rPr>
                          <m:t>𝜈</m:t>
                        </m:r>
                      </m:sub>
                    </m:sSub>
                  </m:oMath>
                </a14:m>
                <a:r>
                  <a:rPr lang="en-US" dirty="0"/>
                  <a:t> in units of ergs/cm^2/s/Hz?</a:t>
                </a:r>
              </a:p>
            </p:txBody>
          </p:sp>
        </mc:Choice>
        <mc:Fallback xmlns="">
          <p:sp>
            <p:nvSpPr>
              <p:cNvPr id="3" name="Content Placeholder 2">
                <a:extLst>
                  <a:ext uri="{FF2B5EF4-FFF2-40B4-BE49-F238E27FC236}">
                    <a16:creationId xmlns:a16="http://schemas.microsoft.com/office/drawing/2014/main" id="{445666F1-85C6-E141-BA36-0D677EBA2A87}"/>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748307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F19E-B4F0-4C46-9AFF-57DAA24F0214}"/>
              </a:ext>
            </a:extLst>
          </p:cNvPr>
          <p:cNvSpPr>
            <a:spLocks noGrp="1"/>
          </p:cNvSpPr>
          <p:nvPr>
            <p:ph type="title"/>
          </p:nvPr>
        </p:nvSpPr>
        <p:spPr/>
        <p:txBody>
          <a:bodyPr/>
          <a:lstStyle/>
          <a:p>
            <a:r>
              <a:rPr lang="en-US" dirty="0"/>
              <a:t>TMO observing</a:t>
            </a:r>
          </a:p>
        </p:txBody>
      </p:sp>
      <p:sp>
        <p:nvSpPr>
          <p:cNvPr id="3" name="Content Placeholder 2">
            <a:extLst>
              <a:ext uri="{FF2B5EF4-FFF2-40B4-BE49-F238E27FC236}">
                <a16:creationId xmlns:a16="http://schemas.microsoft.com/office/drawing/2014/main" id="{5745E645-0677-8647-8311-B83E1F909E6D}"/>
              </a:ext>
            </a:extLst>
          </p:cNvPr>
          <p:cNvSpPr>
            <a:spLocks noGrp="1"/>
          </p:cNvSpPr>
          <p:nvPr>
            <p:ph idx="1"/>
          </p:nvPr>
        </p:nvSpPr>
        <p:spPr>
          <a:xfrm>
            <a:off x="852268" y="1853760"/>
            <a:ext cx="10515600" cy="4351338"/>
          </a:xfrm>
        </p:spPr>
        <p:txBody>
          <a:bodyPr>
            <a:normAutofit fontScale="92500" lnSpcReduction="20000"/>
          </a:bodyPr>
          <a:lstStyle/>
          <a:p>
            <a:r>
              <a:rPr lang="en-US" dirty="0"/>
              <a:t>General observing procedure:</a:t>
            </a:r>
          </a:p>
          <a:p>
            <a:pPr lvl="1"/>
            <a:r>
              <a:rPr lang="en-US" dirty="0"/>
              <a:t>Connect to TMO desktop by VNC to </a:t>
            </a:r>
            <a:r>
              <a:rPr lang="en-US" dirty="0" err="1"/>
              <a:t>tmo.nmsu.edu</a:t>
            </a:r>
            <a:r>
              <a:rPr lang="en-US" dirty="0"/>
              <a:t> or to web interface (</a:t>
            </a:r>
            <a:r>
              <a:rPr lang="en-US" dirty="0" err="1"/>
              <a:t>tmo.nmsu.edu</a:t>
            </a:r>
            <a:r>
              <a:rPr lang="en-US" dirty="0"/>
              <a:t>)</a:t>
            </a:r>
          </a:p>
          <a:p>
            <a:pPr lvl="1"/>
            <a:r>
              <a:rPr lang="en-US" dirty="0"/>
              <a:t>Open dome</a:t>
            </a:r>
          </a:p>
          <a:p>
            <a:pPr lvl="1"/>
            <a:r>
              <a:rPr lang="en-US" dirty="0"/>
              <a:t>Focus </a:t>
            </a:r>
          </a:p>
          <a:p>
            <a:pPr lvl="1"/>
            <a:r>
              <a:rPr lang="en-US" dirty="0"/>
              <a:t>Slew to star(s)</a:t>
            </a:r>
          </a:p>
          <a:p>
            <a:pPr lvl="1"/>
            <a:r>
              <a:rPr lang="en-US" dirty="0"/>
              <a:t>Take exposures</a:t>
            </a:r>
          </a:p>
          <a:p>
            <a:pPr lvl="1"/>
            <a:r>
              <a:rPr lang="en-US" dirty="0"/>
              <a:t>Optionally (?), take calibration frames: darks (match exposure times) and (probably not) twilight flats</a:t>
            </a:r>
          </a:p>
          <a:p>
            <a:r>
              <a:rPr lang="en-US" dirty="0"/>
              <a:t>Data will be automatically synced to </a:t>
            </a:r>
            <a:r>
              <a:rPr lang="en-US" dirty="0" err="1"/>
              <a:t>astronomy.nmsu.edu</a:t>
            </a:r>
            <a:r>
              <a:rPr lang="en-US" dirty="0"/>
              <a:t> </a:t>
            </a:r>
          </a:p>
          <a:p>
            <a:pPr lvl="1"/>
            <a:r>
              <a:rPr lang="en-US" dirty="0"/>
              <a:t>In the morning, link in /home/</a:t>
            </a:r>
            <a:r>
              <a:rPr lang="en-US" dirty="0" err="1"/>
              <a:t>tmo</a:t>
            </a:r>
            <a:r>
              <a:rPr lang="en-US" dirty="0"/>
              <a:t>/YYYYMMDD (also accessible via web </a:t>
            </a:r>
            <a:r>
              <a:rPr lang="en-US" dirty="0">
                <a:hlinkClick r:id="rId2"/>
              </a:rPr>
              <a:t>http://astronomy.nmsu.edu/tmo/YYYYMMDD</a:t>
            </a:r>
            <a:endParaRPr lang="en-US" dirty="0"/>
          </a:p>
          <a:p>
            <a:pPr lvl="1"/>
            <a:r>
              <a:rPr lang="en-US" dirty="0"/>
              <a:t>More quickly, in /home/</a:t>
            </a:r>
            <a:r>
              <a:rPr lang="en-US" dirty="0" err="1"/>
              <a:t>tmo</a:t>
            </a:r>
            <a:r>
              <a:rPr lang="en-US" dirty="0"/>
              <a:t>/Observations/YYYY-MM-DD if taken directly with </a:t>
            </a:r>
            <a:r>
              <a:rPr lang="en-US" dirty="0" err="1"/>
              <a:t>MaximDL</a:t>
            </a:r>
            <a:endParaRPr lang="en-US" dirty="0"/>
          </a:p>
        </p:txBody>
      </p:sp>
    </p:spTree>
    <p:extLst>
      <p:ext uri="{BB962C8B-B14F-4D97-AF65-F5344CB8AC3E}">
        <p14:creationId xmlns:p14="http://schemas.microsoft.com/office/powerpoint/2010/main" val="1987017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5DD7-72C8-6741-9C8B-B24E9CCB2B38}"/>
              </a:ext>
            </a:extLst>
          </p:cNvPr>
          <p:cNvSpPr>
            <a:spLocks noGrp="1"/>
          </p:cNvSpPr>
          <p:nvPr>
            <p:ph type="title"/>
          </p:nvPr>
        </p:nvSpPr>
        <p:spPr/>
        <p:txBody>
          <a:bodyPr/>
          <a:lstStyle/>
          <a:p>
            <a:r>
              <a:rPr lang="en-US" dirty="0"/>
              <a:t>TMO analysis</a:t>
            </a:r>
          </a:p>
        </p:txBody>
      </p:sp>
      <p:sp>
        <p:nvSpPr>
          <p:cNvPr id="9" name="Content Placeholder 8">
            <a:extLst>
              <a:ext uri="{FF2B5EF4-FFF2-40B4-BE49-F238E27FC236}">
                <a16:creationId xmlns:a16="http://schemas.microsoft.com/office/drawing/2014/main" id="{EDD04BE4-516E-B543-B8E1-F0DD0E9EBCF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62772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FABD-A5B1-D04F-A0D7-EC7D01E60DAB}"/>
              </a:ext>
            </a:extLst>
          </p:cNvPr>
          <p:cNvSpPr>
            <a:spLocks noGrp="1"/>
          </p:cNvSpPr>
          <p:nvPr>
            <p:ph type="title"/>
          </p:nvPr>
        </p:nvSpPr>
        <p:spPr/>
        <p:txBody>
          <a:bodyPr/>
          <a:lstStyle/>
          <a:p>
            <a:r>
              <a:rPr lang="en-US" dirty="0"/>
              <a:t>Topics 10/18</a:t>
            </a:r>
          </a:p>
        </p:txBody>
      </p:sp>
      <p:sp>
        <p:nvSpPr>
          <p:cNvPr id="3" name="Content Placeholder 2">
            <a:extLst>
              <a:ext uri="{FF2B5EF4-FFF2-40B4-BE49-F238E27FC236}">
                <a16:creationId xmlns:a16="http://schemas.microsoft.com/office/drawing/2014/main" id="{400CE65E-86E8-6B4E-8C06-89DC53DFBD10}"/>
              </a:ext>
            </a:extLst>
          </p:cNvPr>
          <p:cNvSpPr>
            <a:spLocks noGrp="1"/>
          </p:cNvSpPr>
          <p:nvPr>
            <p:ph idx="1"/>
          </p:nvPr>
        </p:nvSpPr>
        <p:spPr/>
        <p:txBody>
          <a:bodyPr/>
          <a:lstStyle/>
          <a:p>
            <a:r>
              <a:rPr lang="en-US" dirty="0"/>
              <a:t>Class plans</a:t>
            </a:r>
          </a:p>
          <a:p>
            <a:r>
              <a:rPr lang="en-US" dirty="0"/>
              <a:t>Questions?</a:t>
            </a:r>
          </a:p>
          <a:p>
            <a:r>
              <a:rPr lang="en-US" dirty="0"/>
              <a:t>Aberration compensation</a:t>
            </a:r>
          </a:p>
          <a:p>
            <a:r>
              <a:rPr lang="en-US" dirty="0"/>
              <a:t>Diffraction</a:t>
            </a:r>
          </a:p>
          <a:p>
            <a:r>
              <a:rPr lang="en-US" dirty="0"/>
              <a:t>Case study: HST</a:t>
            </a:r>
          </a:p>
          <a:p>
            <a:r>
              <a:rPr lang="en-US" dirty="0"/>
              <a:t>TMO </a:t>
            </a:r>
            <a:r>
              <a:rPr lang="en-US"/>
              <a:t>scheduling and observing </a:t>
            </a:r>
            <a:r>
              <a:rPr lang="en-US" dirty="0"/>
              <a:t>procedures</a:t>
            </a:r>
          </a:p>
        </p:txBody>
      </p:sp>
    </p:spTree>
    <p:extLst>
      <p:ext uri="{BB962C8B-B14F-4D97-AF65-F5344CB8AC3E}">
        <p14:creationId xmlns:p14="http://schemas.microsoft.com/office/powerpoint/2010/main" val="24919861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11A3-E83A-6345-91FE-086FD04141AA}"/>
              </a:ext>
            </a:extLst>
          </p:cNvPr>
          <p:cNvSpPr>
            <a:spLocks noGrp="1"/>
          </p:cNvSpPr>
          <p:nvPr>
            <p:ph type="title"/>
          </p:nvPr>
        </p:nvSpPr>
        <p:spPr/>
        <p:txBody>
          <a:bodyPr/>
          <a:lstStyle/>
          <a:p>
            <a:r>
              <a:rPr lang="en-US" dirty="0"/>
              <a:t>Two mirror telescopes</a:t>
            </a:r>
          </a:p>
        </p:txBody>
      </p:sp>
      <p:sp>
        <p:nvSpPr>
          <p:cNvPr id="3" name="Content Placeholder 2">
            <a:extLst>
              <a:ext uri="{FF2B5EF4-FFF2-40B4-BE49-F238E27FC236}">
                <a16:creationId xmlns:a16="http://schemas.microsoft.com/office/drawing/2014/main" id="{DE28CB1D-173D-EC4E-B17D-84D4D4F9EB29}"/>
              </a:ext>
            </a:extLst>
          </p:cNvPr>
          <p:cNvSpPr>
            <a:spLocks noGrp="1"/>
          </p:cNvSpPr>
          <p:nvPr>
            <p:ph idx="1"/>
          </p:nvPr>
        </p:nvSpPr>
        <p:spPr>
          <a:xfrm>
            <a:off x="995362" y="1839912"/>
            <a:ext cx="10515600" cy="4351338"/>
          </a:xfrm>
        </p:spPr>
        <p:txBody>
          <a:bodyPr/>
          <a:lstStyle/>
          <a:p>
            <a:pPr marL="514350" indent="-514350">
              <a:buFont typeface="+mj-lt"/>
              <a:buAutoNum type="arabicPeriod"/>
            </a:pPr>
            <a:r>
              <a:rPr lang="en-US" dirty="0"/>
              <a:t>TMO is a Newtonian f/5 telescope with a parabolic primary mirror. What do you expect images to look like on and off axis?</a:t>
            </a:r>
          </a:p>
          <a:p>
            <a:pPr marL="514350" indent="-514350">
              <a:buFont typeface="+mj-lt"/>
              <a:buAutoNum type="arabicPeriod"/>
            </a:pPr>
            <a:r>
              <a:rPr lang="en-US" dirty="0"/>
              <a:t>The ARC 3.5m is a Ritchey Chretien f/10 telescope. What do you expect images to look like on and off axis?</a:t>
            </a:r>
          </a:p>
          <a:p>
            <a:pPr marL="514350" indent="-514350">
              <a:buFont typeface="+mj-lt"/>
              <a:buAutoNum type="arabicPeriod"/>
            </a:pPr>
            <a:r>
              <a:rPr lang="en-US" dirty="0"/>
              <a:t>Sketch the beams (a cone) coming into the focal plane for both TMO and the ARC 3.5m.</a:t>
            </a:r>
          </a:p>
          <a:p>
            <a:pPr marL="514350" indent="-514350">
              <a:buFont typeface="+mj-lt"/>
              <a:buAutoNum type="arabicPeriod"/>
            </a:pPr>
            <a:r>
              <a:rPr lang="en-US" dirty="0"/>
              <a:t>What are the relative plate scales of the two telescopes, without calculating the plate scale of either?</a:t>
            </a:r>
          </a:p>
        </p:txBody>
      </p:sp>
    </p:spTree>
    <p:extLst>
      <p:ext uri="{BB962C8B-B14F-4D97-AF65-F5344CB8AC3E}">
        <p14:creationId xmlns:p14="http://schemas.microsoft.com/office/powerpoint/2010/main" val="3557648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FABD-A5B1-D04F-A0D7-EC7D01E60DAB}"/>
              </a:ext>
            </a:extLst>
          </p:cNvPr>
          <p:cNvSpPr>
            <a:spLocks noGrp="1"/>
          </p:cNvSpPr>
          <p:nvPr>
            <p:ph type="title"/>
          </p:nvPr>
        </p:nvSpPr>
        <p:spPr/>
        <p:txBody>
          <a:bodyPr/>
          <a:lstStyle/>
          <a:p>
            <a:r>
              <a:rPr lang="en-US" dirty="0"/>
              <a:t>Topics 10/20</a:t>
            </a:r>
          </a:p>
        </p:txBody>
      </p:sp>
      <p:sp>
        <p:nvSpPr>
          <p:cNvPr id="3" name="Content Placeholder 2">
            <a:extLst>
              <a:ext uri="{FF2B5EF4-FFF2-40B4-BE49-F238E27FC236}">
                <a16:creationId xmlns:a16="http://schemas.microsoft.com/office/drawing/2014/main" id="{400CE65E-86E8-6B4E-8C06-89DC53DFBD10}"/>
              </a:ext>
            </a:extLst>
          </p:cNvPr>
          <p:cNvSpPr>
            <a:spLocks noGrp="1"/>
          </p:cNvSpPr>
          <p:nvPr>
            <p:ph idx="1"/>
          </p:nvPr>
        </p:nvSpPr>
        <p:spPr/>
        <p:txBody>
          <a:bodyPr/>
          <a:lstStyle/>
          <a:p>
            <a:r>
              <a:rPr lang="en-US" dirty="0"/>
              <a:t>TMO feedback/tips? Analysis plans</a:t>
            </a:r>
          </a:p>
          <a:p>
            <a:r>
              <a:rPr lang="en-US" dirty="0"/>
              <a:t>Questions?</a:t>
            </a:r>
          </a:p>
          <a:p>
            <a:r>
              <a:rPr lang="en-US" dirty="0"/>
              <a:t>Instruments</a:t>
            </a:r>
          </a:p>
          <a:p>
            <a:r>
              <a:rPr lang="en-US" dirty="0"/>
              <a:t>Focal plane </a:t>
            </a:r>
            <a:r>
              <a:rPr lang="en-US" dirty="0" err="1"/>
              <a:t>reimagers</a:t>
            </a:r>
            <a:endParaRPr lang="en-US" dirty="0"/>
          </a:p>
          <a:p>
            <a:r>
              <a:rPr lang="en-US" dirty="0"/>
              <a:t>Problem: diffraction limited </a:t>
            </a:r>
            <a:r>
              <a:rPr lang="en-US" dirty="0" err="1"/>
              <a:t>imagig</a:t>
            </a:r>
            <a:endParaRPr lang="en-US" dirty="0"/>
          </a:p>
          <a:p>
            <a:r>
              <a:rPr lang="en-US" dirty="0"/>
              <a:t>Intro to APO observing projects</a:t>
            </a:r>
          </a:p>
        </p:txBody>
      </p:sp>
    </p:spTree>
    <p:extLst>
      <p:ext uri="{BB962C8B-B14F-4D97-AF65-F5344CB8AC3E}">
        <p14:creationId xmlns:p14="http://schemas.microsoft.com/office/powerpoint/2010/main" val="4210998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442C-C36F-2C48-A10E-67A2803CF089}"/>
              </a:ext>
            </a:extLst>
          </p:cNvPr>
          <p:cNvSpPr>
            <a:spLocks noGrp="1"/>
          </p:cNvSpPr>
          <p:nvPr>
            <p:ph type="title"/>
          </p:nvPr>
        </p:nvSpPr>
        <p:spPr/>
        <p:txBody>
          <a:bodyPr/>
          <a:lstStyle/>
          <a:p>
            <a:r>
              <a:rPr lang="en-US" dirty="0"/>
              <a:t>Diffraction limited imaging</a:t>
            </a:r>
          </a:p>
        </p:txBody>
      </p:sp>
      <p:sp>
        <p:nvSpPr>
          <p:cNvPr id="3" name="Content Placeholder 2">
            <a:extLst>
              <a:ext uri="{FF2B5EF4-FFF2-40B4-BE49-F238E27FC236}">
                <a16:creationId xmlns:a16="http://schemas.microsoft.com/office/drawing/2014/main" id="{B5F80FF4-3D53-2A4F-B268-0957608009F8}"/>
              </a:ext>
            </a:extLst>
          </p:cNvPr>
          <p:cNvSpPr>
            <a:spLocks noGrp="1"/>
          </p:cNvSpPr>
          <p:nvPr>
            <p:ph idx="1"/>
          </p:nvPr>
        </p:nvSpPr>
        <p:spPr/>
        <p:txBody>
          <a:bodyPr/>
          <a:lstStyle/>
          <a:p>
            <a:r>
              <a:rPr lang="en-US" dirty="0"/>
              <a:t>Betelgeuse has a diameter of  about 4 AU and is located at a distance of about 200 pc. How big a telescope would be required to marginally resolve the surface of Betelgeuse using the Rayleigh criterion (1.22 𝜆/D), assuming you could achieve diffraction limited images (e.g., with adaptive optics), both in the optical and in the near-IR?</a:t>
            </a:r>
          </a:p>
        </p:txBody>
      </p:sp>
    </p:spTree>
    <p:extLst>
      <p:ext uri="{BB962C8B-B14F-4D97-AF65-F5344CB8AC3E}">
        <p14:creationId xmlns:p14="http://schemas.microsoft.com/office/powerpoint/2010/main" val="1871759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2332-FA8F-C346-BCF9-C78286BF37C5}"/>
              </a:ext>
            </a:extLst>
          </p:cNvPr>
          <p:cNvSpPr>
            <a:spLocks noGrp="1"/>
          </p:cNvSpPr>
          <p:nvPr>
            <p:ph type="title"/>
          </p:nvPr>
        </p:nvSpPr>
        <p:spPr/>
        <p:txBody>
          <a:bodyPr/>
          <a:lstStyle/>
          <a:p>
            <a:r>
              <a:rPr lang="en-US" dirty="0"/>
              <a:t>Focal reducer</a:t>
            </a:r>
          </a:p>
        </p:txBody>
      </p:sp>
      <p:sp>
        <p:nvSpPr>
          <p:cNvPr id="3" name="Content Placeholder 2">
            <a:extLst>
              <a:ext uri="{FF2B5EF4-FFF2-40B4-BE49-F238E27FC236}">
                <a16:creationId xmlns:a16="http://schemas.microsoft.com/office/drawing/2014/main" id="{592B1252-1649-6E44-9DAE-EA2B3189D7A4}"/>
              </a:ext>
            </a:extLst>
          </p:cNvPr>
          <p:cNvSpPr>
            <a:spLocks noGrp="1"/>
          </p:cNvSpPr>
          <p:nvPr>
            <p:ph idx="1"/>
          </p:nvPr>
        </p:nvSpPr>
        <p:spPr/>
        <p:txBody>
          <a:bodyPr>
            <a:normAutofit lnSpcReduction="10000"/>
          </a:bodyPr>
          <a:lstStyle/>
          <a:p>
            <a:pPr marL="514350" indent="-514350">
              <a:buFont typeface="+mj-lt"/>
              <a:buAutoNum type="arabicPeriod"/>
            </a:pPr>
            <a:r>
              <a:rPr lang="en-US" dirty="0"/>
              <a:t>Imagine you have a detector that has pixels that are 24 microns on a side. You want to design a camera to match this detector to the ARC 3.5m telescope, which produces an f/10 beam in the telescope focal plane.</a:t>
            </a:r>
          </a:p>
          <a:p>
            <a:pPr marL="914400" lvl="1" indent="-457200">
              <a:buAutoNum type="alphaLcPeriod"/>
            </a:pPr>
            <a:r>
              <a:rPr lang="en-US" dirty="0"/>
              <a:t>What is the pixel scale in the telescope focal plane?</a:t>
            </a:r>
          </a:p>
          <a:p>
            <a:pPr marL="914400" lvl="1" indent="-457200">
              <a:buAutoNum type="alphaLcPeriod"/>
            </a:pPr>
            <a:r>
              <a:rPr lang="en-US" dirty="0"/>
              <a:t>What would be a desired pixel scale to match your detector, under the assumption that APO is a seeing limited site, with best seeing about 0.8 arcsec?</a:t>
            </a:r>
          </a:p>
          <a:p>
            <a:pPr marL="914400" lvl="1" indent="-457200">
              <a:buAutoNum type="alphaLcPeriod"/>
            </a:pPr>
            <a:r>
              <a:rPr lang="en-US" dirty="0"/>
              <a:t>Sketch a design for a reimaging camera that would achieve your pixel scale, showing the rays coming into the focal plane, the reimaging optics, and the rays coming to the reimaged focal plane, with approximately correct beam sizes.</a:t>
            </a:r>
          </a:p>
          <a:p>
            <a:pPr lvl="1"/>
            <a:endParaRPr lang="en-US" dirty="0"/>
          </a:p>
        </p:txBody>
      </p:sp>
    </p:spTree>
    <p:extLst>
      <p:ext uri="{BB962C8B-B14F-4D97-AF65-F5344CB8AC3E}">
        <p14:creationId xmlns:p14="http://schemas.microsoft.com/office/powerpoint/2010/main" val="3616275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F024-0EA5-1542-A665-23819B2D8EEC}"/>
              </a:ext>
            </a:extLst>
          </p:cNvPr>
          <p:cNvSpPr>
            <a:spLocks noGrp="1"/>
          </p:cNvSpPr>
          <p:nvPr>
            <p:ph type="title"/>
          </p:nvPr>
        </p:nvSpPr>
        <p:spPr/>
        <p:txBody>
          <a:bodyPr/>
          <a:lstStyle/>
          <a:p>
            <a:r>
              <a:rPr lang="en-US" dirty="0"/>
              <a:t>10/25</a:t>
            </a:r>
          </a:p>
        </p:txBody>
      </p:sp>
      <p:sp>
        <p:nvSpPr>
          <p:cNvPr id="3" name="Content Placeholder 2">
            <a:extLst>
              <a:ext uri="{FF2B5EF4-FFF2-40B4-BE49-F238E27FC236}">
                <a16:creationId xmlns:a16="http://schemas.microsoft.com/office/drawing/2014/main" id="{1470E7A4-5B5B-B948-8807-832C7E0708B6}"/>
              </a:ext>
            </a:extLst>
          </p:cNvPr>
          <p:cNvSpPr>
            <a:spLocks noGrp="1"/>
          </p:cNvSpPr>
          <p:nvPr>
            <p:ph idx="1"/>
          </p:nvPr>
        </p:nvSpPr>
        <p:spPr/>
        <p:txBody>
          <a:bodyPr/>
          <a:lstStyle/>
          <a:p>
            <a:r>
              <a:rPr lang="en-US" dirty="0"/>
              <a:t>Questions</a:t>
            </a:r>
          </a:p>
          <a:p>
            <a:r>
              <a:rPr lang="en-US" dirty="0"/>
              <a:t>Filters</a:t>
            </a:r>
          </a:p>
          <a:p>
            <a:r>
              <a:rPr lang="en-US" dirty="0"/>
              <a:t>Fabry-Perot interferometer</a:t>
            </a:r>
          </a:p>
          <a:p>
            <a:r>
              <a:rPr lang="en-US" dirty="0"/>
              <a:t>APO trip planning</a:t>
            </a:r>
          </a:p>
          <a:p>
            <a:pPr lvl="1"/>
            <a:r>
              <a:rPr lang="en-US" dirty="0"/>
              <a:t>Logistics</a:t>
            </a:r>
          </a:p>
          <a:p>
            <a:pPr lvl="1"/>
            <a:r>
              <a:rPr lang="en-US" dirty="0"/>
              <a:t>Science programs</a:t>
            </a:r>
          </a:p>
          <a:p>
            <a:pPr lvl="1"/>
            <a:r>
              <a:rPr lang="en-US" dirty="0"/>
              <a:t>software</a:t>
            </a:r>
          </a:p>
        </p:txBody>
      </p:sp>
    </p:spTree>
    <p:extLst>
      <p:ext uri="{BB962C8B-B14F-4D97-AF65-F5344CB8AC3E}">
        <p14:creationId xmlns:p14="http://schemas.microsoft.com/office/powerpoint/2010/main" val="2250070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82245-0805-FB4F-A9A6-D93F4A33BD9F}"/>
              </a:ext>
            </a:extLst>
          </p:cNvPr>
          <p:cNvSpPr>
            <a:spLocks noGrp="1"/>
          </p:cNvSpPr>
          <p:nvPr>
            <p:ph type="title"/>
          </p:nvPr>
        </p:nvSpPr>
        <p:spPr/>
        <p:txBody>
          <a:bodyPr/>
          <a:lstStyle/>
          <a:p>
            <a:r>
              <a:rPr lang="en-US" dirty="0"/>
              <a:t>10/27</a:t>
            </a:r>
          </a:p>
        </p:txBody>
      </p:sp>
      <p:sp>
        <p:nvSpPr>
          <p:cNvPr id="3" name="Content Placeholder 2">
            <a:extLst>
              <a:ext uri="{FF2B5EF4-FFF2-40B4-BE49-F238E27FC236}">
                <a16:creationId xmlns:a16="http://schemas.microsoft.com/office/drawing/2014/main" id="{E9E66AF8-3DE9-9846-B60A-8653197B8D10}"/>
              </a:ext>
            </a:extLst>
          </p:cNvPr>
          <p:cNvSpPr>
            <a:spLocks noGrp="1"/>
          </p:cNvSpPr>
          <p:nvPr>
            <p:ph idx="1"/>
          </p:nvPr>
        </p:nvSpPr>
        <p:spPr/>
        <p:txBody>
          <a:bodyPr>
            <a:normAutofit fontScale="92500" lnSpcReduction="20000"/>
          </a:bodyPr>
          <a:lstStyle/>
          <a:p>
            <a:r>
              <a:rPr lang="en-US" dirty="0"/>
              <a:t>APO logistics: travel, temperature, food…</a:t>
            </a:r>
          </a:p>
          <a:p>
            <a:r>
              <a:rPr lang="en-US" dirty="0"/>
              <a:t>TUI </a:t>
            </a:r>
          </a:p>
          <a:p>
            <a:r>
              <a:rPr lang="en-US" dirty="0"/>
              <a:t>APO hardware/software setup	</a:t>
            </a:r>
          </a:p>
          <a:p>
            <a:pPr lvl="1"/>
            <a:r>
              <a:rPr lang="en-US" dirty="0"/>
              <a:t>Images on disk /  images to laptop</a:t>
            </a:r>
          </a:p>
          <a:p>
            <a:pPr lvl="1"/>
            <a:r>
              <a:rPr lang="en-US" dirty="0"/>
              <a:t>Obs3 machine : </a:t>
            </a:r>
            <a:r>
              <a:rPr lang="en-US" dirty="0" err="1"/>
              <a:t>nmsuobserver</a:t>
            </a:r>
            <a:r>
              <a:rPr lang="en-US"/>
              <a:t> account</a:t>
            </a:r>
            <a:endParaRPr lang="en-US" dirty="0"/>
          </a:p>
          <a:p>
            <a:pPr lvl="1"/>
            <a:r>
              <a:rPr lang="en-US" dirty="0"/>
              <a:t>software</a:t>
            </a:r>
          </a:p>
          <a:p>
            <a:r>
              <a:rPr lang="en-US" dirty="0"/>
              <a:t>Observation planning</a:t>
            </a:r>
          </a:p>
          <a:p>
            <a:pPr lvl="1"/>
            <a:r>
              <a:rPr lang="en-US" dirty="0"/>
              <a:t>schedule</a:t>
            </a:r>
          </a:p>
          <a:p>
            <a:pPr lvl="1"/>
            <a:r>
              <a:rPr lang="en-US" dirty="0"/>
              <a:t>Coordinate files to obs3</a:t>
            </a:r>
          </a:p>
          <a:p>
            <a:pPr lvl="1"/>
            <a:r>
              <a:rPr lang="en-US" dirty="0"/>
              <a:t>Exposure sequences</a:t>
            </a:r>
          </a:p>
          <a:p>
            <a:pPr lvl="1"/>
            <a:r>
              <a:rPr lang="en-US" dirty="0"/>
              <a:t>Finding charts </a:t>
            </a:r>
          </a:p>
          <a:p>
            <a:r>
              <a:rPr lang="en-US" dirty="0"/>
              <a:t>Observation log preparation</a:t>
            </a:r>
          </a:p>
        </p:txBody>
      </p:sp>
    </p:spTree>
    <p:extLst>
      <p:ext uri="{BB962C8B-B14F-4D97-AF65-F5344CB8AC3E}">
        <p14:creationId xmlns:p14="http://schemas.microsoft.com/office/powerpoint/2010/main" val="755830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7EC1-9384-EB4B-9034-4571C149D758}"/>
              </a:ext>
            </a:extLst>
          </p:cNvPr>
          <p:cNvSpPr>
            <a:spLocks noGrp="1"/>
          </p:cNvSpPr>
          <p:nvPr>
            <p:ph type="title"/>
          </p:nvPr>
        </p:nvSpPr>
        <p:spPr>
          <a:xfrm>
            <a:off x="252413" y="0"/>
            <a:ext cx="10515600" cy="1325563"/>
          </a:xfrm>
        </p:spPr>
        <p:txBody>
          <a:bodyPr>
            <a:normAutofit fontScale="90000"/>
          </a:bodyPr>
          <a:lstStyle/>
          <a:p>
            <a:r>
              <a:rPr lang="en-US" dirty="0"/>
              <a:t>TUI : web page </a:t>
            </a:r>
            <a:r>
              <a:rPr lang="en-US" dirty="0">
                <a:hlinkClick r:id="rId2"/>
              </a:rPr>
              <a:t>https://</a:t>
            </a:r>
            <a:r>
              <a:rPr lang="en-US" dirty="0" err="1">
                <a:hlinkClick r:id="rId2"/>
              </a:rPr>
              <a:t>www.apo.nmsu.edu</a:t>
            </a:r>
            <a:r>
              <a:rPr lang="en-US" dirty="0">
                <a:hlinkClick r:id="rId2"/>
              </a:rPr>
              <a:t>/35m_operations/TUI/</a:t>
            </a:r>
            <a:endParaRPr lang="en-US" dirty="0"/>
          </a:p>
        </p:txBody>
      </p:sp>
      <p:sp>
        <p:nvSpPr>
          <p:cNvPr id="3" name="Content Placeholder 2">
            <a:extLst>
              <a:ext uri="{FF2B5EF4-FFF2-40B4-BE49-F238E27FC236}">
                <a16:creationId xmlns:a16="http://schemas.microsoft.com/office/drawing/2014/main" id="{2CDB0B94-F2D2-764A-B083-A63805ED2F4A}"/>
              </a:ext>
            </a:extLst>
          </p:cNvPr>
          <p:cNvSpPr>
            <a:spLocks noGrp="1"/>
          </p:cNvSpPr>
          <p:nvPr>
            <p:ph idx="1"/>
          </p:nvPr>
        </p:nvSpPr>
        <p:spPr>
          <a:xfrm>
            <a:off x="581025" y="1473200"/>
            <a:ext cx="10515600" cy="5303838"/>
          </a:xfrm>
        </p:spPr>
        <p:txBody>
          <a:bodyPr>
            <a:normAutofit fontScale="70000" lnSpcReduction="20000"/>
          </a:bodyPr>
          <a:lstStyle/>
          <a:p>
            <a:r>
              <a:rPr lang="en-US" dirty="0"/>
              <a:t>Connecting</a:t>
            </a:r>
          </a:p>
          <a:p>
            <a:r>
              <a:rPr lang="en-US" dirty="0"/>
              <a:t>Basic windows:</a:t>
            </a:r>
          </a:p>
          <a:p>
            <a:pPr lvl="1"/>
            <a:r>
              <a:rPr lang="en-US" dirty="0"/>
              <a:t>Status</a:t>
            </a:r>
          </a:p>
          <a:p>
            <a:pPr lvl="1"/>
            <a:r>
              <a:rPr lang="en-US" dirty="0"/>
              <a:t>Users</a:t>
            </a:r>
          </a:p>
          <a:p>
            <a:pPr lvl="1"/>
            <a:r>
              <a:rPr lang="en-US" dirty="0"/>
              <a:t>Message</a:t>
            </a:r>
          </a:p>
          <a:p>
            <a:pPr lvl="1"/>
            <a:r>
              <a:rPr lang="en-US" dirty="0"/>
              <a:t>Slew</a:t>
            </a:r>
          </a:p>
          <a:p>
            <a:pPr lvl="1"/>
            <a:r>
              <a:rPr lang="en-US" dirty="0"/>
              <a:t>Focal plane, sky, etc.</a:t>
            </a:r>
          </a:p>
          <a:p>
            <a:r>
              <a:rPr lang="en-US" dirty="0"/>
              <a:t>Instrument windows</a:t>
            </a:r>
          </a:p>
          <a:p>
            <a:pPr lvl="1"/>
            <a:r>
              <a:rPr lang="en-US" dirty="0"/>
              <a:t>Instrument configuration</a:t>
            </a:r>
          </a:p>
          <a:p>
            <a:r>
              <a:rPr lang="en-US" dirty="0"/>
              <a:t>Exposure windows</a:t>
            </a:r>
          </a:p>
          <a:p>
            <a:pPr lvl="1"/>
            <a:r>
              <a:rPr lang="en-US" dirty="0"/>
              <a:t>Note file naming</a:t>
            </a:r>
          </a:p>
          <a:p>
            <a:r>
              <a:rPr lang="en-US" dirty="0"/>
              <a:t>Acquisition and guiding</a:t>
            </a:r>
          </a:p>
          <a:p>
            <a:pPr lvl="1"/>
            <a:r>
              <a:rPr lang="en-US" dirty="0"/>
              <a:t>Imagers </a:t>
            </a:r>
          </a:p>
          <a:p>
            <a:pPr lvl="1"/>
            <a:r>
              <a:rPr lang="en-US" dirty="0"/>
              <a:t>Spectrographs</a:t>
            </a:r>
          </a:p>
          <a:p>
            <a:r>
              <a:rPr lang="en-US" dirty="0"/>
              <a:t>Calibration</a:t>
            </a:r>
          </a:p>
          <a:p>
            <a:pPr lvl="1"/>
            <a:r>
              <a:rPr lang="en-US" dirty="0"/>
              <a:t>Calibration lamps</a:t>
            </a:r>
          </a:p>
          <a:p>
            <a:pPr lvl="1"/>
            <a:r>
              <a:rPr lang="en-US" dirty="0"/>
              <a:t>Calibration scripts</a:t>
            </a:r>
          </a:p>
          <a:p>
            <a:r>
              <a:rPr lang="en-US" dirty="0"/>
              <a:t>Saving images to your computer</a:t>
            </a:r>
          </a:p>
        </p:txBody>
      </p:sp>
    </p:spTree>
    <p:extLst>
      <p:ext uri="{BB962C8B-B14F-4D97-AF65-F5344CB8AC3E}">
        <p14:creationId xmlns:p14="http://schemas.microsoft.com/office/powerpoint/2010/main" val="57713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92A8-7492-C846-8FA7-23A51DA51AC4}"/>
              </a:ext>
            </a:extLst>
          </p:cNvPr>
          <p:cNvSpPr>
            <a:spLocks noGrp="1"/>
          </p:cNvSpPr>
          <p:nvPr>
            <p:ph type="title"/>
          </p:nvPr>
        </p:nvSpPr>
        <p:spPr/>
        <p:txBody>
          <a:bodyPr/>
          <a:lstStyle/>
          <a:p>
            <a:r>
              <a:rPr lang="en-US" dirty="0"/>
              <a:t>Discussion: magnitudes</a:t>
            </a:r>
          </a:p>
        </p:txBody>
      </p:sp>
      <p:sp>
        <p:nvSpPr>
          <p:cNvPr id="3" name="Content Placeholder 2">
            <a:extLst>
              <a:ext uri="{FF2B5EF4-FFF2-40B4-BE49-F238E27FC236}">
                <a16:creationId xmlns:a16="http://schemas.microsoft.com/office/drawing/2014/main" id="{6BF651B8-0B6C-BF48-B6D6-CBE28AE6BC09}"/>
              </a:ext>
            </a:extLst>
          </p:cNvPr>
          <p:cNvSpPr>
            <a:spLocks noGrp="1"/>
          </p:cNvSpPr>
          <p:nvPr>
            <p:ph idx="1"/>
          </p:nvPr>
        </p:nvSpPr>
        <p:spPr/>
        <p:txBody>
          <a:bodyPr>
            <a:normAutofit fontScale="85000" lnSpcReduction="20000"/>
          </a:bodyPr>
          <a:lstStyle/>
          <a:p>
            <a:r>
              <a:rPr lang="en-US" dirty="0"/>
              <a:t>Why use magnitudes?</a:t>
            </a:r>
          </a:p>
          <a:p>
            <a:r>
              <a:rPr lang="en-US" dirty="0"/>
              <a:t>How are magnitudes defined?</a:t>
            </a:r>
          </a:p>
          <a:p>
            <a:r>
              <a:rPr lang="en-US" dirty="0"/>
              <a:t>How does this apply to the relative </a:t>
            </a:r>
            <a:r>
              <a:rPr lang="en-US" dirty="0" err="1"/>
              <a:t>brightnesses</a:t>
            </a:r>
            <a:r>
              <a:rPr lang="en-US" dirty="0"/>
              <a:t> of two objects?</a:t>
            </a:r>
          </a:p>
          <a:p>
            <a:r>
              <a:rPr lang="en-US" dirty="0"/>
              <a:t>What is the relative brightness of two objects, m1=2,m2=9.5?</a:t>
            </a:r>
          </a:p>
          <a:p>
            <a:r>
              <a:rPr lang="en-US" dirty="0"/>
              <a:t>What is the relative brightness of two objects,m1=12, m2=19.5?</a:t>
            </a:r>
          </a:p>
          <a:p>
            <a:r>
              <a:rPr lang="en-US" dirty="0"/>
              <a:t>What is the magnitude difference between two objects that differ in brightness by a factor of a million?</a:t>
            </a:r>
          </a:p>
          <a:p>
            <a:r>
              <a:rPr lang="en-US" dirty="0"/>
              <a:t>What does the ratio of two magnitudes indicate?</a:t>
            </a:r>
          </a:p>
          <a:p>
            <a:r>
              <a:rPr lang="en-US" dirty="0"/>
              <a:t>What mathematical operations might you expect to use with magnitudes and which ones not)?</a:t>
            </a:r>
          </a:p>
          <a:p>
            <a:r>
              <a:rPr lang="en-US" dirty="0"/>
              <a:t>What quantities do apparent and absolute magnitude correspond do (flux, surface brightness, or luminosity?)</a:t>
            </a:r>
          </a:p>
        </p:txBody>
      </p:sp>
    </p:spTree>
    <p:extLst>
      <p:ext uri="{BB962C8B-B14F-4D97-AF65-F5344CB8AC3E}">
        <p14:creationId xmlns:p14="http://schemas.microsoft.com/office/powerpoint/2010/main" val="42275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1B1E-A28D-004F-A572-4618EE7D094D}"/>
              </a:ext>
            </a:extLst>
          </p:cNvPr>
          <p:cNvSpPr>
            <a:spLocks noGrp="1"/>
          </p:cNvSpPr>
          <p:nvPr>
            <p:ph type="title"/>
          </p:nvPr>
        </p:nvSpPr>
        <p:spPr/>
        <p:txBody>
          <a:bodyPr/>
          <a:lstStyle/>
          <a:p>
            <a:r>
              <a:rPr lang="en-US" dirty="0"/>
              <a:t>11/1</a:t>
            </a:r>
          </a:p>
        </p:txBody>
      </p:sp>
      <p:sp>
        <p:nvSpPr>
          <p:cNvPr id="3" name="Content Placeholder 2">
            <a:extLst>
              <a:ext uri="{FF2B5EF4-FFF2-40B4-BE49-F238E27FC236}">
                <a16:creationId xmlns:a16="http://schemas.microsoft.com/office/drawing/2014/main" id="{4A5DFA02-1AF1-9A43-BCEA-9596E2CCA10B}"/>
              </a:ext>
            </a:extLst>
          </p:cNvPr>
          <p:cNvSpPr>
            <a:spLocks noGrp="1"/>
          </p:cNvSpPr>
          <p:nvPr>
            <p:ph idx="1"/>
          </p:nvPr>
        </p:nvSpPr>
        <p:spPr/>
        <p:txBody>
          <a:bodyPr/>
          <a:lstStyle/>
          <a:p>
            <a:r>
              <a:rPr lang="en-US" dirty="0"/>
              <a:t>No class, returning from APO</a:t>
            </a:r>
          </a:p>
        </p:txBody>
      </p:sp>
    </p:spTree>
    <p:extLst>
      <p:ext uri="{BB962C8B-B14F-4D97-AF65-F5344CB8AC3E}">
        <p14:creationId xmlns:p14="http://schemas.microsoft.com/office/powerpoint/2010/main" val="3588757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48FB-0CC1-2249-9C10-1CD805876C6F}"/>
              </a:ext>
            </a:extLst>
          </p:cNvPr>
          <p:cNvSpPr>
            <a:spLocks noGrp="1"/>
          </p:cNvSpPr>
          <p:nvPr>
            <p:ph type="title"/>
          </p:nvPr>
        </p:nvSpPr>
        <p:spPr/>
        <p:txBody>
          <a:bodyPr/>
          <a:lstStyle/>
          <a:p>
            <a:r>
              <a:rPr lang="en-US" dirty="0"/>
              <a:t>11/3</a:t>
            </a:r>
          </a:p>
        </p:txBody>
      </p:sp>
      <p:sp>
        <p:nvSpPr>
          <p:cNvPr id="3" name="Content Placeholder 2">
            <a:extLst>
              <a:ext uri="{FF2B5EF4-FFF2-40B4-BE49-F238E27FC236}">
                <a16:creationId xmlns:a16="http://schemas.microsoft.com/office/drawing/2014/main" id="{64947DC9-98AA-4648-8C22-9E191BC4A589}"/>
              </a:ext>
            </a:extLst>
          </p:cNvPr>
          <p:cNvSpPr>
            <a:spLocks noGrp="1"/>
          </p:cNvSpPr>
          <p:nvPr>
            <p:ph idx="1"/>
          </p:nvPr>
        </p:nvSpPr>
        <p:spPr/>
        <p:txBody>
          <a:bodyPr/>
          <a:lstStyle/>
          <a:p>
            <a:r>
              <a:rPr lang="en-US" dirty="0"/>
              <a:t>APO debrief</a:t>
            </a:r>
          </a:p>
          <a:p>
            <a:r>
              <a:rPr lang="en-US" dirty="0"/>
              <a:t>Monday class</a:t>
            </a:r>
          </a:p>
          <a:p>
            <a:r>
              <a:rPr lang="en-US" dirty="0"/>
              <a:t>Questions</a:t>
            </a:r>
          </a:p>
          <a:p>
            <a:r>
              <a:rPr lang="en-US" dirty="0"/>
              <a:t>Dispersive spectrographs</a:t>
            </a:r>
          </a:p>
          <a:p>
            <a:r>
              <a:rPr lang="en-US" dirty="0"/>
              <a:t>Astronomical spectrographs</a:t>
            </a:r>
          </a:p>
          <a:p>
            <a:r>
              <a:rPr lang="en-US" dirty="0"/>
              <a:t>Dispersing elements</a:t>
            </a:r>
          </a:p>
          <a:p>
            <a:r>
              <a:rPr lang="en-US" dirty="0"/>
              <a:t>Working with data</a:t>
            </a:r>
          </a:p>
          <a:p>
            <a:pPr marL="0" indent="0">
              <a:buNone/>
            </a:pPr>
            <a:endParaRPr lang="en-US" dirty="0"/>
          </a:p>
        </p:txBody>
      </p:sp>
    </p:spTree>
    <p:extLst>
      <p:ext uri="{BB962C8B-B14F-4D97-AF65-F5344CB8AC3E}">
        <p14:creationId xmlns:p14="http://schemas.microsoft.com/office/powerpoint/2010/main" val="1576662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9AF8-C5B3-9D40-9034-44F86BFAF40D}"/>
              </a:ext>
            </a:extLst>
          </p:cNvPr>
          <p:cNvSpPr>
            <a:spLocks noGrp="1"/>
          </p:cNvSpPr>
          <p:nvPr>
            <p:ph type="title"/>
          </p:nvPr>
        </p:nvSpPr>
        <p:spPr/>
        <p:txBody>
          <a:bodyPr/>
          <a:lstStyle/>
          <a:p>
            <a:r>
              <a:rPr lang="en-US" dirty="0"/>
              <a:t>Spectrograph resolution</a:t>
            </a:r>
          </a:p>
        </p:txBody>
      </p:sp>
      <p:sp>
        <p:nvSpPr>
          <p:cNvPr id="3" name="Content Placeholder 2">
            <a:extLst>
              <a:ext uri="{FF2B5EF4-FFF2-40B4-BE49-F238E27FC236}">
                <a16:creationId xmlns:a16="http://schemas.microsoft.com/office/drawing/2014/main" id="{6D3BA2B3-1816-5E4C-B63D-C7A2F3D437AC}"/>
              </a:ext>
            </a:extLst>
          </p:cNvPr>
          <p:cNvSpPr>
            <a:spLocks noGrp="1"/>
          </p:cNvSpPr>
          <p:nvPr>
            <p:ph idx="1"/>
          </p:nvPr>
        </p:nvSpPr>
        <p:spPr/>
        <p:txBody>
          <a:bodyPr>
            <a:normAutofit lnSpcReduction="10000"/>
          </a:bodyPr>
          <a:lstStyle/>
          <a:p>
            <a:pPr marL="0" indent="0">
              <a:buNone/>
            </a:pPr>
            <a:r>
              <a:rPr lang="en-US" dirty="0"/>
              <a:t>Imagine you want to make a measurement of the H𝜖 and Ca H lines in a spectrum of a star. H𝜖  has a rest wavelength of 3970 A, Ca H of 3968.5 A.</a:t>
            </a:r>
          </a:p>
          <a:p>
            <a:pPr marL="0" indent="0">
              <a:buNone/>
            </a:pPr>
            <a:r>
              <a:rPr lang="en-US" dirty="0"/>
              <a:t>a. What resolving power (R) is required to resolve these two lines?</a:t>
            </a:r>
          </a:p>
          <a:p>
            <a:pPr marL="0" indent="0">
              <a:buNone/>
            </a:pPr>
            <a:r>
              <a:rPr lang="en-US" dirty="0"/>
              <a:t>b. Imagine you are observing this star with DIS with the grating which has 400 lines/mm and you find you have a resolution of about 4 angstroms with a 1 arcsecond slit. What slit width would you need to go to to resolve these two lines? Would the use of this slit width cause any significant trouble, and if so, what?</a:t>
            </a:r>
          </a:p>
          <a:p>
            <a:pPr marL="0" indent="0">
              <a:buNone/>
            </a:pPr>
            <a:r>
              <a:rPr lang="en-US" dirty="0"/>
              <a:t>c. What slit width would you need if you used the 1200 lines/mm grating?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747249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8E500-34AB-9D44-BCC5-05C74F807C04}"/>
              </a:ext>
            </a:extLst>
          </p:cNvPr>
          <p:cNvSpPr>
            <a:spLocks noGrp="1"/>
          </p:cNvSpPr>
          <p:nvPr>
            <p:ph type="title"/>
          </p:nvPr>
        </p:nvSpPr>
        <p:spPr/>
        <p:txBody>
          <a:bodyPr/>
          <a:lstStyle/>
          <a:p>
            <a:r>
              <a:rPr lang="en-US" dirty="0"/>
              <a:t>Inspection of images</a:t>
            </a:r>
          </a:p>
        </p:txBody>
      </p:sp>
      <p:sp>
        <p:nvSpPr>
          <p:cNvPr id="3" name="Content Placeholder 2">
            <a:extLst>
              <a:ext uri="{FF2B5EF4-FFF2-40B4-BE49-F238E27FC236}">
                <a16:creationId xmlns:a16="http://schemas.microsoft.com/office/drawing/2014/main" id="{3A8D4F2C-BBE0-1A4D-A409-CACBDE458C0D}"/>
              </a:ext>
            </a:extLst>
          </p:cNvPr>
          <p:cNvSpPr>
            <a:spLocks noGrp="1"/>
          </p:cNvSpPr>
          <p:nvPr>
            <p:ph idx="1"/>
          </p:nvPr>
        </p:nvSpPr>
        <p:spPr/>
        <p:txBody>
          <a:bodyPr>
            <a:normAutofit fontScale="77500" lnSpcReduction="20000"/>
          </a:bodyPr>
          <a:lstStyle/>
          <a:p>
            <a:r>
              <a:rPr lang="en-US" dirty="0"/>
              <a:t>We are going to want to do some data inspection and reduction beyond SaoimageDS9, e.g., by working with images directly in a Python environment</a:t>
            </a:r>
          </a:p>
          <a:p>
            <a:r>
              <a:rPr lang="en-US" dirty="0"/>
              <a:t>You can read FITS images with:</a:t>
            </a:r>
          </a:p>
          <a:p>
            <a:pPr marL="0" indent="0">
              <a:buNone/>
            </a:pPr>
            <a:r>
              <a:rPr lang="en-US" dirty="0"/>
              <a:t>      from </a:t>
            </a:r>
            <a:r>
              <a:rPr lang="en-US" dirty="0" err="1"/>
              <a:t>astropy.io</a:t>
            </a:r>
            <a:r>
              <a:rPr lang="en-US" dirty="0"/>
              <a:t> import fits</a:t>
            </a:r>
          </a:p>
          <a:p>
            <a:pPr marL="0" indent="0">
              <a:buNone/>
            </a:pPr>
            <a:r>
              <a:rPr lang="en-US" dirty="0"/>
              <a:t>      </a:t>
            </a:r>
            <a:r>
              <a:rPr lang="en-US" i="1" dirty="0"/>
              <a:t>variable</a:t>
            </a:r>
            <a:r>
              <a:rPr lang="en-US" dirty="0"/>
              <a:t>=</a:t>
            </a:r>
            <a:r>
              <a:rPr lang="en-US" dirty="0" err="1"/>
              <a:t>fits.open</a:t>
            </a:r>
            <a:r>
              <a:rPr lang="en-US" dirty="0"/>
              <a:t>(</a:t>
            </a:r>
            <a:r>
              <a:rPr lang="en-US" i="1" dirty="0"/>
              <a:t>name</a:t>
            </a:r>
            <a:r>
              <a:rPr lang="en-US" dirty="0"/>
              <a:t>)</a:t>
            </a:r>
          </a:p>
          <a:p>
            <a:r>
              <a:rPr lang="en-US" dirty="0"/>
              <a:t>This will give you an </a:t>
            </a:r>
            <a:r>
              <a:rPr lang="en-US" dirty="0" err="1"/>
              <a:t>HDUList</a:t>
            </a:r>
            <a:r>
              <a:rPr lang="en-US" dirty="0"/>
              <a:t>  object in </a:t>
            </a:r>
            <a:r>
              <a:rPr lang="en-US" i="1" dirty="0"/>
              <a:t>variable</a:t>
            </a:r>
            <a:r>
              <a:rPr lang="en-US" dirty="0"/>
              <a:t>: you can access headers and data of first HDU using  </a:t>
            </a:r>
            <a:r>
              <a:rPr lang="en-US" i="1" dirty="0"/>
              <a:t>variable</a:t>
            </a:r>
            <a:r>
              <a:rPr lang="en-US" dirty="0"/>
              <a:t>[0].header and </a:t>
            </a:r>
            <a:r>
              <a:rPr lang="en-US" i="1" dirty="0"/>
              <a:t>variable</a:t>
            </a:r>
            <a:r>
              <a:rPr lang="en-US" dirty="0"/>
              <a:t>[0].data. If you are only interested in the data, you could</a:t>
            </a:r>
          </a:p>
          <a:p>
            <a:pPr marL="0" indent="0">
              <a:buNone/>
            </a:pPr>
            <a:r>
              <a:rPr lang="en-US" dirty="0"/>
              <a:t>      </a:t>
            </a:r>
            <a:r>
              <a:rPr lang="en-US" i="1" dirty="0"/>
              <a:t>variable</a:t>
            </a:r>
            <a:r>
              <a:rPr lang="en-US" dirty="0"/>
              <a:t> = </a:t>
            </a:r>
            <a:r>
              <a:rPr lang="en-US" dirty="0" err="1"/>
              <a:t>fits.open</a:t>
            </a:r>
            <a:r>
              <a:rPr lang="en-US" dirty="0"/>
              <a:t>(</a:t>
            </a:r>
            <a:r>
              <a:rPr lang="en-US" i="1" dirty="0"/>
              <a:t>name</a:t>
            </a:r>
            <a:r>
              <a:rPr lang="en-US" dirty="0"/>
              <a:t>)[0].data</a:t>
            </a:r>
          </a:p>
          <a:p>
            <a:pPr marL="0" indent="0">
              <a:buNone/>
            </a:pPr>
            <a:endParaRPr lang="en-US" dirty="0"/>
          </a:p>
          <a:p>
            <a:pPr marL="0" indent="0">
              <a:buNone/>
            </a:pPr>
            <a:endParaRPr lang="en-US" dirty="0"/>
          </a:p>
          <a:p>
            <a:pPr marL="0" indent="0">
              <a:buNone/>
            </a:pPr>
            <a:r>
              <a:rPr lang="en-US" dirty="0"/>
              <a:t>Alternatively, you may wish to get acquainted with the </a:t>
            </a:r>
            <a:r>
              <a:rPr lang="en-US" dirty="0" err="1"/>
              <a:t>pyvista</a:t>
            </a:r>
            <a:r>
              <a:rPr lang="en-US" dirty="0"/>
              <a:t> package that we will be using</a:t>
            </a:r>
          </a:p>
          <a:p>
            <a:pPr marL="0" indent="0">
              <a:buNone/>
            </a:pPr>
            <a:endParaRPr lang="en-US" dirty="0"/>
          </a:p>
        </p:txBody>
      </p:sp>
    </p:spTree>
    <p:extLst>
      <p:ext uri="{BB962C8B-B14F-4D97-AF65-F5344CB8AC3E}">
        <p14:creationId xmlns:p14="http://schemas.microsoft.com/office/powerpoint/2010/main" val="2757105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C5EA-4927-E74E-A9FB-071E06BC9C83}"/>
              </a:ext>
            </a:extLst>
          </p:cNvPr>
          <p:cNvSpPr>
            <a:spLocks noGrp="1"/>
          </p:cNvSpPr>
          <p:nvPr>
            <p:ph type="title"/>
          </p:nvPr>
        </p:nvSpPr>
        <p:spPr/>
        <p:txBody>
          <a:bodyPr/>
          <a:lstStyle/>
          <a:p>
            <a:r>
              <a:rPr lang="en-US" dirty="0" err="1"/>
              <a:t>Pyvista</a:t>
            </a:r>
            <a:r>
              <a:rPr lang="en-US" dirty="0"/>
              <a:t> installation and file reading</a:t>
            </a:r>
          </a:p>
        </p:txBody>
      </p:sp>
      <p:sp>
        <p:nvSpPr>
          <p:cNvPr id="3" name="Content Placeholder 2">
            <a:extLst>
              <a:ext uri="{FF2B5EF4-FFF2-40B4-BE49-F238E27FC236}">
                <a16:creationId xmlns:a16="http://schemas.microsoft.com/office/drawing/2014/main" id="{5BBE1818-F2B1-9B41-8A41-7ABCA80469F3}"/>
              </a:ext>
            </a:extLst>
          </p:cNvPr>
          <p:cNvSpPr>
            <a:spLocks noGrp="1"/>
          </p:cNvSpPr>
          <p:nvPr>
            <p:ph idx="1"/>
          </p:nvPr>
        </p:nvSpPr>
        <p:spPr/>
        <p:txBody>
          <a:bodyPr>
            <a:normAutofit fontScale="62500" lnSpcReduction="20000"/>
          </a:bodyPr>
          <a:lstStyle/>
          <a:p>
            <a:r>
              <a:rPr lang="en-US" dirty="0"/>
              <a:t>On cluster:</a:t>
            </a:r>
          </a:p>
          <a:p>
            <a:pPr lvl="1"/>
            <a:r>
              <a:rPr lang="en-US" dirty="0"/>
              <a:t>module load </a:t>
            </a:r>
            <a:r>
              <a:rPr lang="en-US" dirty="0" err="1"/>
              <a:t>pyvista</a:t>
            </a:r>
            <a:endParaRPr lang="en-US" dirty="0"/>
          </a:p>
          <a:p>
            <a:pPr lvl="1"/>
            <a:r>
              <a:rPr lang="en-US" dirty="0" err="1"/>
              <a:t>conda</a:t>
            </a:r>
            <a:r>
              <a:rPr lang="en-US" dirty="0"/>
              <a:t> activate py3</a:t>
            </a:r>
          </a:p>
          <a:p>
            <a:r>
              <a:rPr lang="en-US" dirty="0"/>
              <a:t>On your laptop:</a:t>
            </a:r>
          </a:p>
          <a:p>
            <a:pPr lvl="1"/>
            <a:r>
              <a:rPr lang="en-US" dirty="0"/>
              <a:t>Python (</a:t>
            </a:r>
            <a:r>
              <a:rPr lang="en-US" dirty="0" err="1"/>
              <a:t>conda</a:t>
            </a:r>
            <a:r>
              <a:rPr lang="en-US" dirty="0"/>
              <a:t> or pip) install </a:t>
            </a:r>
            <a:r>
              <a:rPr lang="en-US" dirty="0" err="1"/>
              <a:t>astropy</a:t>
            </a:r>
            <a:r>
              <a:rPr lang="en-US" dirty="0"/>
              <a:t>, </a:t>
            </a:r>
            <a:r>
              <a:rPr lang="en-US" dirty="0" err="1"/>
              <a:t>ccdproc</a:t>
            </a:r>
            <a:r>
              <a:rPr lang="en-US" dirty="0"/>
              <a:t>, </a:t>
            </a:r>
            <a:r>
              <a:rPr lang="en-US" dirty="0" err="1"/>
              <a:t>photutils</a:t>
            </a:r>
            <a:r>
              <a:rPr lang="en-US" dirty="0"/>
              <a:t>, </a:t>
            </a:r>
            <a:r>
              <a:rPr lang="en-US" dirty="0" err="1"/>
              <a:t>holtz</a:t>
            </a:r>
            <a:r>
              <a:rPr lang="en-US" dirty="0"/>
              <a:t>-tools</a:t>
            </a:r>
          </a:p>
          <a:p>
            <a:pPr lvl="1"/>
            <a:r>
              <a:rPr lang="en-US" dirty="0"/>
              <a:t>git clone </a:t>
            </a:r>
            <a:r>
              <a:rPr lang="en-US" dirty="0">
                <a:hlinkClick r:id="rId2"/>
              </a:rPr>
              <a:t>https://github.com/holtzmanjon/pyvista.git</a:t>
            </a:r>
            <a:endParaRPr lang="en-US" dirty="0"/>
          </a:p>
          <a:p>
            <a:pPr lvl="1"/>
            <a:r>
              <a:rPr lang="en-US" dirty="0"/>
              <a:t>Put the </a:t>
            </a:r>
            <a:r>
              <a:rPr lang="en-US" dirty="0" err="1"/>
              <a:t>pyvista</a:t>
            </a:r>
            <a:r>
              <a:rPr lang="en-US" dirty="0"/>
              <a:t> python directory in your PYTHONPATH. Depending on your shell:</a:t>
            </a:r>
          </a:p>
          <a:p>
            <a:pPr marL="457200" lvl="1" indent="0">
              <a:buNone/>
            </a:pPr>
            <a:r>
              <a:rPr lang="en-US" dirty="0"/>
              <a:t>       </a:t>
            </a:r>
            <a:r>
              <a:rPr lang="en-US" dirty="0" err="1"/>
              <a:t>setenv</a:t>
            </a:r>
            <a:r>
              <a:rPr lang="en-US" dirty="0"/>
              <a:t> PYTHONPATH </a:t>
            </a:r>
            <a:r>
              <a:rPr lang="en-US" i="1" dirty="0" err="1"/>
              <a:t>pathtopyvista</a:t>
            </a:r>
            <a:r>
              <a:rPr lang="en-US" dirty="0"/>
              <a:t>/python    (</a:t>
            </a:r>
            <a:r>
              <a:rPr lang="en-US" dirty="0" err="1"/>
              <a:t>csh</a:t>
            </a:r>
            <a:r>
              <a:rPr lang="en-US" dirty="0"/>
              <a:t>/</a:t>
            </a:r>
            <a:r>
              <a:rPr lang="en-US" dirty="0" err="1"/>
              <a:t>tcsh</a:t>
            </a:r>
            <a:r>
              <a:rPr lang="en-US" dirty="0"/>
              <a:t>)</a:t>
            </a:r>
          </a:p>
          <a:p>
            <a:pPr marL="457200" lvl="1" indent="0">
              <a:buNone/>
            </a:pPr>
            <a:r>
              <a:rPr lang="en-US" dirty="0"/>
              <a:t>       export PYTHONPATH=</a:t>
            </a:r>
            <a:r>
              <a:rPr lang="en-US" i="1" dirty="0"/>
              <a:t> </a:t>
            </a:r>
            <a:r>
              <a:rPr lang="en-US" i="1" dirty="0" err="1"/>
              <a:t>pathtopyvista</a:t>
            </a:r>
            <a:r>
              <a:rPr lang="en-US" dirty="0"/>
              <a:t>/python    (bash)</a:t>
            </a:r>
          </a:p>
          <a:p>
            <a:r>
              <a:rPr lang="en-US" dirty="0"/>
              <a:t>Reading images:</a:t>
            </a:r>
          </a:p>
          <a:p>
            <a:pPr marL="457200" lvl="1" indent="0">
              <a:buNone/>
            </a:pPr>
            <a:r>
              <a:rPr lang="en-US" dirty="0"/>
              <a:t>from </a:t>
            </a:r>
            <a:r>
              <a:rPr lang="en-US" dirty="0" err="1"/>
              <a:t>pyvista</a:t>
            </a:r>
            <a:r>
              <a:rPr lang="en-US" dirty="0"/>
              <a:t> import </a:t>
            </a:r>
            <a:r>
              <a:rPr lang="en-US" dirty="0" err="1"/>
              <a:t>imred</a:t>
            </a:r>
            <a:endParaRPr lang="en-US" dirty="0"/>
          </a:p>
          <a:p>
            <a:pPr marL="457200" lvl="1" indent="0">
              <a:buNone/>
            </a:pPr>
            <a:r>
              <a:rPr lang="en-US" i="1" dirty="0"/>
              <a:t>r</a:t>
            </a:r>
            <a:r>
              <a:rPr lang="en-US" dirty="0"/>
              <a:t> = </a:t>
            </a:r>
            <a:r>
              <a:rPr lang="en-US" dirty="0" err="1"/>
              <a:t>imred.Reducer</a:t>
            </a:r>
            <a:r>
              <a:rPr lang="en-US" dirty="0"/>
              <a:t>(‘KOSMOS’,</a:t>
            </a:r>
            <a:r>
              <a:rPr lang="en-US" dirty="0" err="1"/>
              <a:t>dir</a:t>
            </a:r>
            <a:r>
              <a:rPr lang="en-US" dirty="0"/>
              <a:t>=</a:t>
            </a:r>
            <a:r>
              <a:rPr lang="en-US" i="1" dirty="0" err="1"/>
              <a:t>inputdirectory</a:t>
            </a:r>
            <a:r>
              <a:rPr lang="en-US" dirty="0"/>
              <a:t>) </a:t>
            </a:r>
          </a:p>
          <a:p>
            <a:pPr marL="457200" lvl="1" indent="0">
              <a:buNone/>
            </a:pPr>
            <a:r>
              <a:rPr lang="en-US" i="1" dirty="0" err="1"/>
              <a:t>im</a:t>
            </a:r>
            <a:r>
              <a:rPr lang="en-US" dirty="0"/>
              <a:t> = </a:t>
            </a:r>
            <a:r>
              <a:rPr lang="en-US" i="1" dirty="0" err="1"/>
              <a:t>r</a:t>
            </a:r>
            <a:r>
              <a:rPr lang="en-US" dirty="0" err="1"/>
              <a:t>.rd</a:t>
            </a:r>
            <a:r>
              <a:rPr lang="en-US" dirty="0"/>
              <a:t>(</a:t>
            </a:r>
            <a:r>
              <a:rPr lang="en-US" i="1" dirty="0"/>
              <a:t>id</a:t>
            </a:r>
            <a:r>
              <a:rPr lang="en-US" dirty="0"/>
              <a:t>)</a:t>
            </a:r>
          </a:p>
          <a:p>
            <a:pPr marL="457200" lvl="1" indent="0">
              <a:buNone/>
            </a:pPr>
            <a:r>
              <a:rPr lang="en-US" dirty="0"/>
              <a:t>where </a:t>
            </a:r>
            <a:r>
              <a:rPr lang="en-US" i="1" dirty="0"/>
              <a:t>id</a:t>
            </a:r>
            <a:r>
              <a:rPr lang="en-US" dirty="0"/>
              <a:t> can be the image number  in </a:t>
            </a:r>
            <a:r>
              <a:rPr lang="en-US" i="1" dirty="0" err="1"/>
              <a:t>inputdirectory</a:t>
            </a:r>
            <a:r>
              <a:rPr lang="en-US" dirty="0"/>
              <a:t>, or a file name: if no / is included, will read from </a:t>
            </a:r>
            <a:r>
              <a:rPr lang="en-US" i="1" dirty="0" err="1"/>
              <a:t>inputdirectory</a:t>
            </a:r>
            <a:endParaRPr lang="en-US" i="1" dirty="0"/>
          </a:p>
          <a:p>
            <a:r>
              <a:rPr lang="en-US" dirty="0"/>
              <a:t>This will give you a </a:t>
            </a:r>
            <a:r>
              <a:rPr lang="en-US" dirty="0" err="1"/>
              <a:t>CCDData</a:t>
            </a:r>
            <a:r>
              <a:rPr lang="en-US" dirty="0"/>
              <a:t> object in </a:t>
            </a:r>
            <a:r>
              <a:rPr lang="en-US" i="1" dirty="0" err="1"/>
              <a:t>im</a:t>
            </a:r>
            <a:r>
              <a:rPr lang="en-US" i="1" dirty="0"/>
              <a:t>, </a:t>
            </a:r>
            <a:r>
              <a:rPr lang="en-US" dirty="0"/>
              <a:t>which has attributes </a:t>
            </a:r>
            <a:r>
              <a:rPr lang="en-US" i="1" dirty="0" err="1"/>
              <a:t>im</a:t>
            </a:r>
            <a:r>
              <a:rPr lang="en-US" dirty="0" err="1"/>
              <a:t>.data</a:t>
            </a:r>
            <a:r>
              <a:rPr lang="en-US" dirty="0"/>
              <a:t>, </a:t>
            </a:r>
            <a:r>
              <a:rPr lang="en-US" i="1" dirty="0" err="1"/>
              <a:t>im</a:t>
            </a:r>
            <a:r>
              <a:rPr lang="en-US" dirty="0" err="1"/>
              <a:t>.uncertainty</a:t>
            </a:r>
            <a:r>
              <a:rPr lang="en-US" dirty="0"/>
              <a:t> and </a:t>
            </a:r>
            <a:r>
              <a:rPr lang="en-US" i="1" dirty="0" err="1"/>
              <a:t>im</a:t>
            </a:r>
            <a:r>
              <a:rPr lang="en-US" dirty="0" err="1"/>
              <a:t>.mask</a:t>
            </a:r>
            <a:r>
              <a:rPr lang="en-US" dirty="0"/>
              <a:t> (note that uncertainty depends on gain and readout noise being correctly set in the Reducer!)</a:t>
            </a:r>
          </a:p>
          <a:p>
            <a:pPr marL="457200" lvl="1" indent="0">
              <a:buNone/>
            </a:pPr>
            <a:endParaRPr lang="en-US" dirty="0"/>
          </a:p>
        </p:txBody>
      </p:sp>
    </p:spTree>
    <p:extLst>
      <p:ext uri="{BB962C8B-B14F-4D97-AF65-F5344CB8AC3E}">
        <p14:creationId xmlns:p14="http://schemas.microsoft.com/office/powerpoint/2010/main" val="2839380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AF33-673A-BB40-B4F5-868F755DC08D}"/>
              </a:ext>
            </a:extLst>
          </p:cNvPr>
          <p:cNvSpPr>
            <a:spLocks noGrp="1"/>
          </p:cNvSpPr>
          <p:nvPr>
            <p:ph type="title"/>
          </p:nvPr>
        </p:nvSpPr>
        <p:spPr/>
        <p:txBody>
          <a:bodyPr/>
          <a:lstStyle/>
          <a:p>
            <a:r>
              <a:rPr lang="en-US" dirty="0"/>
              <a:t>KOSMOS resolution</a:t>
            </a:r>
          </a:p>
        </p:txBody>
      </p:sp>
      <p:sp>
        <p:nvSpPr>
          <p:cNvPr id="3" name="Content Placeholder 2">
            <a:extLst>
              <a:ext uri="{FF2B5EF4-FFF2-40B4-BE49-F238E27FC236}">
                <a16:creationId xmlns:a16="http://schemas.microsoft.com/office/drawing/2014/main" id="{EFE20B6B-F522-0341-8BFC-62F3FB7B2BC9}"/>
              </a:ext>
            </a:extLst>
          </p:cNvPr>
          <p:cNvSpPr>
            <a:spLocks noGrp="1"/>
          </p:cNvSpPr>
          <p:nvPr>
            <p:ph idx="1"/>
          </p:nvPr>
        </p:nvSpPr>
        <p:spPr/>
        <p:txBody>
          <a:bodyPr/>
          <a:lstStyle/>
          <a:p>
            <a:pPr marL="0" indent="0">
              <a:buNone/>
            </a:pPr>
            <a:r>
              <a:rPr lang="en-US" dirty="0"/>
              <a:t>Last weekend, I obtained some calibration lamp (line lamps) exposures with KOSMOS with both the 1.18 and 2.1 arcsec slit.</a:t>
            </a:r>
          </a:p>
          <a:p>
            <a:pPr marL="0" indent="0">
              <a:buNone/>
            </a:pPr>
            <a:r>
              <a:rPr lang="en-US" dirty="0"/>
              <a:t>1. How do you expect that these will differ in appearance, if at all?</a:t>
            </a:r>
          </a:p>
          <a:p>
            <a:pPr marL="0" indent="0">
              <a:buNone/>
            </a:pPr>
            <a:r>
              <a:rPr lang="en-US" dirty="0"/>
              <a:t>2. Load two images from /home/</a:t>
            </a:r>
            <a:r>
              <a:rPr lang="en-US" dirty="0" err="1"/>
              <a:t>holtz</a:t>
            </a:r>
            <a:r>
              <a:rPr lang="en-US" dirty="0"/>
              <a:t>/raw/apo/oct21/  (via web at </a:t>
            </a:r>
            <a:r>
              <a:rPr lang="en-US" dirty="0" err="1"/>
              <a:t>astronomy.nmsu.edu</a:t>
            </a:r>
            <a:r>
              <a:rPr lang="en-US" dirty="0"/>
              <a:t>/</a:t>
            </a:r>
            <a:r>
              <a:rPr lang="en-US" dirty="0" err="1"/>
              <a:t>holtz</a:t>
            </a:r>
            <a:r>
              <a:rPr lang="en-US" dirty="0"/>
              <a:t>/Q4NM01 :</a:t>
            </a:r>
          </a:p>
          <a:p>
            <a:pPr lvl="1"/>
            <a:r>
              <a:rPr lang="en-US" dirty="0"/>
              <a:t>Q4NM01/UT211031/</a:t>
            </a:r>
            <a:r>
              <a:rPr lang="en-US" dirty="0" err="1"/>
              <a:t>kosmos</a:t>
            </a:r>
            <a:r>
              <a:rPr lang="en-US" dirty="0"/>
              <a:t>/Ne.0010.fits</a:t>
            </a:r>
          </a:p>
          <a:p>
            <a:pPr lvl="1"/>
            <a:r>
              <a:rPr lang="en-US" dirty="0"/>
              <a:t>Q4NM01/UT211031/</a:t>
            </a:r>
            <a:r>
              <a:rPr lang="en-US" dirty="0" err="1"/>
              <a:t>kosmos</a:t>
            </a:r>
            <a:r>
              <a:rPr lang="en-US" dirty="0"/>
              <a:t>/Ne.0014.fits</a:t>
            </a:r>
          </a:p>
          <a:p>
            <a:pPr marL="0" indent="0">
              <a:buNone/>
            </a:pPr>
            <a:r>
              <a:rPr lang="en-US" dirty="0"/>
              <a:t>Choose a line and measure the FWHM in each of the two frames, and discuss your results.</a:t>
            </a:r>
          </a:p>
        </p:txBody>
      </p:sp>
    </p:spTree>
    <p:extLst>
      <p:ext uri="{BB962C8B-B14F-4D97-AF65-F5344CB8AC3E}">
        <p14:creationId xmlns:p14="http://schemas.microsoft.com/office/powerpoint/2010/main" val="725732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91F1-AA25-2F41-8A05-9EBBD2A3B559}"/>
              </a:ext>
            </a:extLst>
          </p:cNvPr>
          <p:cNvSpPr>
            <a:spLocks noGrp="1"/>
          </p:cNvSpPr>
          <p:nvPr>
            <p:ph type="title"/>
          </p:nvPr>
        </p:nvSpPr>
        <p:spPr/>
        <p:txBody>
          <a:bodyPr/>
          <a:lstStyle/>
          <a:p>
            <a:r>
              <a:rPr lang="en-US" dirty="0"/>
              <a:t>11/8</a:t>
            </a:r>
          </a:p>
        </p:txBody>
      </p:sp>
      <p:sp>
        <p:nvSpPr>
          <p:cNvPr id="3" name="Content Placeholder 2">
            <a:extLst>
              <a:ext uri="{FF2B5EF4-FFF2-40B4-BE49-F238E27FC236}">
                <a16:creationId xmlns:a16="http://schemas.microsoft.com/office/drawing/2014/main" id="{F3C264DD-ACE9-9C42-9C2F-765BF56D4DF3}"/>
              </a:ext>
            </a:extLst>
          </p:cNvPr>
          <p:cNvSpPr>
            <a:spLocks noGrp="1"/>
          </p:cNvSpPr>
          <p:nvPr>
            <p:ph idx="1"/>
          </p:nvPr>
        </p:nvSpPr>
        <p:spPr/>
        <p:txBody>
          <a:bodyPr/>
          <a:lstStyle/>
          <a:p>
            <a:r>
              <a:rPr lang="en-US" dirty="0"/>
              <a:t>Review session (ARC </a:t>
            </a:r>
            <a:r>
              <a:rPr lang="en-US" dirty="0" err="1"/>
              <a:t>BoG</a:t>
            </a:r>
            <a:r>
              <a:rPr lang="en-US" dirty="0"/>
              <a:t> meeting)</a:t>
            </a:r>
          </a:p>
          <a:p>
            <a:endParaRPr lang="en-US" dirty="0"/>
          </a:p>
        </p:txBody>
      </p:sp>
    </p:spTree>
    <p:extLst>
      <p:ext uri="{BB962C8B-B14F-4D97-AF65-F5344CB8AC3E}">
        <p14:creationId xmlns:p14="http://schemas.microsoft.com/office/powerpoint/2010/main" val="41826626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E467-1226-7343-9CAD-EA0A0988AB02}"/>
              </a:ext>
            </a:extLst>
          </p:cNvPr>
          <p:cNvSpPr>
            <a:spLocks noGrp="1"/>
          </p:cNvSpPr>
          <p:nvPr>
            <p:ph type="title"/>
          </p:nvPr>
        </p:nvSpPr>
        <p:spPr/>
        <p:txBody>
          <a:bodyPr/>
          <a:lstStyle/>
          <a:p>
            <a:r>
              <a:rPr lang="en-US" dirty="0"/>
              <a:t>Review questions</a:t>
            </a:r>
          </a:p>
        </p:txBody>
      </p:sp>
      <p:sp>
        <p:nvSpPr>
          <p:cNvPr id="3" name="Content Placeholder 2">
            <a:extLst>
              <a:ext uri="{FF2B5EF4-FFF2-40B4-BE49-F238E27FC236}">
                <a16:creationId xmlns:a16="http://schemas.microsoft.com/office/drawing/2014/main" id="{D51C6663-9107-5748-9775-12A0B320BC08}"/>
              </a:ext>
            </a:extLst>
          </p:cNvPr>
          <p:cNvSpPr>
            <a:spLocks noGrp="1"/>
          </p:cNvSpPr>
          <p:nvPr>
            <p:ph idx="1"/>
          </p:nvPr>
        </p:nvSpPr>
        <p:spPr/>
        <p:txBody>
          <a:bodyPr>
            <a:normAutofit fontScale="47500" lnSpcReduction="20000"/>
          </a:bodyPr>
          <a:lstStyle/>
          <a:p>
            <a:pPr marL="0" indent="0">
              <a:buNone/>
            </a:pPr>
            <a:r>
              <a:rPr lang="en-US" dirty="0"/>
              <a:t>Here are a set of questions that I would like you to be able to answer without having to refer to notes, etc. It would perhaps be useful both for you and for me to recognize how you are progressing towards this goal.</a:t>
            </a:r>
          </a:p>
          <a:p>
            <a:pPr marL="0" indent="0">
              <a:buNone/>
            </a:pPr>
            <a:r>
              <a:rPr lang="en-US" dirty="0"/>
              <a:t>You can go through these questions however you would like. One possible suggestion: for each question, take 30 seconds for each person to consider the question individually, then take a minute or two to communicate as a group, then a minute or two to communicate with the whole class. For each question, you could note at which level (individual, group, class), if any, you feel confident that you can provide a good answer.</a:t>
            </a:r>
          </a:p>
          <a:p>
            <a:pPr marL="0" indent="0">
              <a:buNone/>
            </a:pPr>
            <a:r>
              <a:rPr lang="en-US" dirty="0"/>
              <a:t>I strongly suggest that you do NOT look at your notes, at least until you have tried to formulate an answer and discussed it with others.</a:t>
            </a:r>
          </a:p>
          <a:p>
            <a:pPr marL="0" indent="0">
              <a:buNone/>
            </a:pPr>
            <a:r>
              <a:rPr lang="en-US" b="1" dirty="0"/>
              <a:t>Light</a:t>
            </a:r>
            <a:endParaRPr lang="en-US" dirty="0"/>
          </a:p>
          <a:p>
            <a:pPr marL="0" indent="0">
              <a:buNone/>
            </a:pPr>
            <a:r>
              <a:rPr lang="en-US" dirty="0"/>
              <a:t>1. If two objects differ in brightness by 4 magnitudes, what is the flux ratio between the two?</a:t>
            </a:r>
          </a:p>
          <a:p>
            <a:pPr marL="0" indent="0">
              <a:buNone/>
            </a:pPr>
            <a:r>
              <a:rPr lang="en-US" dirty="0"/>
              <a:t>2.If an object has g-r=1.0, what does it imply about the shape of the underlying spectrum, being as quantifiable as possible.</a:t>
            </a:r>
          </a:p>
          <a:p>
            <a:pPr marL="0" indent="0">
              <a:buNone/>
            </a:pPr>
            <a:r>
              <a:rPr lang="en-US" dirty="0"/>
              <a:t>3. What does the </a:t>
            </a:r>
            <a:r>
              <a:rPr lang="en-US" dirty="0" err="1"/>
              <a:t>zeropoint</a:t>
            </a:r>
            <a:r>
              <a:rPr lang="en-US" dirty="0"/>
              <a:t> of an instrument tell you, qualitatively and quantitatively?</a:t>
            </a:r>
          </a:p>
          <a:p>
            <a:pPr marL="0" indent="0">
              <a:buNone/>
            </a:pPr>
            <a:r>
              <a:rPr lang="en-US" b="1" dirty="0"/>
              <a:t>Uncertainties</a:t>
            </a:r>
            <a:endParaRPr lang="en-US" dirty="0"/>
          </a:p>
          <a:p>
            <a:pPr marL="0" indent="0">
              <a:buNone/>
            </a:pPr>
            <a:r>
              <a:rPr lang="en-US" dirty="0"/>
              <a:t>4. What are the three main sources of uncertainty in measuring flux? </a:t>
            </a:r>
          </a:p>
          <a:p>
            <a:pPr marL="0" indent="0">
              <a:buNone/>
            </a:pPr>
            <a:r>
              <a:rPr lang="en-US" dirty="0"/>
              <a:t>5. How do you calculate the S/N of a measurement in a single pixel given the number of detected photons?</a:t>
            </a:r>
          </a:p>
          <a:p>
            <a:pPr marL="0" indent="0">
              <a:buNone/>
            </a:pPr>
            <a:r>
              <a:rPr lang="en-US" dirty="0"/>
              <a:t>6. How does the gain (as astronomers use the term) relate the number of detected photons to the number of counts, i.e. how is it defined?</a:t>
            </a:r>
          </a:p>
          <a:p>
            <a:pPr marL="0" indent="0">
              <a:buNone/>
            </a:pPr>
            <a:r>
              <a:rPr lang="en-US" dirty="0"/>
              <a:t>7. How do you calculate the S/N of a measurement given the number of counts in a single pixel?</a:t>
            </a:r>
          </a:p>
          <a:p>
            <a:pPr marL="0" indent="0">
              <a:buNone/>
            </a:pPr>
            <a:r>
              <a:rPr lang="en-US" dirty="0"/>
              <a:t>8. If you average 3 measurements that each have equal uncertainty 𝜎</a:t>
            </a:r>
            <a:r>
              <a:rPr lang="el-GR" dirty="0"/>
              <a:t>σ, </a:t>
            </a:r>
            <a:r>
              <a:rPr lang="en-US" dirty="0"/>
              <a:t>what is the uncertainty on the average?</a:t>
            </a:r>
          </a:p>
          <a:p>
            <a:pPr marL="0" indent="0">
              <a:buNone/>
            </a:pPr>
            <a:r>
              <a:rPr lang="en-US" dirty="0"/>
              <a:t>9. What is the formula for propagation of uncorrelated uncertainties?</a:t>
            </a:r>
          </a:p>
          <a:p>
            <a:endParaRPr lang="en-US" dirty="0"/>
          </a:p>
        </p:txBody>
      </p:sp>
    </p:spTree>
    <p:extLst>
      <p:ext uri="{BB962C8B-B14F-4D97-AF65-F5344CB8AC3E}">
        <p14:creationId xmlns:p14="http://schemas.microsoft.com/office/powerpoint/2010/main" val="3702769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0A6A8-CD42-ED4C-8944-4ED55DE0007F}"/>
              </a:ext>
            </a:extLst>
          </p:cNvPr>
          <p:cNvSpPr>
            <a:spLocks noGrp="1"/>
          </p:cNvSpPr>
          <p:nvPr>
            <p:ph idx="1"/>
          </p:nvPr>
        </p:nvSpPr>
        <p:spPr>
          <a:xfrm>
            <a:off x="838200" y="598991"/>
            <a:ext cx="10515600" cy="6337068"/>
          </a:xfrm>
        </p:spPr>
        <p:txBody>
          <a:bodyPr>
            <a:normAutofit fontScale="40000" lnSpcReduction="20000"/>
          </a:bodyPr>
          <a:lstStyle/>
          <a:p>
            <a:pPr marL="0" indent="0">
              <a:buNone/>
            </a:pPr>
            <a:r>
              <a:rPr lang="en-US" sz="3700" b="1" dirty="0"/>
              <a:t>Observing</a:t>
            </a:r>
            <a:endParaRPr lang="en-US" sz="3700" dirty="0"/>
          </a:p>
          <a:p>
            <a:pPr marL="0" indent="0">
              <a:buNone/>
            </a:pPr>
            <a:r>
              <a:rPr lang="en-US" sz="3700" dirty="0"/>
              <a:t>10. What is the quantitative relation between hour angle, local sidereal time, and right ascension?</a:t>
            </a:r>
          </a:p>
          <a:p>
            <a:pPr marL="0" indent="0">
              <a:buNone/>
            </a:pPr>
            <a:r>
              <a:rPr lang="en-US" sz="3700" dirty="0"/>
              <a:t>11. Higher right ascension corresponds to what direction in the sky?</a:t>
            </a:r>
          </a:p>
          <a:p>
            <a:pPr marL="0" indent="0">
              <a:buNone/>
            </a:pPr>
            <a:r>
              <a:rPr lang="en-US" sz="3700" dirty="0"/>
              <a:t>12. Higher declination corresponds to what direction in the sky?</a:t>
            </a:r>
          </a:p>
          <a:p>
            <a:pPr marL="0" indent="0">
              <a:buNone/>
            </a:pPr>
            <a:r>
              <a:rPr lang="en-US" sz="3700" b="1" dirty="0"/>
              <a:t>Effects of the atmosphere</a:t>
            </a:r>
            <a:endParaRPr lang="en-US" sz="3700" dirty="0"/>
          </a:p>
          <a:p>
            <a:pPr marL="0" indent="0">
              <a:buNone/>
            </a:pPr>
            <a:r>
              <a:rPr lang="en-US" sz="3700" dirty="0"/>
              <a:t>13. Sketch an atmospheric emission spectrum from 3000 A to 2.5 microns, for both moonless and full moon conditions.</a:t>
            </a:r>
          </a:p>
          <a:p>
            <a:pPr marL="0" indent="0">
              <a:buNone/>
            </a:pPr>
            <a:r>
              <a:rPr lang="en-US" sz="3700" dirty="0"/>
              <a:t>14. Why are infrared observations generally scheduled during bright time?</a:t>
            </a:r>
          </a:p>
          <a:p>
            <a:pPr marL="0" indent="0">
              <a:buNone/>
            </a:pPr>
            <a:r>
              <a:rPr lang="en-US" sz="3700" dirty="0"/>
              <a:t>15. Sketch an atmospheric absorption curve from 3000 A to 2.5 microns.</a:t>
            </a:r>
          </a:p>
          <a:p>
            <a:pPr marL="0" indent="0">
              <a:buNone/>
            </a:pPr>
            <a:r>
              <a:rPr lang="en-US" sz="3700" dirty="0"/>
              <a:t>16. What does an extinction coefficient of -0.3 mean?</a:t>
            </a:r>
          </a:p>
          <a:p>
            <a:pPr marL="0" indent="0">
              <a:buNone/>
            </a:pPr>
            <a:r>
              <a:rPr lang="en-US" sz="3700" dirty="0"/>
              <a:t>17. What does the amount of atmospheric refraction depend on? What is the amplitude of refraction?</a:t>
            </a:r>
          </a:p>
          <a:p>
            <a:pPr marL="0" indent="0">
              <a:buNone/>
            </a:pPr>
            <a:r>
              <a:rPr lang="en-US" sz="3700" dirty="0"/>
              <a:t>18. What is differential refraction? Why is it important to understand for spectroscopy?</a:t>
            </a:r>
          </a:p>
          <a:p>
            <a:pPr marL="0" indent="0">
              <a:buNone/>
            </a:pPr>
            <a:r>
              <a:rPr lang="en-US" sz="3700" b="1" dirty="0"/>
              <a:t>Optics/telescopes</a:t>
            </a:r>
            <a:endParaRPr lang="en-US" sz="3700" dirty="0"/>
          </a:p>
          <a:p>
            <a:pPr marL="0" indent="0">
              <a:buNone/>
            </a:pPr>
            <a:r>
              <a:rPr lang="en-US" sz="3700" dirty="0"/>
              <a:t>19. How is the plate scale related to the diameter of the telescope and the focal ratio coming into the instrument focal plane?</a:t>
            </a:r>
          </a:p>
          <a:p>
            <a:pPr marL="0" indent="0">
              <a:buNone/>
            </a:pPr>
            <a:r>
              <a:rPr lang="en-US" sz="3700" dirty="0"/>
              <a:t>20. What determines the size of a stellar image? What are typical image sizes for ground-based and space-based telescopes?</a:t>
            </a:r>
          </a:p>
          <a:p>
            <a:pPr marL="0" indent="0">
              <a:buNone/>
            </a:pPr>
            <a:r>
              <a:rPr lang="en-US" sz="3700" b="1" dirty="0"/>
              <a:t>Instruments</a:t>
            </a:r>
            <a:endParaRPr lang="en-US" sz="3700" dirty="0"/>
          </a:p>
          <a:p>
            <a:pPr marL="0" indent="0">
              <a:buNone/>
            </a:pPr>
            <a:r>
              <a:rPr lang="en-US" sz="3700" dirty="0"/>
              <a:t>21. Sketch a schematic of a dispersive spectrograph.</a:t>
            </a:r>
          </a:p>
          <a:p>
            <a:pPr marL="0" indent="0">
              <a:buNone/>
            </a:pPr>
            <a:r>
              <a:rPr lang="en-US" sz="3700" dirty="0"/>
              <a:t>22. What does the dispersion of a spectrograph mean? What in the spectrograph determines it?</a:t>
            </a:r>
          </a:p>
          <a:p>
            <a:pPr marL="0" indent="0">
              <a:buNone/>
            </a:pPr>
            <a:r>
              <a:rPr lang="en-US" sz="3700" dirty="0"/>
              <a:t>23. What does the resolution of a spectrograph mean? What in the spectrograph determines it?</a:t>
            </a:r>
          </a:p>
          <a:p>
            <a:pPr marL="0" indent="0">
              <a:buNone/>
            </a:pPr>
            <a:r>
              <a:rPr lang="en-US" dirty="0"/>
              <a:t> </a:t>
            </a:r>
          </a:p>
          <a:p>
            <a:endParaRPr lang="en-US" dirty="0"/>
          </a:p>
        </p:txBody>
      </p:sp>
    </p:spTree>
    <p:extLst>
      <p:ext uri="{BB962C8B-B14F-4D97-AF65-F5344CB8AC3E}">
        <p14:creationId xmlns:p14="http://schemas.microsoft.com/office/powerpoint/2010/main" val="2235755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E495-FD50-1F41-9AC2-35D6B7F8CDBC}"/>
              </a:ext>
            </a:extLst>
          </p:cNvPr>
          <p:cNvSpPr>
            <a:spLocks noGrp="1"/>
          </p:cNvSpPr>
          <p:nvPr>
            <p:ph type="title"/>
          </p:nvPr>
        </p:nvSpPr>
        <p:spPr/>
        <p:txBody>
          <a:bodyPr/>
          <a:lstStyle/>
          <a:p>
            <a:r>
              <a:rPr lang="en-US" dirty="0"/>
              <a:t>11/10</a:t>
            </a:r>
          </a:p>
        </p:txBody>
      </p:sp>
      <p:sp>
        <p:nvSpPr>
          <p:cNvPr id="3" name="Content Placeholder 2">
            <a:extLst>
              <a:ext uri="{FF2B5EF4-FFF2-40B4-BE49-F238E27FC236}">
                <a16:creationId xmlns:a16="http://schemas.microsoft.com/office/drawing/2014/main" id="{C4B0B623-F713-7E47-B555-F2549A689EC0}"/>
              </a:ext>
            </a:extLst>
          </p:cNvPr>
          <p:cNvSpPr>
            <a:spLocks noGrp="1"/>
          </p:cNvSpPr>
          <p:nvPr>
            <p:ph idx="1"/>
          </p:nvPr>
        </p:nvSpPr>
        <p:spPr/>
        <p:txBody>
          <a:bodyPr/>
          <a:lstStyle/>
          <a:p>
            <a:r>
              <a:rPr lang="en-US" dirty="0"/>
              <a:t>Questions/discussion</a:t>
            </a:r>
          </a:p>
          <a:p>
            <a:pPr lvl="1"/>
            <a:r>
              <a:rPr lang="en-US" dirty="0"/>
              <a:t>Additional spectrograph items</a:t>
            </a:r>
          </a:p>
          <a:p>
            <a:pPr lvl="1"/>
            <a:r>
              <a:rPr lang="en-US" dirty="0"/>
              <a:t>Detectors</a:t>
            </a:r>
          </a:p>
          <a:p>
            <a:r>
              <a:rPr lang="en-US" dirty="0"/>
              <a:t>Data reduction : combining frames, bias frames, dark frames</a:t>
            </a:r>
          </a:p>
        </p:txBody>
      </p:sp>
    </p:spTree>
    <p:extLst>
      <p:ext uri="{BB962C8B-B14F-4D97-AF65-F5344CB8AC3E}">
        <p14:creationId xmlns:p14="http://schemas.microsoft.com/office/powerpoint/2010/main" val="221652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3868-B314-F243-8084-573E69291740}"/>
              </a:ext>
            </a:extLst>
          </p:cNvPr>
          <p:cNvSpPr>
            <a:spLocks noGrp="1"/>
          </p:cNvSpPr>
          <p:nvPr>
            <p:ph type="title"/>
          </p:nvPr>
        </p:nvSpPr>
        <p:spPr/>
        <p:txBody>
          <a:bodyPr/>
          <a:lstStyle/>
          <a:p>
            <a:r>
              <a:rPr lang="en-US" dirty="0"/>
              <a:t>Problem : binary stars</a:t>
            </a:r>
          </a:p>
        </p:txBody>
      </p:sp>
      <p:sp>
        <p:nvSpPr>
          <p:cNvPr id="3" name="Content Placeholder 2">
            <a:extLst>
              <a:ext uri="{FF2B5EF4-FFF2-40B4-BE49-F238E27FC236}">
                <a16:creationId xmlns:a16="http://schemas.microsoft.com/office/drawing/2014/main" id="{C6D09247-4A7E-5544-8863-BD5FE0C92D88}"/>
              </a:ext>
            </a:extLst>
          </p:cNvPr>
          <p:cNvSpPr>
            <a:spLocks noGrp="1"/>
          </p:cNvSpPr>
          <p:nvPr>
            <p:ph idx="1"/>
          </p:nvPr>
        </p:nvSpPr>
        <p:spPr/>
        <p:txBody>
          <a:bodyPr>
            <a:normAutofit fontScale="92500" lnSpcReduction="10000"/>
          </a:bodyPr>
          <a:lstStyle/>
          <a:p>
            <a:r>
              <a:rPr lang="en-US" dirty="0"/>
              <a:t>A binary star system consists of two stars of equal brightness. If the magnitude of one star is m, what is the combined magnitude of the two stars, i.e., if they were observed as an unresolved system?</a:t>
            </a:r>
          </a:p>
          <a:p>
            <a:r>
              <a:rPr lang="en-US" dirty="0"/>
              <a:t>Roughly half of the stars in our Galaxy are in binary systems. What effect do you think this has on a HR diagram of a star cluster?</a:t>
            </a:r>
          </a:p>
          <a:p>
            <a:r>
              <a:rPr lang="en-US" dirty="0"/>
              <a:t>Imagine you are observing a binary star system, but where the stars are so close together that you see them as a single object. If the two stars have magnitudes of 17 and 18 individually, what is the combined observed magnitude?</a:t>
            </a:r>
          </a:p>
          <a:p>
            <a:r>
              <a:rPr lang="en-US" dirty="0"/>
              <a:t>Write a (short!) software function that takes as input the apparent magnitude of each of two stars, and computes and returns the apparent magnitude of the two stars combined.</a:t>
            </a:r>
          </a:p>
        </p:txBody>
      </p:sp>
    </p:spTree>
    <p:extLst>
      <p:ext uri="{BB962C8B-B14F-4D97-AF65-F5344CB8AC3E}">
        <p14:creationId xmlns:p14="http://schemas.microsoft.com/office/powerpoint/2010/main" val="8198498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5056-5A2D-194D-81B7-714B50B7DF2F}"/>
              </a:ext>
            </a:extLst>
          </p:cNvPr>
          <p:cNvSpPr>
            <a:spLocks noGrp="1"/>
          </p:cNvSpPr>
          <p:nvPr>
            <p:ph type="title"/>
          </p:nvPr>
        </p:nvSpPr>
        <p:spPr/>
        <p:txBody>
          <a:bodyPr/>
          <a:lstStyle/>
          <a:p>
            <a:r>
              <a:rPr lang="en-US" dirty="0"/>
              <a:t>Combining calibration frames</a:t>
            </a:r>
          </a:p>
        </p:txBody>
      </p:sp>
      <p:sp>
        <p:nvSpPr>
          <p:cNvPr id="3" name="Content Placeholder 2">
            <a:extLst>
              <a:ext uri="{FF2B5EF4-FFF2-40B4-BE49-F238E27FC236}">
                <a16:creationId xmlns:a16="http://schemas.microsoft.com/office/drawing/2014/main" id="{FE52E24C-4F1D-F343-8E55-35F0810B41BD}"/>
              </a:ext>
            </a:extLst>
          </p:cNvPr>
          <p:cNvSpPr>
            <a:spLocks noGrp="1"/>
          </p:cNvSpPr>
          <p:nvPr>
            <p:ph idx="1"/>
          </p:nvPr>
        </p:nvSpPr>
        <p:spPr/>
        <p:txBody>
          <a:bodyPr/>
          <a:lstStyle/>
          <a:p>
            <a:r>
              <a:rPr lang="en-US" dirty="0"/>
              <a:t>Considerations</a:t>
            </a:r>
          </a:p>
          <a:p>
            <a:pPr lvl="1"/>
            <a:r>
              <a:rPr lang="en-US" dirty="0"/>
              <a:t>S/N</a:t>
            </a:r>
          </a:p>
          <a:p>
            <a:pPr lvl="1"/>
            <a:r>
              <a:rPr lang="en-US" dirty="0"/>
              <a:t>Pixel outliers</a:t>
            </a:r>
          </a:p>
          <a:p>
            <a:pPr lvl="1"/>
            <a:r>
              <a:rPr lang="en-US" dirty="0"/>
              <a:t>Frame outliers</a:t>
            </a:r>
          </a:p>
          <a:p>
            <a:r>
              <a:rPr lang="en-US" dirty="0"/>
              <a:t>Methods</a:t>
            </a:r>
          </a:p>
          <a:p>
            <a:pPr lvl="1"/>
            <a:r>
              <a:rPr lang="en-US" dirty="0"/>
              <a:t>mean</a:t>
            </a:r>
          </a:p>
          <a:p>
            <a:pPr lvl="1"/>
            <a:r>
              <a:rPr lang="en-US" dirty="0"/>
              <a:t>median</a:t>
            </a:r>
          </a:p>
          <a:p>
            <a:pPr lvl="1"/>
            <a:r>
              <a:rPr lang="en-US" dirty="0"/>
              <a:t>sigma reject</a:t>
            </a:r>
          </a:p>
        </p:txBody>
      </p:sp>
    </p:spTree>
    <p:extLst>
      <p:ext uri="{BB962C8B-B14F-4D97-AF65-F5344CB8AC3E}">
        <p14:creationId xmlns:p14="http://schemas.microsoft.com/office/powerpoint/2010/main" val="21192618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555A-D268-F24A-B9D4-1590716DE0D9}"/>
              </a:ext>
            </a:extLst>
          </p:cNvPr>
          <p:cNvSpPr>
            <a:spLocks noGrp="1"/>
          </p:cNvSpPr>
          <p:nvPr>
            <p:ph type="title"/>
          </p:nvPr>
        </p:nvSpPr>
        <p:spPr/>
        <p:txBody>
          <a:bodyPr/>
          <a:lstStyle/>
          <a:p>
            <a:r>
              <a:rPr lang="en-US" dirty="0" err="1"/>
              <a:t>pyvista</a:t>
            </a:r>
            <a:r>
              <a:rPr lang="en-US" dirty="0"/>
              <a:t> tools</a:t>
            </a:r>
          </a:p>
        </p:txBody>
      </p:sp>
      <p:sp>
        <p:nvSpPr>
          <p:cNvPr id="3" name="Content Placeholder 2">
            <a:extLst>
              <a:ext uri="{FF2B5EF4-FFF2-40B4-BE49-F238E27FC236}">
                <a16:creationId xmlns:a16="http://schemas.microsoft.com/office/drawing/2014/main" id="{20345F74-CBE5-9843-BB1F-14638488A73F}"/>
              </a:ext>
            </a:extLst>
          </p:cNvPr>
          <p:cNvSpPr>
            <a:spLocks noGrp="1"/>
          </p:cNvSpPr>
          <p:nvPr>
            <p:ph idx="1"/>
          </p:nvPr>
        </p:nvSpPr>
        <p:spPr>
          <a:xfrm>
            <a:off x="838200" y="1825625"/>
            <a:ext cx="10515600" cy="4667250"/>
          </a:xfrm>
        </p:spPr>
        <p:txBody>
          <a:bodyPr>
            <a:normAutofit fontScale="70000" lnSpcReduction="20000"/>
          </a:bodyPr>
          <a:lstStyle/>
          <a:p>
            <a:r>
              <a:rPr lang="en-US" dirty="0"/>
              <a:t>Documentation notation:</a:t>
            </a:r>
          </a:p>
          <a:p>
            <a:pPr lvl="1"/>
            <a:r>
              <a:rPr lang="en-US" i="1" dirty="0"/>
              <a:t>Italics</a:t>
            </a:r>
            <a:r>
              <a:rPr lang="en-US" dirty="0"/>
              <a:t> mean you can substitute whatever name or image identifier you want or is appropriate</a:t>
            </a:r>
          </a:p>
          <a:p>
            <a:pPr lvl="1"/>
            <a:r>
              <a:rPr lang="en-US" dirty="0"/>
              <a:t>[] means optional keyword</a:t>
            </a:r>
          </a:p>
          <a:p>
            <a:r>
              <a:rPr lang="en-US" dirty="0"/>
              <a:t>Image display: the TV tool</a:t>
            </a:r>
          </a:p>
          <a:p>
            <a:pPr lvl="1"/>
            <a:r>
              <a:rPr lang="en-US" dirty="0"/>
              <a:t>from </a:t>
            </a:r>
            <a:r>
              <a:rPr lang="en-US" dirty="0" err="1"/>
              <a:t>pyvista</a:t>
            </a:r>
            <a:r>
              <a:rPr lang="en-US" dirty="0"/>
              <a:t> import tv</a:t>
            </a:r>
          </a:p>
          <a:p>
            <a:pPr lvl="1"/>
            <a:r>
              <a:rPr lang="en-US" dirty="0"/>
              <a:t>Instantiate a display tool, e.g. </a:t>
            </a:r>
            <a:r>
              <a:rPr lang="en-US" i="1" dirty="0"/>
              <a:t>t</a:t>
            </a:r>
            <a:r>
              <a:rPr lang="en-US" dirty="0"/>
              <a:t>=</a:t>
            </a:r>
            <a:r>
              <a:rPr lang="en-US" dirty="0" err="1"/>
              <a:t>tv.TV</a:t>
            </a:r>
            <a:r>
              <a:rPr lang="en-US" dirty="0"/>
              <a:t>()</a:t>
            </a:r>
          </a:p>
          <a:p>
            <a:pPr lvl="1"/>
            <a:r>
              <a:rPr lang="en-US" dirty="0"/>
              <a:t>Display an image into that tool:  </a:t>
            </a:r>
            <a:r>
              <a:rPr lang="en-US" i="1" dirty="0" err="1"/>
              <a:t>t</a:t>
            </a:r>
            <a:r>
              <a:rPr lang="en-US" dirty="0" err="1"/>
              <a:t>.tv</a:t>
            </a:r>
            <a:r>
              <a:rPr lang="en-US" dirty="0"/>
              <a:t>(</a:t>
            </a:r>
            <a:r>
              <a:rPr lang="en-US" i="1" dirty="0" err="1"/>
              <a:t>im</a:t>
            </a:r>
            <a:r>
              <a:rPr lang="en-US" dirty="0"/>
              <a:t>)</a:t>
            </a:r>
          </a:p>
          <a:p>
            <a:r>
              <a:rPr lang="en-US" dirty="0"/>
              <a:t>Image reduction: the Reducer tool</a:t>
            </a:r>
          </a:p>
          <a:p>
            <a:pPr lvl="1"/>
            <a:r>
              <a:rPr lang="en-US" dirty="0"/>
              <a:t>from </a:t>
            </a:r>
            <a:r>
              <a:rPr lang="en-US" dirty="0" err="1"/>
              <a:t>pyvista</a:t>
            </a:r>
            <a:r>
              <a:rPr lang="en-US" dirty="0"/>
              <a:t> import </a:t>
            </a:r>
            <a:r>
              <a:rPr lang="en-US" dirty="0" err="1"/>
              <a:t>imred</a:t>
            </a:r>
            <a:endParaRPr lang="en-US" dirty="0"/>
          </a:p>
          <a:p>
            <a:pPr lvl="1"/>
            <a:r>
              <a:rPr lang="en-US" dirty="0"/>
              <a:t>Instantiate a reducer, e.g. </a:t>
            </a:r>
            <a:r>
              <a:rPr lang="en-US" i="1" dirty="0"/>
              <a:t>red= </a:t>
            </a:r>
            <a:r>
              <a:rPr lang="en-US" dirty="0" err="1"/>
              <a:t>imred.Reducer</a:t>
            </a:r>
            <a:r>
              <a:rPr lang="en-US" i="1" dirty="0"/>
              <a:t>(</a:t>
            </a:r>
            <a:r>
              <a:rPr lang="en-US" i="1" dirty="0" err="1"/>
              <a:t>inst,</a:t>
            </a:r>
            <a:r>
              <a:rPr lang="en-US" dirty="0" err="1"/>
              <a:t>dir</a:t>
            </a:r>
            <a:r>
              <a:rPr lang="en-US" i="1" dirty="0"/>
              <a:t>=</a:t>
            </a:r>
            <a:r>
              <a:rPr lang="en-US" i="1" dirty="0" err="1"/>
              <a:t>inputdir</a:t>
            </a:r>
            <a:r>
              <a:rPr lang="en-US" i="1" dirty="0"/>
              <a:t>)</a:t>
            </a:r>
          </a:p>
          <a:p>
            <a:pPr lvl="1"/>
            <a:r>
              <a:rPr lang="en-US" i="1" dirty="0" err="1"/>
              <a:t>red_im</a:t>
            </a:r>
            <a:r>
              <a:rPr lang="en-US" i="1" dirty="0"/>
              <a:t>=</a:t>
            </a:r>
            <a:r>
              <a:rPr lang="en-US" i="1" dirty="0" err="1"/>
              <a:t>red.</a:t>
            </a:r>
            <a:r>
              <a:rPr lang="en-US" dirty="0" err="1"/>
              <a:t>rd</a:t>
            </a:r>
            <a:r>
              <a:rPr lang="en-US" dirty="0"/>
              <a:t>(</a:t>
            </a:r>
            <a:r>
              <a:rPr lang="en-US" i="1" dirty="0"/>
              <a:t>id) : </a:t>
            </a:r>
            <a:r>
              <a:rPr lang="en-US" dirty="0"/>
              <a:t>reads image specified by id (number or name)</a:t>
            </a:r>
          </a:p>
          <a:p>
            <a:pPr lvl="1"/>
            <a:r>
              <a:rPr lang="en-US" i="1" dirty="0" err="1"/>
              <a:t>red_im</a:t>
            </a:r>
            <a:r>
              <a:rPr lang="en-US" i="1" dirty="0"/>
              <a:t>=</a:t>
            </a:r>
            <a:r>
              <a:rPr lang="en-US" i="1" dirty="0" err="1"/>
              <a:t>red</a:t>
            </a:r>
            <a:r>
              <a:rPr lang="en-US" dirty="0" err="1"/>
              <a:t>.reduce</a:t>
            </a:r>
            <a:r>
              <a:rPr lang="en-US" dirty="0"/>
              <a:t>(</a:t>
            </a:r>
            <a:r>
              <a:rPr lang="en-US" i="1" dirty="0"/>
              <a:t>id</a:t>
            </a:r>
            <a:r>
              <a:rPr lang="en-US" dirty="0"/>
              <a:t>,[display=</a:t>
            </a:r>
            <a:r>
              <a:rPr lang="en-US" i="1" dirty="0"/>
              <a:t>t</a:t>
            </a:r>
            <a:r>
              <a:rPr lang="en-US" dirty="0"/>
              <a:t>]) : read and reduces, with steps given by keywords: w/o additional keywords, just bias subtracts. With display keyword, shows steps in display tool</a:t>
            </a:r>
          </a:p>
          <a:p>
            <a:pPr lvl="1"/>
            <a:r>
              <a:rPr lang="en-US" i="1" dirty="0"/>
              <a:t>bias</a:t>
            </a:r>
            <a:r>
              <a:rPr lang="en-US" dirty="0"/>
              <a:t>=</a:t>
            </a:r>
            <a:r>
              <a:rPr lang="en-US" i="1" dirty="0" err="1"/>
              <a:t>red</a:t>
            </a:r>
            <a:r>
              <a:rPr lang="en-US" dirty="0" err="1"/>
              <a:t>.mkbias</a:t>
            </a:r>
            <a:r>
              <a:rPr lang="en-US" dirty="0"/>
              <a:t>(</a:t>
            </a:r>
            <a:r>
              <a:rPr lang="en-US" i="1" dirty="0" err="1"/>
              <a:t>idlist</a:t>
            </a:r>
            <a:r>
              <a:rPr lang="en-US" i="1" dirty="0"/>
              <a:t>,</a:t>
            </a:r>
            <a:r>
              <a:rPr lang="en-US" dirty="0"/>
              <a:t>[display</a:t>
            </a:r>
            <a:r>
              <a:rPr lang="en-US" i="1" dirty="0"/>
              <a:t>=t</a:t>
            </a:r>
            <a:r>
              <a:rPr lang="en-US" dirty="0"/>
              <a:t>]</a:t>
            </a:r>
            <a:r>
              <a:rPr lang="en-US" i="1" dirty="0"/>
              <a:t>) : </a:t>
            </a:r>
            <a:r>
              <a:rPr lang="en-US" dirty="0"/>
              <a:t>combines frames from </a:t>
            </a:r>
            <a:r>
              <a:rPr lang="en-US" i="1" dirty="0" err="1"/>
              <a:t>idlist</a:t>
            </a:r>
            <a:r>
              <a:rPr lang="en-US" i="1" dirty="0"/>
              <a:t> </a:t>
            </a:r>
            <a:r>
              <a:rPr lang="en-US" dirty="0"/>
              <a:t>to make </a:t>
            </a:r>
            <a:r>
              <a:rPr lang="en-US" dirty="0" err="1"/>
              <a:t>superbias</a:t>
            </a:r>
            <a:endParaRPr lang="en-US" dirty="0"/>
          </a:p>
          <a:p>
            <a:pPr lvl="1"/>
            <a:r>
              <a:rPr lang="en-US" i="1" dirty="0"/>
              <a:t>dark</a:t>
            </a:r>
            <a:r>
              <a:rPr lang="en-US" dirty="0"/>
              <a:t>=</a:t>
            </a:r>
            <a:r>
              <a:rPr lang="en-US" i="1" dirty="0" err="1"/>
              <a:t>red</a:t>
            </a:r>
            <a:r>
              <a:rPr lang="en-US" dirty="0" err="1"/>
              <a:t>.mkdark</a:t>
            </a:r>
            <a:r>
              <a:rPr lang="en-US" dirty="0"/>
              <a:t>(</a:t>
            </a:r>
            <a:r>
              <a:rPr lang="en-US" i="1" dirty="0" err="1"/>
              <a:t>idlist</a:t>
            </a:r>
            <a:r>
              <a:rPr lang="en-US" dirty="0"/>
              <a:t>,[bias=</a:t>
            </a:r>
            <a:r>
              <a:rPr lang="en-US" i="1" dirty="0" err="1"/>
              <a:t>bias</a:t>
            </a:r>
            <a:r>
              <a:rPr lang="en-US" dirty="0" err="1"/>
              <a:t>,display</a:t>
            </a:r>
            <a:r>
              <a:rPr lang="en-US" dirty="0"/>
              <a:t>=</a:t>
            </a:r>
            <a:r>
              <a:rPr lang="en-US" i="1" dirty="0"/>
              <a:t>t</a:t>
            </a:r>
            <a:r>
              <a:rPr lang="en-US" dirty="0"/>
              <a:t>]) : combines frames from </a:t>
            </a:r>
            <a:r>
              <a:rPr lang="en-US" i="1" dirty="0" err="1"/>
              <a:t>idlist</a:t>
            </a:r>
            <a:r>
              <a:rPr lang="en-US" dirty="0"/>
              <a:t> to make </a:t>
            </a:r>
            <a:r>
              <a:rPr lang="en-US" dirty="0" err="1"/>
              <a:t>superdark</a:t>
            </a:r>
            <a:endParaRPr lang="en-US" dirty="0"/>
          </a:p>
          <a:p>
            <a:pPr lvl="1"/>
            <a:r>
              <a:rPr lang="en-US" i="1" dirty="0"/>
              <a:t>flat</a:t>
            </a:r>
            <a:r>
              <a:rPr lang="en-US" dirty="0"/>
              <a:t>=</a:t>
            </a:r>
            <a:r>
              <a:rPr lang="en-US" i="1" dirty="0" err="1"/>
              <a:t>red</a:t>
            </a:r>
            <a:r>
              <a:rPr lang="en-US" dirty="0" err="1"/>
              <a:t>.mkflat</a:t>
            </a:r>
            <a:r>
              <a:rPr lang="en-US" i="1" dirty="0"/>
              <a:t>(</a:t>
            </a:r>
            <a:r>
              <a:rPr lang="en-US" i="1" dirty="0" err="1"/>
              <a:t>idlist</a:t>
            </a:r>
            <a:r>
              <a:rPr lang="en-US" dirty="0"/>
              <a:t>,[bias=</a:t>
            </a:r>
            <a:r>
              <a:rPr lang="en-US" i="1" dirty="0" err="1"/>
              <a:t>bias</a:t>
            </a:r>
            <a:r>
              <a:rPr lang="en-US" dirty="0" err="1"/>
              <a:t>,dark</a:t>
            </a:r>
            <a:r>
              <a:rPr lang="en-US" dirty="0"/>
              <a:t>=</a:t>
            </a:r>
            <a:r>
              <a:rPr lang="en-US" i="1" dirty="0" err="1"/>
              <a:t>dark</a:t>
            </a:r>
            <a:r>
              <a:rPr lang="en-US" dirty="0" err="1"/>
              <a:t>,display</a:t>
            </a:r>
            <a:r>
              <a:rPr lang="en-US" dirty="0"/>
              <a:t>=</a:t>
            </a:r>
            <a:r>
              <a:rPr lang="en-US" i="1" dirty="0"/>
              <a:t>t</a:t>
            </a:r>
            <a:r>
              <a:rPr lang="en-US" dirty="0"/>
              <a:t>]) : combines frames from </a:t>
            </a:r>
            <a:r>
              <a:rPr lang="en-US" i="1" dirty="0" err="1"/>
              <a:t>idlist</a:t>
            </a:r>
            <a:r>
              <a:rPr lang="en-US" dirty="0"/>
              <a:t> to make </a:t>
            </a:r>
            <a:r>
              <a:rPr lang="en-US" dirty="0" err="1"/>
              <a:t>superflat</a:t>
            </a:r>
            <a:endParaRPr lang="en-US" dirty="0"/>
          </a:p>
          <a:p>
            <a:pPr lvl="1"/>
            <a:r>
              <a:rPr lang="en-US" i="1" dirty="0" err="1"/>
              <a:t>red_im</a:t>
            </a:r>
            <a:r>
              <a:rPr lang="en-US" dirty="0"/>
              <a:t>= </a:t>
            </a:r>
            <a:r>
              <a:rPr lang="en-US" i="1" dirty="0" err="1"/>
              <a:t>red</a:t>
            </a:r>
            <a:r>
              <a:rPr lang="en-US" dirty="0" err="1"/>
              <a:t>.reduce</a:t>
            </a:r>
            <a:r>
              <a:rPr lang="en-US" dirty="0"/>
              <a:t>(</a:t>
            </a:r>
            <a:r>
              <a:rPr lang="en-US" i="1" dirty="0"/>
              <a:t>id</a:t>
            </a:r>
            <a:r>
              <a:rPr lang="en-US" dirty="0"/>
              <a:t>,[bias=</a:t>
            </a:r>
            <a:r>
              <a:rPr lang="en-US" i="1" dirty="0" err="1"/>
              <a:t>bias</a:t>
            </a:r>
            <a:r>
              <a:rPr lang="en-US" dirty="0" err="1"/>
              <a:t>,dark</a:t>
            </a:r>
            <a:r>
              <a:rPr lang="en-US" dirty="0"/>
              <a:t>=</a:t>
            </a:r>
            <a:r>
              <a:rPr lang="en-US" i="1" dirty="0" err="1"/>
              <a:t>dark</a:t>
            </a:r>
            <a:r>
              <a:rPr lang="en-US" dirty="0" err="1"/>
              <a:t>,flat</a:t>
            </a:r>
            <a:r>
              <a:rPr lang="en-US" dirty="0"/>
              <a:t>=</a:t>
            </a:r>
            <a:r>
              <a:rPr lang="en-US" i="1" dirty="0" err="1"/>
              <a:t>flat</a:t>
            </a:r>
            <a:r>
              <a:rPr lang="en-US" dirty="0" err="1"/>
              <a:t>,display</a:t>
            </a:r>
            <a:r>
              <a:rPr lang="en-US" i="1" dirty="0"/>
              <a:t>=t</a:t>
            </a:r>
            <a:r>
              <a:rPr lang="en-US" dirty="0"/>
              <a:t>])</a:t>
            </a:r>
          </a:p>
        </p:txBody>
      </p:sp>
    </p:spTree>
    <p:extLst>
      <p:ext uri="{BB962C8B-B14F-4D97-AF65-F5344CB8AC3E}">
        <p14:creationId xmlns:p14="http://schemas.microsoft.com/office/powerpoint/2010/main" val="38007725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105B-03F4-0A41-BBFC-054D6617F65B}"/>
              </a:ext>
            </a:extLst>
          </p:cNvPr>
          <p:cNvSpPr>
            <a:spLocks noGrp="1"/>
          </p:cNvSpPr>
          <p:nvPr>
            <p:ph type="title"/>
          </p:nvPr>
        </p:nvSpPr>
        <p:spPr/>
        <p:txBody>
          <a:bodyPr/>
          <a:lstStyle/>
          <a:p>
            <a:r>
              <a:rPr lang="en-US" dirty="0"/>
              <a:t>APO data</a:t>
            </a:r>
          </a:p>
        </p:txBody>
      </p:sp>
      <p:sp>
        <p:nvSpPr>
          <p:cNvPr id="3" name="Content Placeholder 2">
            <a:extLst>
              <a:ext uri="{FF2B5EF4-FFF2-40B4-BE49-F238E27FC236}">
                <a16:creationId xmlns:a16="http://schemas.microsoft.com/office/drawing/2014/main" id="{2DBCEE0C-A710-CC42-ABB7-E1069047BB18}"/>
              </a:ext>
            </a:extLst>
          </p:cNvPr>
          <p:cNvSpPr>
            <a:spLocks noGrp="1"/>
          </p:cNvSpPr>
          <p:nvPr>
            <p:ph idx="1"/>
          </p:nvPr>
        </p:nvSpPr>
        <p:spPr/>
        <p:txBody>
          <a:bodyPr>
            <a:normAutofit fontScale="92500" lnSpcReduction="10000"/>
          </a:bodyPr>
          <a:lstStyle/>
          <a:p>
            <a:r>
              <a:rPr lang="en-US" dirty="0"/>
              <a:t>Data frames under /home/apo/UT… or http://</a:t>
            </a:r>
            <a:r>
              <a:rPr lang="en-US" dirty="0" err="1"/>
              <a:t>astronomy.nmsu.edu</a:t>
            </a:r>
            <a:r>
              <a:rPr lang="en-US" dirty="0"/>
              <a:t>/</a:t>
            </a:r>
            <a:r>
              <a:rPr lang="en-US" dirty="0" err="1"/>
              <a:t>holtz</a:t>
            </a:r>
            <a:r>
              <a:rPr lang="en-US" dirty="0"/>
              <a:t>/a535/apo/UT...</a:t>
            </a:r>
          </a:p>
          <a:p>
            <a:r>
              <a:rPr lang="en-US" dirty="0"/>
              <a:t>Create combined bias frames for</a:t>
            </a:r>
          </a:p>
          <a:p>
            <a:pPr lvl="1"/>
            <a:r>
              <a:rPr lang="en-US" dirty="0"/>
              <a:t>ARCES (UT211030/echelle 14-18, 47-50)</a:t>
            </a:r>
          </a:p>
          <a:p>
            <a:pPr lvl="1"/>
            <a:r>
              <a:rPr lang="en-US" dirty="0"/>
              <a:t>KOSMOS (UT211030/</a:t>
            </a:r>
            <a:r>
              <a:rPr lang="en-US" dirty="0" err="1"/>
              <a:t>kosmos</a:t>
            </a:r>
            <a:r>
              <a:rPr lang="en-US" dirty="0"/>
              <a:t> 23-32)</a:t>
            </a:r>
          </a:p>
          <a:p>
            <a:pPr lvl="1"/>
            <a:r>
              <a:rPr lang="en-US" dirty="0"/>
              <a:t>ARCTIC  (UT191020/ARCTIC 1-21)</a:t>
            </a:r>
          </a:p>
          <a:p>
            <a:pPr marL="457200" lvl="1" indent="0">
              <a:buNone/>
            </a:pPr>
            <a:r>
              <a:rPr lang="en-US" dirty="0"/>
              <a:t>Inspecting both the final frames and also the difference between the individual input frames and the final combined frame</a:t>
            </a:r>
          </a:p>
          <a:p>
            <a:r>
              <a:rPr lang="en-US" dirty="0"/>
              <a:t>For each instrument, do you think subtracting a combined bias frame is warranted? Why or why not?</a:t>
            </a:r>
          </a:p>
          <a:p>
            <a:r>
              <a:rPr lang="en-US" dirty="0"/>
              <a:t>Create combined dark frames for </a:t>
            </a:r>
          </a:p>
          <a:p>
            <a:pPr lvl="1"/>
            <a:r>
              <a:rPr lang="en-US" dirty="0"/>
              <a:t>ARCTIC</a:t>
            </a:r>
          </a:p>
        </p:txBody>
      </p:sp>
    </p:spTree>
    <p:extLst>
      <p:ext uri="{BB962C8B-B14F-4D97-AF65-F5344CB8AC3E}">
        <p14:creationId xmlns:p14="http://schemas.microsoft.com/office/powerpoint/2010/main" val="1200227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8225-ACC7-BB48-B6A1-61AEC19E9822}"/>
              </a:ext>
            </a:extLst>
          </p:cNvPr>
          <p:cNvSpPr>
            <a:spLocks noGrp="1"/>
          </p:cNvSpPr>
          <p:nvPr>
            <p:ph type="title"/>
          </p:nvPr>
        </p:nvSpPr>
        <p:spPr/>
        <p:txBody>
          <a:bodyPr/>
          <a:lstStyle/>
          <a:p>
            <a:r>
              <a:rPr lang="en-US" dirty="0"/>
              <a:t>11/15</a:t>
            </a:r>
          </a:p>
        </p:txBody>
      </p:sp>
      <p:sp>
        <p:nvSpPr>
          <p:cNvPr id="3" name="Content Placeholder 2">
            <a:extLst>
              <a:ext uri="{FF2B5EF4-FFF2-40B4-BE49-F238E27FC236}">
                <a16:creationId xmlns:a16="http://schemas.microsoft.com/office/drawing/2014/main" id="{9F4A9B19-58E4-CE49-BC81-A21C0A58A31D}"/>
              </a:ext>
            </a:extLst>
          </p:cNvPr>
          <p:cNvSpPr>
            <a:spLocks noGrp="1"/>
          </p:cNvSpPr>
          <p:nvPr>
            <p:ph idx="1"/>
          </p:nvPr>
        </p:nvSpPr>
        <p:spPr/>
        <p:txBody>
          <a:bodyPr/>
          <a:lstStyle/>
          <a:p>
            <a:r>
              <a:rPr lang="en-US" dirty="0"/>
              <a:t>Questions/discussion</a:t>
            </a:r>
          </a:p>
          <a:p>
            <a:pPr lvl="1"/>
            <a:r>
              <a:rPr lang="en-US" dirty="0"/>
              <a:t>Digitization</a:t>
            </a:r>
          </a:p>
          <a:p>
            <a:pPr lvl="1"/>
            <a:r>
              <a:rPr lang="en-US" dirty="0"/>
              <a:t>Basic data reduction</a:t>
            </a:r>
          </a:p>
          <a:p>
            <a:r>
              <a:rPr lang="en-US" dirty="0"/>
              <a:t>TMO data reduction</a:t>
            </a:r>
          </a:p>
          <a:p>
            <a:r>
              <a:rPr lang="en-US" dirty="0"/>
              <a:t>Basic stellar aperture photometry</a:t>
            </a:r>
          </a:p>
          <a:p>
            <a:r>
              <a:rPr lang="en-US" dirty="0"/>
              <a:t>World coordinate systems</a:t>
            </a:r>
          </a:p>
          <a:p>
            <a:pPr lvl="1"/>
            <a:endParaRPr lang="en-US" dirty="0"/>
          </a:p>
        </p:txBody>
      </p:sp>
    </p:spTree>
    <p:extLst>
      <p:ext uri="{BB962C8B-B14F-4D97-AF65-F5344CB8AC3E}">
        <p14:creationId xmlns:p14="http://schemas.microsoft.com/office/powerpoint/2010/main" val="14753933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0FA5-C48B-AA45-978A-EC12EC8B0541}"/>
              </a:ext>
            </a:extLst>
          </p:cNvPr>
          <p:cNvSpPr>
            <a:spLocks noGrp="1"/>
          </p:cNvSpPr>
          <p:nvPr>
            <p:ph type="title"/>
          </p:nvPr>
        </p:nvSpPr>
        <p:spPr/>
        <p:txBody>
          <a:bodyPr/>
          <a:lstStyle/>
          <a:p>
            <a:r>
              <a:rPr lang="en-US" dirty="0"/>
              <a:t>Basic World Coordinate System (WCS)</a:t>
            </a:r>
          </a:p>
        </p:txBody>
      </p:sp>
      <p:sp>
        <p:nvSpPr>
          <p:cNvPr id="3" name="Content Placeholder 2">
            <a:extLst>
              <a:ext uri="{FF2B5EF4-FFF2-40B4-BE49-F238E27FC236}">
                <a16:creationId xmlns:a16="http://schemas.microsoft.com/office/drawing/2014/main" id="{7638E431-881E-484A-9680-D4ED48B28FC7}"/>
              </a:ext>
            </a:extLst>
          </p:cNvPr>
          <p:cNvSpPr>
            <a:spLocks noGrp="1"/>
          </p:cNvSpPr>
          <p:nvPr>
            <p:ph idx="1"/>
          </p:nvPr>
        </p:nvSpPr>
        <p:spPr>
          <a:xfrm>
            <a:off x="838200" y="1825625"/>
            <a:ext cx="10515600" cy="4898560"/>
          </a:xfrm>
        </p:spPr>
        <p:txBody>
          <a:bodyPr>
            <a:normAutofit fontScale="92500" lnSpcReduction="20000"/>
          </a:bodyPr>
          <a:lstStyle/>
          <a:p>
            <a:r>
              <a:rPr lang="en-US" dirty="0"/>
              <a:t>In general the FITS world coordinate system (WCS) of an image is defined by keywords in the FITS header. </a:t>
            </a:r>
          </a:p>
          <a:p>
            <a:r>
              <a:rPr lang="en-US" dirty="0"/>
              <a:t>The basic idea is that each axis of the image has the following keywords </a:t>
            </a:r>
            <a:r>
              <a:rPr lang="en-US" dirty="0" err="1"/>
              <a:t>assocated</a:t>
            </a:r>
            <a:r>
              <a:rPr lang="en-US" dirty="0"/>
              <a:t> with it: </a:t>
            </a:r>
          </a:p>
          <a:p>
            <a:r>
              <a:rPr lang="en-US" dirty="0"/>
              <a:t>Allows for full linear coordinate transformation (shift, rotation, shear)</a:t>
            </a:r>
          </a:p>
          <a:p>
            <a:pPr lvl="1"/>
            <a:r>
              <a:rPr lang="en-US" dirty="0" err="1"/>
              <a:t>CTYPEi</a:t>
            </a:r>
            <a:r>
              <a:rPr lang="en-US" dirty="0"/>
              <a:t> Type of coordinate on Axis </a:t>
            </a:r>
            <a:r>
              <a:rPr lang="en-US" dirty="0" err="1"/>
              <a:t>i</a:t>
            </a:r>
            <a:r>
              <a:rPr lang="en-US" dirty="0"/>
              <a:t>, 8 characters(The FITS WCS standard defined 25 different projections which are specified by the CTYPE keyword.) d </a:t>
            </a:r>
          </a:p>
          <a:p>
            <a:pPr lvl="1"/>
            <a:r>
              <a:rPr lang="en-US" dirty="0" err="1"/>
              <a:t>CRPIXi</a:t>
            </a:r>
            <a:r>
              <a:rPr lang="en-US" dirty="0"/>
              <a:t> Reference pixel on Axis </a:t>
            </a:r>
            <a:r>
              <a:rPr lang="en-US" dirty="0" err="1"/>
              <a:t>i</a:t>
            </a:r>
            <a:r>
              <a:rPr lang="en-US" dirty="0"/>
              <a:t> </a:t>
            </a:r>
          </a:p>
          <a:p>
            <a:pPr lvl="1"/>
            <a:r>
              <a:rPr lang="en-US" dirty="0" err="1"/>
              <a:t>CRVALi</a:t>
            </a:r>
            <a:r>
              <a:rPr lang="en-US" dirty="0"/>
              <a:t> Value of World Coordinate at Axis </a:t>
            </a:r>
            <a:r>
              <a:rPr lang="en-US" dirty="0" err="1"/>
              <a:t>i</a:t>
            </a:r>
            <a:r>
              <a:rPr lang="en-US" dirty="0"/>
              <a:t> at reference point (</a:t>
            </a:r>
            <a:r>
              <a:rPr lang="en-US" dirty="0" err="1"/>
              <a:t>CRPIXi</a:t>
            </a:r>
            <a:r>
              <a:rPr lang="en-US" dirty="0"/>
              <a:t>)</a:t>
            </a:r>
          </a:p>
          <a:p>
            <a:pPr lvl="1"/>
            <a:r>
              <a:rPr lang="en-US" dirty="0" err="1"/>
              <a:t>CDi_j</a:t>
            </a:r>
            <a:r>
              <a:rPr lang="en-US" dirty="0"/>
              <a:t> A Matrix of partial derivatives of the World Coordinates with respect to the pixel coordinates.</a:t>
            </a:r>
          </a:p>
          <a:p>
            <a:r>
              <a:rPr lang="en-US" dirty="0"/>
              <a:t> Old style allowed for shift and rotation</a:t>
            </a:r>
          </a:p>
          <a:p>
            <a:pPr lvl="1"/>
            <a:r>
              <a:rPr lang="en-US" dirty="0" err="1"/>
              <a:t>CDELTi</a:t>
            </a:r>
            <a:r>
              <a:rPr lang="en-US" dirty="0"/>
              <a:t> coordinate increment on Axis </a:t>
            </a:r>
            <a:r>
              <a:rPr lang="en-US" dirty="0" err="1"/>
              <a:t>i</a:t>
            </a:r>
            <a:r>
              <a:rPr lang="en-US" dirty="0"/>
              <a:t> </a:t>
            </a:r>
          </a:p>
          <a:p>
            <a:pPr lvl="1"/>
            <a:r>
              <a:rPr lang="en-US" dirty="0" err="1"/>
              <a:t>CROTAi</a:t>
            </a:r>
            <a:r>
              <a:rPr lang="en-US" dirty="0"/>
              <a:t> rotation parameter for each Axis </a:t>
            </a:r>
            <a:r>
              <a:rPr lang="en-US" dirty="0" err="1"/>
              <a:t>i</a:t>
            </a:r>
            <a:endParaRPr lang="en-US" dirty="0"/>
          </a:p>
          <a:p>
            <a:r>
              <a:rPr lang="en-US" dirty="0"/>
              <a:t>Newer extensions allow for nonlinear transformations, e.g. SIP coefficients</a:t>
            </a:r>
          </a:p>
        </p:txBody>
      </p:sp>
    </p:spTree>
    <p:extLst>
      <p:ext uri="{BB962C8B-B14F-4D97-AF65-F5344CB8AC3E}">
        <p14:creationId xmlns:p14="http://schemas.microsoft.com/office/powerpoint/2010/main" val="15410028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F6F6-E855-3042-B66D-4142B48DCE4A}"/>
              </a:ext>
            </a:extLst>
          </p:cNvPr>
          <p:cNvSpPr>
            <a:spLocks noGrp="1"/>
          </p:cNvSpPr>
          <p:nvPr>
            <p:ph type="title"/>
          </p:nvPr>
        </p:nvSpPr>
        <p:spPr/>
        <p:txBody>
          <a:bodyPr/>
          <a:lstStyle/>
          <a:p>
            <a:r>
              <a:rPr lang="en-US" dirty="0"/>
              <a:t>WCS projections</a:t>
            </a:r>
          </a:p>
        </p:txBody>
      </p:sp>
      <p:sp>
        <p:nvSpPr>
          <p:cNvPr id="3" name="Content Placeholder 2">
            <a:extLst>
              <a:ext uri="{FF2B5EF4-FFF2-40B4-BE49-F238E27FC236}">
                <a16:creationId xmlns:a16="http://schemas.microsoft.com/office/drawing/2014/main" id="{8BE78616-FAEE-4041-8B2E-8E0C7C99CA87}"/>
              </a:ext>
            </a:extLst>
          </p:cNvPr>
          <p:cNvSpPr>
            <a:spLocks noGrp="1"/>
          </p:cNvSpPr>
          <p:nvPr>
            <p:ph idx="1"/>
          </p:nvPr>
        </p:nvSpPr>
        <p:spPr/>
        <p:txBody>
          <a:bodyPr/>
          <a:lstStyle/>
          <a:p>
            <a:r>
              <a:rPr lang="en-US" dirty="0"/>
              <a:t>Most common is tangent projection</a:t>
            </a:r>
          </a:p>
          <a:p>
            <a:pPr lvl="1"/>
            <a:r>
              <a:rPr lang="en-US" dirty="0"/>
              <a:t> RA__TAN = CD1_1*(x-CRPIX1) + CD1_2*(y-CRPIX2) + CRVAL1</a:t>
            </a:r>
          </a:p>
          <a:p>
            <a:pPr lvl="1"/>
            <a:r>
              <a:rPr lang="en-US" dirty="0"/>
              <a:t> DEC__TAN = CD2_1*(x-CRPIX1) + CD2_2*(y-CRPIX2) + CRVAL2</a:t>
            </a:r>
          </a:p>
          <a:p>
            <a:pPr marL="0" indent="0">
              <a:buNone/>
            </a:pPr>
            <a:endParaRPr lang="en-US" dirty="0"/>
          </a:p>
          <a:p>
            <a:pPr marL="0" indent="0">
              <a:buNone/>
            </a:pPr>
            <a:r>
              <a:rPr lang="en-US" dirty="0"/>
              <a:t>WCS also allows for other projections (important for larger areas)</a:t>
            </a:r>
          </a:p>
        </p:txBody>
      </p:sp>
    </p:spTree>
    <p:extLst>
      <p:ext uri="{BB962C8B-B14F-4D97-AF65-F5344CB8AC3E}">
        <p14:creationId xmlns:p14="http://schemas.microsoft.com/office/powerpoint/2010/main" val="24254413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0239-4B70-914E-83B1-5879C5E3B726}"/>
              </a:ext>
            </a:extLst>
          </p:cNvPr>
          <p:cNvSpPr>
            <a:spLocks noGrp="1"/>
          </p:cNvSpPr>
          <p:nvPr>
            <p:ph type="title"/>
          </p:nvPr>
        </p:nvSpPr>
        <p:spPr/>
        <p:txBody>
          <a:bodyPr/>
          <a:lstStyle/>
          <a:p>
            <a:r>
              <a:rPr lang="en-US" dirty="0"/>
              <a:t>Getting WCS for an image</a:t>
            </a:r>
          </a:p>
        </p:txBody>
      </p:sp>
      <p:sp>
        <p:nvSpPr>
          <p:cNvPr id="3" name="Content Placeholder 2">
            <a:extLst>
              <a:ext uri="{FF2B5EF4-FFF2-40B4-BE49-F238E27FC236}">
                <a16:creationId xmlns:a16="http://schemas.microsoft.com/office/drawing/2014/main" id="{3009A375-9617-1C44-8F26-ED896DEDCACB}"/>
              </a:ext>
            </a:extLst>
          </p:cNvPr>
          <p:cNvSpPr>
            <a:spLocks noGrp="1"/>
          </p:cNvSpPr>
          <p:nvPr>
            <p:ph idx="1"/>
          </p:nvPr>
        </p:nvSpPr>
        <p:spPr/>
        <p:txBody>
          <a:bodyPr/>
          <a:lstStyle/>
          <a:p>
            <a:r>
              <a:rPr lang="en-US" dirty="0"/>
              <a:t>Telescopes will generally put approximate WCS in images, but this may or may not be good enough to locate objects precisely</a:t>
            </a:r>
          </a:p>
          <a:p>
            <a:r>
              <a:rPr lang="en-US" dirty="0"/>
              <a:t>Tools for WCS</a:t>
            </a:r>
          </a:p>
          <a:p>
            <a:pPr lvl="1"/>
            <a:r>
              <a:rPr lang="en-US" dirty="0" err="1"/>
              <a:t>wcstools</a:t>
            </a:r>
            <a:endParaRPr lang="en-US" dirty="0"/>
          </a:p>
          <a:p>
            <a:pPr lvl="1"/>
            <a:r>
              <a:rPr lang="en-US" dirty="0" err="1"/>
              <a:t>astrometry.net</a:t>
            </a:r>
            <a:endParaRPr lang="en-US" dirty="0"/>
          </a:p>
        </p:txBody>
      </p:sp>
    </p:spTree>
    <p:extLst>
      <p:ext uri="{BB962C8B-B14F-4D97-AF65-F5344CB8AC3E}">
        <p14:creationId xmlns:p14="http://schemas.microsoft.com/office/powerpoint/2010/main" val="37975794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CF16-9143-CC42-B226-5B20844B2356}"/>
              </a:ext>
            </a:extLst>
          </p:cNvPr>
          <p:cNvSpPr>
            <a:spLocks noGrp="1"/>
          </p:cNvSpPr>
          <p:nvPr>
            <p:ph type="title"/>
          </p:nvPr>
        </p:nvSpPr>
        <p:spPr/>
        <p:txBody>
          <a:bodyPr/>
          <a:lstStyle/>
          <a:p>
            <a:r>
              <a:rPr lang="en-US" dirty="0"/>
              <a:t>11/17</a:t>
            </a:r>
          </a:p>
        </p:txBody>
      </p:sp>
      <p:sp>
        <p:nvSpPr>
          <p:cNvPr id="3" name="Content Placeholder 2">
            <a:extLst>
              <a:ext uri="{FF2B5EF4-FFF2-40B4-BE49-F238E27FC236}">
                <a16:creationId xmlns:a16="http://schemas.microsoft.com/office/drawing/2014/main" id="{FC6E75D2-B301-E840-BB4D-5F9C7F6A9D8C}"/>
              </a:ext>
            </a:extLst>
          </p:cNvPr>
          <p:cNvSpPr>
            <a:spLocks noGrp="1"/>
          </p:cNvSpPr>
          <p:nvPr>
            <p:ph idx="1"/>
          </p:nvPr>
        </p:nvSpPr>
        <p:spPr/>
        <p:txBody>
          <a:bodyPr/>
          <a:lstStyle/>
          <a:p>
            <a:r>
              <a:rPr lang="en-US" dirty="0"/>
              <a:t>Questions/discussion</a:t>
            </a:r>
          </a:p>
          <a:p>
            <a:pPr lvl="1"/>
            <a:r>
              <a:rPr lang="en-US" dirty="0"/>
              <a:t>Optical detectors</a:t>
            </a:r>
          </a:p>
          <a:p>
            <a:pPr lvl="1"/>
            <a:r>
              <a:rPr lang="en-US" dirty="0"/>
              <a:t>Near-IR detectors</a:t>
            </a:r>
          </a:p>
          <a:p>
            <a:r>
              <a:rPr lang="en-US" dirty="0"/>
              <a:t>Observing and reducing near-IR data</a:t>
            </a:r>
          </a:p>
          <a:p>
            <a:r>
              <a:rPr lang="en-US" dirty="0"/>
              <a:t>TMO data analysis: WCS, photometric transformations</a:t>
            </a:r>
          </a:p>
        </p:txBody>
      </p:sp>
    </p:spTree>
    <p:extLst>
      <p:ext uri="{BB962C8B-B14F-4D97-AF65-F5344CB8AC3E}">
        <p14:creationId xmlns:p14="http://schemas.microsoft.com/office/powerpoint/2010/main" val="36144085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6A06-3FCC-CF4D-BC68-942FE487B1BF}"/>
              </a:ext>
            </a:extLst>
          </p:cNvPr>
          <p:cNvSpPr>
            <a:spLocks noGrp="1"/>
          </p:cNvSpPr>
          <p:nvPr>
            <p:ph type="title"/>
          </p:nvPr>
        </p:nvSpPr>
        <p:spPr>
          <a:xfrm>
            <a:off x="748991" y="298218"/>
            <a:ext cx="10515600" cy="1325563"/>
          </a:xfrm>
        </p:spPr>
        <p:txBody>
          <a:bodyPr/>
          <a:lstStyle/>
          <a:p>
            <a:r>
              <a:rPr lang="en-US" dirty="0"/>
              <a:t>Near-IR observing</a:t>
            </a:r>
          </a:p>
        </p:txBody>
      </p:sp>
      <p:sp>
        <p:nvSpPr>
          <p:cNvPr id="3" name="Content Placeholder 2">
            <a:extLst>
              <a:ext uri="{FF2B5EF4-FFF2-40B4-BE49-F238E27FC236}">
                <a16:creationId xmlns:a16="http://schemas.microsoft.com/office/drawing/2014/main" id="{53C6B612-64E8-A747-8042-B60675D1C215}"/>
              </a:ext>
            </a:extLst>
          </p:cNvPr>
          <p:cNvSpPr>
            <a:spLocks noGrp="1"/>
          </p:cNvSpPr>
          <p:nvPr>
            <p:ph idx="1"/>
          </p:nvPr>
        </p:nvSpPr>
        <p:spPr/>
        <p:txBody>
          <a:bodyPr/>
          <a:lstStyle/>
          <a:p>
            <a:r>
              <a:rPr lang="en-US" dirty="0"/>
              <a:t>What are some differences between working in the optical and working in the near-IR?</a:t>
            </a:r>
          </a:p>
        </p:txBody>
      </p:sp>
    </p:spTree>
    <p:extLst>
      <p:ext uri="{BB962C8B-B14F-4D97-AF65-F5344CB8AC3E}">
        <p14:creationId xmlns:p14="http://schemas.microsoft.com/office/powerpoint/2010/main" val="27541047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CE2F-9AAB-F34B-8C45-09566AACBBB7}"/>
              </a:ext>
            </a:extLst>
          </p:cNvPr>
          <p:cNvSpPr>
            <a:spLocks noGrp="1"/>
          </p:cNvSpPr>
          <p:nvPr>
            <p:ph type="title"/>
          </p:nvPr>
        </p:nvSpPr>
        <p:spPr/>
        <p:txBody>
          <a:bodyPr/>
          <a:lstStyle/>
          <a:p>
            <a:r>
              <a:rPr lang="en-US" dirty="0"/>
              <a:t>Near-IR data</a:t>
            </a:r>
          </a:p>
        </p:txBody>
      </p:sp>
      <p:sp>
        <p:nvSpPr>
          <p:cNvPr id="3" name="Content Placeholder 2">
            <a:extLst>
              <a:ext uri="{FF2B5EF4-FFF2-40B4-BE49-F238E27FC236}">
                <a16:creationId xmlns:a16="http://schemas.microsoft.com/office/drawing/2014/main" id="{69A4D19D-3EBF-7745-A71D-82B9FE394697}"/>
              </a:ext>
            </a:extLst>
          </p:cNvPr>
          <p:cNvSpPr>
            <a:spLocks noGrp="1"/>
          </p:cNvSpPr>
          <p:nvPr>
            <p:ph idx="1"/>
          </p:nvPr>
        </p:nvSpPr>
        <p:spPr/>
        <p:txBody>
          <a:bodyPr/>
          <a:lstStyle/>
          <a:p>
            <a:r>
              <a:rPr lang="en-US" dirty="0"/>
              <a:t>In the near-IR H band, the sky brightness might by something around 13.5 magnitudes / square arcsec</a:t>
            </a:r>
          </a:p>
          <a:p>
            <a:r>
              <a:rPr lang="en-US" dirty="0"/>
              <a:t>If you observe a star with H=13.5 and make a 1% error in determining the background level, by how much will you make an error in your measurement of the star brightness?</a:t>
            </a:r>
          </a:p>
          <a:p>
            <a:r>
              <a:rPr lang="en-US" dirty="0"/>
              <a:t>If you observe a star with H=18.5 and make a 1% error in determining the background level, by how much will you make an error in your measurement of the star brightness?</a:t>
            </a:r>
          </a:p>
          <a:p>
            <a:r>
              <a:rPr lang="en-US" dirty="0"/>
              <a:t>How do we typically measure the background level?</a:t>
            </a:r>
          </a:p>
        </p:txBody>
      </p:sp>
    </p:spTree>
    <p:extLst>
      <p:ext uri="{BB962C8B-B14F-4D97-AF65-F5344CB8AC3E}">
        <p14:creationId xmlns:p14="http://schemas.microsoft.com/office/powerpoint/2010/main" val="3441395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95700</TotalTime>
  <Words>8792</Words>
  <Application>Microsoft Macintosh PowerPoint</Application>
  <PresentationFormat>Widescreen</PresentationFormat>
  <Paragraphs>778</Paragraphs>
  <Slides>103</Slides>
  <Notes>3</Notes>
  <HiddenSlides>19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103</vt:i4>
      </vt:variant>
    </vt:vector>
  </HeadingPairs>
  <TitlesOfParts>
    <vt:vector size="108" baseType="lpstr">
      <vt:lpstr>Arial</vt:lpstr>
      <vt:lpstr>Calibri</vt:lpstr>
      <vt:lpstr>Calibri Light</vt:lpstr>
      <vt:lpstr>Cambria Math</vt:lpstr>
      <vt:lpstr>Office Theme</vt:lpstr>
      <vt:lpstr>ASTR 535 : Observational Techniques</vt:lpstr>
      <vt:lpstr>8/18</vt:lpstr>
      <vt:lpstr>Topics 8/23</vt:lpstr>
      <vt:lpstr>Discussion: flux, surface brightness, and luminosity</vt:lpstr>
      <vt:lpstr>Problem : solar flux and surface brightness</vt:lpstr>
      <vt:lpstr>Light and the electromagnetic spectrum</vt:lpstr>
      <vt:lpstr>Problem : monochromatic flux</vt:lpstr>
      <vt:lpstr>Discussion: magnitudes</vt:lpstr>
      <vt:lpstr>Problem : binary stars</vt:lpstr>
      <vt:lpstr>Problem: flux and distance</vt:lpstr>
      <vt:lpstr>Topics 8/25</vt:lpstr>
      <vt:lpstr>Binaries and the HR diagram</vt:lpstr>
      <vt:lpstr>Discussion: magnitude systems</vt:lpstr>
      <vt:lpstr>From magnitudes to fluxes</vt:lpstr>
      <vt:lpstr>Discussion: colors</vt:lpstr>
      <vt:lpstr>Questions: STMAG and ABNU systems</vt:lpstr>
      <vt:lpstr>Questions: magnitude –flux conversion</vt:lpstr>
      <vt:lpstr>Topics 8/30</vt:lpstr>
      <vt:lpstr>Observed fluxes and the signal (count) equation</vt:lpstr>
      <vt:lpstr>Signal equation</vt:lpstr>
      <vt:lpstr>Signal equation</vt:lpstr>
      <vt:lpstr>Calibrating observations of brightness</vt:lpstr>
      <vt:lpstr>Zeropoint</vt:lpstr>
      <vt:lpstr>Photon flux and the signal equation</vt:lpstr>
      <vt:lpstr>Photometric transformations</vt:lpstr>
      <vt:lpstr>Examples: photometric data</vt:lpstr>
      <vt:lpstr>Exposure time calculator: part one</vt:lpstr>
      <vt:lpstr>Other points</vt:lpstr>
      <vt:lpstr>Topics 9/1</vt:lpstr>
      <vt:lpstr>Probability distribution functions</vt:lpstr>
      <vt:lpstr>Poisson distribution</vt:lpstr>
      <vt:lpstr>Poisson statistics</vt:lpstr>
      <vt:lpstr>Gaussian (normal) distribution</vt:lpstr>
      <vt:lpstr>Importance of uncertainties: applications</vt:lpstr>
      <vt:lpstr>Exposure time calculator</vt:lpstr>
      <vt:lpstr>Examples</vt:lpstr>
      <vt:lpstr>Topics 9/8</vt:lpstr>
      <vt:lpstr>Noise equation</vt:lpstr>
      <vt:lpstr>Astronomical measurements</vt:lpstr>
      <vt:lpstr>Error propagation</vt:lpstr>
      <vt:lpstr>Problems: noise equation</vt:lpstr>
      <vt:lpstr>Problems</vt:lpstr>
      <vt:lpstr>Problems: error propagation</vt:lpstr>
      <vt:lpstr>Topics 9/13</vt:lpstr>
      <vt:lpstr>Splitting and averaging measurements</vt:lpstr>
      <vt:lpstr>Exposure time calculator II</vt:lpstr>
      <vt:lpstr>Topics 9/15</vt:lpstr>
      <vt:lpstr>Observability</vt:lpstr>
      <vt:lpstr>9/20</vt:lpstr>
      <vt:lpstr>Topics 9/22</vt:lpstr>
      <vt:lpstr>Summing and averaging</vt:lpstr>
      <vt:lpstr>TMO observing planning</vt:lpstr>
      <vt:lpstr>Topics 9/27</vt:lpstr>
      <vt:lpstr>Image display demos</vt:lpstr>
      <vt:lpstr>Exercises</vt:lpstr>
      <vt:lpstr>Exercises</vt:lpstr>
      <vt:lpstr>Exercises</vt:lpstr>
      <vt:lpstr>Exercises</vt:lpstr>
      <vt:lpstr>Exercises</vt:lpstr>
      <vt:lpstr>Topic 9/29</vt:lpstr>
      <vt:lpstr>Topics 10/4</vt:lpstr>
      <vt:lpstr>Topics 10/6</vt:lpstr>
      <vt:lpstr>Seeing</vt:lpstr>
      <vt:lpstr>Topics 10/11</vt:lpstr>
      <vt:lpstr>Questions</vt:lpstr>
      <vt:lpstr>Problem</vt:lpstr>
      <vt:lpstr>Topics 10/13</vt:lpstr>
      <vt:lpstr>TMO project observing resources</vt:lpstr>
      <vt:lpstr>TMO observing modes</vt:lpstr>
      <vt:lpstr>TMO observing</vt:lpstr>
      <vt:lpstr>TMO analysis</vt:lpstr>
      <vt:lpstr>Topics 10/18</vt:lpstr>
      <vt:lpstr>Two mirror telescopes</vt:lpstr>
      <vt:lpstr>Topics 10/20</vt:lpstr>
      <vt:lpstr>Diffraction limited imaging</vt:lpstr>
      <vt:lpstr>Focal reducer</vt:lpstr>
      <vt:lpstr>10/25</vt:lpstr>
      <vt:lpstr>10/27</vt:lpstr>
      <vt:lpstr>TUI : web page https://www.apo.nmsu.edu/35m_operations/TUI/</vt:lpstr>
      <vt:lpstr>11/1</vt:lpstr>
      <vt:lpstr>11/3</vt:lpstr>
      <vt:lpstr>Spectrograph resolution</vt:lpstr>
      <vt:lpstr>Inspection of images</vt:lpstr>
      <vt:lpstr>Pyvista installation and file reading</vt:lpstr>
      <vt:lpstr>KOSMOS resolution</vt:lpstr>
      <vt:lpstr>11/8</vt:lpstr>
      <vt:lpstr>Review questions</vt:lpstr>
      <vt:lpstr>PowerPoint Presentation</vt:lpstr>
      <vt:lpstr>11/10</vt:lpstr>
      <vt:lpstr>Combining calibration frames</vt:lpstr>
      <vt:lpstr>pyvista tools</vt:lpstr>
      <vt:lpstr>APO data</vt:lpstr>
      <vt:lpstr>11/15</vt:lpstr>
      <vt:lpstr>Basic World Coordinate System (WCS)</vt:lpstr>
      <vt:lpstr>WCS projections</vt:lpstr>
      <vt:lpstr>Getting WCS for an image</vt:lpstr>
      <vt:lpstr>11/17</vt:lpstr>
      <vt:lpstr>Near-IR observing</vt:lpstr>
      <vt:lpstr>Near-IR data</vt:lpstr>
      <vt:lpstr>11/29</vt:lpstr>
      <vt:lpstr>Photometric transformations</vt:lpstr>
      <vt:lpstr>Spectroscopic data reduction</vt:lpstr>
      <vt:lpstr>12/1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535</dc:title>
  <dc:creator>Jon Holtzman</dc:creator>
  <cp:lastModifiedBy>Jon Holtzman</cp:lastModifiedBy>
  <cp:revision>99</cp:revision>
  <dcterms:created xsi:type="dcterms:W3CDTF">2019-08-21T22:04:55Z</dcterms:created>
  <dcterms:modified xsi:type="dcterms:W3CDTF">2021-12-01T03:54:51Z</dcterms:modified>
</cp:coreProperties>
</file>