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8" r:id="rId3"/>
    <p:sldId id="299" r:id="rId4"/>
    <p:sldId id="300" r:id="rId5"/>
    <p:sldId id="301" r:id="rId6"/>
    <p:sldId id="302" r:id="rId7"/>
    <p:sldId id="304" r:id="rId8"/>
    <p:sldId id="303" r:id="rId9"/>
    <p:sldId id="275" r:id="rId10"/>
    <p:sldId id="276" r:id="rId11"/>
    <p:sldId id="277" r:id="rId12"/>
    <p:sldId id="278" r:id="rId13"/>
    <p:sldId id="279" r:id="rId14"/>
    <p:sldId id="280" r:id="rId15"/>
    <p:sldId id="288" r:id="rId16"/>
    <p:sldId id="281" r:id="rId17"/>
    <p:sldId id="283" r:id="rId18"/>
    <p:sldId id="284" r:id="rId19"/>
    <p:sldId id="285" r:id="rId20"/>
    <p:sldId id="282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4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FFB-EC29-D94D-86E6-931FC54A8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31CF5-3AB5-0F40-B157-F763906CB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ADFE-5EF9-0841-9635-6EEE4FA1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7DA2B-90D8-784F-9A5B-1317777A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45AAC-760C-2741-996A-6B4EF18E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9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A997-53C2-4B43-996B-D1887747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E972F-7B6D-B642-AB1A-518B6FDFE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76D6A-87E1-DE46-8B4B-83BAC54F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58F39-6952-8444-A5E8-760445CB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630CA-98E3-B946-A7B3-D6F7665D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3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10AC8-00D4-0748-8C75-AE95925B5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98828-D3E8-FA42-814B-EDB90B976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134AE-CAED-4E44-885A-94F8B469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B349-17CB-1C4B-9379-2BDEA526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54CE2-5ECE-DD46-B950-331A87EE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1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8F82-2F52-BD43-A525-F1598F14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6CB74-D2AD-6343-A02D-684B9E9B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259BB-8812-ED42-A6B7-82A5481D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1C8C-697C-D245-8580-C0A374C6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01F90-FC4A-5346-A2FD-65CFDDFA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7FEB-7698-4142-874D-40B89DCF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ECB53-3749-0345-954E-3096158F9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A019E-DD3A-F94A-A658-9C462DA8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7A455-5A81-7E43-A8B6-4619FE6E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44EED-2058-7D44-B70E-36ECF68C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BA02-3B4C-A541-8821-95520F9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385DA-7B34-8442-9BA3-431915568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C1C20-28FA-F649-95BA-8DB3F5B94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A1414-4EA4-7849-8C0C-3DCF6CA6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7EF48-6955-BB4D-AFE8-B9D8A733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8EFB1-76CC-4643-B87F-C1D1493C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2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D65D-AEA7-AF41-8838-3E327AB3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F816D-C5C5-3A4D-9788-E1D084A4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7A1EB-394C-604D-9964-61F678E95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97438-1478-6749-ADA6-82C11C61B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ACC3A-3C43-3D45-998B-729AE1ADC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202A6-7192-8346-B450-8FFD7491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DF378-06F3-654F-BC08-06FDA7B4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9C7806-40BD-ED47-8756-28E915AC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9E38-BC0A-EF44-8B69-F7C7F371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5C1C4-BE6C-B14C-BDC1-9EA12175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6034D-80EC-2B41-AE94-98E16DFB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1BD65-AA51-004A-87F4-25593A33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7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CB81-3F8A-F548-AA54-B27E5AB4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514DA-65B5-F446-B7AA-5D3C7B4F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2C6C-8333-C54B-AAA6-DAA54409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584F-0FA2-E843-8FB1-C946C144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10B8-EE51-0747-8E24-3251564D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C8825-2BC4-DD43-B9EB-AAB75861D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A4801-DBCA-C642-B680-97FEB9DD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D16D8-94CF-9B40-A741-863CC1A9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F99C2-373A-1B4F-8BEE-CFDCAADE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6D93-049A-BE46-A67F-82A4648B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F48A0-BFE9-E246-9FC3-68765E2C8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1905E-9A21-8F45-A71E-513436B12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33F1A-EB3E-2346-9DA1-4AD9A4EC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F23C0-28B4-F342-B87D-D2AF285D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68EE0-3573-0E46-BBB4-161555D2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1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54E923-9CCF-2443-AB51-1D872FB9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B6FDD-8F31-0649-B8AD-C57864182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150EF-37AC-9245-B71E-69A3387CC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1BC0-C33C-3A4C-A786-B939239B088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07AD-5F45-D24C-8B40-D14479DF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1941-C0D2-8A48-BA94-F459169E5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42FE-3A9D-0740-B2D8-BE0ED849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p-photonics.com/field_lense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289-DF0B-E44E-AC26-BD6648118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ASTR 535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5F-ECCA-A24A-B994-FA3C37479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Observational Techniques</a:t>
            </a:r>
          </a:p>
          <a:p>
            <a:r>
              <a:rPr lang="en-US" dirty="0"/>
              <a:t>Fall 2019 (10/23)</a:t>
            </a:r>
          </a:p>
          <a:p>
            <a:r>
              <a:rPr lang="en-US" dirty="0"/>
              <a:t>Instruments / Detectors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3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4407-8E61-7D44-9669-3C5902D8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Instrument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3D05E-2761-C844-BFF1-84150E064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flatteners</a:t>
            </a:r>
          </a:p>
          <a:p>
            <a:r>
              <a:rPr lang="en-US" dirty="0"/>
              <a:t>Focal plane </a:t>
            </a:r>
            <a:r>
              <a:rPr lang="en-US" dirty="0" err="1"/>
              <a:t>reimagers</a:t>
            </a:r>
            <a:endParaRPr lang="en-US" dirty="0"/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Pupil </a:t>
            </a:r>
            <a:r>
              <a:rPr lang="en-US" dirty="0" err="1"/>
              <a:t>reimagers</a:t>
            </a:r>
            <a:endParaRPr lang="en-US" dirty="0"/>
          </a:p>
          <a:p>
            <a:pPr lvl="1"/>
            <a:r>
              <a:rPr lang="en-US" dirty="0"/>
              <a:t>Field lens</a:t>
            </a:r>
          </a:p>
          <a:p>
            <a:pPr lvl="1"/>
            <a:r>
              <a:rPr lang="en-US" dirty="0"/>
              <a:t>Motivations</a:t>
            </a:r>
          </a:p>
          <a:p>
            <a:pPr lvl="2"/>
            <a:r>
              <a:rPr lang="en-US" dirty="0"/>
              <a:t>Adaptive optics</a:t>
            </a:r>
          </a:p>
          <a:p>
            <a:pPr lvl="2"/>
            <a:r>
              <a:rPr lang="en-US" dirty="0"/>
              <a:t>Minimize size of optics, e.g. </a:t>
            </a:r>
            <a:r>
              <a:rPr lang="en-US" dirty="0">
                <a:hlinkClick r:id="rId2"/>
              </a:rPr>
              <a:t>https://www.rp-photonics.com/field_lenses.html</a:t>
            </a:r>
            <a:endParaRPr lang="en-US" dirty="0"/>
          </a:p>
          <a:p>
            <a:pPr lvl="2"/>
            <a:r>
              <a:rPr lang="en-US" dirty="0"/>
              <a:t>Coronagraphs</a:t>
            </a:r>
          </a:p>
          <a:p>
            <a:pPr lvl="2"/>
            <a:r>
              <a:rPr lang="en-US" dirty="0"/>
              <a:t>IR instruments and cold pupil stops</a:t>
            </a:r>
          </a:p>
        </p:txBody>
      </p:sp>
    </p:spTree>
    <p:extLst>
      <p:ext uri="{BB962C8B-B14F-4D97-AF65-F5344CB8AC3E}">
        <p14:creationId xmlns:p14="http://schemas.microsoft.com/office/powerpoint/2010/main" val="29545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594B-6720-F44E-8674-9AB5D34A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2C97-E15E-0F4B-B233-9AD189424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by width</a:t>
            </a:r>
          </a:p>
          <a:p>
            <a:pPr lvl="1"/>
            <a:r>
              <a:rPr lang="en-US" dirty="0"/>
              <a:t>Broad-band</a:t>
            </a:r>
          </a:p>
          <a:p>
            <a:pPr lvl="1"/>
            <a:r>
              <a:rPr lang="en-US" dirty="0"/>
              <a:t>Medium-band</a:t>
            </a:r>
          </a:p>
          <a:p>
            <a:pPr lvl="1"/>
            <a:r>
              <a:rPr lang="en-US" dirty="0"/>
              <a:t>Narrow band</a:t>
            </a:r>
          </a:p>
          <a:p>
            <a:r>
              <a:rPr lang="en-US" dirty="0"/>
              <a:t>Classification by type</a:t>
            </a:r>
          </a:p>
          <a:p>
            <a:pPr lvl="1"/>
            <a:r>
              <a:rPr lang="en-US" dirty="0"/>
              <a:t>Colored glass</a:t>
            </a:r>
          </a:p>
          <a:p>
            <a:pPr lvl="1"/>
            <a:r>
              <a:rPr lang="en-US" dirty="0"/>
              <a:t>Interference filters: partially reflecting parallel surfaces</a:t>
            </a:r>
          </a:p>
          <a:p>
            <a:pPr lvl="2"/>
            <a:r>
              <a:rPr lang="en-US" i="1" dirty="0"/>
              <a:t>m</a:t>
            </a:r>
            <a:r>
              <a:rPr lang="el-GR" i="1" dirty="0"/>
              <a:t>λ</a:t>
            </a:r>
            <a:r>
              <a:rPr lang="el-GR" dirty="0"/>
              <a:t> = 2</a:t>
            </a:r>
            <a:r>
              <a:rPr lang="en-US" i="1" dirty="0" err="1"/>
              <a:t>nd</a:t>
            </a:r>
            <a:r>
              <a:rPr lang="en-US" dirty="0"/>
              <a:t> cos</a:t>
            </a:r>
            <a:r>
              <a:rPr lang="el-GR" i="1" dirty="0"/>
              <a:t>θ</a:t>
            </a:r>
            <a:endParaRPr lang="en-US" dirty="0"/>
          </a:p>
          <a:p>
            <a:pPr lvl="2"/>
            <a:r>
              <a:rPr lang="en-US" dirty="0"/>
              <a:t>Dependences on angle of incidence: implication for filter location and bandpass variation in different optical systems</a:t>
            </a:r>
            <a:r>
              <a:rPr lang="en-US" dirty="0">
                <a:sym typeface="Wingdings" pitchFamily="2" charset="2"/>
              </a:rPr>
              <a:t> (c.f. Coronado solar telescopes)</a:t>
            </a:r>
            <a:endParaRPr lang="en-US" dirty="0"/>
          </a:p>
          <a:p>
            <a:pPr lvl="2"/>
            <a:r>
              <a:rPr lang="en-US" dirty="0"/>
              <a:t>Note also antireflection coatings</a:t>
            </a:r>
          </a:p>
        </p:txBody>
      </p:sp>
    </p:spTree>
    <p:extLst>
      <p:ext uri="{BB962C8B-B14F-4D97-AF65-F5344CB8AC3E}">
        <p14:creationId xmlns:p14="http://schemas.microsoft.com/office/powerpoint/2010/main" val="5162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2EE2-1DC9-B14D-983A-C1519B99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spectroscopy: Fabry-Perot interferometer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48A03-865A-3647-BB22-C5F6BB47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etalon: a tunable interference filter</a:t>
            </a:r>
          </a:p>
          <a:p>
            <a:pPr lvl="1"/>
            <a:r>
              <a:rPr lang="en-US" dirty="0"/>
              <a:t>Tuned by changing index of refraction, tilt</a:t>
            </a:r>
          </a:p>
          <a:p>
            <a:r>
              <a:rPr lang="en-US" dirty="0"/>
              <a:t>Location of etalon in collimated beam</a:t>
            </a:r>
          </a:p>
          <a:p>
            <a:pPr lvl="1"/>
            <a:r>
              <a:rPr lang="en-US" dirty="0"/>
              <a:t>Implication: different bandpass at different field angle</a:t>
            </a:r>
          </a:p>
          <a:p>
            <a:r>
              <a:rPr lang="en-US" dirty="0"/>
              <a:t>Fabry-Perot data cubes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7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95F4-9823-E24C-8A30-DDE19821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Dispersing spectrographs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A1C08-9B3F-8F4C-8670-0B79A6E4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design</a:t>
            </a:r>
          </a:p>
          <a:p>
            <a:pPr lvl="1"/>
            <a:r>
              <a:rPr lang="en-US" dirty="0"/>
              <a:t>Focal plan </a:t>
            </a:r>
            <a:r>
              <a:rPr lang="en-US" dirty="0" err="1"/>
              <a:t>reimager</a:t>
            </a:r>
            <a:r>
              <a:rPr lang="en-US" dirty="0"/>
              <a:t>, with a dispersing element</a:t>
            </a:r>
          </a:p>
          <a:p>
            <a:pPr lvl="1"/>
            <a:r>
              <a:rPr lang="en-US" dirty="0"/>
              <a:t>Dispersing elements:</a:t>
            </a:r>
          </a:p>
          <a:p>
            <a:pPr lvl="2"/>
            <a:r>
              <a:rPr lang="en-US" dirty="0"/>
              <a:t>Diffraction grating</a:t>
            </a:r>
          </a:p>
          <a:p>
            <a:pPr lvl="2"/>
            <a:r>
              <a:rPr lang="en-US" dirty="0"/>
              <a:t>Prism</a:t>
            </a:r>
          </a:p>
          <a:p>
            <a:r>
              <a:rPr lang="en-US" dirty="0"/>
              <a:t>Basic spectrograph user characteristics</a:t>
            </a:r>
          </a:p>
          <a:p>
            <a:pPr lvl="1"/>
            <a:r>
              <a:rPr lang="en-US" dirty="0"/>
              <a:t>dispersion</a:t>
            </a:r>
          </a:p>
          <a:p>
            <a:pPr lvl="2"/>
            <a:r>
              <a:rPr lang="en-US" dirty="0"/>
              <a:t>Angular dispersion (angle per wavelength, e.g. radians/A) : dispersing element</a:t>
            </a:r>
          </a:p>
          <a:p>
            <a:pPr lvl="2"/>
            <a:r>
              <a:rPr lang="en-US" dirty="0"/>
              <a:t>Linear dispersion (distance per wavelength e.g. mm/A) : dispersing element + camera lens</a:t>
            </a:r>
          </a:p>
          <a:p>
            <a:pPr lvl="2"/>
            <a:r>
              <a:rPr lang="en-US" dirty="0"/>
              <a:t>Inverse linear dispersion (wavelength per distance, e.g. A/mm or A/pixel)</a:t>
            </a:r>
          </a:p>
          <a:p>
            <a:pPr lvl="1"/>
            <a:r>
              <a:rPr lang="en-US" dirty="0"/>
              <a:t>resolution</a:t>
            </a:r>
          </a:p>
          <a:p>
            <a:pPr lvl="1"/>
            <a:r>
              <a:rPr lang="en-US" dirty="0"/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15527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6AB3-B74D-6C40-88D2-C7482346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382A4-6226-1A48-9C03-4FD994EAC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spectrograph as an imager with dispersion</a:t>
                </a:r>
              </a:p>
              <a:p>
                <a:r>
                  <a:rPr lang="en-US" dirty="0"/>
                  <a:t>Note potential confusion of sources!</a:t>
                </a:r>
              </a:p>
              <a:p>
                <a:r>
                  <a:rPr lang="en-US" dirty="0"/>
                  <a:t>Slit spectrograph</a:t>
                </a:r>
              </a:p>
              <a:p>
                <a:r>
                  <a:rPr lang="en-US" dirty="0"/>
                  <a:t>Resolution of a spectrograph</a:t>
                </a:r>
              </a:p>
              <a:p>
                <a:pPr lvl="1"/>
                <a:r>
                  <a:rPr lang="en-US" dirty="0"/>
                  <a:t>Dependence on  slit / image width</a:t>
                </a:r>
              </a:p>
              <a:p>
                <a:pPr lvl="1"/>
                <a:r>
                  <a:rPr lang="en-US" dirty="0"/>
                  <a:t>Numerical description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width of a monochromatic source, related to physical slit width by magnification of spectrograph (including anamorphic magnification)</a:t>
                </a:r>
              </a:p>
              <a:p>
                <a:pPr lvl="2"/>
                <a:r>
                  <a:rPr lang="en-US" b="0" dirty="0"/>
                  <a:t>Dimensionless resolution: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𝛿𝜆</m:t>
                    </m:r>
                  </m:oMath>
                </a14:m>
                <a:r>
                  <a:rPr lang="en-US" dirty="0"/>
                  <a:t> roughly constant at fixed order of dispersive element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382A4-6226-1A48-9C03-4FD994EAC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32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3B19-C79B-9348-A269-3A2E0173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FA13-299F-494C-8192-B216DA29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D297A-752C-3645-AE7B-92A70DEE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8" y="149497"/>
            <a:ext cx="11707063" cy="65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7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477D-267A-2A4B-96E3-7679118B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Astronomical spectrographs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2794-A774-A642-8702-F58B2E5CB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Slitless</a:t>
            </a:r>
            <a:r>
              <a:rPr lang="en-US" dirty="0"/>
              <a:t> spectroscopy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grism</a:t>
            </a:r>
            <a:endParaRPr lang="en-US" dirty="0"/>
          </a:p>
          <a:p>
            <a:pPr lvl="1"/>
            <a:r>
              <a:rPr lang="en-US" dirty="0"/>
              <a:t>Implication for sky background</a:t>
            </a:r>
          </a:p>
          <a:p>
            <a:r>
              <a:rPr lang="en-US" dirty="0"/>
              <a:t>Long-slit spectroscopy</a:t>
            </a:r>
          </a:p>
          <a:p>
            <a:r>
              <a:rPr lang="en-US" dirty="0" err="1"/>
              <a:t>multiobject</a:t>
            </a:r>
            <a:r>
              <a:rPr lang="en-US" dirty="0"/>
              <a:t> spectroscopy with </a:t>
            </a:r>
            <a:r>
              <a:rPr lang="en-US" dirty="0" err="1"/>
              <a:t>slitlets</a:t>
            </a:r>
            <a:endParaRPr lang="en-US" dirty="0"/>
          </a:p>
          <a:p>
            <a:r>
              <a:rPr lang="en-US" dirty="0"/>
              <a:t>Image slicers:</a:t>
            </a:r>
          </a:p>
          <a:p>
            <a:r>
              <a:rPr lang="en-US" dirty="0"/>
              <a:t>Fiber spectrographs</a:t>
            </a:r>
          </a:p>
          <a:p>
            <a:r>
              <a:rPr lang="en-US" dirty="0"/>
              <a:t>Integral field spectrograph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1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8BB3EC-08FE-7C43-B9B8-3E8A9896D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662" y="377468"/>
            <a:ext cx="8255059" cy="6103063"/>
          </a:xfrm>
        </p:spPr>
      </p:pic>
    </p:spTree>
    <p:extLst>
      <p:ext uri="{BB962C8B-B14F-4D97-AF65-F5344CB8AC3E}">
        <p14:creationId xmlns:p14="http://schemas.microsoft.com/office/powerpoint/2010/main" val="3782864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126B91C-A40F-1C4D-B891-EEDBCFD57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51" y="322883"/>
            <a:ext cx="9130937" cy="6524817"/>
          </a:xfrm>
        </p:spPr>
      </p:pic>
    </p:spTree>
    <p:extLst>
      <p:ext uri="{BB962C8B-B14F-4D97-AF65-F5344CB8AC3E}">
        <p14:creationId xmlns:p14="http://schemas.microsoft.com/office/powerpoint/2010/main" val="338741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66CC20-D21D-B742-9DCA-5B92A417C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78" y="371783"/>
            <a:ext cx="8287118" cy="6114434"/>
          </a:xfrm>
        </p:spPr>
      </p:pic>
    </p:spTree>
    <p:extLst>
      <p:ext uri="{BB962C8B-B14F-4D97-AF65-F5344CB8AC3E}">
        <p14:creationId xmlns:p14="http://schemas.microsoft.com/office/powerpoint/2010/main" val="309384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B612-E04A-5823-CC5D-97629788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2151-6E60-2FE4-4BD1-152C3E090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Imaging data reduction</a:t>
            </a:r>
          </a:p>
          <a:p>
            <a:pPr lvl="1"/>
            <a:r>
              <a:rPr lang="en-US" dirty="0"/>
              <a:t>World coordinate systems</a:t>
            </a:r>
          </a:p>
          <a:p>
            <a:pPr lvl="1"/>
            <a:r>
              <a:rPr lang="en-US" dirty="0"/>
              <a:t>Running notebooks remotely</a:t>
            </a:r>
          </a:p>
        </p:txBody>
      </p:sp>
    </p:spTree>
    <p:extLst>
      <p:ext uri="{BB962C8B-B14F-4D97-AF65-F5344CB8AC3E}">
        <p14:creationId xmlns:p14="http://schemas.microsoft.com/office/powerpoint/2010/main" val="1302093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2F69-6A11-D846-9856-2C30047A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F494-966C-D641-99CC-3117B17B8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Prisms</a:t>
            </a:r>
          </a:p>
          <a:p>
            <a:r>
              <a:rPr lang="en-US" dirty="0"/>
              <a:t>Diffraction gratings: multi-slit interference (note this is not spectrograph slit!)</a:t>
            </a:r>
          </a:p>
          <a:p>
            <a:pPr lvl="1"/>
            <a:r>
              <a:rPr lang="en-US" dirty="0"/>
              <a:t>Grating equation</a:t>
            </a:r>
          </a:p>
          <a:p>
            <a:pPr marL="914400" lvl="2" indent="0">
              <a:buNone/>
            </a:pPr>
            <a:r>
              <a:rPr lang="en-US" i="1" dirty="0"/>
              <a:t>m</a:t>
            </a:r>
            <a:r>
              <a:rPr lang="el-GR" i="1" dirty="0"/>
              <a:t>λ</a:t>
            </a:r>
            <a:r>
              <a:rPr lang="el-GR" dirty="0"/>
              <a:t> = </a:t>
            </a:r>
            <a:r>
              <a:rPr lang="el-GR" i="1" dirty="0"/>
              <a:t>σ</a:t>
            </a:r>
            <a:r>
              <a:rPr lang="el-GR" dirty="0"/>
              <a:t>(</a:t>
            </a:r>
            <a:r>
              <a:rPr lang="en-US" i="1" dirty="0"/>
              <a:t>sin</a:t>
            </a:r>
            <a:r>
              <a:rPr lang="el-GR" i="1" dirty="0"/>
              <a:t>β</a:t>
            </a:r>
            <a:r>
              <a:rPr lang="el-GR" dirty="0"/>
              <a:t> + </a:t>
            </a:r>
            <a:r>
              <a:rPr lang="en-US" i="1" dirty="0"/>
              <a:t>sin</a:t>
            </a:r>
            <a:r>
              <a:rPr lang="el-GR" i="1" dirty="0"/>
              <a:t>α</a:t>
            </a:r>
            <a:r>
              <a:rPr lang="el-GR" dirty="0"/>
              <a:t>)</a:t>
            </a:r>
            <a:endParaRPr lang="en-US" dirty="0"/>
          </a:p>
          <a:p>
            <a:pPr lvl="1"/>
            <a:r>
              <a:rPr lang="en-US" dirty="0"/>
              <a:t>Orders and order overlap</a:t>
            </a:r>
          </a:p>
          <a:p>
            <a:pPr lvl="1"/>
            <a:r>
              <a:rPr lang="en-US" dirty="0"/>
              <a:t>Echelle spectroscopy</a:t>
            </a:r>
          </a:p>
          <a:p>
            <a:pPr lvl="1"/>
            <a:r>
              <a:rPr lang="en-US" dirty="0"/>
              <a:t>Anamorphic magnification</a:t>
            </a:r>
          </a:p>
          <a:p>
            <a:pPr lvl="1"/>
            <a:r>
              <a:rPr lang="en-US" dirty="0"/>
              <a:t>Grating throughput/efficiency and grating blaze</a:t>
            </a:r>
          </a:p>
          <a:p>
            <a:pPr lvl="2"/>
            <a:r>
              <a:rPr lang="en-US" dirty="0"/>
              <a:t>Volume phase holographic (VPH) gratings</a:t>
            </a:r>
          </a:p>
        </p:txBody>
      </p:sp>
    </p:spTree>
    <p:extLst>
      <p:ext uri="{BB962C8B-B14F-4D97-AF65-F5344CB8AC3E}">
        <p14:creationId xmlns:p14="http://schemas.microsoft.com/office/powerpoint/2010/main" val="259694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F292-4CAB-014E-8F52-5D241060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0422-311C-6942-8DCC-B27E69A02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types:</a:t>
            </a:r>
          </a:p>
          <a:p>
            <a:pPr lvl="1"/>
            <a:r>
              <a:rPr lang="en-US" dirty="0"/>
              <a:t>Photographic</a:t>
            </a:r>
          </a:p>
          <a:p>
            <a:pPr lvl="1"/>
            <a:r>
              <a:rPr lang="en-US" dirty="0"/>
              <a:t>Photoelectric detectors</a:t>
            </a:r>
          </a:p>
          <a:p>
            <a:pPr lvl="2"/>
            <a:r>
              <a:rPr lang="en-US" dirty="0"/>
              <a:t>Photoelectric effect</a:t>
            </a:r>
          </a:p>
          <a:p>
            <a:pPr lvl="2"/>
            <a:r>
              <a:rPr lang="en-US" dirty="0"/>
              <a:t>Photon counter: photons make “events”</a:t>
            </a:r>
          </a:p>
          <a:p>
            <a:pPr lvl="3"/>
            <a:r>
              <a:rPr lang="en-US" dirty="0"/>
              <a:t>Photomultipliers</a:t>
            </a:r>
          </a:p>
          <a:p>
            <a:pPr lvl="3"/>
            <a:r>
              <a:rPr lang="en-US" dirty="0"/>
              <a:t>Photon counting arrays</a:t>
            </a:r>
          </a:p>
          <a:p>
            <a:pPr lvl="2"/>
            <a:r>
              <a:rPr lang="en-US" dirty="0"/>
              <a:t>Photon collector: photons generate photoelectrons</a:t>
            </a:r>
          </a:p>
          <a:p>
            <a:pPr lvl="3"/>
            <a:r>
              <a:rPr lang="en-US" dirty="0"/>
              <a:t>Different materials: Si, HgCdTe, </a:t>
            </a:r>
            <a:r>
              <a:rPr lang="en-US" dirty="0" err="1"/>
              <a:t>InSb</a:t>
            </a:r>
            <a:r>
              <a:rPr lang="en-US" dirty="0"/>
              <a:t>, </a:t>
            </a:r>
            <a:r>
              <a:rPr lang="en-US" dirty="0" err="1"/>
              <a:t>PtSi</a:t>
            </a:r>
            <a:endParaRPr lang="en-US" dirty="0"/>
          </a:p>
          <a:p>
            <a:pPr lvl="3"/>
            <a:r>
              <a:rPr lang="en-US" dirty="0"/>
              <a:t>Different readout electronics: CCD, CMOS, IR multiplexer</a:t>
            </a:r>
          </a:p>
        </p:txBody>
      </p:sp>
    </p:spTree>
    <p:extLst>
      <p:ext uri="{BB962C8B-B14F-4D97-AF65-F5344CB8AC3E}">
        <p14:creationId xmlns:p14="http://schemas.microsoft.com/office/powerpoint/2010/main" val="331013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7923-C56E-5246-B8BB-4519F0C2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4E52-5F05-604D-9C6D-4611E67B5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efficiency</a:t>
            </a:r>
          </a:p>
          <a:p>
            <a:r>
              <a:rPr lang="en-US" dirty="0"/>
              <a:t>Size / resolution elements</a:t>
            </a:r>
          </a:p>
          <a:p>
            <a:r>
              <a:rPr lang="en-US" dirty="0"/>
              <a:t>Discovery efficiency : size * QE</a:t>
            </a:r>
          </a:p>
          <a:p>
            <a:r>
              <a:rPr lang="en-US" dirty="0"/>
              <a:t>Readout effects</a:t>
            </a:r>
          </a:p>
          <a:p>
            <a:pPr lvl="1"/>
            <a:r>
              <a:rPr lang="en-US" dirty="0"/>
              <a:t>Readout noise</a:t>
            </a:r>
          </a:p>
          <a:p>
            <a:pPr lvl="1"/>
            <a:r>
              <a:rPr lang="en-US" dirty="0"/>
              <a:t>Pattern noise / fixed pattern noise</a:t>
            </a:r>
          </a:p>
          <a:p>
            <a:r>
              <a:rPr lang="en-US" dirty="0"/>
              <a:t>Dark current</a:t>
            </a:r>
          </a:p>
          <a:p>
            <a:r>
              <a:rPr lang="en-US" dirty="0"/>
              <a:t>Linearity</a:t>
            </a:r>
          </a:p>
          <a:p>
            <a:r>
              <a:rPr lang="en-US" dirty="0"/>
              <a:t>Full well</a:t>
            </a:r>
          </a:p>
        </p:txBody>
      </p:sp>
    </p:spTree>
    <p:extLst>
      <p:ext uri="{BB962C8B-B14F-4D97-AF65-F5344CB8AC3E}">
        <p14:creationId xmlns:p14="http://schemas.microsoft.com/office/powerpoint/2010/main" val="151521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6C2D-CA42-BB48-8799-AB3D60A0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detector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3028-EDCE-8948-BD6B-2BC4621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  <a:p>
            <a:pPr lvl="1"/>
            <a:r>
              <a:rPr lang="en-US" dirty="0"/>
              <a:t>Defects</a:t>
            </a:r>
          </a:p>
          <a:p>
            <a:pPr lvl="1"/>
            <a:r>
              <a:rPr lang="en-US" dirty="0"/>
              <a:t>Modulation transfer function</a:t>
            </a:r>
          </a:p>
          <a:p>
            <a:pPr lvl="2"/>
            <a:r>
              <a:rPr lang="en-US" dirty="0"/>
              <a:t>fringing</a:t>
            </a:r>
          </a:p>
          <a:p>
            <a:pPr lvl="1"/>
            <a:r>
              <a:rPr lang="en-US" dirty="0"/>
              <a:t>Readout speed</a:t>
            </a:r>
          </a:p>
          <a:p>
            <a:pPr lvl="1"/>
            <a:r>
              <a:rPr lang="en-US" dirty="0"/>
              <a:t>Saturation behavior</a:t>
            </a:r>
          </a:p>
          <a:p>
            <a:pPr lvl="1"/>
            <a:r>
              <a:rPr lang="en-US" dirty="0"/>
              <a:t>Hysteresis</a:t>
            </a:r>
          </a:p>
          <a:p>
            <a:pPr lvl="1"/>
            <a:r>
              <a:rPr lang="en-US" dirty="0"/>
              <a:t>reciprocity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76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7E0F-6E7C-A44F-8B36-0CA5B320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7977BB-D9FE-A343-8215-2079CC4EF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A/D converters: bits and output range</a:t>
                </a:r>
              </a:p>
              <a:p>
                <a:r>
                  <a:rPr lang="en-US" dirty="0"/>
                  <a:t>Gain/amplification</a:t>
                </a:r>
              </a:p>
              <a:p>
                <a:pPr lvl="1"/>
                <a:r>
                  <a:rPr lang="en-US" dirty="0"/>
                  <a:t>Implication for noise calculations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Dynamic range</a:t>
                </a:r>
              </a:p>
              <a:p>
                <a:r>
                  <a:rPr lang="en-US" dirty="0"/>
                  <a:t>Determining gain and readout noise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Single frame: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 C G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there can be variations of L across frame, so can’t do spatial statistics to get variance; could take lots of frames and get statistics on a per pixel basis, or …</a:t>
                </a:r>
              </a:p>
              <a:p>
                <a:pPr lvl="1"/>
                <a:r>
                  <a:rPr lang="en-US" dirty="0"/>
                  <a:t>Use difference between pair of frames</a:t>
                </a:r>
              </a:p>
              <a:p>
                <a:pPr lvl="1"/>
                <a:r>
                  <a:rPr lang="en-US" dirty="0"/>
                  <a:t>Low and high light level for </a:t>
                </a:r>
                <a:r>
                  <a:rPr lang="en-US" dirty="0" err="1"/>
                  <a:t>rn</a:t>
                </a:r>
                <a:r>
                  <a:rPr lang="en-US" dirty="0"/>
                  <a:t> and gain, respectively, or, better yet, range of light levels to verify expected noise performance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7977BB-D9FE-A343-8215-2079CC4EF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801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257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6430-40BB-A044-BFBE-73AA8603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C2203-188C-CE44-B793-24ED075B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Readout method</a:t>
            </a:r>
          </a:p>
          <a:p>
            <a:r>
              <a:rPr lang="en-US" dirty="0"/>
              <a:t>Charge transfer </a:t>
            </a:r>
          </a:p>
          <a:p>
            <a:pPr lvl="1"/>
            <a:r>
              <a:rPr lang="en-US" dirty="0"/>
              <a:t>CTE</a:t>
            </a:r>
          </a:p>
          <a:p>
            <a:pPr lvl="1"/>
            <a:r>
              <a:rPr lang="en-US" dirty="0"/>
              <a:t>Deferred charge</a:t>
            </a:r>
          </a:p>
          <a:p>
            <a:r>
              <a:rPr lang="en-US" dirty="0"/>
              <a:t>binning</a:t>
            </a:r>
          </a:p>
          <a:p>
            <a:r>
              <a:rPr lang="en-US" dirty="0"/>
              <a:t>QE</a:t>
            </a:r>
          </a:p>
          <a:p>
            <a:pPr lvl="1"/>
            <a:r>
              <a:rPr lang="en-US" dirty="0"/>
              <a:t>Front side vs back side thinned</a:t>
            </a:r>
          </a:p>
        </p:txBody>
      </p:sp>
    </p:spTree>
    <p:extLst>
      <p:ext uri="{BB962C8B-B14F-4D97-AF65-F5344CB8AC3E}">
        <p14:creationId xmlns:p14="http://schemas.microsoft.com/office/powerpoint/2010/main" val="3455205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F26B-1593-2245-818F-F1140BCF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5258-6DC6-6D40-997F-E29EBB9B2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Complementary metal oxide semiconductor </a:t>
            </a:r>
          </a:p>
          <a:p>
            <a:r>
              <a:rPr lang="en-US" dirty="0"/>
              <a:t>Readout method</a:t>
            </a:r>
          </a:p>
          <a:p>
            <a:r>
              <a:rPr lang="en-US" dirty="0"/>
              <a:t>Readout speed</a:t>
            </a:r>
          </a:p>
          <a:p>
            <a:r>
              <a:rPr lang="en-US" dirty="0"/>
              <a:t>Pros/cons vs CCDs</a:t>
            </a:r>
          </a:p>
        </p:txBody>
      </p:sp>
    </p:spTree>
    <p:extLst>
      <p:ext uri="{BB962C8B-B14F-4D97-AF65-F5344CB8AC3E}">
        <p14:creationId xmlns:p14="http://schemas.microsoft.com/office/powerpoint/2010/main" val="3258371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A33-7CBF-E440-85A8-C505AE5E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90E71-6524-A642-AAA6-B87E5F93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Readout method: multiplexer</a:t>
            </a:r>
          </a:p>
          <a:p>
            <a:r>
              <a:rPr lang="en-US" dirty="0"/>
              <a:t>Non-destructive readout</a:t>
            </a:r>
          </a:p>
          <a:p>
            <a:r>
              <a:rPr lang="en-US" dirty="0"/>
              <a:t>Reset (</a:t>
            </a:r>
            <a:r>
              <a:rPr lang="en-US" dirty="0" err="1"/>
              <a:t>kTC</a:t>
            </a:r>
            <a:r>
              <a:rPr lang="en-US" dirty="0"/>
              <a:t>) noise</a:t>
            </a:r>
          </a:p>
          <a:p>
            <a:r>
              <a:rPr lang="en-US" dirty="0"/>
              <a:t>Readout noise</a:t>
            </a:r>
          </a:p>
          <a:p>
            <a:r>
              <a:rPr lang="en-US" dirty="0"/>
              <a:t>Readout modes</a:t>
            </a:r>
          </a:p>
          <a:p>
            <a:pPr lvl="1"/>
            <a:r>
              <a:rPr lang="en-US" dirty="0"/>
              <a:t>Doubly correlated sampling</a:t>
            </a:r>
          </a:p>
          <a:p>
            <a:pPr lvl="1"/>
            <a:r>
              <a:rPr lang="en-US" dirty="0"/>
              <a:t>Fowler sampling</a:t>
            </a:r>
          </a:p>
          <a:p>
            <a:pPr lvl="1"/>
            <a:r>
              <a:rPr lang="en-US" dirty="0"/>
              <a:t>Up the ramp sampling</a:t>
            </a:r>
          </a:p>
        </p:txBody>
      </p:sp>
    </p:spTree>
    <p:extLst>
      <p:ext uri="{BB962C8B-B14F-4D97-AF65-F5344CB8AC3E}">
        <p14:creationId xmlns:p14="http://schemas.microsoft.com/office/powerpoint/2010/main" val="2882140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E8C7-C711-9542-B382-C6792DA3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19CE8-C473-8247-96F1-875FCF327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of low background, photon counting devices are often preferred</a:t>
            </a:r>
          </a:p>
        </p:txBody>
      </p:sp>
    </p:spTree>
    <p:extLst>
      <p:ext uri="{BB962C8B-B14F-4D97-AF65-F5344CB8AC3E}">
        <p14:creationId xmlns:p14="http://schemas.microsoft.com/office/powerpoint/2010/main" val="27426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1CCD-FBCB-82CC-E2A3-DB67ABDA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11/7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95548-83FC-FA96-D455-372769C3D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Imaging data reduction</a:t>
            </a:r>
          </a:p>
        </p:txBody>
      </p:sp>
    </p:spTree>
    <p:extLst>
      <p:ext uri="{BB962C8B-B14F-4D97-AF65-F5344CB8AC3E}">
        <p14:creationId xmlns:p14="http://schemas.microsoft.com/office/powerpoint/2010/main" val="117948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A1E0-FFEE-2E48-A50E-ADB71FE2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11/9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150E6-0CEA-9884-C6CD-7887F4728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Fibers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Different types of spectrographs : data</a:t>
            </a:r>
          </a:p>
          <a:p>
            <a:pPr lvl="1"/>
            <a:r>
              <a:rPr lang="en-US" dirty="0"/>
              <a:t>Data puzzles</a:t>
            </a:r>
          </a:p>
          <a:p>
            <a:r>
              <a:rPr lang="en-US" dirty="0"/>
              <a:t>Imaging data reduction</a:t>
            </a:r>
          </a:p>
        </p:txBody>
      </p:sp>
    </p:spTree>
    <p:extLst>
      <p:ext uri="{BB962C8B-B14F-4D97-AF65-F5344CB8AC3E}">
        <p14:creationId xmlns:p14="http://schemas.microsoft.com/office/powerpoint/2010/main" val="109014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3B06-0745-B1CD-45D8-FE3E516A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11/14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6FF9-ADCC-8AF9-97E6-9B11215F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  <a:p>
            <a:r>
              <a:rPr lang="en-US" dirty="0"/>
              <a:t>Spectrographs</a:t>
            </a:r>
          </a:p>
          <a:p>
            <a:pPr lvl="1"/>
            <a:r>
              <a:rPr lang="en-US" dirty="0"/>
              <a:t>Imagine someone said they were building a new spectrograph for the 3.5m. What performance information would you like to know about it to assess its scientific capabilities?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Canvas</a:t>
            </a:r>
            <a:r>
              <a:rPr lang="en-US"/>
              <a:t>: Spectrograph </a:t>
            </a:r>
            <a:r>
              <a:rPr lang="en-US" dirty="0"/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388209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D041-29F6-6D54-F541-12C6E38E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11/16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5F49-76EB-83AF-6AEA-F052C3543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Questions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  <a:p>
            <a:r>
              <a:rPr lang="en-US" dirty="0"/>
              <a:t>Detectors</a:t>
            </a:r>
          </a:p>
          <a:p>
            <a:pPr lvl="1"/>
            <a:r>
              <a:rPr lang="en-US" dirty="0"/>
              <a:t>Basic principles</a:t>
            </a:r>
          </a:p>
          <a:p>
            <a:pPr lvl="1"/>
            <a:r>
              <a:rPr lang="en-US" dirty="0"/>
              <a:t>Characteristics</a:t>
            </a:r>
          </a:p>
          <a:p>
            <a:pPr lvl="1"/>
            <a:r>
              <a:rPr lang="en-US" dirty="0"/>
              <a:t>Digitization</a:t>
            </a:r>
          </a:p>
          <a:p>
            <a:pPr lvl="1"/>
            <a:r>
              <a:rPr lang="en-US" dirty="0"/>
              <a:t>Optical and IR detectors</a:t>
            </a:r>
          </a:p>
          <a:p>
            <a:endParaRPr lang="en-US" dirty="0"/>
          </a:p>
          <a:p>
            <a:r>
              <a:rPr lang="en-US" dirty="0"/>
              <a:t>KOSMOS : measuring the gain and dispersion</a:t>
            </a:r>
          </a:p>
        </p:txBody>
      </p:sp>
    </p:spTree>
    <p:extLst>
      <p:ext uri="{BB962C8B-B14F-4D97-AF65-F5344CB8AC3E}">
        <p14:creationId xmlns:p14="http://schemas.microsoft.com/office/powerpoint/2010/main" val="318516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DC01-DE44-082A-199C-44E8D98E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11/28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7560-1D30-AD55-3B69-2795BD1C2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Discussion/questions</a:t>
            </a:r>
          </a:p>
          <a:p>
            <a:r>
              <a:rPr lang="en-US" dirty="0"/>
              <a:t>Final</a:t>
            </a:r>
          </a:p>
          <a:p>
            <a:endParaRPr lang="en-US" dirty="0"/>
          </a:p>
          <a:p>
            <a:r>
              <a:rPr lang="en-US" dirty="0"/>
              <a:t>IR observing and data reduction</a:t>
            </a:r>
          </a:p>
          <a:p>
            <a:r>
              <a:rPr lang="en-US" dirty="0"/>
              <a:t>Similar techniques in the optical for faint objects</a:t>
            </a:r>
          </a:p>
          <a:p>
            <a:pPr lvl="1"/>
            <a:r>
              <a:rPr lang="en-US" dirty="0"/>
              <a:t>Dithering</a:t>
            </a:r>
          </a:p>
          <a:p>
            <a:pPr lvl="1"/>
            <a:r>
              <a:rPr lang="en-US" dirty="0"/>
              <a:t>Nod and shuffle</a:t>
            </a:r>
          </a:p>
          <a:p>
            <a:endParaRPr lang="en-US" dirty="0"/>
          </a:p>
          <a:p>
            <a:r>
              <a:rPr lang="en-US" dirty="0"/>
              <a:t>KOSMOS : measuring the gain and dispersion</a:t>
            </a:r>
          </a:p>
          <a:p>
            <a:r>
              <a:rPr lang="en-US" dirty="0"/>
              <a:t>IR data inspection: TSPEC slit viewer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9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DC01-DE44-082A-199C-44E8D98E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11/30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7560-1D30-AD55-3B69-2795BD1C2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Discussion/questions</a:t>
            </a:r>
          </a:p>
          <a:p>
            <a:r>
              <a:rPr lang="en-US" dirty="0"/>
              <a:t>Final</a:t>
            </a:r>
          </a:p>
          <a:p>
            <a:endParaRPr lang="en-US" dirty="0"/>
          </a:p>
          <a:p>
            <a:r>
              <a:rPr lang="en-US" dirty="0"/>
              <a:t>Measuring the gain</a:t>
            </a:r>
          </a:p>
          <a:p>
            <a:endParaRPr lang="en-US" dirty="0"/>
          </a:p>
          <a:p>
            <a:r>
              <a:rPr lang="en-US" dirty="0"/>
              <a:t>Spectroscopy data reduction demo:</a:t>
            </a:r>
          </a:p>
          <a:p>
            <a:pPr lvl="1"/>
            <a:r>
              <a:rPr lang="en-US" dirty="0"/>
              <a:t>KOSMOS</a:t>
            </a:r>
          </a:p>
          <a:p>
            <a:pPr lvl="1"/>
            <a:r>
              <a:rPr lang="en-US" dirty="0"/>
              <a:t>ARCES</a:t>
            </a:r>
          </a:p>
          <a:p>
            <a:pPr lvl="1"/>
            <a:r>
              <a:rPr lang="en-US" dirty="0"/>
              <a:t>TSPEC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3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6A32-4B59-8B4D-A618-2D7813CE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A315-B8D6-7B43-ADD2-B579624F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considerations</a:t>
            </a:r>
          </a:p>
          <a:p>
            <a:pPr lvl="1"/>
            <a:r>
              <a:rPr lang="en-US" dirty="0"/>
              <a:t>Location of optics: near focal plane vs near pupil</a:t>
            </a:r>
          </a:p>
          <a:p>
            <a:pPr lvl="1"/>
            <a:r>
              <a:rPr lang="en-US" dirty="0"/>
              <a:t>Throughput : transmission and reflection</a:t>
            </a:r>
          </a:p>
          <a:p>
            <a:pPr lvl="1"/>
            <a:r>
              <a:rPr lang="en-US" dirty="0"/>
              <a:t>Refractive vs reflective optics</a:t>
            </a:r>
          </a:p>
          <a:p>
            <a:pPr lvl="2"/>
            <a:r>
              <a:rPr lang="en-US" dirty="0"/>
              <a:t>achromats</a:t>
            </a:r>
          </a:p>
        </p:txBody>
      </p:sp>
    </p:spTree>
    <p:extLst>
      <p:ext uri="{BB962C8B-B14F-4D97-AF65-F5344CB8AC3E}">
        <p14:creationId xmlns:p14="http://schemas.microsoft.com/office/powerpoint/2010/main" val="25647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16379</TotalTime>
  <Words>815</Words>
  <Application>Microsoft Macintosh PowerPoint</Application>
  <PresentationFormat>Widescreen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ASTR 535</vt:lpstr>
      <vt:lpstr>11/2</vt:lpstr>
      <vt:lpstr>11/7</vt:lpstr>
      <vt:lpstr>11/9</vt:lpstr>
      <vt:lpstr>11/14</vt:lpstr>
      <vt:lpstr>11/16</vt:lpstr>
      <vt:lpstr>11/28</vt:lpstr>
      <vt:lpstr>11/30</vt:lpstr>
      <vt:lpstr>Instruments</vt:lpstr>
      <vt:lpstr> Instrument examples</vt:lpstr>
      <vt:lpstr>Filters</vt:lpstr>
      <vt:lpstr>Imaging spectroscopy: Fabry-Perot interferometer</vt:lpstr>
      <vt:lpstr>Dispersing spectrographs </vt:lpstr>
      <vt:lpstr>Spectrographs</vt:lpstr>
      <vt:lpstr>PowerPoint Presentation</vt:lpstr>
      <vt:lpstr>Astronomical spectrographs </vt:lpstr>
      <vt:lpstr>PowerPoint Presentation</vt:lpstr>
      <vt:lpstr>PowerPoint Presentation</vt:lpstr>
      <vt:lpstr>PowerPoint Presentation</vt:lpstr>
      <vt:lpstr>Dispersing elements</vt:lpstr>
      <vt:lpstr>Detectors</vt:lpstr>
      <vt:lpstr>Detector characteristics</vt:lpstr>
      <vt:lpstr>More detector characteristics</vt:lpstr>
      <vt:lpstr>Digitization</vt:lpstr>
      <vt:lpstr>CCDs</vt:lpstr>
      <vt:lpstr>CMOS detectors</vt:lpstr>
      <vt:lpstr>IR detectors</vt:lpstr>
      <vt:lpstr>UV detectors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535</dc:title>
  <dc:creator>Jon Holtzman</dc:creator>
  <cp:lastModifiedBy>Jon Holtzman</cp:lastModifiedBy>
  <cp:revision>14</cp:revision>
  <dcterms:created xsi:type="dcterms:W3CDTF">2019-11-20T17:08:43Z</dcterms:created>
  <dcterms:modified xsi:type="dcterms:W3CDTF">2023-11-30T17:26:55Z</dcterms:modified>
</cp:coreProperties>
</file>