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316" r:id="rId2"/>
    <p:sldId id="275" r:id="rId3"/>
    <p:sldId id="309" r:id="rId4"/>
    <p:sldId id="276" r:id="rId5"/>
    <p:sldId id="317" r:id="rId6"/>
    <p:sldId id="257" r:id="rId7"/>
    <p:sldId id="318" r:id="rId8"/>
    <p:sldId id="298" r:id="rId9"/>
    <p:sldId id="299" r:id="rId10"/>
    <p:sldId id="311" r:id="rId11"/>
    <p:sldId id="312" r:id="rId12"/>
    <p:sldId id="310" r:id="rId13"/>
    <p:sldId id="313" r:id="rId14"/>
    <p:sldId id="300" r:id="rId15"/>
    <p:sldId id="328" r:id="rId16"/>
    <p:sldId id="277" r:id="rId17"/>
    <p:sldId id="314" r:id="rId18"/>
    <p:sldId id="315" r:id="rId19"/>
    <p:sldId id="327" r:id="rId20"/>
    <p:sldId id="319" r:id="rId21"/>
    <p:sldId id="301" r:id="rId22"/>
    <p:sldId id="329" r:id="rId23"/>
    <p:sldId id="278" r:id="rId24"/>
    <p:sldId id="330" r:id="rId25"/>
    <p:sldId id="320" r:id="rId26"/>
    <p:sldId id="302" r:id="rId27"/>
    <p:sldId id="331" r:id="rId28"/>
    <p:sldId id="279" r:id="rId29"/>
    <p:sldId id="280" r:id="rId30"/>
    <p:sldId id="338" r:id="rId31"/>
    <p:sldId id="334" r:id="rId32"/>
    <p:sldId id="322" r:id="rId33"/>
    <p:sldId id="323" r:id="rId34"/>
    <p:sldId id="333" r:id="rId35"/>
    <p:sldId id="321" r:id="rId36"/>
    <p:sldId id="332" r:id="rId37"/>
    <p:sldId id="335" r:id="rId38"/>
    <p:sldId id="336" r:id="rId39"/>
    <p:sldId id="281" r:id="rId40"/>
    <p:sldId id="324" r:id="rId41"/>
    <p:sldId id="283" r:id="rId42"/>
    <p:sldId id="325" r:id="rId43"/>
    <p:sldId id="284" r:id="rId44"/>
    <p:sldId id="285" r:id="rId45"/>
    <p:sldId id="339" r:id="rId46"/>
    <p:sldId id="337" r:id="rId47"/>
    <p:sldId id="303" r:id="rId48"/>
    <p:sldId id="345" r:id="rId49"/>
    <p:sldId id="282" r:id="rId50"/>
    <p:sldId id="341" r:id="rId51"/>
    <p:sldId id="342" r:id="rId52"/>
    <p:sldId id="343" r:id="rId53"/>
    <p:sldId id="344" r:id="rId54"/>
    <p:sldId id="340" r:id="rId55"/>
    <p:sldId id="352" r:id="rId56"/>
    <p:sldId id="358" r:id="rId57"/>
    <p:sldId id="357" r:id="rId58"/>
    <p:sldId id="350" r:id="rId59"/>
    <p:sldId id="351" r:id="rId60"/>
    <p:sldId id="304" r:id="rId61"/>
    <p:sldId id="359" r:id="rId62"/>
    <p:sldId id="290" r:id="rId63"/>
    <p:sldId id="346" r:id="rId64"/>
    <p:sldId id="347" r:id="rId65"/>
    <p:sldId id="291" r:id="rId66"/>
    <p:sldId id="353" r:id="rId67"/>
    <p:sldId id="354" r:id="rId68"/>
    <p:sldId id="355" r:id="rId69"/>
    <p:sldId id="356" r:id="rId70"/>
    <p:sldId id="292" r:id="rId71"/>
    <p:sldId id="348" r:id="rId72"/>
    <p:sldId id="349" r:id="rId73"/>
    <p:sldId id="293" r:id="rId74"/>
    <p:sldId id="367" r:id="rId75"/>
    <p:sldId id="360" r:id="rId76"/>
    <p:sldId id="361" r:id="rId77"/>
    <p:sldId id="362" r:id="rId78"/>
    <p:sldId id="365" r:id="rId79"/>
    <p:sldId id="305" r:id="rId80"/>
    <p:sldId id="369" r:id="rId81"/>
    <p:sldId id="370" r:id="rId82"/>
    <p:sldId id="294" r:id="rId83"/>
    <p:sldId id="368" r:id="rId84"/>
    <p:sldId id="306" r:id="rId85"/>
    <p:sldId id="295" r:id="rId86"/>
    <p:sldId id="371" r:id="rId87"/>
    <p:sldId id="307" r:id="rId88"/>
    <p:sldId id="375" r:id="rId89"/>
    <p:sldId id="296" r:id="rId90"/>
    <p:sldId id="372" r:id="rId91"/>
    <p:sldId id="373" r:id="rId92"/>
    <p:sldId id="374" r:id="rId93"/>
    <p:sldId id="308" r:id="rId94"/>
    <p:sldId id="29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652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20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DBBBE-4297-DA48-8945-ECFA445651BB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1D460-7850-6C48-A1C6-4CA815A69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1D460-7850-6C48-A1C6-4CA815A695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0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5FFB-EC29-D94D-86E6-931FC54A8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31CF5-3AB5-0F40-B157-F763906CB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9ADFE-5EF9-0841-9635-6EEE4FA1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7DA2B-90D8-784F-9A5B-1317777A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45AAC-760C-2741-996A-6B4EF18E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9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A997-53C2-4B43-996B-D1887747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E972F-7B6D-B642-AB1A-518B6FDFE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76D6A-87E1-DE46-8B4B-83BAC54F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58F39-6952-8444-A5E8-760445CB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630CA-98E3-B946-A7B3-D6F7665D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10AC8-00D4-0748-8C75-AE95925B5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98828-D3E8-FA42-814B-EDB90B976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134AE-CAED-4E44-885A-94F8B469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CB349-17CB-1C4B-9379-2BDEA526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54CE2-5ECE-DD46-B950-331A87EE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1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C8F82-2F52-BD43-A525-F1598F14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6CB74-D2AD-6343-A02D-684B9E9BE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259BB-8812-ED42-A6B7-82A5481D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71C8C-697C-D245-8580-C0A374C6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01F90-FC4A-5346-A2FD-65CFDDFA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6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7FEB-7698-4142-874D-40B89DCF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ECB53-3749-0345-954E-3096158F9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A019E-DD3A-F94A-A658-9C462DA8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7A455-5A81-7E43-A8B6-4619FE6E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44EED-2058-7D44-B70E-36ECF68C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9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BA02-3B4C-A541-8821-95520F9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385DA-7B34-8442-9BA3-431915568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C1C20-28FA-F649-95BA-8DB3F5B94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A1414-4EA4-7849-8C0C-3DCF6CA6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7EF48-6955-BB4D-AFE8-B9D8A733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8EFB1-76CC-4643-B87F-C1D1493C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2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D65D-AEA7-AF41-8838-3E327AB3E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F816D-C5C5-3A4D-9788-E1D084A40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7A1EB-394C-604D-9964-61F678E95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97438-1478-6749-ADA6-82C11C61B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ACC3A-3C43-3D45-998B-729AE1ADC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202A6-7192-8346-B450-8FFD749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DF378-06F3-654F-BC08-06FDA7B4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C7806-40BD-ED47-8756-28E915AC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9E38-BC0A-EF44-8B69-F7C7F371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5C1C4-BE6C-B14C-BDC1-9EA12175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6034D-80EC-2B41-AE94-98E16DFB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1BD65-AA51-004A-87F4-25593A33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7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BCB81-3F8A-F548-AA54-B27E5AB4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514DA-65B5-F446-B7AA-5D3C7B4FC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F2C6C-8333-C54B-AAA6-DAA54409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584F-0FA2-E843-8FB1-C946C144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10B8-EE51-0747-8E24-3251564DA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C8825-2BC4-DD43-B9EB-AAB75861D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A4801-DBCA-C642-B680-97FEB9DD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D16D8-94CF-9B40-A741-863CC1A9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F99C2-373A-1B4F-8BEE-CFDCAADE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5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6D93-049A-BE46-A67F-82A4648B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48A0-BFE9-E246-9FC3-68765E2C8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1905E-9A21-8F45-A71E-513436B12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33F1A-EB3E-2346-9DA1-4AD9A4EC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F23C0-28B4-F342-B87D-D2AF285DA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68EE0-3573-0E46-BBB4-161555D2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1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4E923-9CCF-2443-AB51-1D872FB92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B6FDD-8F31-0649-B8AD-C57864182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150EF-37AC-9245-B71E-69A3387CC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F1BC0-C33C-3A4C-A786-B939239B0888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07AD-5F45-D24C-8B40-D14479DFC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1941-C0D2-8A48-BA94-F459169E5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942FE-3A9D-0740-B2D8-BE0ED849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4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www.spectrogon.com/product-services/optical-filters/filter-cwl-shift-as-function-of-aoi-and-temperatur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andor.oxinst.com/learning/view/article/electron-multiplying-ccd-cameras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p-photonics.com/field_lenses.html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0556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6DFD-FBE5-1044-8858-3B21494F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Coronograph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C4513-D7B2-C443-9AD3-3DE897ED6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2427" cy="2557713"/>
          </a:xfrm>
        </p:spPr>
        <p:txBody>
          <a:bodyPr>
            <a:normAutofit/>
          </a:bodyPr>
          <a:lstStyle/>
          <a:p>
            <a:r>
              <a:rPr lang="en-US" dirty="0"/>
              <a:t>Used to image faint sources near bright ones</a:t>
            </a:r>
          </a:p>
          <a:p>
            <a:r>
              <a:rPr lang="en-US" dirty="0"/>
              <a:t>Basic design</a:t>
            </a:r>
          </a:p>
          <a:p>
            <a:pPr lvl="1"/>
            <a:r>
              <a:rPr lang="en-US" dirty="0"/>
              <a:t>Focal plane mask to remove core of bright source (but diffraction wings remain)</a:t>
            </a:r>
          </a:p>
          <a:p>
            <a:pPr lvl="1"/>
            <a:r>
              <a:rPr lang="en-US" dirty="0"/>
              <a:t>Pupil plane mask to remove wings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EA033-1414-BE4A-BE6C-F1925524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13" y="4383338"/>
            <a:ext cx="5397500" cy="2590800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5DA088-C0BC-514C-BF6D-977876B03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27" y="3429000"/>
            <a:ext cx="3682472" cy="2680623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BE1DB2CC-B654-B444-8A45-364FA0E7F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516" y="92075"/>
            <a:ext cx="3248694" cy="239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B5862-5CC2-A948-B1AE-9A5C21576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cold stop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028C5-1E51-614B-97A2-23D0C7AD8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6153" cy="4351338"/>
          </a:xfrm>
        </p:spPr>
        <p:txBody>
          <a:bodyPr/>
          <a:lstStyle/>
          <a:p>
            <a:r>
              <a:rPr lang="en-US" dirty="0"/>
              <a:t>In IR, everything is glowing, including telescope and mirrors</a:t>
            </a:r>
          </a:p>
          <a:p>
            <a:r>
              <a:rPr lang="en-US" dirty="0"/>
              <a:t>Can’t block the part of the mirror that is reflecting light from the object, but can block the part that isn’t</a:t>
            </a:r>
          </a:p>
          <a:p>
            <a:r>
              <a:rPr lang="en-US" dirty="0"/>
              <a:t>But have to block it with something that isn’t emitting, i.e. something cold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Most IR instruments are cryogenic with a cold pupil stop to block thermal emission from the secondary </a:t>
            </a: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4A1E7F4-EAD1-184F-AAE5-5FDC5BF7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353" y="939562"/>
            <a:ext cx="2232220" cy="21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5437-4AC1-D543-BD2B-63DDFA560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E8B78-42F5-BE45-A9A6-0EA7DD7D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an AO system, pupil is imaged onto a deformable mirror, which corrects “aberration” from seeing in real-time</a:t>
            </a:r>
          </a:p>
          <a:p>
            <a:r>
              <a:rPr lang="en-US" dirty="0"/>
              <a:t>More later!</a:t>
            </a:r>
          </a:p>
        </p:txBody>
      </p:sp>
    </p:spTree>
    <p:extLst>
      <p:ext uri="{BB962C8B-B14F-4D97-AF65-F5344CB8AC3E}">
        <p14:creationId xmlns:p14="http://schemas.microsoft.com/office/powerpoint/2010/main" val="68146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3951-3E5D-9743-9022-8D63B595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E7F8D-D106-A84D-9E6B-AC7B87562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Filters</a:t>
            </a:r>
          </a:p>
        </p:txBody>
      </p:sp>
    </p:spTree>
    <p:extLst>
      <p:ext uri="{BB962C8B-B14F-4D97-AF65-F5344CB8AC3E}">
        <p14:creationId xmlns:p14="http://schemas.microsoft.com/office/powerpoint/2010/main" val="1343467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CB60-EF2C-6C44-B024-BC22E35E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E6B57-FF7F-4B4A-92B5-DCBAB1BE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basic terminology of filters and basic filter types</a:t>
            </a:r>
          </a:p>
          <a:p>
            <a:r>
              <a:rPr lang="en-US" dirty="0"/>
              <a:t>Understand implications of how interference filters work on their </a:t>
            </a:r>
            <a:r>
              <a:rPr lang="en-US" dirty="0" err="1"/>
              <a:t>bandpasses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9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594B-6720-F44E-8674-9AB5D34A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2C97-E15E-0F4B-B233-9AD189424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by width: no standard definition, but roughly:</a:t>
            </a:r>
          </a:p>
          <a:p>
            <a:pPr lvl="1"/>
            <a:r>
              <a:rPr lang="en-US" dirty="0"/>
              <a:t>Broad-band  : &gt; 1000 A</a:t>
            </a:r>
          </a:p>
          <a:p>
            <a:pPr lvl="1"/>
            <a:r>
              <a:rPr lang="en-US" dirty="0"/>
              <a:t>Medium-band  : 100-1000 A</a:t>
            </a:r>
          </a:p>
          <a:p>
            <a:pPr lvl="1"/>
            <a:r>
              <a:rPr lang="en-US" dirty="0"/>
              <a:t>Narrow band  : &lt; 100 A</a:t>
            </a:r>
          </a:p>
          <a:p>
            <a:r>
              <a:rPr lang="en-US" dirty="0"/>
              <a:t>Classification by type</a:t>
            </a:r>
          </a:p>
          <a:p>
            <a:pPr lvl="1"/>
            <a:r>
              <a:rPr lang="en-US" dirty="0"/>
              <a:t>Colored glass</a:t>
            </a:r>
          </a:p>
          <a:p>
            <a:pPr lvl="1"/>
            <a:r>
              <a:rPr lang="en-US" dirty="0"/>
              <a:t>Interference filters</a:t>
            </a:r>
          </a:p>
        </p:txBody>
      </p:sp>
    </p:spTree>
    <p:extLst>
      <p:ext uri="{BB962C8B-B14F-4D97-AF65-F5344CB8AC3E}">
        <p14:creationId xmlns:p14="http://schemas.microsoft.com/office/powerpoint/2010/main" val="5162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D5CBA31F-2C06-1E45-AA64-D9D14E78A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221" y="2413526"/>
            <a:ext cx="4433887" cy="16509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7F73DC-0E37-B844-804E-9FC82F2B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5" y="1333"/>
            <a:ext cx="10515600" cy="1325563"/>
          </a:xfrm>
        </p:spPr>
        <p:txBody>
          <a:bodyPr/>
          <a:lstStyle/>
          <a:p>
            <a:r>
              <a:rPr lang="en-US" dirty="0"/>
              <a:t>Colored glass filters</a:t>
            </a:r>
          </a:p>
        </p:txBody>
      </p:sp>
      <p:pic>
        <p:nvPicPr>
          <p:cNvPr id="1026" name="Picture 2" descr="Baader UBVRI Photometric Filterset (4mm Glass) — Alpine Astronomical LLC">
            <a:extLst>
              <a:ext uri="{FF2B5EF4-FFF2-40B4-BE49-F238E27FC236}">
                <a16:creationId xmlns:a16="http://schemas.microsoft.com/office/drawing/2014/main" id="{E97589EE-7206-A64E-809D-16B9709F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63" y="4299608"/>
            <a:ext cx="4433887" cy="265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22643-909C-464E-8AA4-227DF384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438" y="2387520"/>
            <a:ext cx="5272688" cy="4130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820AC-01E2-8B44-B2BA-6B5B7B004C73}"/>
              </a:ext>
            </a:extLst>
          </p:cNvPr>
          <p:cNvSpPr txBox="1"/>
          <p:nvPr/>
        </p:nvSpPr>
        <p:spPr>
          <a:xfrm>
            <a:off x="360362" y="1176401"/>
            <a:ext cx="7152546" cy="121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due to absorption/transmission of various pigments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variety of glasses have been developed (e.g., Schott, Hoya,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Bandpasses</a:t>
            </a:r>
            <a:r>
              <a:rPr lang="en-US" dirty="0"/>
              <a:t> constructed by different combinations of glasses, </a:t>
            </a:r>
            <a:r>
              <a:rPr lang="en-US" dirty="0" err="1"/>
              <a:t>e.g</a:t>
            </a:r>
            <a:r>
              <a:rPr lang="en-US" dirty="0"/>
              <a:t> from </a:t>
            </a:r>
            <a:r>
              <a:rPr lang="en-US" dirty="0" err="1"/>
              <a:t>Bessell</a:t>
            </a:r>
            <a:r>
              <a:rPr lang="en-US" dirty="0"/>
              <a:t> 1979:</a:t>
            </a:r>
          </a:p>
        </p:txBody>
      </p:sp>
    </p:spTree>
    <p:extLst>
      <p:ext uri="{BB962C8B-B14F-4D97-AF65-F5344CB8AC3E}">
        <p14:creationId xmlns:p14="http://schemas.microsoft.com/office/powerpoint/2010/main" val="83326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31C4-72E6-AF48-9E07-9082AB07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filters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AC931A-9D1A-0247-BEDD-D338263BD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5315" y="365125"/>
            <a:ext cx="4403352" cy="349105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325F6E-3E1D-C44C-A7CB-FD8431A24BB7}"/>
              </a:ext>
            </a:extLst>
          </p:cNvPr>
          <p:cNvSpPr txBox="1"/>
          <p:nvPr/>
        </p:nvSpPr>
        <p:spPr>
          <a:xfrm>
            <a:off x="761874" y="1716764"/>
            <a:ext cx="5334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Uses partially reflective dielectric coatings to set up interference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Constructive interference occurs at</a:t>
            </a:r>
          </a:p>
          <a:p>
            <a:r>
              <a:rPr lang="en-US" sz="2400" i="1" dirty="0"/>
              <a:t>               m</a:t>
            </a:r>
            <a:r>
              <a:rPr lang="el-GR" sz="2400" i="1" dirty="0"/>
              <a:t>λ</a:t>
            </a:r>
            <a:r>
              <a:rPr lang="el-GR" sz="2400" dirty="0"/>
              <a:t> = 2</a:t>
            </a:r>
            <a:r>
              <a:rPr lang="en-US" sz="2400" i="1" dirty="0" err="1"/>
              <a:t>nd</a:t>
            </a:r>
            <a:r>
              <a:rPr lang="en-US" sz="2400" dirty="0"/>
              <a:t> cos</a:t>
            </a:r>
            <a:r>
              <a:rPr lang="el-GR" sz="2400" i="1" dirty="0"/>
              <a:t>θ</a:t>
            </a: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Achieve desired bandpass by adjusting</a:t>
            </a:r>
            <a:r>
              <a:rPr lang="en-US" sz="2400" i="1" dirty="0"/>
              <a:t> n </a:t>
            </a:r>
            <a:r>
              <a:rPr lang="en-US" sz="2400" dirty="0"/>
              <a:t>and</a:t>
            </a:r>
            <a:r>
              <a:rPr lang="en-US" sz="2400" i="1" dirty="0"/>
              <a:t> d, </a:t>
            </a:r>
            <a:r>
              <a:rPr lang="en-US" sz="2400" dirty="0"/>
              <a:t>amount of reflection, use multiple layers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Allows for highly customized </a:t>
            </a:r>
            <a:r>
              <a:rPr lang="en-US" sz="2400" dirty="0" err="1"/>
              <a:t>bandpasses</a:t>
            </a:r>
            <a:r>
              <a:rPr lang="en-US" sz="2400" dirty="0"/>
              <a:t>, with sharp cutoffs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Note also antireflection coatings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0415E-2CE8-DD44-B74B-875C8E10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15" y="4229310"/>
            <a:ext cx="3467100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DE8B6-D3C1-284D-B34C-06C9005E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275" y="3140075"/>
            <a:ext cx="2425700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5DBAE-F0C4-4E42-A102-F2D257189456}"/>
              </a:ext>
            </a:extLst>
          </p:cNvPr>
          <p:cNvSpPr txBox="1"/>
          <p:nvPr/>
        </p:nvSpPr>
        <p:spPr>
          <a:xfrm>
            <a:off x="9694718" y="2628690"/>
            <a:ext cx="2109355" cy="37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Ordered: r I u g z</a:t>
            </a:r>
          </a:p>
        </p:txBody>
      </p:sp>
    </p:spTree>
    <p:extLst>
      <p:ext uri="{BB962C8B-B14F-4D97-AF65-F5344CB8AC3E}">
        <p14:creationId xmlns:p14="http://schemas.microsoft.com/office/powerpoint/2010/main" val="4091097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31C4-72E6-AF48-9E07-9082AB07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086600" cy="533041"/>
          </a:xfrm>
        </p:spPr>
        <p:txBody>
          <a:bodyPr>
            <a:normAutofit fontScale="90000"/>
          </a:bodyPr>
          <a:lstStyle/>
          <a:p>
            <a:r>
              <a:rPr lang="en-US" dirty="0"/>
              <a:t>Interference filter </a:t>
            </a:r>
            <a:r>
              <a:rPr lang="en-US" dirty="0" err="1"/>
              <a:t>bandpasses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25F6E-3E1D-C44C-A7CB-FD8431A24BB7}"/>
              </a:ext>
            </a:extLst>
          </p:cNvPr>
          <p:cNvSpPr txBox="1"/>
          <p:nvPr/>
        </p:nvSpPr>
        <p:spPr>
          <a:xfrm>
            <a:off x="552731" y="1527851"/>
            <a:ext cx="42031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m</a:t>
            </a:r>
            <a:r>
              <a:rPr lang="el-GR" sz="2400" i="1" dirty="0"/>
              <a:t>λ</a:t>
            </a:r>
            <a:r>
              <a:rPr lang="el-GR" sz="2400" dirty="0"/>
              <a:t> = 2</a:t>
            </a:r>
            <a:r>
              <a:rPr lang="en-US" sz="2400" i="1" dirty="0" err="1"/>
              <a:t>nd</a:t>
            </a:r>
            <a:r>
              <a:rPr lang="en-US" sz="2400" dirty="0"/>
              <a:t> cos</a:t>
            </a:r>
            <a:r>
              <a:rPr lang="el-GR" sz="2400" i="1" dirty="0"/>
              <a:t>θ</a:t>
            </a:r>
            <a:endParaRPr lang="en-US" sz="2400" i="1" dirty="0"/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b</a:t>
            </a:r>
            <a:r>
              <a:rPr lang="en-US" dirty="0"/>
              <a:t>andpass depends on angle of incidence (AOI)</a:t>
            </a:r>
          </a:p>
          <a:p>
            <a:endParaRPr lang="en-US" dirty="0"/>
          </a:p>
          <a:p>
            <a:r>
              <a:rPr lang="en-US" dirty="0"/>
              <a:t>Implication: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Interference filter in collimated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Angle of incidence corresponds to field angle!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Filter bandpass shifts with field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Interference filter in converging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All field angles have range of angles of incidence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Filter bandpass broadens compared to zero AOI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Spectrodon calculator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F60C5A-954E-1A4A-B127-E861B1256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59" y="4035811"/>
            <a:ext cx="3886199" cy="2822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74C407-31E2-224D-BD7B-A0D2FF002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419" y="4332848"/>
            <a:ext cx="3384496" cy="2525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3CD8C8-3452-5743-AE6F-2ADE5F8FB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073" y="1267895"/>
            <a:ext cx="6416842" cy="27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2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6A32-4B59-8B4D-A618-2D7813CE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1A315-B8D6-7B43-ADD2-B579624F5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comprises an “instrument”?</a:t>
            </a:r>
          </a:p>
          <a:p>
            <a:pPr lvl="1"/>
            <a:r>
              <a:rPr lang="en-US" dirty="0"/>
              <a:t>Detector</a:t>
            </a:r>
          </a:p>
          <a:p>
            <a:pPr lvl="1"/>
            <a:r>
              <a:rPr lang="en-US" dirty="0"/>
              <a:t>Auxiliary optics, e.g. </a:t>
            </a:r>
          </a:p>
          <a:p>
            <a:pPr lvl="2"/>
            <a:r>
              <a:rPr lang="en-US" dirty="0"/>
              <a:t>modifying shape of focal plane</a:t>
            </a:r>
          </a:p>
          <a:p>
            <a:pPr lvl="2"/>
            <a:r>
              <a:rPr lang="en-US" dirty="0"/>
              <a:t>modifying image quality</a:t>
            </a:r>
          </a:p>
          <a:p>
            <a:pPr lvl="2"/>
            <a:r>
              <a:rPr lang="en-US" dirty="0"/>
              <a:t>changing scale</a:t>
            </a:r>
          </a:p>
          <a:p>
            <a:pPr lvl="2"/>
            <a:r>
              <a:rPr lang="en-US" dirty="0"/>
              <a:t>…</a:t>
            </a:r>
          </a:p>
          <a:p>
            <a:pPr lvl="1"/>
            <a:r>
              <a:rPr lang="en-US" dirty="0"/>
              <a:t>Elements for spectral filtering, e.g.</a:t>
            </a:r>
          </a:p>
          <a:p>
            <a:pPr lvl="2"/>
            <a:r>
              <a:rPr lang="en-US" dirty="0"/>
              <a:t>Filters</a:t>
            </a:r>
          </a:p>
          <a:p>
            <a:pPr lvl="2"/>
            <a:r>
              <a:rPr lang="en-US" dirty="0"/>
              <a:t>Dispersing elements</a:t>
            </a:r>
          </a:p>
        </p:txBody>
      </p:sp>
    </p:spTree>
    <p:extLst>
      <p:ext uri="{BB962C8B-B14F-4D97-AF65-F5344CB8AC3E}">
        <p14:creationId xmlns:p14="http://schemas.microsoft.com/office/powerpoint/2010/main" val="256472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FF00-123F-A94C-B31A-E2365A52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9E5D6-0CC4-9942-AEB6-6E6ED3A4D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5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Fabry-Perot interferometers</a:t>
            </a:r>
          </a:p>
        </p:txBody>
      </p:sp>
    </p:spTree>
    <p:extLst>
      <p:ext uri="{BB962C8B-B14F-4D97-AF65-F5344CB8AC3E}">
        <p14:creationId xmlns:p14="http://schemas.microsoft.com/office/powerpoint/2010/main" val="3381653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124-3E73-774E-B636-78E965B31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F146-69E2-2646-A98F-65C1B4F0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the principles of how a Fabry-Perot interferometer works and how they are used in astronomy</a:t>
            </a:r>
          </a:p>
        </p:txBody>
      </p:sp>
    </p:spTree>
    <p:extLst>
      <p:ext uri="{BB962C8B-B14F-4D97-AF65-F5344CB8AC3E}">
        <p14:creationId xmlns:p14="http://schemas.microsoft.com/office/powerpoint/2010/main" val="2523058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2EE2-1DC9-B14D-983A-C1519B99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spectroscopy: Fabry-Perot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48A03-865A-3647-BB22-C5F6BB47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6307" cy="4279671"/>
          </a:xfrm>
        </p:spPr>
        <p:txBody>
          <a:bodyPr/>
          <a:lstStyle/>
          <a:p>
            <a:r>
              <a:rPr lang="en-US" dirty="0"/>
              <a:t>the etalon: a tunable interference filter</a:t>
            </a:r>
          </a:p>
          <a:p>
            <a:pPr lvl="1"/>
            <a:r>
              <a:rPr lang="en-US" dirty="0"/>
              <a:t>Tuned by changing index of refraction (pressure), tilt</a:t>
            </a:r>
          </a:p>
          <a:p>
            <a:r>
              <a:rPr lang="en-US" dirty="0"/>
              <a:t>Location of etalon in collimated beam</a:t>
            </a:r>
          </a:p>
          <a:p>
            <a:pPr lvl="1"/>
            <a:r>
              <a:rPr lang="en-US" dirty="0"/>
              <a:t>Implication: different bandpass at different field angle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A435B-FCF5-F940-B50B-D3DA69E1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70" y="4001294"/>
            <a:ext cx="2624993" cy="2104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97ACF-7186-6346-B5CA-A6B8A2CD3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507" y="1191358"/>
            <a:ext cx="6416842" cy="27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7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BF29-5C8A-164E-ABFB-E08C4D98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Fabry-Perot data cubes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8B92-49A4-7F4D-8203-30520BDA9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33689" cy="47726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Take stack of images, scanning through etalon spacings</a:t>
            </a:r>
          </a:p>
          <a:p>
            <a:r>
              <a:rPr lang="en-US" dirty="0"/>
              <a:t>Constant wavelength is a paraboloid through the stack</a:t>
            </a:r>
          </a:p>
          <a:p>
            <a:r>
              <a:rPr lang="en-US" dirty="0"/>
              <a:t>Analysis can be complex, depends on stable conditions</a:t>
            </a:r>
          </a:p>
          <a:p>
            <a:r>
              <a:rPr lang="en-US" dirty="0"/>
              <a:t>Usually done in narrow bandpass, e.g. for kinematics, but there are some etalons at lower spectral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E7A87-7AF1-2F42-A473-13402CE9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111" y="249237"/>
            <a:ext cx="3433689" cy="3820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90B696-731E-0747-99FA-0C2B452A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710" y="3530599"/>
            <a:ext cx="3327401" cy="33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5369-DA03-464C-9035-791F8625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E7861-3411-7541-83F7-B1EF98E21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9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Dispersing spectrographs</a:t>
            </a:r>
          </a:p>
        </p:txBody>
      </p:sp>
    </p:spTree>
    <p:extLst>
      <p:ext uri="{BB962C8B-B14F-4D97-AF65-F5344CB8AC3E}">
        <p14:creationId xmlns:p14="http://schemas.microsoft.com/office/powerpoint/2010/main" val="4285211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D984-39B7-8F43-BDCD-DD12F1A7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A4FC5-CFEC-7A4C-B01A-8F8A0DF2B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basic principles of how a dispersive spectrograph works</a:t>
            </a:r>
          </a:p>
          <a:p>
            <a:r>
              <a:rPr lang="en-US" dirty="0"/>
              <a:t>Understand the basic functions of the slit, collimator, dispersing element, and camera lens</a:t>
            </a:r>
          </a:p>
          <a:p>
            <a:r>
              <a:rPr lang="en-US" dirty="0"/>
              <a:t>Be able to draw a spectrograph schematic and draw rays of different wavelengths through the system</a:t>
            </a:r>
          </a:p>
          <a:p>
            <a:r>
              <a:rPr lang="en-US" dirty="0"/>
              <a:t>Understand the terms dispersion and resolution, and know what they depend on</a:t>
            </a:r>
          </a:p>
        </p:txBody>
      </p:sp>
    </p:spTree>
    <p:extLst>
      <p:ext uri="{BB962C8B-B14F-4D97-AF65-F5344CB8AC3E}">
        <p14:creationId xmlns:p14="http://schemas.microsoft.com/office/powerpoint/2010/main" val="1039085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1C08-9B3F-8F4C-8670-0B79A6E4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35436" cy="4883933"/>
          </a:xfrm>
        </p:spPr>
        <p:txBody>
          <a:bodyPr>
            <a:normAutofit/>
          </a:bodyPr>
          <a:lstStyle/>
          <a:p>
            <a:r>
              <a:rPr lang="en-US" dirty="0"/>
              <a:t>Basic design</a:t>
            </a:r>
          </a:p>
          <a:p>
            <a:pPr lvl="1"/>
            <a:r>
              <a:rPr lang="en-US" dirty="0"/>
              <a:t>Focal plan </a:t>
            </a:r>
            <a:r>
              <a:rPr lang="en-US" dirty="0" err="1"/>
              <a:t>reimager</a:t>
            </a:r>
            <a:r>
              <a:rPr lang="en-US" dirty="0"/>
              <a:t>, with a dispersing element</a:t>
            </a:r>
          </a:p>
          <a:p>
            <a:pPr lvl="1"/>
            <a:r>
              <a:rPr lang="en-US" dirty="0"/>
              <a:t>Dispersing elements:</a:t>
            </a:r>
          </a:p>
          <a:p>
            <a:pPr lvl="2"/>
            <a:r>
              <a:rPr lang="en-US" dirty="0"/>
              <a:t>Diffraction grating: transmission or reflection</a:t>
            </a:r>
          </a:p>
          <a:p>
            <a:pPr lvl="2"/>
            <a:r>
              <a:rPr lang="en-US" dirty="0"/>
              <a:t>Prism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595F4-9823-E24C-8A30-DDE19821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Dispersing spectrographs 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627E209-6496-AF4F-A249-73D63CEDA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767" y="3441424"/>
            <a:ext cx="3636845" cy="3268133"/>
          </a:xfrm>
          <a:prstGeom prst="rect">
            <a:avLst/>
          </a:prstGeom>
        </p:spPr>
      </p:pic>
      <p:pic>
        <p:nvPicPr>
          <p:cNvPr id="7" name="Picture 6" descr="A picture containing text, object, antenna&#10;&#10;Description automatically generated">
            <a:extLst>
              <a:ext uri="{FF2B5EF4-FFF2-40B4-BE49-F238E27FC236}">
                <a16:creationId xmlns:a16="http://schemas.microsoft.com/office/drawing/2014/main" id="{6AAD7E3A-28FD-974C-B551-D8023BEB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998" y="4385733"/>
            <a:ext cx="5397500" cy="2311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D47630-1588-C34F-8182-304EE7A18DCB}"/>
              </a:ext>
            </a:extLst>
          </p:cNvPr>
          <p:cNvSpPr/>
          <p:nvPr/>
        </p:nvSpPr>
        <p:spPr>
          <a:xfrm>
            <a:off x="2726267" y="4809067"/>
            <a:ext cx="270933" cy="694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55655-8595-C74E-9167-A2F275806D8D}"/>
              </a:ext>
            </a:extLst>
          </p:cNvPr>
          <p:cNvSpPr/>
          <p:nvPr/>
        </p:nvSpPr>
        <p:spPr>
          <a:xfrm>
            <a:off x="2802577" y="5605153"/>
            <a:ext cx="154379" cy="641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6A1AE0-F01A-BC48-A61A-031679911002}"/>
              </a:ext>
            </a:extLst>
          </p:cNvPr>
          <p:cNvSpPr/>
          <p:nvPr/>
        </p:nvSpPr>
        <p:spPr>
          <a:xfrm>
            <a:off x="2315688" y="4298868"/>
            <a:ext cx="1128156" cy="51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3A9401-0A82-2D44-AEFB-2A534B6D7DD7}"/>
              </a:ext>
            </a:extLst>
          </p:cNvPr>
          <p:cNvSpPr/>
          <p:nvPr/>
        </p:nvSpPr>
        <p:spPr>
          <a:xfrm>
            <a:off x="8704613" y="3895106"/>
            <a:ext cx="320634" cy="490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61D7F6-D134-4A49-B08B-FDBCFE9EA2ED}"/>
              </a:ext>
            </a:extLst>
          </p:cNvPr>
          <p:cNvSpPr/>
          <p:nvPr/>
        </p:nvSpPr>
        <p:spPr>
          <a:xfrm>
            <a:off x="8229600" y="4490302"/>
            <a:ext cx="544383" cy="637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580F1-B95D-3F4A-B418-07150ACA7885}"/>
              </a:ext>
            </a:extLst>
          </p:cNvPr>
          <p:cNvSpPr/>
          <p:nvPr/>
        </p:nvSpPr>
        <p:spPr>
          <a:xfrm>
            <a:off x="2446317" y="4298868"/>
            <a:ext cx="890649" cy="973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ACB11-29FB-5C4B-A543-AB76E68CBAAB}"/>
              </a:ext>
            </a:extLst>
          </p:cNvPr>
          <p:cNvSpPr/>
          <p:nvPr/>
        </p:nvSpPr>
        <p:spPr>
          <a:xfrm>
            <a:off x="2802577" y="5605153"/>
            <a:ext cx="154379" cy="64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8B3478-6864-124F-8D11-FC5F1D2B2F04}"/>
              </a:ext>
            </a:extLst>
          </p:cNvPr>
          <p:cNvSpPr/>
          <p:nvPr/>
        </p:nvSpPr>
        <p:spPr>
          <a:xfrm>
            <a:off x="8229600" y="4490302"/>
            <a:ext cx="544383" cy="402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CFE230-706C-DE44-8449-8E1F22FDB379}"/>
              </a:ext>
            </a:extLst>
          </p:cNvPr>
          <p:cNvSpPr/>
          <p:nvPr/>
        </p:nvSpPr>
        <p:spPr>
          <a:xfrm>
            <a:off x="8627424" y="3785864"/>
            <a:ext cx="544383" cy="359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3A067E-3901-0E4B-B004-DA1CD1A98ADF}"/>
              </a:ext>
            </a:extLst>
          </p:cNvPr>
          <p:cNvSpPr/>
          <p:nvPr/>
        </p:nvSpPr>
        <p:spPr>
          <a:xfrm>
            <a:off x="2726267" y="5156200"/>
            <a:ext cx="270933" cy="347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57D2B-759D-534B-9CED-A8EAB62AAFE2}"/>
              </a:ext>
            </a:extLst>
          </p:cNvPr>
          <p:cNvSpPr/>
          <p:nvPr/>
        </p:nvSpPr>
        <p:spPr>
          <a:xfrm>
            <a:off x="8773983" y="4140419"/>
            <a:ext cx="125632" cy="245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74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6AB3-B74D-6C40-88D2-C7482346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382A4-6226-1A48-9C03-4FD994EAC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2003" cy="4527674"/>
          </a:xfrm>
        </p:spPr>
        <p:txBody>
          <a:bodyPr>
            <a:normAutofit/>
          </a:bodyPr>
          <a:lstStyle/>
          <a:p>
            <a:r>
              <a:rPr lang="en-US" dirty="0"/>
              <a:t>Consider spectrograph as an imager with dispersion</a:t>
            </a:r>
          </a:p>
          <a:p>
            <a:r>
              <a:rPr lang="en-US" dirty="0"/>
              <a:t>Note potential confusion of sources!</a:t>
            </a:r>
          </a:p>
          <a:p>
            <a:r>
              <a:rPr lang="en-US" dirty="0"/>
              <a:t>Slit spectrograph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0D1F4FA-B70D-BA43-B3F3-956CA230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788" y="2835862"/>
            <a:ext cx="4491261" cy="4035926"/>
          </a:xfrm>
          <a:prstGeom prst="rect">
            <a:avLst/>
          </a:prstGeom>
        </p:spPr>
      </p:pic>
      <p:pic>
        <p:nvPicPr>
          <p:cNvPr id="7" name="Picture 6" descr="A picture containing text, object, antenna&#10;&#10;Description automatically generated">
            <a:extLst>
              <a:ext uri="{FF2B5EF4-FFF2-40B4-BE49-F238E27FC236}">
                <a16:creationId xmlns:a16="http://schemas.microsoft.com/office/drawing/2014/main" id="{B3FBDEAF-8A6D-BF47-898B-A69533DD7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50" y="311591"/>
            <a:ext cx="4856949" cy="2079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164820-2CE5-8346-B809-3C4521B8B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05" y="3810425"/>
            <a:ext cx="5343911" cy="26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D924-A21C-184A-8027-EF03150B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 for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CFBF-31EF-1B4A-9AF3-08F94CB28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of optics: near focal plane vs near pupil</a:t>
            </a:r>
          </a:p>
          <a:p>
            <a:pPr lvl="1"/>
            <a:r>
              <a:rPr lang="en-US" dirty="0"/>
              <a:t>Near focal plane won’t affect image quality</a:t>
            </a:r>
          </a:p>
          <a:p>
            <a:r>
              <a:rPr lang="en-US" dirty="0"/>
              <a:t>Throughput : transmission and reflection</a:t>
            </a:r>
          </a:p>
          <a:p>
            <a:r>
              <a:rPr lang="en-US" dirty="0"/>
              <a:t>Refractive vs reflective optics</a:t>
            </a:r>
          </a:p>
          <a:p>
            <a:pPr lvl="1"/>
            <a:r>
              <a:rPr lang="en-US" dirty="0"/>
              <a:t>achromats</a:t>
            </a:r>
          </a:p>
        </p:txBody>
      </p:sp>
    </p:spTree>
    <p:extLst>
      <p:ext uri="{BB962C8B-B14F-4D97-AF65-F5344CB8AC3E}">
        <p14:creationId xmlns:p14="http://schemas.microsoft.com/office/powerpoint/2010/main" val="2859245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FAE49B-39D0-A044-AE30-134A33CF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42" y="2416411"/>
            <a:ext cx="7606868" cy="4261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D6AB3-B74D-6C40-88D2-C7482346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382A4-6226-1A48-9C03-4FD994EAC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2003" cy="4527674"/>
          </a:xfrm>
        </p:spPr>
        <p:txBody>
          <a:bodyPr>
            <a:normAutofit/>
          </a:bodyPr>
          <a:lstStyle/>
          <a:p>
            <a:r>
              <a:rPr lang="en-US" dirty="0"/>
              <a:t>Consider spectrograph as an imager with dispersion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950B28-E849-634F-9C3A-7C5469C9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4" y="3138751"/>
            <a:ext cx="5182223" cy="33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04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C4C9-E5D2-2649-ACE4-74FE92A5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user characterization of a spectrograph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97DE7-3DC7-5D44-8BB4-B62B7996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important characteristics:</a:t>
            </a:r>
          </a:p>
          <a:p>
            <a:pPr lvl="1"/>
            <a:r>
              <a:rPr lang="en-US" dirty="0"/>
              <a:t>Dispersion: how much light is spread as a function of wavelength</a:t>
            </a:r>
          </a:p>
          <a:p>
            <a:pPr lvl="1"/>
            <a:r>
              <a:rPr lang="en-US" dirty="0"/>
              <a:t>Resolution: how well can you resolve different wavelengths</a:t>
            </a:r>
          </a:p>
          <a:p>
            <a:pPr lvl="1"/>
            <a:r>
              <a:rPr lang="en-US" dirty="0"/>
              <a:t>Throughput: how much light is recorded</a:t>
            </a:r>
          </a:p>
        </p:txBody>
      </p:sp>
    </p:spTree>
    <p:extLst>
      <p:ext uri="{BB962C8B-B14F-4D97-AF65-F5344CB8AC3E}">
        <p14:creationId xmlns:p14="http://schemas.microsoft.com/office/powerpoint/2010/main" val="3300019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3A74-969F-944C-B728-4B00AA63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37" y="7362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aseline="-25000" dirty="0"/>
              <a:t>Dispersion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2C8668-5380-D044-AFB2-37833DDB3C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4573" y="2261153"/>
                <a:ext cx="10789227" cy="452322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Dispersion gives the amount that the light is dispersed</a:t>
                </a:r>
              </a:p>
              <a:p>
                <a:pPr lvl="1"/>
                <a:r>
                  <a:rPr lang="en-US" dirty="0"/>
                  <a:t>Angular dispersion (angle per wavelength, e.g. radians/A), d𝜃/d𝜆</a:t>
                </a:r>
              </a:p>
              <a:p>
                <a:pPr lvl="1"/>
                <a:r>
                  <a:rPr lang="en-US" dirty="0"/>
                  <a:t>Linear dispersion (distance in focal plane per wavelength e.g. mm/A), dx/d𝜆</a:t>
                </a:r>
              </a:p>
              <a:p>
                <a:pPr lvl="1"/>
                <a:r>
                  <a:rPr lang="en-US" dirty="0"/>
                  <a:t>Astronomers typically call the inverse linear dispersion the dispersion (wavelength per distance, e.g. A/mm or A/pixel)</a:t>
                </a:r>
              </a:p>
              <a:p>
                <a:pPr lvl="1"/>
                <a:r>
                  <a:rPr lang="en-US" dirty="0"/>
                  <a:t>“high” dispersion means light is more spread out, i.e. less A/pixel</a:t>
                </a:r>
              </a:p>
              <a:p>
                <a:r>
                  <a:rPr lang="en-US" dirty="0"/>
                  <a:t>Angular dispersion depends on the nature and details of the dispersing element</a:t>
                </a:r>
              </a:p>
              <a:p>
                <a:r>
                  <a:rPr lang="en-US" dirty="0"/>
                  <a:t>Linear dispersion depends on the dispersing element, but also on the focal length of the camera lens (since that sets the “scale”)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𝑓𝑐𝑎𝑚𝑒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𝑟𝑎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2C8668-5380-D044-AFB2-37833DDB3C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73" y="2261153"/>
                <a:ext cx="10789227" cy="4523220"/>
              </a:xfrm>
              <a:blipFill>
                <a:blip r:embed="rId2"/>
                <a:stretch>
                  <a:fillRect l="-940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object, antenna&#10;&#10;Description automatically generated">
            <a:extLst>
              <a:ext uri="{FF2B5EF4-FFF2-40B4-BE49-F238E27FC236}">
                <a16:creationId xmlns:a16="http://schemas.microsoft.com/office/drawing/2014/main" id="{056E9F3D-470A-D146-B8B8-4FB7BCC17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930" y="255321"/>
            <a:ext cx="4856949" cy="20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13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EFFB48-FEAF-D24E-A87D-86E9B7A3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045" y="0"/>
            <a:ext cx="6872299" cy="2541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CE22C-A8AD-E04D-B14A-442BD23E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AFF425-359A-E643-B904-A036D53E36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442" y="2141537"/>
                <a:ext cx="10515600" cy="43513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Resolution describes how well one can separate features at different wavelengths</a:t>
                </a:r>
              </a:p>
              <a:p>
                <a:pPr lvl="1"/>
                <a:r>
                  <a:rPr lang="en-US" dirty="0"/>
                  <a:t>Alternatively, how broad is a monochromatic feature</a:t>
                </a:r>
              </a:p>
              <a:p>
                <a:r>
                  <a:rPr lang="en-US" dirty="0"/>
                  <a:t>Recall, a spectrograph is an imager with a dispersive element</a:t>
                </a:r>
              </a:p>
              <a:p>
                <a:pPr lvl="1"/>
                <a:r>
                  <a:rPr lang="en-US" dirty="0"/>
                  <a:t>A monochromatic source looks like the source </a:t>
                </a:r>
              </a:p>
              <a:p>
                <a:r>
                  <a:rPr lang="en-US" dirty="0"/>
                  <a:t>Width of a monochromatic feature is given by the size of the source</a:t>
                </a:r>
              </a:p>
              <a:p>
                <a:pPr lvl="1"/>
                <a:r>
                  <a:rPr lang="en-US" dirty="0"/>
                  <a:t>Without a slit, depends on the seeing</a:t>
                </a:r>
              </a:p>
              <a:p>
                <a:pPr lvl="1"/>
                <a:r>
                  <a:rPr lang="en-US" dirty="0"/>
                  <a:t>With a slit, depends on the width of the slit</a:t>
                </a:r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r>
                  <a:rPr lang="en-US" sz="2800" dirty="0"/>
                  <a:t>where r is the </a:t>
                </a:r>
                <a:r>
                  <a:rPr lang="en-US" sz="2800" i="1" dirty="0"/>
                  <a:t>anamorphic magnification, </a:t>
                </a:r>
                <a:r>
                  <a:rPr lang="en-US" sz="2800" dirty="0"/>
                  <a:t>which is a magnification result from the dispersing element in the direction of dispersion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𝑟𝑤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  <a:p>
                <a:pPr marL="914400" lvl="2" indent="0">
                  <a:buNone/>
                </a:pPr>
                <a:endParaRPr lang="en-US" sz="2800" dirty="0"/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AFF425-359A-E643-B904-A036D53E3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442" y="2141537"/>
                <a:ext cx="10515600" cy="4351338"/>
              </a:xfrm>
              <a:blipFill>
                <a:blip r:embed="rId3"/>
                <a:stretch>
                  <a:fillRect l="-362" t="-2326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2" descr="$\displaystyle {f_2\over f_1}$">
            <a:extLst>
              <a:ext uri="{FF2B5EF4-FFF2-40B4-BE49-F238E27FC236}">
                <a16:creationId xmlns:a16="http://schemas.microsoft.com/office/drawing/2014/main" id="{325B38AC-54B5-1843-9211-7C18A13F1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73293" y="-6451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" descr="$\displaystyle {f_2\over f_1}$">
            <a:extLst>
              <a:ext uri="{FF2B5EF4-FFF2-40B4-BE49-F238E27FC236}">
                <a16:creationId xmlns:a16="http://schemas.microsoft.com/office/drawing/2014/main" id="{624EA81E-908D-864F-A610-80CAFDD1F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19" y="-3562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5" descr="$\displaystyle {d\lambda\over dx}$">
            <a:extLst>
              <a:ext uri="{FF2B5EF4-FFF2-40B4-BE49-F238E27FC236}">
                <a16:creationId xmlns:a16="http://schemas.microsoft.com/office/drawing/2014/main" id="{777D71E1-A881-304B-8899-A3F1DE84A8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68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E373A-4257-8C4C-ABDC-61580AE266CC}"/>
              </a:ext>
            </a:extLst>
          </p:cNvPr>
          <p:cNvSpPr txBox="1"/>
          <p:nvPr/>
        </p:nvSpPr>
        <p:spPr>
          <a:xfrm>
            <a:off x="9220201" y="1864538"/>
            <a:ext cx="213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Schroeder, Astronomical Optics</a:t>
            </a:r>
          </a:p>
        </p:txBody>
      </p:sp>
    </p:spTree>
    <p:extLst>
      <p:ext uri="{BB962C8B-B14F-4D97-AF65-F5344CB8AC3E}">
        <p14:creationId xmlns:p14="http://schemas.microsoft.com/office/powerpoint/2010/main" val="2133707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EFFB48-FEAF-D24E-A87D-86E9B7A3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045" y="0"/>
            <a:ext cx="6872299" cy="2541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CE22C-A8AD-E04D-B14A-442BD23E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45" y="139494"/>
            <a:ext cx="10515600" cy="1325563"/>
          </a:xfrm>
        </p:spPr>
        <p:txBody>
          <a:bodyPr/>
          <a:lstStyle/>
          <a:p>
            <a:r>
              <a:rPr lang="en-US" dirty="0"/>
              <a:t>Descriptions of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AFF425-359A-E643-B904-A036D53E36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5068" y="224126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914400" lvl="2" indent="0">
                  <a:buNone/>
                </a:pPr>
                <a:endParaRPr lang="en-US" dirty="0"/>
              </a:p>
              <a:p>
                <a:r>
                  <a:rPr lang="en-US" dirty="0"/>
                  <a:t>Resolution can be described in several ways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width of a monochromatic source, related to physical slit width by magnification of spectrograph (including anamorphic magnification)</a:t>
                </a: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Dimensionless resolution: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𝛿𝜆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𝑟𝑤𝑓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Resolution may be a function of wavelength depending on the dispersing element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𝛿𝜆</m:t>
                    </m:r>
                  </m:oMath>
                </a14:m>
                <a:r>
                  <a:rPr lang="en-US" dirty="0"/>
                  <a:t> is constant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then R won’t be, and vice versa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AFF425-359A-E643-B904-A036D53E3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5068" y="2241260"/>
                <a:ext cx="10515600" cy="4351338"/>
              </a:xfrm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2" descr="$\displaystyle {f_2\over f_1}$">
            <a:extLst>
              <a:ext uri="{FF2B5EF4-FFF2-40B4-BE49-F238E27FC236}">
                <a16:creationId xmlns:a16="http://schemas.microsoft.com/office/drawing/2014/main" id="{325B38AC-54B5-1843-9211-7C18A13F14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73293" y="-6451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" descr="$\displaystyle {f_2\over f_1}$">
            <a:extLst>
              <a:ext uri="{FF2B5EF4-FFF2-40B4-BE49-F238E27FC236}">
                <a16:creationId xmlns:a16="http://schemas.microsoft.com/office/drawing/2014/main" id="{624EA81E-908D-864F-A610-80CAFDD1F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19" y="-3562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CB5C4-E1E2-E64C-806F-908C793661DD}"/>
              </a:ext>
            </a:extLst>
          </p:cNvPr>
          <p:cNvSpPr txBox="1"/>
          <p:nvPr/>
        </p:nvSpPr>
        <p:spPr>
          <a:xfrm>
            <a:off x="9247638" y="1944024"/>
            <a:ext cx="213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Schroeder, Astronomical Optics</a:t>
            </a:r>
          </a:p>
        </p:txBody>
      </p:sp>
    </p:spTree>
    <p:extLst>
      <p:ext uri="{BB962C8B-B14F-4D97-AF65-F5344CB8AC3E}">
        <p14:creationId xmlns:p14="http://schemas.microsoft.com/office/powerpoint/2010/main" val="3640479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2357-6AA9-7548-8409-720373E0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69333"/>
            <a:ext cx="10515600" cy="1325563"/>
          </a:xfrm>
        </p:spPr>
        <p:txBody>
          <a:bodyPr/>
          <a:lstStyle/>
          <a:p>
            <a:r>
              <a:rPr lang="en-US" dirty="0"/>
              <a:t>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ABB7E-BB16-164A-B620-43845683B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3" y="1825625"/>
            <a:ext cx="8609515" cy="4863042"/>
          </a:xfrm>
        </p:spPr>
        <p:txBody>
          <a:bodyPr>
            <a:normAutofit/>
          </a:bodyPr>
          <a:lstStyle/>
          <a:p>
            <a:r>
              <a:rPr lang="en-US" dirty="0"/>
              <a:t>Throughput gives amount of light through spectrograph</a:t>
            </a:r>
          </a:p>
          <a:p>
            <a:r>
              <a:rPr lang="en-US" dirty="0"/>
              <a:t>one factor is the nature of the dispersing elements, but also the transmission of the optics, which are often more complicated than the simple picture!</a:t>
            </a:r>
          </a:p>
          <a:p>
            <a:r>
              <a:rPr lang="en-US" dirty="0"/>
              <a:t>The narrower the slit, the lower the throughput: tradeoff between resolution and throughput</a:t>
            </a:r>
          </a:p>
          <a:p>
            <a:pPr lvl="1"/>
            <a:r>
              <a:rPr lang="en-US" dirty="0"/>
              <a:t>Typically slit is set around the width of seeing disk, so that resolution doesn’t vary between exposures</a:t>
            </a:r>
          </a:p>
          <a:p>
            <a:pPr lvl="1"/>
            <a:r>
              <a:rPr lang="en-US" dirty="0"/>
              <a:t>For spectrophotometry, a wider slit is often used</a:t>
            </a:r>
          </a:p>
          <a:p>
            <a:pPr lvl="1"/>
            <a:r>
              <a:rPr lang="en-US" dirty="0"/>
              <a:t>Remember differential refraction, where throughput may be a function of wavelength if the slit is not aligned with the parallactic angle!</a:t>
            </a:r>
          </a:p>
        </p:txBody>
      </p:sp>
      <p:pic>
        <p:nvPicPr>
          <p:cNvPr id="6" name="Picture 5" descr="Schematic&#10;&#10;Description automatically generated">
            <a:extLst>
              <a:ext uri="{FF2B5EF4-FFF2-40B4-BE49-F238E27FC236}">
                <a16:creationId xmlns:a16="http://schemas.microsoft.com/office/drawing/2014/main" id="{01114C24-CEE8-9745-BA24-96DE5FD5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648" y="3572933"/>
            <a:ext cx="3362352" cy="26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80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644A-8BDC-1A42-A4A0-E41446C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D633-D7F8-8243-83D9-D2F090DD8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26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Types of astronomical spectrographs</a:t>
            </a:r>
          </a:p>
        </p:txBody>
      </p:sp>
    </p:spTree>
    <p:extLst>
      <p:ext uri="{BB962C8B-B14F-4D97-AF65-F5344CB8AC3E}">
        <p14:creationId xmlns:p14="http://schemas.microsoft.com/office/powerpoint/2010/main" val="2982193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D984-39B7-8F43-BDCD-DD12F1A7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A4FC5-CFEC-7A4C-B01A-8F8A0DF2B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different types of astronomical spectrographs:</a:t>
            </a:r>
          </a:p>
          <a:p>
            <a:pPr lvl="1"/>
            <a:r>
              <a:rPr lang="en-US" dirty="0" err="1"/>
              <a:t>Slitles</a:t>
            </a:r>
            <a:r>
              <a:rPr lang="en-US" dirty="0"/>
              <a:t> spectroscopy</a:t>
            </a:r>
          </a:p>
          <a:p>
            <a:pPr lvl="1"/>
            <a:r>
              <a:rPr lang="en-US" dirty="0"/>
              <a:t>Long-slit spectroscopy</a:t>
            </a:r>
          </a:p>
          <a:p>
            <a:pPr lvl="1"/>
            <a:r>
              <a:rPr lang="en-US" dirty="0" err="1"/>
              <a:t>Slitlet</a:t>
            </a:r>
            <a:r>
              <a:rPr lang="en-US" dirty="0"/>
              <a:t> spectroscopy</a:t>
            </a:r>
          </a:p>
          <a:p>
            <a:pPr lvl="1"/>
            <a:r>
              <a:rPr lang="en-US" dirty="0"/>
              <a:t>Fiber-fed spectroscopy</a:t>
            </a:r>
          </a:p>
          <a:p>
            <a:pPr lvl="1"/>
            <a:r>
              <a:rPr lang="en-US" dirty="0"/>
              <a:t>Integral field spectroscopy</a:t>
            </a:r>
          </a:p>
          <a:p>
            <a:pPr lvl="1"/>
            <a:r>
              <a:rPr lang="en-US" dirty="0"/>
              <a:t>Echelle spectrograph</a:t>
            </a:r>
          </a:p>
        </p:txBody>
      </p:sp>
    </p:spTree>
    <p:extLst>
      <p:ext uri="{BB962C8B-B14F-4D97-AF65-F5344CB8AC3E}">
        <p14:creationId xmlns:p14="http://schemas.microsoft.com/office/powerpoint/2010/main" val="3423391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4477D-267A-2A4B-96E3-7679118B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Slitless</a:t>
            </a:r>
            <a:r>
              <a:rPr lang="en-US" dirty="0"/>
              <a:t> spectroscopy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2794-A774-A642-8702-F58B2E5CB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5005" cy="4667250"/>
          </a:xfrm>
        </p:spPr>
        <p:txBody>
          <a:bodyPr/>
          <a:lstStyle/>
          <a:p>
            <a:r>
              <a:rPr lang="en-US" dirty="0"/>
              <a:t>Yields spectra of all objects in field</a:t>
            </a:r>
          </a:p>
          <a:p>
            <a:r>
              <a:rPr lang="en-US" dirty="0"/>
              <a:t>Implications for overlap : generally used for very low dispersion, so that each object produces a relatively “short” spectrum</a:t>
            </a:r>
          </a:p>
          <a:p>
            <a:pPr lvl="1"/>
            <a:r>
              <a:rPr lang="en-US" dirty="0"/>
              <a:t>Often implemented using a “</a:t>
            </a:r>
            <a:r>
              <a:rPr lang="en-US" dirty="0" err="1"/>
              <a:t>grism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Historically, implemented with objective prism spectroscopy</a:t>
            </a:r>
          </a:p>
          <a:p>
            <a:r>
              <a:rPr lang="en-US" dirty="0"/>
              <a:t>Implication for sky background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D9BE37-E79B-1F4E-925C-E5A0C068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205" y="751189"/>
            <a:ext cx="5343911" cy="267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0E709F-B520-924A-AE77-2B602D57A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88" y="3876675"/>
            <a:ext cx="5147733" cy="229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1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4407-8E61-7D44-9669-3C5902D8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Instrument example: field flattener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D05E-2761-C844-BFF1-84150E064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7933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 previously noted, a typical telescope will have a curved focal plane (field curvature)</a:t>
            </a:r>
          </a:p>
          <a:p>
            <a:r>
              <a:rPr lang="en-US" dirty="0"/>
              <a:t>With a flat detector, focus cannot be achieved across the entire field</a:t>
            </a:r>
          </a:p>
          <a:p>
            <a:r>
              <a:rPr lang="en-US" dirty="0"/>
              <a:t>Can use a field flattener, near the focal plane, to shift the focus to a plane</a:t>
            </a:r>
          </a:p>
          <a:p>
            <a:r>
              <a:rPr lang="en-US" dirty="0"/>
              <a:t>As optic is near focal plane, </a:t>
            </a:r>
            <a:r>
              <a:rPr lang="en-US" dirty="0" err="1"/>
              <a:t>neglible</a:t>
            </a:r>
            <a:r>
              <a:rPr lang="en-US" dirty="0"/>
              <a:t> aberrations are introduced</a:t>
            </a:r>
          </a:p>
          <a:p>
            <a:r>
              <a:rPr lang="en-US" dirty="0"/>
              <a:t>Often built into detector </a:t>
            </a:r>
            <a:r>
              <a:rPr lang="en-US" dirty="0" err="1"/>
              <a:t>dewar</a:t>
            </a:r>
            <a:r>
              <a:rPr lang="en-US" dirty="0"/>
              <a:t>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3C711-559D-DB45-B171-90F8D1A90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33" y="2156143"/>
            <a:ext cx="5875867" cy="20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1759-0920-9A46-9079-91AC8BF3B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slit spectra</a:t>
            </a:r>
          </a:p>
        </p:txBody>
      </p:sp>
      <p:pic>
        <p:nvPicPr>
          <p:cNvPr id="4" name="Content Placeholder 3" descr="Text, letter&#10;&#10;Description automatically generated">
            <a:extLst>
              <a:ext uri="{FF2B5EF4-FFF2-40B4-BE49-F238E27FC236}">
                <a16:creationId xmlns:a16="http://schemas.microsoft.com/office/drawing/2014/main" id="{6CBA409A-A8BA-6E4C-BDBA-819355DC0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2787" y="2802576"/>
            <a:ext cx="5801013" cy="3766499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A11D18D-6010-CB46-ACB9-4A1B3D9F7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44" y="180854"/>
            <a:ext cx="4811293" cy="2621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1789D1-FF79-EB47-81CD-6ECB3F2CA733}"/>
              </a:ext>
            </a:extLst>
          </p:cNvPr>
          <p:cNvSpPr/>
          <p:nvPr/>
        </p:nvSpPr>
        <p:spPr>
          <a:xfrm>
            <a:off x="869188" y="1766889"/>
            <a:ext cx="349961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To avoid overlapping spectra, add an entrance slit to the spectrograph</a:t>
            </a:r>
          </a:p>
          <a:p>
            <a:endParaRPr lang="en-US" sz="2800" dirty="0"/>
          </a:p>
          <a:p>
            <a:r>
              <a:rPr lang="en-US" sz="2800" dirty="0"/>
              <a:t>Produces spectra along a line in the sky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06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8BB3EC-08FE-7C43-B9B8-3E8A9896D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047" y="0"/>
            <a:ext cx="4856492" cy="359046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DBBE3-21F0-4D49-8E15-FC9C72F77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7" y="4525433"/>
            <a:ext cx="4230590" cy="2317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2F460D-B2F5-CE4A-91A9-D7949FC8F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631" y="3823855"/>
            <a:ext cx="3746370" cy="2809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CEBF4-17FC-2C41-884D-81D2533CD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047" y="127707"/>
            <a:ext cx="3429000" cy="237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CDA716-9D34-094C-AD4B-BF16491B3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047" y="1818982"/>
            <a:ext cx="3429000" cy="2374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1409A-954D-864B-8E4F-5D7501E5429C}"/>
              </a:ext>
            </a:extLst>
          </p:cNvPr>
          <p:cNvSpPr txBox="1"/>
          <p:nvPr/>
        </p:nvSpPr>
        <p:spPr>
          <a:xfrm>
            <a:off x="0" y="47754"/>
            <a:ext cx="409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Spectroscopy with </a:t>
            </a:r>
            <a:r>
              <a:rPr lang="en-US" sz="2800" dirty="0" err="1"/>
              <a:t>slitlets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716CB-DA7B-7A41-BF45-526DACDC5CB8}"/>
              </a:ext>
            </a:extLst>
          </p:cNvPr>
          <p:cNvSpPr txBox="1"/>
          <p:nvPr/>
        </p:nvSpPr>
        <p:spPr>
          <a:xfrm>
            <a:off x="320634" y="902525"/>
            <a:ext cx="31232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slit spectrograph gives spectra along a line</a:t>
            </a:r>
          </a:p>
          <a:p>
            <a:endParaRPr lang="en-US" dirty="0"/>
          </a:p>
          <a:p>
            <a:r>
              <a:rPr lang="en-US" dirty="0"/>
              <a:t>For many projects, objects won’t lie along a line</a:t>
            </a:r>
          </a:p>
          <a:p>
            <a:endParaRPr lang="en-US" dirty="0"/>
          </a:p>
          <a:p>
            <a:r>
              <a:rPr lang="en-US" dirty="0"/>
              <a:t>Can observe more objects using </a:t>
            </a:r>
            <a:r>
              <a:rPr lang="en-US" dirty="0" err="1"/>
              <a:t>slitlets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possible implication for wavelength coverage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62062-5C05-8541-AF08-41F8CBA6BB72}"/>
              </a:ext>
            </a:extLst>
          </p:cNvPr>
          <p:cNvSpPr txBox="1"/>
          <p:nvPr/>
        </p:nvSpPr>
        <p:spPr>
          <a:xfrm>
            <a:off x="4972791" y="4404574"/>
            <a:ext cx="3301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Slit mask needs to be constructed for each field in advance</a:t>
            </a:r>
          </a:p>
          <a:p>
            <a:endParaRPr lang="en-US" dirty="0"/>
          </a:p>
          <a:p>
            <a:r>
              <a:rPr lang="en-US" dirty="0"/>
              <a:t>JWST is pioneering a “programmable” slit mask</a:t>
            </a:r>
          </a:p>
        </p:txBody>
      </p:sp>
    </p:spTree>
    <p:extLst>
      <p:ext uri="{BB962C8B-B14F-4D97-AF65-F5344CB8AC3E}">
        <p14:creationId xmlns:p14="http://schemas.microsoft.com/office/powerpoint/2010/main" val="3782864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3E1C-613A-9147-9947-33A4E156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04" y="42995"/>
            <a:ext cx="11630891" cy="1325563"/>
          </a:xfrm>
        </p:spPr>
        <p:txBody>
          <a:bodyPr/>
          <a:lstStyle/>
          <a:p>
            <a:r>
              <a:rPr lang="en-US" dirty="0" err="1"/>
              <a:t>Multiobject</a:t>
            </a:r>
            <a:r>
              <a:rPr lang="en-US" dirty="0"/>
              <a:t> spectroscopy with fibers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8F5F2-1DC6-1D47-B63A-3F8D5C10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17" y="3950610"/>
            <a:ext cx="4512622" cy="2864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BCD58-B7C2-AD40-AD36-FE8E6FA3E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38" y="4550246"/>
            <a:ext cx="2784998" cy="208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4F879F-71C2-0E4B-B607-C4E357CDD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672" y="1091917"/>
            <a:ext cx="1750556" cy="2337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B8632-4376-7446-800B-3D8A24E8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928" y="3966559"/>
            <a:ext cx="4686300" cy="172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AA664-3EEF-5F4A-A456-E5714DB91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290" y="1046889"/>
            <a:ext cx="2807899" cy="2382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45222-81DD-A64D-8377-B4E0C6C9B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811" y="1164241"/>
            <a:ext cx="2972251" cy="2226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7B8F45-9AAC-654C-B667-077DE676030F}"/>
              </a:ext>
            </a:extLst>
          </p:cNvPr>
          <p:cNvSpPr txBox="1"/>
          <p:nvPr/>
        </p:nvSpPr>
        <p:spPr>
          <a:xfrm>
            <a:off x="113804" y="1164241"/>
            <a:ext cx="45126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Alternatively, if objects don’t fall along the line, line them up!</a:t>
            </a:r>
          </a:p>
          <a:p>
            <a:endParaRPr lang="en-US" dirty="0"/>
          </a:p>
          <a:p>
            <a:r>
              <a:rPr lang="en-US" dirty="0"/>
              <a:t>Use optical fibers to take objects from different parts of the field and “line them up” along a slit of a spectrograph, or let the fiber ends themselves make up a “pseudo-slit”</a:t>
            </a:r>
          </a:p>
          <a:p>
            <a:endParaRPr lang="en-US" dirty="0"/>
          </a:p>
          <a:p>
            <a:r>
              <a:rPr lang="en-US" dirty="0"/>
              <a:t>Again, fibers need to be positioned for a specific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77F6F3-9F1E-444F-956B-47ECEAFF322D}"/>
              </a:ext>
            </a:extLst>
          </p:cNvPr>
          <p:cNvSpPr txBox="1"/>
          <p:nvPr/>
        </p:nvSpPr>
        <p:spPr>
          <a:xfrm>
            <a:off x="8657112" y="6231318"/>
            <a:ext cx="342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SDSS APOGEE spectrograph</a:t>
            </a:r>
          </a:p>
        </p:txBody>
      </p:sp>
    </p:spTree>
    <p:extLst>
      <p:ext uri="{BB962C8B-B14F-4D97-AF65-F5344CB8AC3E}">
        <p14:creationId xmlns:p14="http://schemas.microsoft.com/office/powerpoint/2010/main" val="1665950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F126B91C-A40F-1C4D-B891-EEDBCFD57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634" y="375466"/>
            <a:ext cx="5843617" cy="417575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8BDEC-FF8E-224E-B907-044C801DB2F9}"/>
              </a:ext>
            </a:extLst>
          </p:cNvPr>
          <p:cNvSpPr txBox="1"/>
          <p:nvPr/>
        </p:nvSpPr>
        <p:spPr>
          <a:xfrm>
            <a:off x="368135" y="605642"/>
            <a:ext cx="376026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Robotic fiber positioners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75842E0-EF09-0647-9729-27EAAC4C2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08" y="2517569"/>
            <a:ext cx="4978235" cy="4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14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66CC20-D21D-B742-9DCA-5B92A417C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51859"/>
            <a:ext cx="5909993" cy="436053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84B16-B114-2F44-8D1E-27D549B24412}"/>
              </a:ext>
            </a:extLst>
          </p:cNvPr>
          <p:cNvSpPr txBox="1"/>
          <p:nvPr/>
        </p:nvSpPr>
        <p:spPr>
          <a:xfrm>
            <a:off x="698665" y="399090"/>
            <a:ext cx="1079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Integral field (3D) spectroscopy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D646A-7F6F-EA48-A002-971018F745FA}"/>
              </a:ext>
            </a:extLst>
          </p:cNvPr>
          <p:cNvSpPr txBox="1"/>
          <p:nvPr/>
        </p:nvSpPr>
        <p:spPr>
          <a:xfrm>
            <a:off x="423305" y="1349426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an extended object, ideal would be to get spectra at all location in the object, not just along a line </a:t>
            </a:r>
            <a:r>
              <a:rPr lang="en-US" sz="2000" dirty="0">
                <a:sym typeface="Wingdings" pitchFamily="2" charset="2"/>
              </a:rPr>
              <a:t> integral field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Several implementations: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ym typeface="Wingdings" pitchFamily="2" charset="2"/>
              </a:rPr>
              <a:t>Lenslets</a:t>
            </a:r>
            <a:endParaRPr lang="en-US" sz="2000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Fibers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Image slicer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793B2-5934-E341-B4F5-99EF8AA1C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1690"/>
            <a:ext cx="5492090" cy="295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15CE3A-06E7-8D45-B862-2C654A9E0A5A}"/>
              </a:ext>
            </a:extLst>
          </p:cNvPr>
          <p:cNvSpPr txBox="1"/>
          <p:nvPr/>
        </p:nvSpPr>
        <p:spPr>
          <a:xfrm>
            <a:off x="6610558" y="5750728"/>
            <a:ext cx="524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www.dur.ac.uk</a:t>
            </a:r>
            <a:r>
              <a:rPr lang="en-US" sz="1200" dirty="0"/>
              <a:t>/</a:t>
            </a:r>
            <a:r>
              <a:rPr lang="en-US" sz="1200" dirty="0" err="1"/>
              <a:t>cfai</a:t>
            </a:r>
            <a:r>
              <a:rPr lang="en-US" sz="1200" dirty="0"/>
              <a:t>/spectroscopy/</a:t>
            </a:r>
            <a:r>
              <a:rPr lang="en-US" sz="1200" dirty="0" err="1"/>
              <a:t>introductiontointegralfieldspectroscopy</a:t>
            </a:r>
            <a:r>
              <a:rPr lang="en-US" sz="1200" dirty="0"/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1D585-CEA7-CE47-A341-272469EDE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208" y="4211748"/>
            <a:ext cx="2822289" cy="25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48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B7FD-D451-834E-AA48-67A602E9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Echelle spectrograph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DB584-BFF5-214E-B898-F7D6D7EC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51602"/>
            <a:ext cx="6106894" cy="50323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you want to work at high dispersion/resolution, and also cover a large wavelength region, you have a problem, as you would need a very wide detector</a:t>
            </a:r>
          </a:p>
          <a:p>
            <a:r>
              <a:rPr lang="en-US" dirty="0"/>
              <a:t>An alternative way to achieve this is to use an echelle spectrograph, which uses a diffraction grating operating at high order to generate a series of spectra covering different wavelength ranges, and then cross-disperses these with a second dispersing element to put them onto a detector</a:t>
            </a:r>
          </a:p>
          <a:p>
            <a:r>
              <a:rPr lang="en-US" dirty="0"/>
              <a:t>With an echelle, all of the detector is used for a single object!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F0F41-83FB-D449-AD9A-8604E3D9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094" y="410337"/>
            <a:ext cx="5033508" cy="2400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CF066-63B8-C74B-BBEE-BA018129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96" y="3628083"/>
            <a:ext cx="4995006" cy="28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81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1659-D74C-D349-BC47-58B76646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7CB22-C326-D74E-AB80-B3FE1E399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93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Dispersing elements</a:t>
            </a:r>
          </a:p>
        </p:txBody>
      </p:sp>
    </p:spTree>
    <p:extLst>
      <p:ext uri="{BB962C8B-B14F-4D97-AF65-F5344CB8AC3E}">
        <p14:creationId xmlns:p14="http://schemas.microsoft.com/office/powerpoint/2010/main" val="1566128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BF75-149D-FC49-AA2E-12A180BA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B2CA-D167-2A4D-A90D-CE11D0EB2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basics of how prisms and diffraction gratings work</a:t>
            </a:r>
          </a:p>
          <a:p>
            <a:r>
              <a:rPr lang="en-US" dirty="0"/>
              <a:t>Understand the grating equation and how dispersion depends on order and groove/line spacing </a:t>
            </a:r>
          </a:p>
          <a:p>
            <a:r>
              <a:rPr lang="en-US" dirty="0"/>
              <a:t>Understand grating orders and order overlap, and how it is handled</a:t>
            </a:r>
          </a:p>
          <a:p>
            <a:r>
              <a:rPr lang="en-US" dirty="0"/>
              <a:t>Understand how an echelle spectrograph works</a:t>
            </a:r>
          </a:p>
          <a:p>
            <a:r>
              <a:rPr lang="en-US" dirty="0"/>
              <a:t>Understand some basics of factors that affect grating efficiency</a:t>
            </a:r>
          </a:p>
        </p:txBody>
      </p:sp>
    </p:spTree>
    <p:extLst>
      <p:ext uri="{BB962C8B-B14F-4D97-AF65-F5344CB8AC3E}">
        <p14:creationId xmlns:p14="http://schemas.microsoft.com/office/powerpoint/2010/main" val="2009475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2F69-6A11-D846-9856-2C30047A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22" y="0"/>
            <a:ext cx="10515600" cy="1325563"/>
          </a:xfrm>
        </p:spPr>
        <p:txBody>
          <a:bodyPr/>
          <a:lstStyle/>
          <a:p>
            <a:r>
              <a:rPr lang="en-US" dirty="0"/>
              <a:t>Dispersing elements : prism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4DFD599-FFD8-554C-9D7F-67E7B764C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5273" y="1407149"/>
                <a:ext cx="5378341" cy="448218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Prisms disperse light because index of refraction of glasses is a function of wavelength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t is base length, and d is input beam diameter</a:t>
                </a:r>
              </a:p>
              <a:p>
                <a:r>
                  <a:rPr lang="en-US" dirty="0"/>
                  <a:t>Generally relatively low resolution compared to gratings</a:t>
                </a:r>
              </a:p>
              <a:p>
                <a:r>
                  <a:rPr lang="en-US" dirty="0"/>
                  <a:t>Used, e.g., for objective prism spectroscopy and for cross dispersing in echelle spectrograph; also in </a:t>
                </a:r>
                <a:r>
                  <a:rPr lang="en-US" dirty="0" err="1"/>
                  <a:t>grisms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4DFD599-FFD8-554C-9D7F-67E7B764C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273" y="1407149"/>
                <a:ext cx="5378341" cy="4482185"/>
              </a:xfrm>
              <a:blipFill>
                <a:blip r:embed="rId2"/>
                <a:stretch>
                  <a:fillRect l="-1647" t="-2542" r="-1647" b="-2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A8A9E5E-EF88-9047-85CA-401213312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29" y="884761"/>
            <a:ext cx="4896349" cy="2401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7FD7D-EB5A-9140-80C2-A12197CB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799" y="3316725"/>
            <a:ext cx="4086088" cy="3541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3D736-4F1F-864E-8E2B-EF5D0D146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271" y="5889334"/>
            <a:ext cx="2792343" cy="965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3A1D90-7460-DD4B-8012-9974C9F7AE58}"/>
              </a:ext>
            </a:extLst>
          </p:cNvPr>
          <p:cNvSpPr txBox="1"/>
          <p:nvPr/>
        </p:nvSpPr>
        <p:spPr>
          <a:xfrm>
            <a:off x="4386607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PASP 129,976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C18C1-A95C-0943-BA7A-684B6CB6BD59}"/>
              </a:ext>
            </a:extLst>
          </p:cNvPr>
          <p:cNvSpPr txBox="1"/>
          <p:nvPr/>
        </p:nvSpPr>
        <p:spPr>
          <a:xfrm>
            <a:off x="9645203" y="6611872"/>
            <a:ext cx="213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Schroeder, </a:t>
            </a:r>
            <a:r>
              <a:rPr lang="en-US" sz="1200" dirty="0" err="1"/>
              <a:t>Astronomica</a:t>
            </a:r>
            <a:r>
              <a:rPr lang="en-US" sz="1200" dirty="0"/>
              <a:t> Optics</a:t>
            </a:r>
          </a:p>
        </p:txBody>
      </p:sp>
    </p:spTree>
    <p:extLst>
      <p:ext uri="{BB962C8B-B14F-4D97-AF65-F5344CB8AC3E}">
        <p14:creationId xmlns:p14="http://schemas.microsoft.com/office/powerpoint/2010/main" val="2596942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D96-C3B6-8446-A0F4-32E998E9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2FDD-A1E9-5B4B-8C87-7E6D94007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2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3E461-E4B1-9647-9826-8F0D90764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Diffraction gratings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663F86-1AF5-B148-84E6-E491480DAB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1959" y="1100380"/>
                <a:ext cx="12057682" cy="3138891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2900" dirty="0"/>
                  <a:t>multi-slit interference (note this is not spectrograph slit!)</a:t>
                </a:r>
              </a:p>
              <a:p>
                <a:r>
                  <a:rPr lang="en-US" sz="2900" dirty="0"/>
                  <a:t>Simplest: alternating grooves (lines) spaced by 𝜎, either reflective or transmissive</a:t>
                </a:r>
              </a:p>
              <a:p>
                <a:r>
                  <a:rPr lang="en-US" sz="2900" dirty="0"/>
                  <a:t>Grating equation: constructive interference:</a:t>
                </a:r>
              </a:p>
              <a:p>
                <a:pPr marL="0" indent="0">
                  <a:buNone/>
                </a:pPr>
                <a:r>
                  <a:rPr lang="en-US" sz="2900" b="0" dirty="0"/>
                  <a:t>                               </a:t>
                </a:r>
                <a14:m>
                  <m:oMath xmlns:m="http://schemas.openxmlformats.org/officeDocument/2006/math"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9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2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9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2900" dirty="0"/>
                  <a:t> )</a:t>
                </a:r>
              </a:p>
              <a:p>
                <a:pPr marL="0" indent="0">
                  <a:buNone/>
                </a:pPr>
                <a:r>
                  <a:rPr lang="en-US" sz="2900" dirty="0"/>
                  <a:t>               dispersion: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9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2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en-US" sz="2900" dirty="0"/>
                  <a:t>    more dispersion at higher order</a:t>
                </a:r>
              </a:p>
              <a:p>
                <a:pPr marL="457200" lvl="1" indent="0" algn="ctr">
                  <a:buNone/>
                </a:pPr>
                <a:endParaRPr lang="en-US" sz="2900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29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9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9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9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2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</m:e>
                        </m:func>
                      </m:num>
                      <m:den>
                        <m:r>
                          <a:rPr lang="en-US" sz="2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2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en-US" sz="2900" dirty="0"/>
                  <a:t>   more dispersion at higher 𝛼 and 𝛽 (echelle)</a:t>
                </a:r>
              </a:p>
              <a:p>
                <a:pPr marL="457200" lvl="1" indent="0">
                  <a:buNone/>
                </a:pPr>
                <a:endParaRPr lang="en-US" sz="2900" dirty="0"/>
              </a:p>
              <a:p>
                <a:pPr marL="457200" lvl="1" indent="0">
                  <a:buNone/>
                </a:pPr>
                <a:endParaRPr lang="en-US" sz="29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663F86-1AF5-B148-84E6-E491480DAB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959" y="1100380"/>
                <a:ext cx="12057682" cy="3138891"/>
              </a:xfrm>
              <a:blipFill>
                <a:blip r:embed="rId2"/>
                <a:stretch>
                  <a:fillRect l="-737" t="-4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656C488-7347-834A-9FCB-28D37EED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6" y="4136800"/>
            <a:ext cx="7243118" cy="272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59ABE-EC2C-6549-AD67-782CD2AC66F1}"/>
              </a:ext>
            </a:extLst>
          </p:cNvPr>
          <p:cNvSpPr txBox="1"/>
          <p:nvPr/>
        </p:nvSpPr>
        <p:spPr>
          <a:xfrm>
            <a:off x="7958820" y="4239270"/>
            <a:ext cx="38612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gratings have groove densities between 300 and 1200 lines/mm</a:t>
            </a:r>
          </a:p>
          <a:p>
            <a:endParaRPr lang="en-US" dirty="0"/>
          </a:p>
          <a:p>
            <a:r>
              <a:rPr lang="en-US" dirty="0"/>
              <a:t>At given configuration, more lines/mm (smaller spacing) gives higher dispersion and resolution, proportional to lines/mm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55C9E-CCC6-1046-909A-12143D10D347}"/>
              </a:ext>
            </a:extLst>
          </p:cNvPr>
          <p:cNvSpPr txBox="1"/>
          <p:nvPr/>
        </p:nvSpPr>
        <p:spPr>
          <a:xfrm>
            <a:off x="4112095" y="6581001"/>
            <a:ext cx="213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Schroeder, </a:t>
            </a:r>
            <a:r>
              <a:rPr lang="en-US" sz="1200" dirty="0" err="1"/>
              <a:t>Astronomica</a:t>
            </a:r>
            <a:r>
              <a:rPr lang="en-US" sz="1200" dirty="0"/>
              <a:t> Optics</a:t>
            </a:r>
          </a:p>
        </p:txBody>
      </p:sp>
    </p:spTree>
    <p:extLst>
      <p:ext uri="{BB962C8B-B14F-4D97-AF65-F5344CB8AC3E}">
        <p14:creationId xmlns:p14="http://schemas.microsoft.com/office/powerpoint/2010/main" val="1504240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D593-B9B7-CE4C-91F7-A447D035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Orders and order overlap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17A8C6-2E51-3F4D-93B3-66A399E34F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275522" cy="4351338"/>
              </a:xfrm>
            </p:spPr>
            <p:txBody>
              <a:bodyPr/>
              <a:lstStyle/>
              <a:p>
                <a:r>
                  <a:rPr lang="en-US" dirty="0"/>
                  <a:t>Light from different orders can fall at same location</a:t>
                </a:r>
              </a:p>
              <a:p>
                <a:pPr marL="0" indent="0">
                  <a:buNone/>
                </a:pPr>
                <a:r>
                  <a:rPr lang="en-US" dirty="0"/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more overlap at higher orders</a:t>
                </a:r>
              </a:p>
              <a:p>
                <a:r>
                  <a:rPr lang="en-US" dirty="0"/>
                  <a:t>Use order-blocking filter (common for low order) or cross-dispersion (common for high order)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17A8C6-2E51-3F4D-93B3-66A399E34F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275522" cy="4351338"/>
              </a:xfrm>
              <a:blipFill>
                <a:blip r:embed="rId2"/>
                <a:stretch>
                  <a:fillRect l="-1818" t="-2326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62C4533-1097-364B-823E-D0C716B6C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05" y="526942"/>
            <a:ext cx="3383961" cy="41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3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CDDB-9B07-5343-A797-C55D1DED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Echelle spectroscopy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2C3A331-1EF3-614F-869A-1CD3E65ED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8198" y="0"/>
            <a:ext cx="6093802" cy="475474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0A8A3-EDCA-CC43-9444-2ACD343A7ED4}"/>
              </a:ext>
            </a:extLst>
          </p:cNvPr>
          <p:cNvSpPr txBox="1"/>
          <p:nvPr/>
        </p:nvSpPr>
        <p:spPr>
          <a:xfrm>
            <a:off x="450574" y="1690688"/>
            <a:ext cx="4611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Echelle spectrographs work at multiple high orders and cross disperse</a:t>
            </a:r>
          </a:p>
          <a:p>
            <a:r>
              <a:rPr lang="en-US" sz="2400" dirty="0"/>
              <a:t>Note that light of a given wavelength can appear in multiple orders</a:t>
            </a:r>
          </a:p>
        </p:txBody>
      </p:sp>
      <p:pic>
        <p:nvPicPr>
          <p:cNvPr id="10" name="Picture 9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FC2E42C7-F57E-C248-8A84-C972A585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8" y="4200911"/>
            <a:ext cx="12192000" cy="29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2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CD0E-5D0F-9742-8EFF-D0A8B781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Grating throughput/efficiency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11123-AAF9-314D-8A84-5599B8591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44" y="1467817"/>
            <a:ext cx="6360268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Gratings can be constructed to direct light into particular orders by “blazing” the grating, i.e. tilting the reflective facets (also removes need for dark areas in between)</a:t>
            </a:r>
          </a:p>
          <a:p>
            <a:r>
              <a:rPr lang="en-US" dirty="0"/>
              <a:t>Typical grating efficiency around 50-70 percent</a:t>
            </a:r>
          </a:p>
          <a:p>
            <a:r>
              <a:rPr lang="en-US" dirty="0"/>
              <a:t>New technology called volume phase holographic (VPH) gratings allows higher throughput in a transmission grating</a:t>
            </a:r>
          </a:p>
          <a:p>
            <a:pPr lvl="1"/>
            <a:r>
              <a:rPr lang="en-US" dirty="0"/>
              <a:t>Varies index of refraction on very small scales</a:t>
            </a:r>
          </a:p>
        </p:txBody>
      </p:sp>
      <p:pic>
        <p:nvPicPr>
          <p:cNvPr id="4" name="Picture 3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7643A9D3-4E61-E447-B112-FEB868BA7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478" y="113799"/>
            <a:ext cx="2650939" cy="248376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63BFF09-1B41-AE42-BF7F-23345A88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45" y="4533089"/>
            <a:ext cx="3448080" cy="23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B5EB1-F5A5-CE49-BAEB-1D70F5AC4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245" y="2402870"/>
            <a:ext cx="3073611" cy="2324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C48AA-C3CE-7649-A984-24E59E15C8D3}"/>
              </a:ext>
            </a:extLst>
          </p:cNvPr>
          <p:cNvSpPr txBox="1"/>
          <p:nvPr/>
        </p:nvSpPr>
        <p:spPr>
          <a:xfrm>
            <a:off x="7540519" y="3354893"/>
            <a:ext cx="1388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conventional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EABA2-75CD-6047-8785-2D0114927366}"/>
              </a:ext>
            </a:extLst>
          </p:cNvPr>
          <p:cNvSpPr txBox="1"/>
          <p:nvPr/>
        </p:nvSpPr>
        <p:spPr>
          <a:xfrm>
            <a:off x="8147154" y="5510330"/>
            <a:ext cx="78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VPH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2660B82-E2E4-CE46-A95F-E571E88BF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411" y="5118604"/>
            <a:ext cx="1706159" cy="17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23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81DC9-AEDC-4142-BACE-3099225C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45AE5-C440-0446-997C-5607D40A2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67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More spectrographs</a:t>
            </a:r>
          </a:p>
        </p:txBody>
      </p:sp>
    </p:spTree>
    <p:extLst>
      <p:ext uri="{BB962C8B-B14F-4D97-AF65-F5344CB8AC3E}">
        <p14:creationId xmlns:p14="http://schemas.microsoft.com/office/powerpoint/2010/main" val="1672689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4653-D79E-3547-8ABC-95399467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7A405-E4A5-9248-AD46-21BE6AA63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Recognize connection between spectrograph resolution and ability to get velocity information</a:t>
            </a:r>
          </a:p>
          <a:p>
            <a:r>
              <a:rPr lang="en-US" dirty="0"/>
              <a:t>Be aware of some possibilities for non-dispersive spectroscopy</a:t>
            </a:r>
          </a:p>
        </p:txBody>
      </p:sp>
    </p:spTree>
    <p:extLst>
      <p:ext uri="{BB962C8B-B14F-4D97-AF65-F5344CB8AC3E}">
        <p14:creationId xmlns:p14="http://schemas.microsoft.com/office/powerpoint/2010/main" val="2810612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DF00-B5A4-314C-93A9-43676C8F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and capability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8CC4AA-6121-E641-9255-F6B5B1FC02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Resolution can be described by the dimensionless resolution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𝛿𝜆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Typical dispersive spectrographs have resolution between R=1000 (low dispersions), R=30000 (typical echelles) and R=100,000 (high precision RVs)!</a:t>
                </a:r>
              </a:p>
              <a:p>
                <a:r>
                  <a:rPr lang="en-US" dirty="0"/>
                  <a:t>Note that this is closely related to the velocity resolution, since</a:t>
                </a:r>
              </a:p>
              <a:p>
                <a:pPr marL="0" indent="0">
                  <a:buNone/>
                </a:pPr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R= 1000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= 300 km/s</a:t>
                </a:r>
              </a:p>
              <a:p>
                <a:pPr marL="0" indent="0">
                  <a:buNone/>
                </a:pPr>
                <a:r>
                  <a:rPr lang="en-US" dirty="0"/>
                  <a:t>             R=100000 --&gt;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= 3 km/s</a:t>
                </a:r>
              </a:p>
              <a:p>
                <a:r>
                  <a:rPr lang="en-US" dirty="0"/>
                  <a:t>an astrophysical velocity width (e.g. velocity dispersion) might be measurable down to 0.1-0.5 of the spectrograph resolution</a:t>
                </a:r>
              </a:p>
              <a:p>
                <a:r>
                  <a:rPr lang="en-US" dirty="0"/>
                  <a:t>An astrophysical velocity centroid (e.g., radial velocity) might be measurable to 0.01-0.1 of the spectrograph resolution, and even better if multiple features are being measured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8CC4AA-6121-E641-9255-F6B5B1FC0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844" t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6349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0392-6636-6D48-92C9-B84E4652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Non-dispersive spectroscopy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30C2C9-B80C-1741-AB1D-2F863E410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8741" y="1690688"/>
            <a:ext cx="5530543" cy="206418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7AEAAB-0082-0841-B8D9-2355DC0E8BD3}"/>
              </a:ext>
            </a:extLst>
          </p:cNvPr>
          <p:cNvSpPr txBox="1"/>
          <p:nvPr/>
        </p:nvSpPr>
        <p:spPr>
          <a:xfrm>
            <a:off x="838199" y="1522069"/>
            <a:ext cx="60505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We’ve described multiple types of spectrographs that use dispersing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We’ve also described the Fabry-Perot interferometer, which provide spectroscopic capability through a tunable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also possible to get spectroscopic information through interferometry, i.e. combining light from an object to produce fringes, since interference is a function of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Fourier transform spectrograph: splits beam into two parts, changes path length of one arm and records interference pattern (essentially a Michaelson interferometer)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Record fringe pattern as a function of path spacing, use it to recover spectrum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FTS can provide very high resolution, typically for very bright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 Mach–Zehnder interferometer, e.g. JIVE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A2793-9E9B-C440-801A-E024DC8742BE}"/>
              </a:ext>
            </a:extLst>
          </p:cNvPr>
          <p:cNvSpPr txBox="1"/>
          <p:nvPr/>
        </p:nvSpPr>
        <p:spPr>
          <a:xfrm>
            <a:off x="7152664" y="3477878"/>
            <a:ext cx="236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Schroeder, Astronomical Optics</a:t>
            </a:r>
          </a:p>
        </p:txBody>
      </p:sp>
    </p:spTree>
    <p:extLst>
      <p:ext uri="{BB962C8B-B14F-4D97-AF65-F5344CB8AC3E}">
        <p14:creationId xmlns:p14="http://schemas.microsoft.com/office/powerpoint/2010/main" val="11216693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B9F1-B36A-1F4E-9336-6F6A772E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E9D41-D7D0-6B48-BC11-05827E141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4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Focal plane and pupil </a:t>
            </a:r>
            <a:r>
              <a:rPr lang="en-US" dirty="0" err="1"/>
              <a:t>reimagers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835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2703952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AF87-D7EA-D84A-8ED7-FBB2F856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9897C-B5A7-5744-A808-5AE185AE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basic principles of detectors</a:t>
            </a:r>
          </a:p>
          <a:p>
            <a:r>
              <a:rPr lang="en-US" dirty="0"/>
              <a:t>Understand the difference between photon counting and photon collecting devices</a:t>
            </a:r>
          </a:p>
          <a:p>
            <a:r>
              <a:rPr lang="en-US" dirty="0"/>
              <a:t>Understand terminology used to describe detector characteristics: quantum efficiency, detector resolution, readout noise, pattern noise, dark current, linearity</a:t>
            </a:r>
          </a:p>
        </p:txBody>
      </p:sp>
    </p:spTree>
    <p:extLst>
      <p:ext uri="{BB962C8B-B14F-4D97-AF65-F5344CB8AC3E}">
        <p14:creationId xmlns:p14="http://schemas.microsoft.com/office/powerpoint/2010/main" val="20105134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5F292-4CAB-014E-8F52-5D241060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80422-311C-6942-8DCC-B27E69A02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110920" cy="4351338"/>
              </a:xfrm>
            </p:spPr>
            <p:txBody>
              <a:bodyPr/>
              <a:lstStyle/>
              <a:p>
                <a:r>
                  <a:rPr lang="en-US" dirty="0"/>
                  <a:t>Basic types:</a:t>
                </a:r>
              </a:p>
              <a:p>
                <a:pPr lvl="1"/>
                <a:r>
                  <a:rPr lang="en-US" dirty="0"/>
                  <a:t>Photographic</a:t>
                </a:r>
              </a:p>
              <a:p>
                <a:pPr lvl="2"/>
                <a:r>
                  <a:rPr lang="en-US" dirty="0"/>
                  <a:t>Chemical reactions to light</a:t>
                </a:r>
              </a:p>
              <a:p>
                <a:pPr lvl="1"/>
                <a:r>
                  <a:rPr lang="en-US" dirty="0"/>
                  <a:t>Photoelectric detectors</a:t>
                </a:r>
              </a:p>
              <a:p>
                <a:pPr lvl="2"/>
                <a:r>
                  <a:rPr lang="en-US" dirty="0"/>
                  <a:t>Photoelectric effect: photons have energy E=h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dirty="0"/>
                  <a:t> that can excite electrons in a material</a:t>
                </a:r>
              </a:p>
              <a:p>
                <a:pPr lvl="2"/>
                <a:r>
                  <a:rPr lang="en-US" dirty="0"/>
                  <a:t>Wavelength sensitivity depends on photosensitive material : minimum excitation energy and cross-section</a:t>
                </a:r>
              </a:p>
              <a:p>
                <a:pPr lvl="2"/>
                <a:r>
                  <a:rPr lang="en-US" dirty="0"/>
                  <a:t>Two general classes:</a:t>
                </a:r>
              </a:p>
              <a:p>
                <a:pPr lvl="3"/>
                <a:r>
                  <a:rPr lang="en-US" dirty="0"/>
                  <a:t>Photon counters</a:t>
                </a:r>
              </a:p>
              <a:p>
                <a:pPr lvl="3"/>
                <a:r>
                  <a:rPr lang="en-US" dirty="0"/>
                  <a:t>Photon collectors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80422-311C-6942-8DCC-B27E69A02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110920" cy="4351338"/>
              </a:xfrm>
              <a:blipFill>
                <a:blip r:embed="rId2"/>
                <a:stretch>
                  <a:fillRect l="-160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A2D8C7-15FD-D744-9680-A7962C86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413" y="1626978"/>
            <a:ext cx="3116094" cy="269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33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975B-446C-8342-BEB2-6DB40E33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counters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2FE1-37EC-4D4C-A045-CDB852F9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242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Photons make “events” that are counted in real time</a:t>
            </a:r>
          </a:p>
          <a:p>
            <a:pPr lvl="1"/>
            <a:r>
              <a:rPr lang="en-US" dirty="0"/>
              <a:t>Photomultipliers</a:t>
            </a:r>
          </a:p>
          <a:p>
            <a:pPr lvl="2"/>
            <a:r>
              <a:rPr lang="en-US" dirty="0"/>
              <a:t>Avalanche photo diodes (APD)</a:t>
            </a:r>
          </a:p>
          <a:p>
            <a:pPr lvl="1"/>
            <a:r>
              <a:rPr lang="en-US" dirty="0"/>
              <a:t>Photon counting arrays</a:t>
            </a:r>
          </a:p>
          <a:p>
            <a:pPr lvl="2"/>
            <a:r>
              <a:rPr lang="en-US" dirty="0"/>
              <a:t>Multi-anode microchannel arrays (MAMAs)</a:t>
            </a:r>
          </a:p>
          <a:p>
            <a:r>
              <a:rPr lang="en-US" dirty="0"/>
              <a:t>Since an event is counted after amplification there is no associated readout noise</a:t>
            </a:r>
          </a:p>
          <a:p>
            <a:r>
              <a:rPr lang="en-US" dirty="0"/>
              <a:t>Can time-tag photons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8B6BF-BE34-794B-BA72-F1E6B2B5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49" y="1825625"/>
            <a:ext cx="635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723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761B-2A45-C34F-975B-78E4B4EE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collectors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1C034-6842-9C4B-8EA1-2493D7ABE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5213" cy="4667250"/>
          </a:xfrm>
        </p:spPr>
        <p:txBody>
          <a:bodyPr/>
          <a:lstStyle/>
          <a:p>
            <a:r>
              <a:rPr lang="en-US" dirty="0"/>
              <a:t>photons generate photoelectrons, which are collected and subsequently read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Different materials: </a:t>
            </a:r>
          </a:p>
          <a:p>
            <a:pPr lvl="1"/>
            <a:r>
              <a:rPr lang="en-US" dirty="0"/>
              <a:t>Si (optical to about 1 micron)</a:t>
            </a:r>
          </a:p>
          <a:p>
            <a:pPr lvl="1"/>
            <a:r>
              <a:rPr lang="en-US" dirty="0"/>
              <a:t>HgCdTe, </a:t>
            </a:r>
            <a:r>
              <a:rPr lang="en-US" dirty="0" err="1"/>
              <a:t>InSb</a:t>
            </a:r>
            <a:r>
              <a:rPr lang="en-US" dirty="0"/>
              <a:t>, </a:t>
            </a:r>
            <a:r>
              <a:rPr lang="en-US" dirty="0" err="1"/>
              <a:t>PtSi</a:t>
            </a:r>
            <a:r>
              <a:rPr lang="en-US" dirty="0"/>
              <a:t>, used in near IR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Different readout electronics: CCD, CMOS, IR multiplexer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0AB60-5626-204B-AD83-C92F66375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15" y="1027906"/>
            <a:ext cx="3641604" cy="32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30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7923-C56E-5246-B8BB-4519F0C2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4E52-5F05-604D-9C6D-4611E67B5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efficiency : fraction of incident photons that are detected</a:t>
            </a:r>
          </a:p>
          <a:p>
            <a:endParaRPr lang="en-US" dirty="0"/>
          </a:p>
          <a:p>
            <a:pPr lvl="1"/>
            <a:r>
              <a:rPr lang="en-US" dirty="0"/>
              <a:t>Photographic  ~1%</a:t>
            </a:r>
          </a:p>
          <a:p>
            <a:pPr lvl="1"/>
            <a:r>
              <a:rPr lang="en-US" dirty="0"/>
              <a:t>Photon counter: tens of </a:t>
            </a:r>
            <a:r>
              <a:rPr lang="en-US" dirty="0" err="1"/>
              <a:t>percents</a:t>
            </a:r>
            <a:endParaRPr lang="en-US" dirty="0"/>
          </a:p>
          <a:p>
            <a:pPr lvl="1"/>
            <a:r>
              <a:rPr lang="en-US" dirty="0"/>
              <a:t>Photon collectors: 50-90 %</a:t>
            </a:r>
          </a:p>
          <a:p>
            <a:r>
              <a:rPr lang="en-US" dirty="0"/>
              <a:t>Of course, QE is a function of wavelength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Increasing QE is equivalent to increasing telescope aperture!</a:t>
            </a:r>
          </a:p>
        </p:txBody>
      </p:sp>
    </p:spTree>
    <p:extLst>
      <p:ext uri="{BB962C8B-B14F-4D97-AF65-F5344CB8AC3E}">
        <p14:creationId xmlns:p14="http://schemas.microsoft.com/office/powerpoint/2010/main" val="1515219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7923-C56E-5246-B8BB-4519F0C2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4E52-5F05-604D-9C6D-4611E67B5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60" y="240746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Size / resolution elements</a:t>
            </a:r>
          </a:p>
          <a:p>
            <a:pPr lvl="1"/>
            <a:r>
              <a:rPr lang="en-US" dirty="0"/>
              <a:t>Physical size related to maximum field-of view</a:t>
            </a:r>
          </a:p>
          <a:p>
            <a:pPr lvl="1"/>
            <a:r>
              <a:rPr lang="en-US" dirty="0"/>
              <a:t>With reimaging optics, number of spatial resolution elements, i.e. number of pixels, is more relevant</a:t>
            </a:r>
          </a:p>
          <a:p>
            <a:pPr lvl="1"/>
            <a:r>
              <a:rPr lang="en-US" dirty="0"/>
              <a:t>Modern detectors have many megapixels, typical in astronomy 1024x1024, 2048x2048, 4096x4096, typically smaller in the near-IR than in the optical</a:t>
            </a:r>
          </a:p>
          <a:p>
            <a:pPr lvl="1"/>
            <a:r>
              <a:rPr lang="en-US" dirty="0"/>
              <a:t>Commercial detectors have even more, but not all are available for astronomical applications, i.e. high sensitivity and low noise</a:t>
            </a:r>
          </a:p>
          <a:p>
            <a:pPr lvl="1"/>
            <a:r>
              <a:rPr lang="en-US" dirty="0"/>
              <a:t>Arrays of detectors possible, typically with some gap, e.g. DECAM</a:t>
            </a:r>
          </a:p>
          <a:p>
            <a:r>
              <a:rPr lang="en-US" dirty="0"/>
              <a:t>A common figure of merit for surveys is </a:t>
            </a:r>
          </a:p>
          <a:p>
            <a:pPr marL="0" indent="0">
              <a:buNone/>
            </a:pPr>
            <a:r>
              <a:rPr lang="en-US" dirty="0"/>
              <a:t>              discovery efficiency  = size * QE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A0477-5905-044A-83E1-EC2549A3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0" y="0"/>
            <a:ext cx="43307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181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7923-C56E-5246-B8BB-4519F0C2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4E52-5F05-604D-9C6D-4611E67B5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799962" cy="4814995"/>
          </a:xfrm>
        </p:spPr>
        <p:txBody>
          <a:bodyPr>
            <a:normAutofit/>
          </a:bodyPr>
          <a:lstStyle/>
          <a:p>
            <a:r>
              <a:rPr lang="en-US" dirty="0"/>
              <a:t>Readout effects</a:t>
            </a:r>
          </a:p>
          <a:p>
            <a:pPr lvl="1"/>
            <a:r>
              <a:rPr lang="en-US" dirty="0"/>
              <a:t>Readout noise : random, Gaussian noise introduced in the readout process: typically few electrons rms</a:t>
            </a:r>
          </a:p>
          <a:p>
            <a:pPr lvl="1"/>
            <a:r>
              <a:rPr lang="en-US" dirty="0"/>
              <a:t>Pattern noise :</a:t>
            </a:r>
          </a:p>
          <a:p>
            <a:pPr lvl="2"/>
            <a:r>
              <a:rPr lang="en-US" dirty="0"/>
              <a:t>Non-random, i.e. spatially correlated noise that is sometime present in detector/signal chains (e.g. with 60 Hz pattern)</a:t>
            </a:r>
          </a:p>
          <a:p>
            <a:pPr lvl="2"/>
            <a:r>
              <a:rPr lang="en-US" dirty="0"/>
              <a:t>Fixed pattern noise is pattern noise that is repeatable in time, i.e. potentially correctable, e.g. with bias frames</a:t>
            </a:r>
          </a:p>
          <a:p>
            <a:pPr lvl="3"/>
            <a:r>
              <a:rPr lang="en-US" dirty="0"/>
              <a:t>Much pattern noise is not fixed pattern noise!</a:t>
            </a:r>
          </a:p>
          <a:p>
            <a:r>
              <a:rPr lang="en-US" dirty="0"/>
              <a:t>Photon counting devices aren’t subject to readout noise!</a:t>
            </a:r>
          </a:p>
          <a:p>
            <a:endParaRPr lang="en-US" dirty="0"/>
          </a:p>
        </p:txBody>
      </p:sp>
      <p:pic>
        <p:nvPicPr>
          <p:cNvPr id="5" name="Picture 4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B65470A5-93FB-CE4F-BA8A-195E0828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138" y="3776447"/>
            <a:ext cx="3089219" cy="308155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8D9811A-31EE-274A-BECD-2C277177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645" y="289658"/>
            <a:ext cx="3077712" cy="3081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25411-E4E3-F647-8621-11294ED77918}"/>
              </a:ext>
            </a:extLst>
          </p:cNvPr>
          <p:cNvSpPr txBox="1"/>
          <p:nvPr/>
        </p:nvSpPr>
        <p:spPr>
          <a:xfrm>
            <a:off x="9219561" y="-22319"/>
            <a:ext cx="213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KOSMOS bias frames</a:t>
            </a:r>
          </a:p>
        </p:txBody>
      </p:sp>
    </p:spTree>
    <p:extLst>
      <p:ext uri="{BB962C8B-B14F-4D97-AF65-F5344CB8AC3E}">
        <p14:creationId xmlns:p14="http://schemas.microsoft.com/office/powerpoint/2010/main" val="3016628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7923-C56E-5246-B8BB-4519F0C2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4E52-5F05-604D-9C6D-4611E67B5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Dark current : electrons generated from thermal excitation (not photoelectrons)</a:t>
            </a:r>
          </a:p>
          <a:p>
            <a:pPr lvl="1"/>
            <a:r>
              <a:rPr lang="en-US" dirty="0"/>
              <a:t>Larger at higher temperatures</a:t>
            </a:r>
          </a:p>
          <a:p>
            <a:pPr lvl="1"/>
            <a:r>
              <a:rPr lang="en-US" dirty="0"/>
              <a:t>Larger for detectors with lower excitation energy (i.e. IR detectors)</a:t>
            </a:r>
          </a:p>
          <a:p>
            <a:r>
              <a:rPr lang="en-US" dirty="0"/>
              <a:t>Mitigated by cooling detectors</a:t>
            </a:r>
          </a:p>
          <a:p>
            <a:pPr lvl="1"/>
            <a:r>
              <a:rPr lang="en-US" dirty="0"/>
              <a:t>Most optical detectors cooled cryogenically to somewhere between -120 and -70 C, typically with LN2 (-196 C)</a:t>
            </a:r>
          </a:p>
          <a:p>
            <a:pPr lvl="1"/>
            <a:r>
              <a:rPr lang="en-US" dirty="0"/>
              <a:t>IR detectors cooled more, e.g. liquid He (4K!)</a:t>
            </a:r>
          </a:p>
          <a:p>
            <a:pPr lvl="1"/>
            <a:r>
              <a:rPr lang="en-US" dirty="0"/>
              <a:t>Lower cost detectors cooled thermoelectrically, typical amateur camera cools to 30-50 C below ambient </a:t>
            </a:r>
            <a:r>
              <a:rPr lang="en-US" dirty="0">
                <a:sym typeface="Wingdings" pitchFamily="2" charset="2"/>
              </a:rPr>
              <a:t> still significant dark current, e.g. TMO</a:t>
            </a:r>
          </a:p>
          <a:p>
            <a:r>
              <a:rPr lang="en-US" dirty="0">
                <a:sym typeface="Wingdings" pitchFamily="2" charset="2"/>
              </a:rPr>
              <a:t>Dark current can be corrected by dark frames, but note that calibration frames have both Poisson and readout 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285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7923-C56E-5246-B8BB-4519F0C2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4E52-5F05-604D-9C6D-4611E67B5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50" y="1859179"/>
            <a:ext cx="41922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Linearity : relation between input photons and output photoelectrons</a:t>
            </a:r>
          </a:p>
          <a:p>
            <a:pPr lvl="1"/>
            <a:r>
              <a:rPr lang="en-US" dirty="0"/>
              <a:t>Slope is QE</a:t>
            </a:r>
          </a:p>
          <a:p>
            <a:pPr lvl="1"/>
            <a:r>
              <a:rPr lang="en-US" dirty="0"/>
              <a:t>Linear detector means slope is independent of count level</a:t>
            </a:r>
          </a:p>
          <a:p>
            <a:r>
              <a:rPr lang="en-US" dirty="0"/>
              <a:t>Full well : maximum number of photoelectrons in device</a:t>
            </a:r>
          </a:p>
          <a:p>
            <a:r>
              <a:rPr lang="en-US" dirty="0"/>
              <a:t>A/D saturation: maximum count level, determined by number of bits in A/D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96106-FB94-E947-81F9-F0476279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583" y="4034848"/>
            <a:ext cx="3784809" cy="289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EDAFE-E7B6-4C43-9E55-315870F4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99" y="1397443"/>
            <a:ext cx="4192217" cy="2660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ACC5A-63DC-9A49-8DDC-A420A35E0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583" y="0"/>
            <a:ext cx="3628417" cy="3628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6F25B-8A38-3942-9B19-B957DD5F0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555" y="4526041"/>
            <a:ext cx="2517073" cy="2132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421C8-D9A4-E14D-860F-02368DFC7891}"/>
              </a:ext>
            </a:extLst>
          </p:cNvPr>
          <p:cNvSpPr txBox="1"/>
          <p:nvPr/>
        </p:nvSpPr>
        <p:spPr>
          <a:xfrm>
            <a:off x="5473148" y="4206173"/>
            <a:ext cx="82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TSPEC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F40D7-AF0B-6247-A795-648E02C8229A}"/>
              </a:ext>
            </a:extLst>
          </p:cNvPr>
          <p:cNvSpPr txBox="1"/>
          <p:nvPr/>
        </p:nvSpPr>
        <p:spPr>
          <a:xfrm>
            <a:off x="6201775" y="1095807"/>
            <a:ext cx="85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744F0-14B8-4E4C-A929-0DE6073A62FE}"/>
              </a:ext>
            </a:extLst>
          </p:cNvPr>
          <p:cNvSpPr txBox="1"/>
          <p:nvPr/>
        </p:nvSpPr>
        <p:spPr>
          <a:xfrm>
            <a:off x="10377791" y="-8913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</a:t>
            </a:r>
          </a:p>
        </p:txBody>
      </p:sp>
    </p:spTree>
    <p:extLst>
      <p:ext uri="{BB962C8B-B14F-4D97-AF65-F5344CB8AC3E}">
        <p14:creationId xmlns:p14="http://schemas.microsoft.com/office/powerpoint/2010/main" val="311612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012A1-2C57-894B-9B4A-25417B97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0615D-01EF-5742-9365-E64AC307B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why one might want a focal plane </a:t>
            </a:r>
            <a:r>
              <a:rPr lang="en-US" dirty="0" err="1"/>
              <a:t>reimager</a:t>
            </a:r>
            <a:endParaRPr lang="en-US" dirty="0"/>
          </a:p>
          <a:p>
            <a:r>
              <a:rPr lang="en-US" dirty="0"/>
              <a:t>Understand the basic design and know the terminology collimator, camera lens, and field lens</a:t>
            </a:r>
          </a:p>
          <a:p>
            <a:r>
              <a:rPr lang="en-US" dirty="0"/>
              <a:t>Be able to determine how a </a:t>
            </a:r>
            <a:r>
              <a:rPr lang="en-US" dirty="0" err="1"/>
              <a:t>reimager</a:t>
            </a:r>
            <a:r>
              <a:rPr lang="en-US" dirty="0"/>
              <a:t> changes the scale, depending on the focal ratio of the camera lens</a:t>
            </a:r>
          </a:p>
          <a:p>
            <a:r>
              <a:rPr lang="en-US" dirty="0"/>
              <a:t>Understand why one might want to also reimage the pupil</a:t>
            </a:r>
          </a:p>
          <a:p>
            <a:r>
              <a:rPr lang="en-US" dirty="0"/>
              <a:t>Understand how a basic coronagraph works</a:t>
            </a:r>
          </a:p>
        </p:txBody>
      </p:sp>
    </p:spTree>
    <p:extLst>
      <p:ext uri="{BB962C8B-B14F-4D97-AF65-F5344CB8AC3E}">
        <p14:creationId xmlns:p14="http://schemas.microsoft.com/office/powerpoint/2010/main" val="1712977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6C2D-CA42-BB48-8799-AB3D60A0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detector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E3028-EDCE-8948-BD6B-2BC4621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Defects, e.g. bad pixels, bad columns, etc.</a:t>
            </a:r>
          </a:p>
          <a:p>
            <a:r>
              <a:rPr lang="en-US" dirty="0"/>
              <a:t>Modulation transfer function</a:t>
            </a:r>
          </a:p>
          <a:p>
            <a:pPr lvl="1"/>
            <a:r>
              <a:rPr lang="en-US" dirty="0"/>
              <a:t>fringing</a:t>
            </a:r>
          </a:p>
          <a:p>
            <a:r>
              <a:rPr lang="en-US" dirty="0"/>
              <a:t>Readout speed</a:t>
            </a:r>
          </a:p>
          <a:p>
            <a:r>
              <a:rPr lang="en-US" dirty="0"/>
              <a:t>Saturation behavior</a:t>
            </a:r>
          </a:p>
          <a:p>
            <a:r>
              <a:rPr lang="en-US" dirty="0"/>
              <a:t>Hysteresis</a:t>
            </a:r>
          </a:p>
          <a:p>
            <a:r>
              <a:rPr lang="en-US" dirty="0"/>
              <a:t>reciprocity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762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483D-682D-2945-9235-781CECCA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729A9-F6DC-E44A-A9D3-C6F8B83C9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53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Digitization</a:t>
            </a:r>
          </a:p>
        </p:txBody>
      </p:sp>
    </p:spTree>
    <p:extLst>
      <p:ext uri="{BB962C8B-B14F-4D97-AF65-F5344CB8AC3E}">
        <p14:creationId xmlns:p14="http://schemas.microsoft.com/office/powerpoint/2010/main" val="2207508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7E0F-6E7C-A44F-8B36-0CA5B320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977BB-D9FE-A343-8215-2079CC4EF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Although we talk about detectors collecting individual photoelectrons, the electronics that sense this produce analog output (voltages)</a:t>
            </a:r>
          </a:p>
          <a:p>
            <a:r>
              <a:rPr lang="en-US" dirty="0"/>
              <a:t>This is converted to a data number (DN) by a device called an analog-to-digital (A/D) converter</a:t>
            </a:r>
          </a:p>
          <a:p>
            <a:r>
              <a:rPr lang="en-US" dirty="0"/>
              <a:t>A/D converters work by comparing the input voltage to a series of reference voltages and setting bits depending on the comparison</a:t>
            </a:r>
          </a:p>
          <a:p>
            <a:r>
              <a:rPr lang="en-US" dirty="0"/>
              <a:t>The range of numbers that can come out of an A/D converter depends on how many reference voltages there are:</a:t>
            </a:r>
          </a:p>
          <a:p>
            <a:pPr lvl="1"/>
            <a:r>
              <a:rPr lang="en-US" dirty="0"/>
              <a:t>12-bits : 0-4095  (2**12)</a:t>
            </a:r>
          </a:p>
          <a:p>
            <a:pPr lvl="1"/>
            <a:r>
              <a:rPr lang="en-US" dirty="0"/>
              <a:t>16-bits : 0-65535 </a:t>
            </a:r>
          </a:p>
          <a:p>
            <a:pPr lvl="1"/>
            <a:r>
              <a:rPr lang="en-US" dirty="0"/>
              <a:t>18-bits: 0-262143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57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45872-C690-654E-9191-35089184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4701B-9D86-2A4F-8724-7CEBF9E5E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Ratio of brightest to faintest things you can measure in a single exposure</a:t>
            </a:r>
          </a:p>
          <a:p>
            <a:r>
              <a:rPr lang="en-US" dirty="0"/>
              <a:t>Certainly limited by A/D</a:t>
            </a:r>
          </a:p>
          <a:p>
            <a:r>
              <a:rPr lang="en-US" dirty="0"/>
              <a:t>Additionally limited by readout noise - at low  levels your measurement is limited by noise</a:t>
            </a:r>
          </a:p>
          <a:p>
            <a:r>
              <a:rPr lang="en-US" dirty="0"/>
              <a:t>At high level, may be limited by non-linearity, if detector goes nonlinear before A/D saturation</a:t>
            </a:r>
          </a:p>
        </p:txBody>
      </p:sp>
    </p:spTree>
    <p:extLst>
      <p:ext uri="{BB962C8B-B14F-4D97-AF65-F5344CB8AC3E}">
        <p14:creationId xmlns:p14="http://schemas.microsoft.com/office/powerpoint/2010/main" val="11136296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4F3B7-BC79-8840-B670-6478B974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78B1-5120-FA40-B468-DADDA96BB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Digital detector signal chains usually introduce an electronic “gain”: a multiplicative constant that modifies the signal coming from the detector before the signal is digitized</a:t>
            </a:r>
          </a:p>
          <a:p>
            <a:r>
              <a:rPr lang="en-US" dirty="0"/>
              <a:t>Because of this, the data numbers do not directly give the number of detected photons (each of which generates an electron)</a:t>
            </a:r>
          </a:p>
          <a:p>
            <a:r>
              <a:rPr lang="en-US" dirty="0"/>
              <a:t>Instead</a:t>
            </a:r>
          </a:p>
          <a:p>
            <a:pPr marL="0" indent="0">
              <a:buNone/>
            </a:pPr>
            <a:r>
              <a:rPr lang="en-US" dirty="0"/>
              <a:t>               N(electrons) = GC</a:t>
            </a:r>
          </a:p>
          <a:p>
            <a:pPr marL="0" indent="0">
              <a:buNone/>
            </a:pPr>
            <a:r>
              <a:rPr lang="en-US" dirty="0"/>
              <a:t>where C is the number of counts (DN) and G is the “gain” in “units” of electrons/DN (all dimensionless), even though an electronics person would call this the ”inverse gain”</a:t>
            </a:r>
          </a:p>
          <a:p>
            <a:r>
              <a:rPr lang="en-US" b="1" dirty="0"/>
              <a:t>Knowing the gain is critically important, because the Poisson statistics is determined from the number of detected photons, not the DN value</a:t>
            </a:r>
          </a:p>
        </p:txBody>
      </p:sp>
    </p:spTree>
    <p:extLst>
      <p:ext uri="{BB962C8B-B14F-4D97-AF65-F5344CB8AC3E}">
        <p14:creationId xmlns:p14="http://schemas.microsoft.com/office/powerpoint/2010/main" val="19759187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B31F-7F28-4142-95F5-5650E914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and Poisson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2DB40B-CA72-4D41-8BF0-D99F82B374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		N(electrons) = GC</a:t>
                </a:r>
              </a:p>
              <a:p>
                <a:pPr marL="0" indent="0">
                  <a:buNone/>
                </a:pPr>
                <a:r>
                  <a:rPr lang="en-US" dirty="0"/>
                  <a:t>So the noise in electrons is: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𝜎 (electrons 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𝑒𝑙𝑒𝑐𝑡𝑟𝑜𝑛𝑠</m:t>
                        </m:r>
                      </m:e>
                    </m:ra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𝐺𝐶</m:t>
                        </m:r>
                      </m:e>
                    </m:ra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Usually, however, people don’t convert images to units of electrons (although some do!)</a:t>
                </a:r>
              </a:p>
              <a:p>
                <a:pPr marL="0" indent="0">
                  <a:buNone/>
                </a:pPr>
                <a:r>
                  <a:rPr lang="en-US" dirty="0"/>
                  <a:t>In units of counts: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𝑒𝑙𝑒𝑐𝑡𝑟𝑜𝑛𝑠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So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𝜎 (counts)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𝑒𝑙𝑒𝑐𝑡𝑟𝑜𝑛𝑠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 that S/N doesn’t change if you were to change the gain, because the number of counts would change as well!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2DB40B-CA72-4D41-8BF0-D99F82B374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198" r="-1086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3575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3162-5676-4D48-AFAB-59595403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34" y="0"/>
            <a:ext cx="10515600" cy="1325563"/>
          </a:xfrm>
        </p:spPr>
        <p:txBody>
          <a:bodyPr/>
          <a:lstStyle/>
          <a:p>
            <a:r>
              <a:rPr lang="en-US" dirty="0"/>
              <a:t>Determining the gain and readout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9375E-1E78-C84C-A160-AA83B4986F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4978"/>
                <a:ext cx="10515600" cy="521707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Covered previously!</a:t>
                </a:r>
              </a:p>
              <a:p>
                <a:r>
                  <a:rPr lang="en-US" dirty="0"/>
                  <a:t>As a reminder these are determined from the measurement of noise properties:</a:t>
                </a:r>
              </a:p>
              <a:p>
                <a:pPr lvl="1"/>
                <a:r>
                  <a:rPr lang="en-US" dirty="0"/>
                  <a:t>For gain, take difference of two images at a high light level, determine the variance, and compare with mean level to </a:t>
                </a:r>
                <a:r>
                  <a:rPr lang="en-US" dirty="0" err="1"/>
                  <a:t>determin</a:t>
                </a:r>
                <a:r>
                  <a:rPr lang="en-US" dirty="0"/>
                  <a:t> gain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          𝜎 (counts in difference image)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Difference images are used to avoid variance from difference in pixel sensitivities</a:t>
                </a:r>
              </a:p>
              <a:p>
                <a:pPr lvl="1"/>
                <a:r>
                  <a:rPr lang="en-US" dirty="0"/>
                  <a:t>For readout noise, take difference of two images at zero light level (biases), determine the variance: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                           𝜎 (counts in difference image)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𝑟𝑛</m:t>
                            </m:r>
                            <m:r>
                              <a:rPr lang="en-US" i="1" baseline="30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i="1" baseline="30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More comprehensive test determines variance at a range of light level: tests understanding of noise model and help to detect nonlinearities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9375E-1E78-C84C-A160-AA83B4986F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4978"/>
                <a:ext cx="10515600" cy="5217079"/>
              </a:xfrm>
              <a:blipFill>
                <a:blip r:embed="rId2"/>
                <a:stretch>
                  <a:fillRect l="-965" t="-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48207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D367-1D41-A640-9BAA-36E660415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92D6B-9C8A-2A43-935E-2C000D7A2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601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Optical detectors</a:t>
            </a:r>
          </a:p>
        </p:txBody>
      </p:sp>
    </p:spTree>
    <p:extLst>
      <p:ext uri="{BB962C8B-B14F-4D97-AF65-F5344CB8AC3E}">
        <p14:creationId xmlns:p14="http://schemas.microsoft.com/office/powerpoint/2010/main" val="323141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9B49-7F9E-1C4C-B5E4-4B8395FE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plane </a:t>
            </a:r>
            <a:r>
              <a:rPr lang="en-US" dirty="0" err="1"/>
              <a:t>reimagers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709F78-8E0F-8146-BEEF-A672C529FD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Motivation</a:t>
                </a:r>
              </a:p>
              <a:p>
                <a:pPr lvl="1"/>
                <a:r>
                  <a:rPr lang="en-US" dirty="0"/>
                  <a:t>Change plate scale</a:t>
                </a:r>
              </a:p>
              <a:p>
                <a:pPr lvl="2"/>
                <a:r>
                  <a:rPr lang="en-US" dirty="0"/>
                  <a:t>Focal reducer : demagnifies</a:t>
                </a:r>
              </a:p>
              <a:p>
                <a:pPr lvl="2"/>
                <a:r>
                  <a:rPr lang="en-US" dirty="0"/>
                  <a:t>Focal expander : magnifies</a:t>
                </a:r>
              </a:p>
              <a:p>
                <a:pPr lvl="1"/>
                <a:r>
                  <a:rPr lang="en-US" dirty="0"/>
                  <a:t>Access a collimated beam</a:t>
                </a:r>
              </a:p>
              <a:p>
                <a:pPr lvl="1"/>
                <a:r>
                  <a:rPr lang="en-US" dirty="0"/>
                  <a:t>Access a pupil</a:t>
                </a:r>
              </a:p>
              <a:p>
                <a:r>
                  <a:rPr lang="en-US" dirty="0"/>
                  <a:t>Basic simple design</a:t>
                </a:r>
              </a:p>
              <a:p>
                <a:pPr lvl="1"/>
                <a:r>
                  <a:rPr lang="en-US" dirty="0"/>
                  <a:t>Collimate light</a:t>
                </a:r>
              </a:p>
              <a:p>
                <a:pPr lvl="1"/>
                <a:r>
                  <a:rPr lang="en-US" dirty="0"/>
                  <a:t>Refocus at different focal ratio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𝑐𝑎𝑚𝑒𝑟𝑎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𝑐𝑜𝑙𝑙𝑖𝑚𝑎𝑡𝑜𝑟</m:t>
                        </m:r>
                      </m:den>
                    </m:f>
                  </m:oMath>
                </a14:m>
                <a:r>
                  <a:rPr lang="en-US" dirty="0"/>
                  <a:t>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𝑒𝑓𝑓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𝐹𝑐𝑎𝑚𝑒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𝑟𝑎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Note light coming in on and off axis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709F78-8E0F-8146-BEEF-A672C529F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9049A67-F597-2542-A055-EB4717EE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8" y="1690688"/>
            <a:ext cx="6416842" cy="2742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C9F4CE-E9A8-CC4A-B7B6-CF9C6AEC2F33}"/>
              </a:ext>
            </a:extLst>
          </p:cNvPr>
          <p:cNvSpPr txBox="1"/>
          <p:nvPr/>
        </p:nvSpPr>
        <p:spPr>
          <a:xfrm>
            <a:off x="7837715" y="4335563"/>
            <a:ext cx="279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focal expander</a:t>
            </a:r>
          </a:p>
        </p:txBody>
      </p:sp>
    </p:spTree>
    <p:extLst>
      <p:ext uri="{BB962C8B-B14F-4D97-AF65-F5344CB8AC3E}">
        <p14:creationId xmlns:p14="http://schemas.microsoft.com/office/powerpoint/2010/main" val="42290518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8FD5-A915-F848-94A1-203470BF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72F01-81CD-9948-AC51-6EB191807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basics of how CCDs work</a:t>
            </a:r>
          </a:p>
          <a:p>
            <a:r>
              <a:rPr lang="en-US" dirty="0"/>
              <a:t>Under the concept of charge transfer efficiency</a:t>
            </a:r>
          </a:p>
          <a:p>
            <a:r>
              <a:rPr lang="en-US" dirty="0"/>
              <a:t>Learn about electron multiplying CCDS</a:t>
            </a:r>
          </a:p>
          <a:p>
            <a:r>
              <a:rPr lang="en-US" dirty="0"/>
              <a:t>Learn about CMOS detectors and how they compare with CCDs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244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F25A-2DC4-1242-A357-20C01EFA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photon collectors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74B4-06A6-D248-9409-827C7D60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use silicon as the photosensitive material</a:t>
            </a:r>
          </a:p>
          <a:p>
            <a:r>
              <a:rPr lang="en-US" dirty="0"/>
              <a:t>Si band-gap leads to cutoff wavelength ~1.1 microns</a:t>
            </a:r>
          </a:p>
        </p:txBody>
      </p:sp>
    </p:spTree>
    <p:extLst>
      <p:ext uri="{BB962C8B-B14F-4D97-AF65-F5344CB8AC3E}">
        <p14:creationId xmlns:p14="http://schemas.microsoft.com/office/powerpoint/2010/main" val="25058899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6430-40BB-A044-BFBE-73AA8603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lang="en-US" dirty="0"/>
              <a:t>Charge Coupled Devices (CCDs)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C2203-188C-CE44-B793-24ED075BD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90688"/>
            <a:ext cx="4500372" cy="4508944"/>
          </a:xfrm>
        </p:spPr>
        <p:txBody>
          <a:bodyPr>
            <a:normAutofit fontScale="92500"/>
          </a:bodyPr>
          <a:lstStyle/>
          <a:p>
            <a:r>
              <a:rPr lang="en-US" dirty="0"/>
              <a:t>Readout method</a:t>
            </a:r>
          </a:p>
          <a:p>
            <a:r>
              <a:rPr lang="en-US" dirty="0"/>
              <a:t>Charge transfer issues</a:t>
            </a:r>
          </a:p>
          <a:p>
            <a:pPr lvl="1"/>
            <a:r>
              <a:rPr lang="en-US" dirty="0"/>
              <a:t>Charge transfer efficiency (CTE)</a:t>
            </a:r>
          </a:p>
          <a:p>
            <a:pPr lvl="2"/>
            <a:r>
              <a:rPr lang="en-US" dirty="0"/>
              <a:t>CTE must be very close to unity, e.g. </a:t>
            </a:r>
          </a:p>
          <a:p>
            <a:pPr marL="914400" lvl="2" indent="0">
              <a:buNone/>
            </a:pPr>
            <a:r>
              <a:rPr lang="en-US" dirty="0"/>
              <a:t>    .999**2048=.128 !</a:t>
            </a:r>
          </a:p>
          <a:p>
            <a:pPr marL="914400" lvl="2" indent="0">
              <a:buNone/>
            </a:pPr>
            <a:r>
              <a:rPr lang="en-US" dirty="0"/>
              <a:t>    .9999**2048 = 0.815</a:t>
            </a:r>
          </a:p>
          <a:p>
            <a:pPr marL="914400" lvl="2" indent="0">
              <a:buNone/>
            </a:pPr>
            <a:r>
              <a:rPr lang="en-US" dirty="0"/>
              <a:t>    .99999**2048 = .9797</a:t>
            </a:r>
          </a:p>
          <a:p>
            <a:pPr lvl="1"/>
            <a:r>
              <a:rPr lang="en-US" dirty="0"/>
              <a:t>Note issue of CTE </a:t>
            </a:r>
            <a:r>
              <a:rPr lang="en-US" dirty="0" err="1"/>
              <a:t>degradataion</a:t>
            </a:r>
            <a:r>
              <a:rPr lang="en-US" dirty="0"/>
              <a:t> in space environment</a:t>
            </a:r>
          </a:p>
          <a:p>
            <a:pPr lvl="1"/>
            <a:r>
              <a:rPr lang="en-US" dirty="0"/>
              <a:t>Deferred charge and </a:t>
            </a:r>
            <a:r>
              <a:rPr lang="en-US" dirty="0" err="1"/>
              <a:t>preflash</a:t>
            </a:r>
            <a:endParaRPr lang="en-US" dirty="0"/>
          </a:p>
          <a:p>
            <a:r>
              <a:rPr lang="en-US" dirty="0"/>
              <a:t>binning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4FD45-897C-7140-AE8E-84A0A987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404" y="3447091"/>
            <a:ext cx="6044325" cy="3329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952FA0-A059-B241-AE68-968FD91EF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144" y="109240"/>
            <a:ext cx="4089400" cy="316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200AE-878D-A345-AFCD-EEA468C4E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16" y="1642956"/>
            <a:ext cx="2416556" cy="22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56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91ED-D720-FF4A-BBE6-3608DBE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028919-7751-AC4A-A62D-438B54A5B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2376" y="1981857"/>
            <a:ext cx="6858000" cy="3771900"/>
          </a:xfr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84977F9-77D3-2E42-A7A0-A30012E74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-4526"/>
            <a:ext cx="3236976" cy="223972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1621E76-0E75-B942-B1FE-A7BBB80E7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" y="4164012"/>
            <a:ext cx="2944368" cy="255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A3843B-54C7-B94C-AB3A-871A2EBE25DC}"/>
              </a:ext>
            </a:extLst>
          </p:cNvPr>
          <p:cNvSpPr txBox="1"/>
          <p:nvPr/>
        </p:nvSpPr>
        <p:spPr>
          <a:xfrm>
            <a:off x="493776" y="1690688"/>
            <a:ext cx="3621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/>
              <a:t>Front side vs back side illumination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Fringing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8C56E2-9CB7-DE4B-8E3C-A5A35CEA71EB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CCD QE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43B8E1-D013-8548-ADBF-C04639BE1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820" y="4369385"/>
            <a:ext cx="5489448" cy="2123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BA36F-692F-CF41-A20F-9B9015F31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132" y="4164012"/>
            <a:ext cx="2206752" cy="2215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3E518F-89C9-ED43-866D-27D99C5ACABA}"/>
              </a:ext>
            </a:extLst>
          </p:cNvPr>
          <p:cNvSpPr txBox="1"/>
          <p:nvPr/>
        </p:nvSpPr>
        <p:spPr>
          <a:xfrm>
            <a:off x="5250826" y="6492875"/>
            <a:ext cx="27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Spectrograph fringing (DIS)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112E1-573A-1E4F-80AC-25CD096EC97E}"/>
              </a:ext>
            </a:extLst>
          </p:cNvPr>
          <p:cNvSpPr txBox="1"/>
          <p:nvPr/>
        </p:nvSpPr>
        <p:spPr>
          <a:xfrm>
            <a:off x="10143421" y="6434951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Imaging fringing</a:t>
            </a:r>
          </a:p>
        </p:txBody>
      </p:sp>
    </p:spTree>
    <p:extLst>
      <p:ext uri="{BB962C8B-B14F-4D97-AF65-F5344CB8AC3E}">
        <p14:creationId xmlns:p14="http://schemas.microsoft.com/office/powerpoint/2010/main" val="36524891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9A9A-7967-344C-AE29-7FABB0D0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196754"/>
            <a:ext cx="6109743" cy="1325563"/>
          </a:xfrm>
        </p:spPr>
        <p:txBody>
          <a:bodyPr/>
          <a:lstStyle/>
          <a:p>
            <a:r>
              <a:rPr lang="en-US" dirty="0"/>
              <a:t>Electron multiplying CCDs</a:t>
            </a:r>
            <a:br>
              <a:rPr lang="en-US" dirty="0"/>
            </a:br>
            <a:r>
              <a:rPr lang="en-US" dirty="0"/>
              <a:t>       (EMCCDs)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17F0E-E626-0F4B-B3B9-D3D86417A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936209" cy="41861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Electronics includes an extra “multiplication”, allowing readout noise to be negligible, i.e. approximating a photon counting device</a:t>
            </a:r>
          </a:p>
          <a:p>
            <a:r>
              <a:rPr lang="en-US" dirty="0"/>
              <a:t>Possible negative factors</a:t>
            </a:r>
          </a:p>
          <a:p>
            <a:pPr lvl="1"/>
            <a:r>
              <a:rPr lang="en-US" dirty="0"/>
              <a:t>Extra noise factor at higher count rates</a:t>
            </a:r>
          </a:p>
          <a:p>
            <a:pPr lvl="1"/>
            <a:r>
              <a:rPr lang="en-US" dirty="0"/>
              <a:t>Smaller dynamic range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https://andor.oxinst.com/learning/view/article/electron-multiplying-ccd-cameras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85681-EA74-8948-BF98-8401316A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591" y="859536"/>
            <a:ext cx="4936209" cy="35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189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F26B-1593-2245-818F-F1140BCF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CMOS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35258-6DC6-6D40-997F-E29EBB9B2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Complementary metal oxide semiconductor </a:t>
            </a:r>
          </a:p>
          <a:p>
            <a:r>
              <a:rPr lang="en-US" dirty="0"/>
              <a:t>Readout method</a:t>
            </a:r>
          </a:p>
          <a:p>
            <a:r>
              <a:rPr lang="en-US" dirty="0"/>
              <a:t>Readout speed </a:t>
            </a:r>
          </a:p>
          <a:p>
            <a:pPr lvl="1"/>
            <a:r>
              <a:rPr lang="en-US" dirty="0"/>
              <a:t>CCDs trade speed for readout noise</a:t>
            </a:r>
          </a:p>
          <a:p>
            <a:pPr lvl="1"/>
            <a:r>
              <a:rPr lang="en-US" dirty="0"/>
              <a:t>CMOS much faster</a:t>
            </a:r>
          </a:p>
          <a:p>
            <a:r>
              <a:rPr lang="en-US" dirty="0"/>
              <a:t>Pros/cons vs CCDs</a:t>
            </a:r>
          </a:p>
          <a:p>
            <a:pPr lvl="1"/>
            <a:r>
              <a:rPr lang="en-US" dirty="0"/>
              <a:t>Dynamic range (A/D)</a:t>
            </a:r>
          </a:p>
          <a:p>
            <a:pPr lvl="1"/>
            <a:r>
              <a:rPr lang="en-US" dirty="0"/>
              <a:t>cost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andor.oxinst.com</a:t>
            </a:r>
            <a:r>
              <a:rPr lang="en-US" dirty="0"/>
              <a:t>/learning/view/article/comparing-</a:t>
            </a:r>
            <a:r>
              <a:rPr lang="en-US" dirty="0" err="1"/>
              <a:t>scmos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B1ED4-B862-2148-90C7-EA1A6FAE0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84" y="1825625"/>
            <a:ext cx="53594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711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5391-923E-994A-9E1E-FFFAA9F1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D630-6989-7E49-9FB7-611D2BE1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966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IR detectors</a:t>
            </a:r>
          </a:p>
        </p:txBody>
      </p:sp>
    </p:spTree>
    <p:extLst>
      <p:ext uri="{BB962C8B-B14F-4D97-AF65-F5344CB8AC3E}">
        <p14:creationId xmlns:p14="http://schemas.microsoft.com/office/powerpoint/2010/main" val="7871554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C2564-67C9-3B4E-B2F5-69F644AC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BB298-DA57-9043-AB10-1CE06B356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typical materials used for detection of near-IR photons</a:t>
            </a:r>
          </a:p>
          <a:p>
            <a:r>
              <a:rPr lang="en-US" dirty="0"/>
              <a:t>Understand how the readout of near-IR detectors is different from that of optical detectors: non-destructive readout, resets, and KTC noise</a:t>
            </a:r>
          </a:p>
          <a:p>
            <a:r>
              <a:rPr lang="en-US" dirty="0"/>
              <a:t>Understand readout modes of near-IR detectors: doubly correlated sampling, Fowler sampling, up-the-ramp sampling</a:t>
            </a:r>
          </a:p>
        </p:txBody>
      </p:sp>
    </p:spTree>
    <p:extLst>
      <p:ext uri="{BB962C8B-B14F-4D97-AF65-F5344CB8AC3E}">
        <p14:creationId xmlns:p14="http://schemas.microsoft.com/office/powerpoint/2010/main" val="37482822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EA33-7CBF-E440-85A8-C505AE5E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0E71-6524-A642-AAA6-B87E5F93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Materials</a:t>
            </a:r>
          </a:p>
          <a:p>
            <a:pPr lvl="1"/>
            <a:r>
              <a:rPr lang="en-US" dirty="0"/>
              <a:t>HgCdTe (“mercury-cadmium-telluride, </a:t>
            </a:r>
            <a:r>
              <a:rPr lang="en-US" dirty="0" err="1"/>
              <a:t>mer</a:t>
            </a:r>
            <a:r>
              <a:rPr lang="en-US" dirty="0"/>
              <a:t>-cad-</a:t>
            </a:r>
            <a:r>
              <a:rPr lang="en-US" dirty="0" err="1"/>
              <a:t>tel</a:t>
            </a:r>
            <a:r>
              <a:rPr lang="en-US" dirty="0"/>
              <a:t>”) to 2.5 micron (can be tuned to lower)</a:t>
            </a:r>
          </a:p>
          <a:p>
            <a:pPr lvl="1"/>
            <a:r>
              <a:rPr lang="en-US" dirty="0" err="1"/>
              <a:t>InSb</a:t>
            </a:r>
            <a:r>
              <a:rPr lang="en-US" dirty="0"/>
              <a:t> (“indium antimonide”, “</a:t>
            </a:r>
            <a:r>
              <a:rPr lang="en-US" dirty="0" err="1"/>
              <a:t>insby</a:t>
            </a:r>
            <a:r>
              <a:rPr lang="en-US" dirty="0"/>
              <a:t>”): to 5 microns</a:t>
            </a:r>
          </a:p>
          <a:p>
            <a:r>
              <a:rPr lang="en-US" dirty="0"/>
              <a:t>Photosensitive material is linked to readout material (the “multiplexer”)</a:t>
            </a:r>
          </a:p>
        </p:txBody>
      </p:sp>
    </p:spTree>
    <p:extLst>
      <p:ext uri="{BB962C8B-B14F-4D97-AF65-F5344CB8AC3E}">
        <p14:creationId xmlns:p14="http://schemas.microsoft.com/office/powerpoint/2010/main" val="288214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6DFD-FBE5-1044-8858-3B21494F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Pupil </a:t>
            </a:r>
            <a:r>
              <a:rPr lang="en-US" dirty="0" err="1"/>
              <a:t>reimagers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C4513-D7B2-C443-9AD3-3DE897ED6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2427" cy="2557713"/>
          </a:xfrm>
        </p:spPr>
        <p:txBody>
          <a:bodyPr>
            <a:normAutofit/>
          </a:bodyPr>
          <a:lstStyle/>
          <a:p>
            <a:r>
              <a:rPr lang="en-US" dirty="0"/>
              <a:t>Motivations</a:t>
            </a:r>
          </a:p>
          <a:p>
            <a:pPr lvl="1"/>
            <a:r>
              <a:rPr lang="en-US" dirty="0"/>
              <a:t>Minimize size of optics</a:t>
            </a:r>
          </a:p>
          <a:p>
            <a:pPr lvl="1"/>
            <a:r>
              <a:rPr lang="en-US" dirty="0"/>
              <a:t>Adaptive optics</a:t>
            </a:r>
          </a:p>
          <a:p>
            <a:pPr lvl="1"/>
            <a:r>
              <a:rPr lang="en-US" dirty="0"/>
              <a:t>Coronagraphs</a:t>
            </a:r>
          </a:p>
          <a:p>
            <a:pPr lvl="1"/>
            <a:r>
              <a:rPr lang="en-US" dirty="0"/>
              <a:t>IR instruments and cold pupil stops</a:t>
            </a:r>
          </a:p>
          <a:p>
            <a:r>
              <a:rPr lang="en-US" dirty="0"/>
              <a:t>Implementation: field lens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C91AC54B-EB83-0B42-898A-F640E218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73" y="3990974"/>
            <a:ext cx="5877001" cy="2880023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CF448E3B-CF6F-014E-BE4E-A31E19ED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3" y="308626"/>
            <a:ext cx="5877001" cy="3448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AF0CF-D376-0C46-AAFD-6449908E77C4}"/>
              </a:ext>
            </a:extLst>
          </p:cNvPr>
          <p:cNvSpPr txBox="1"/>
          <p:nvPr/>
        </p:nvSpPr>
        <p:spPr>
          <a:xfrm>
            <a:off x="8763990" y="170126"/>
            <a:ext cx="3728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https://www.rp-photonics.com/field_lenses.html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6276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6023-D50F-504A-8653-0D60D9ACC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detector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CBEBE-1E04-1740-B9BF-175ADD7E7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25640" cy="4667250"/>
          </a:xfrm>
        </p:spPr>
        <p:txBody>
          <a:bodyPr/>
          <a:lstStyle/>
          <a:p>
            <a:r>
              <a:rPr lang="en-US" dirty="0"/>
              <a:t>IR multiplexers can be read without affecting the accumulated photoelectrons: ”non-destructive” readout</a:t>
            </a:r>
          </a:p>
          <a:p>
            <a:pPr lvl="1"/>
            <a:r>
              <a:rPr lang="en-US" dirty="0"/>
              <a:t>Readout noise typically larger than than of optical devices</a:t>
            </a:r>
          </a:p>
          <a:p>
            <a:r>
              <a:rPr lang="en-US" dirty="0"/>
              <a:t>Pixels are “reset” separately</a:t>
            </a:r>
          </a:p>
          <a:p>
            <a:pPr lvl="1"/>
            <a:r>
              <a:rPr lang="en-US" dirty="0"/>
              <a:t>Reset process resets “zero” level, but with some associated noise (“KTC” noise), which is substantial</a:t>
            </a:r>
          </a:p>
          <a:p>
            <a:pPr lvl="1"/>
            <a:r>
              <a:rPr lang="en-US" dirty="0"/>
              <a:t>Accounting for this requires different readout modes than for optical devices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94034-B81B-AF48-B4A6-AD34458D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800" y="451643"/>
            <a:ext cx="372016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06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E9C2-DAFA-AF44-A511-FCF53251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76663-EE90-E247-B750-955B61705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9680" cy="4351338"/>
          </a:xfrm>
        </p:spPr>
        <p:txBody>
          <a:bodyPr/>
          <a:lstStyle/>
          <a:p>
            <a:r>
              <a:rPr lang="en-US" dirty="0"/>
              <a:t>Reducing readout</a:t>
            </a:r>
          </a:p>
          <a:p>
            <a:pPr lvl="1"/>
            <a:r>
              <a:rPr lang="en-US" dirty="0"/>
              <a:t>Doubly correlated sampling: read twice, once after reset, then again after exposure time. Difference the images</a:t>
            </a:r>
          </a:p>
          <a:p>
            <a:pPr lvl="1"/>
            <a:r>
              <a:rPr lang="en-US" dirty="0"/>
              <a:t>Fowler sampling: read multiple times after reset, then multiple times after exposure time</a:t>
            </a:r>
          </a:p>
          <a:p>
            <a:pPr lvl="1"/>
            <a:r>
              <a:rPr lang="en-US" dirty="0"/>
              <a:t>Up the ramp sampling: read continuously and fit </a:t>
            </a:r>
            <a:r>
              <a:rPr lang="en-US" dirty="0" err="1"/>
              <a:t>slipe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5B3B2E-137B-6745-AB84-7D83ADB57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2571"/>
            <a:ext cx="4561092" cy="2707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C121F-1DB6-254D-9C08-FB258C3CC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56647"/>
            <a:ext cx="5059680" cy="30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26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518C-1C24-3A4A-8DD1-83D253F92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DDAF1-7042-B244-A949-690EECA84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007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535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Observational Techniques</a:t>
            </a:r>
          </a:p>
          <a:p>
            <a:r>
              <a:rPr lang="en-US" dirty="0"/>
              <a:t>Instruments / Detectors</a:t>
            </a:r>
          </a:p>
          <a:p>
            <a:r>
              <a:rPr lang="en-US" dirty="0"/>
              <a:t>UV detectors</a:t>
            </a:r>
          </a:p>
        </p:txBody>
      </p:sp>
    </p:spTree>
    <p:extLst>
      <p:ext uri="{BB962C8B-B14F-4D97-AF65-F5344CB8AC3E}">
        <p14:creationId xmlns:p14="http://schemas.microsoft.com/office/powerpoint/2010/main" val="10394674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E8C7-C711-9542-B382-C6792DA3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19CE8-C473-8247-96F1-875FCF327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of low background, photon counting devices are often preferred</a:t>
            </a:r>
          </a:p>
        </p:txBody>
      </p:sp>
    </p:spTree>
    <p:extLst>
      <p:ext uri="{BB962C8B-B14F-4D97-AF65-F5344CB8AC3E}">
        <p14:creationId xmlns:p14="http://schemas.microsoft.com/office/powerpoint/2010/main" val="274260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68304</TotalTime>
  <Words>4056</Words>
  <Application>Microsoft Macintosh PowerPoint</Application>
  <PresentationFormat>Widescreen</PresentationFormat>
  <Paragraphs>537</Paragraphs>
  <Slides>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Cambria Math</vt:lpstr>
      <vt:lpstr>Office Theme</vt:lpstr>
      <vt:lpstr>ASTR 535</vt:lpstr>
      <vt:lpstr>Instruments</vt:lpstr>
      <vt:lpstr>General considerations for optics</vt:lpstr>
      <vt:lpstr> Instrument example: field flattener</vt:lpstr>
      <vt:lpstr>PowerPoint Presentation</vt:lpstr>
      <vt:lpstr>ASTR 535</vt:lpstr>
      <vt:lpstr>Learning objectives</vt:lpstr>
      <vt:lpstr>Focal plane reimagers </vt:lpstr>
      <vt:lpstr>Pupil reimagers</vt:lpstr>
      <vt:lpstr>Coronograph</vt:lpstr>
      <vt:lpstr>IR cold stop</vt:lpstr>
      <vt:lpstr>Adaptive optics</vt:lpstr>
      <vt:lpstr>PowerPoint Presentation</vt:lpstr>
      <vt:lpstr>ASTR 535</vt:lpstr>
      <vt:lpstr>Learning objectives</vt:lpstr>
      <vt:lpstr>Filters</vt:lpstr>
      <vt:lpstr>Colored glass filters</vt:lpstr>
      <vt:lpstr>Interference filters</vt:lpstr>
      <vt:lpstr>Interference filter bandpasses</vt:lpstr>
      <vt:lpstr>PowerPoint Presentation</vt:lpstr>
      <vt:lpstr>ASTR 535</vt:lpstr>
      <vt:lpstr>Learning objectives</vt:lpstr>
      <vt:lpstr>Imaging spectroscopy: Fabry-Perot interferometer</vt:lpstr>
      <vt:lpstr>Fabry-Perot data cubes</vt:lpstr>
      <vt:lpstr>PowerPoint Presentation</vt:lpstr>
      <vt:lpstr>ASTR 535</vt:lpstr>
      <vt:lpstr>Learning objectives</vt:lpstr>
      <vt:lpstr>Dispersing spectrographs </vt:lpstr>
      <vt:lpstr>Spectrographs</vt:lpstr>
      <vt:lpstr>Spectrographs</vt:lpstr>
      <vt:lpstr>Important user characterization of a spectrograph</vt:lpstr>
      <vt:lpstr>Dispersion</vt:lpstr>
      <vt:lpstr>Resolution</vt:lpstr>
      <vt:lpstr>Descriptions of resolution</vt:lpstr>
      <vt:lpstr>Throughput</vt:lpstr>
      <vt:lpstr>PowerPoint Presentation</vt:lpstr>
      <vt:lpstr>ASTR 535</vt:lpstr>
      <vt:lpstr>Learning objectives</vt:lpstr>
      <vt:lpstr>Slitless spectroscopy </vt:lpstr>
      <vt:lpstr>Long slit spectra</vt:lpstr>
      <vt:lpstr>PowerPoint Presentation</vt:lpstr>
      <vt:lpstr>Multiobject spectroscopy with fibers</vt:lpstr>
      <vt:lpstr>PowerPoint Presentation</vt:lpstr>
      <vt:lpstr>PowerPoint Presentation</vt:lpstr>
      <vt:lpstr>Echelle spectrograph</vt:lpstr>
      <vt:lpstr>PowerPoint Presentation</vt:lpstr>
      <vt:lpstr>ASTR 535</vt:lpstr>
      <vt:lpstr>Learning objectives</vt:lpstr>
      <vt:lpstr>Dispersing elements : prism</vt:lpstr>
      <vt:lpstr>Diffraction gratings </vt:lpstr>
      <vt:lpstr>Orders and order overlap</vt:lpstr>
      <vt:lpstr>Echelle spectroscopy</vt:lpstr>
      <vt:lpstr>Grating throughput/efficiency </vt:lpstr>
      <vt:lpstr>PowerPoint Presentation</vt:lpstr>
      <vt:lpstr>ASTR 535</vt:lpstr>
      <vt:lpstr>Learning objectives</vt:lpstr>
      <vt:lpstr>Resolution and capability</vt:lpstr>
      <vt:lpstr>Non-dispersive spectroscopy</vt:lpstr>
      <vt:lpstr>PowerPoint Presentation</vt:lpstr>
      <vt:lpstr>ASTR 535</vt:lpstr>
      <vt:lpstr>Learning objectives</vt:lpstr>
      <vt:lpstr>Detectors</vt:lpstr>
      <vt:lpstr>Photon counters</vt:lpstr>
      <vt:lpstr>Photon collectors</vt:lpstr>
      <vt:lpstr>Detector characteristics</vt:lpstr>
      <vt:lpstr>Detector characteristics</vt:lpstr>
      <vt:lpstr>Detector characteristics</vt:lpstr>
      <vt:lpstr>Detector characteristics</vt:lpstr>
      <vt:lpstr>Detector characteristics</vt:lpstr>
      <vt:lpstr>Other detector characteristics</vt:lpstr>
      <vt:lpstr>PowerPoint Presentation</vt:lpstr>
      <vt:lpstr>ASTR 535</vt:lpstr>
      <vt:lpstr>Digitization</vt:lpstr>
      <vt:lpstr>Dynamic range</vt:lpstr>
      <vt:lpstr>Gain</vt:lpstr>
      <vt:lpstr>Gain and Poisson noise</vt:lpstr>
      <vt:lpstr>Determining the gain and readout noise</vt:lpstr>
      <vt:lpstr>PowerPoint Presentation</vt:lpstr>
      <vt:lpstr>ASTR 535</vt:lpstr>
      <vt:lpstr>Learning objectives</vt:lpstr>
      <vt:lpstr>Optical photon collectors</vt:lpstr>
      <vt:lpstr>Charge Coupled Devices (CCDs)</vt:lpstr>
      <vt:lpstr> </vt:lpstr>
      <vt:lpstr>Electron multiplying CCDs        (EMCCDs)</vt:lpstr>
      <vt:lpstr>CMOS detectors</vt:lpstr>
      <vt:lpstr>PowerPoint Presentation</vt:lpstr>
      <vt:lpstr>ASTR 535</vt:lpstr>
      <vt:lpstr>Learning objectives</vt:lpstr>
      <vt:lpstr>IR detectors</vt:lpstr>
      <vt:lpstr>IR detector readout</vt:lpstr>
      <vt:lpstr>Readout modes</vt:lpstr>
      <vt:lpstr>PowerPoint Presentation</vt:lpstr>
      <vt:lpstr>ASTR 535</vt:lpstr>
      <vt:lpstr>UV detectors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535</dc:title>
  <dc:creator>Jon Holtzman</dc:creator>
  <cp:lastModifiedBy>Jon Holtzman</cp:lastModifiedBy>
  <cp:revision>72</cp:revision>
  <dcterms:created xsi:type="dcterms:W3CDTF">2019-11-20T17:08:43Z</dcterms:created>
  <dcterms:modified xsi:type="dcterms:W3CDTF">2021-11-25T14:48:59Z</dcterms:modified>
</cp:coreProperties>
</file>