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86" r:id="rId3"/>
    <p:sldId id="287" r:id="rId4"/>
    <p:sldId id="297" r:id="rId5"/>
    <p:sldId id="298" r:id="rId6"/>
    <p:sldId id="299" r:id="rId7"/>
    <p:sldId id="259" r:id="rId8"/>
    <p:sldId id="301" r:id="rId9"/>
    <p:sldId id="302" r:id="rId10"/>
    <p:sldId id="304" r:id="rId11"/>
    <p:sldId id="305" r:id="rId12"/>
    <p:sldId id="306" r:id="rId13"/>
    <p:sldId id="261" r:id="rId14"/>
    <p:sldId id="307" r:id="rId15"/>
    <p:sldId id="308" r:id="rId16"/>
    <p:sldId id="262" r:id="rId17"/>
    <p:sldId id="310" r:id="rId18"/>
    <p:sldId id="263" r:id="rId19"/>
    <p:sldId id="264" r:id="rId20"/>
    <p:sldId id="309" r:id="rId21"/>
    <p:sldId id="265" r:id="rId22"/>
    <p:sldId id="303" r:id="rId23"/>
    <p:sldId id="326" r:id="rId24"/>
    <p:sldId id="327" r:id="rId25"/>
    <p:sldId id="274" r:id="rId26"/>
    <p:sldId id="329" r:id="rId27"/>
    <p:sldId id="330" r:id="rId28"/>
    <p:sldId id="328" r:id="rId29"/>
    <p:sldId id="331" r:id="rId30"/>
    <p:sldId id="313" r:id="rId31"/>
    <p:sldId id="314" r:id="rId32"/>
    <p:sldId id="266" r:id="rId33"/>
    <p:sldId id="335" r:id="rId34"/>
    <p:sldId id="267" r:id="rId35"/>
    <p:sldId id="315" r:id="rId36"/>
    <p:sldId id="268" r:id="rId37"/>
    <p:sldId id="334" r:id="rId38"/>
    <p:sldId id="333" r:id="rId39"/>
    <p:sldId id="332" r:id="rId40"/>
    <p:sldId id="336" r:id="rId41"/>
    <p:sldId id="338" r:id="rId42"/>
    <p:sldId id="339" r:id="rId43"/>
    <p:sldId id="337" r:id="rId44"/>
    <p:sldId id="342" r:id="rId45"/>
    <p:sldId id="343" r:id="rId46"/>
    <p:sldId id="269" r:id="rId47"/>
    <p:sldId id="340" r:id="rId48"/>
    <p:sldId id="270" r:id="rId49"/>
    <p:sldId id="325" r:id="rId50"/>
    <p:sldId id="350" r:id="rId51"/>
    <p:sldId id="351" r:id="rId52"/>
    <p:sldId id="316" r:id="rId53"/>
    <p:sldId id="317" r:id="rId54"/>
    <p:sldId id="271" r:id="rId55"/>
    <p:sldId id="318" r:id="rId56"/>
    <p:sldId id="319" r:id="rId57"/>
    <p:sldId id="344" r:id="rId58"/>
    <p:sldId id="320" r:id="rId59"/>
    <p:sldId id="349" r:id="rId60"/>
    <p:sldId id="348" r:id="rId61"/>
    <p:sldId id="321" r:id="rId62"/>
    <p:sldId id="345" r:id="rId63"/>
    <p:sldId id="346" r:id="rId64"/>
    <p:sldId id="347" r:id="rId65"/>
    <p:sldId id="324" r:id="rId66"/>
    <p:sldId id="322" r:id="rId67"/>
    <p:sldId id="323" r:id="rId68"/>
    <p:sldId id="272" r:id="rId69"/>
    <p:sldId id="273"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826"/>
    <p:restoredTop sz="94694"/>
  </p:normalViewPr>
  <p:slideViewPr>
    <p:cSldViewPr snapToGrid="0" snapToObjects="1">
      <p:cViewPr varScale="1">
        <p:scale>
          <a:sx n="100" d="100"/>
          <a:sy n="100" d="100"/>
        </p:scale>
        <p:origin x="184"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17:11:29.665"/>
    </inkml:context>
    <inkml:brush xml:id="br0">
      <inkml:brushProperty name="width" value="0.05" units="cm"/>
      <inkml:brushProperty name="height" value="0.05" units="cm"/>
    </inkml:brush>
  </inkml:definitions>
  <inkml:trace contextRef="#ctx0" brushRef="#br0">205 1 24575,'-4'4'0,"3"4"0,-6-4 0,2 5 0,1-1 0,0 0 0,0-3 0,-1 2 0,-3-2 0,0 3 0,3 1 0,-2-1 0,2 1 0,-9 0 0,4-4 0,-5 9 0,6-11 0,4 10 0,-3-12 0,3 6 0,1-2 0,-4-1 0,4 4 0,-1-3 0,-2 3 0,6 0 0,-7 1 0,4-1 0,-1 0 0,-2 1 0,6 5 0,-3-4 0,4 4 0,-4-6 0,3 1 0,-2-1 0,-1 0 0,3 1 0,7 5 0,0-4 0,14 10 0,-4-10 0,-1 5 0,0-6 0,-1-4 0,-4 2 0,4-2 0,-5 0 0,-5 2 0,4-6 0,-11 3 0,2-4 0,-7 0 0,-1 0 0,1 0 0,0 0 0,-1 0 0,1-4 0,-1-1 0,1-3 0,0-1 0,3 5 0,1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4E86A-4D2D-8A4D-AD53-552F331C4B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42F9CE-86A2-2146-ABDE-E035ED543B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EDBB9B-32A1-B642-988A-919B1401CD29}"/>
              </a:ext>
            </a:extLst>
          </p:cNvPr>
          <p:cNvSpPr>
            <a:spLocks noGrp="1"/>
          </p:cNvSpPr>
          <p:nvPr>
            <p:ph type="dt" sz="half" idx="10"/>
          </p:nvPr>
        </p:nvSpPr>
        <p:spPr/>
        <p:txBody>
          <a:bodyPr/>
          <a:lstStyle/>
          <a:p>
            <a:fld id="{19A03E20-AD88-0646-A59C-4F59CBB28EA8}" type="datetimeFigureOut">
              <a:rPr lang="en-US" smtClean="0"/>
              <a:t>10/25/23</a:t>
            </a:fld>
            <a:endParaRPr lang="en-US"/>
          </a:p>
        </p:txBody>
      </p:sp>
      <p:sp>
        <p:nvSpPr>
          <p:cNvPr id="5" name="Footer Placeholder 4">
            <a:extLst>
              <a:ext uri="{FF2B5EF4-FFF2-40B4-BE49-F238E27FC236}">
                <a16:creationId xmlns:a16="http://schemas.microsoft.com/office/drawing/2014/main" id="{2ABF5CB9-4104-CA49-9A75-DEAFD61703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15DF92-90C9-A24F-85D6-3AB39B7B8C37}"/>
              </a:ext>
            </a:extLst>
          </p:cNvPr>
          <p:cNvSpPr>
            <a:spLocks noGrp="1"/>
          </p:cNvSpPr>
          <p:nvPr>
            <p:ph type="sldNum" sz="quarter" idx="12"/>
          </p:nvPr>
        </p:nvSpPr>
        <p:spPr/>
        <p:txBody>
          <a:bodyPr/>
          <a:lstStyle/>
          <a:p>
            <a:fld id="{63A8019F-4260-F647-B76B-9260ACF6F810}" type="slidenum">
              <a:rPr lang="en-US" smtClean="0"/>
              <a:t>‹#›</a:t>
            </a:fld>
            <a:endParaRPr lang="en-US"/>
          </a:p>
        </p:txBody>
      </p:sp>
    </p:spTree>
    <p:extLst>
      <p:ext uri="{BB962C8B-B14F-4D97-AF65-F5344CB8AC3E}">
        <p14:creationId xmlns:p14="http://schemas.microsoft.com/office/powerpoint/2010/main" val="1493615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A60C9-E7F0-7747-9617-A5222D73E6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0BDDF5-4544-5242-AD24-38B28A15AF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3278-29C5-9B4A-9ECC-EDC2EC6E6FB9}"/>
              </a:ext>
            </a:extLst>
          </p:cNvPr>
          <p:cNvSpPr>
            <a:spLocks noGrp="1"/>
          </p:cNvSpPr>
          <p:nvPr>
            <p:ph type="dt" sz="half" idx="10"/>
          </p:nvPr>
        </p:nvSpPr>
        <p:spPr/>
        <p:txBody>
          <a:bodyPr/>
          <a:lstStyle/>
          <a:p>
            <a:fld id="{19A03E20-AD88-0646-A59C-4F59CBB28EA8}" type="datetimeFigureOut">
              <a:rPr lang="en-US" smtClean="0"/>
              <a:t>10/25/23</a:t>
            </a:fld>
            <a:endParaRPr lang="en-US"/>
          </a:p>
        </p:txBody>
      </p:sp>
      <p:sp>
        <p:nvSpPr>
          <p:cNvPr id="5" name="Footer Placeholder 4">
            <a:extLst>
              <a:ext uri="{FF2B5EF4-FFF2-40B4-BE49-F238E27FC236}">
                <a16:creationId xmlns:a16="http://schemas.microsoft.com/office/drawing/2014/main" id="{197390CB-3BAD-104F-80C1-0D9B73DD28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818A37-3C9B-8146-8BD0-C277912524C4}"/>
              </a:ext>
            </a:extLst>
          </p:cNvPr>
          <p:cNvSpPr>
            <a:spLocks noGrp="1"/>
          </p:cNvSpPr>
          <p:nvPr>
            <p:ph type="sldNum" sz="quarter" idx="12"/>
          </p:nvPr>
        </p:nvSpPr>
        <p:spPr/>
        <p:txBody>
          <a:bodyPr/>
          <a:lstStyle/>
          <a:p>
            <a:fld id="{63A8019F-4260-F647-B76B-9260ACF6F810}" type="slidenum">
              <a:rPr lang="en-US" smtClean="0"/>
              <a:t>‹#›</a:t>
            </a:fld>
            <a:endParaRPr lang="en-US"/>
          </a:p>
        </p:txBody>
      </p:sp>
    </p:spTree>
    <p:extLst>
      <p:ext uri="{BB962C8B-B14F-4D97-AF65-F5344CB8AC3E}">
        <p14:creationId xmlns:p14="http://schemas.microsoft.com/office/powerpoint/2010/main" val="4190250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122832-A164-DF41-AC15-17094A348D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A2FA9-E225-E94B-82CE-DF03C9AC96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961186-6D3C-AC4E-BC21-9C8C62FAF598}"/>
              </a:ext>
            </a:extLst>
          </p:cNvPr>
          <p:cNvSpPr>
            <a:spLocks noGrp="1"/>
          </p:cNvSpPr>
          <p:nvPr>
            <p:ph type="dt" sz="half" idx="10"/>
          </p:nvPr>
        </p:nvSpPr>
        <p:spPr/>
        <p:txBody>
          <a:bodyPr/>
          <a:lstStyle/>
          <a:p>
            <a:fld id="{19A03E20-AD88-0646-A59C-4F59CBB28EA8}" type="datetimeFigureOut">
              <a:rPr lang="en-US" smtClean="0"/>
              <a:t>10/25/23</a:t>
            </a:fld>
            <a:endParaRPr lang="en-US"/>
          </a:p>
        </p:txBody>
      </p:sp>
      <p:sp>
        <p:nvSpPr>
          <p:cNvPr id="5" name="Footer Placeholder 4">
            <a:extLst>
              <a:ext uri="{FF2B5EF4-FFF2-40B4-BE49-F238E27FC236}">
                <a16:creationId xmlns:a16="http://schemas.microsoft.com/office/drawing/2014/main" id="{B8F3AF6A-31C8-184F-992E-8606E89FB4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E0313A-B279-3849-83B9-14799178A4C3}"/>
              </a:ext>
            </a:extLst>
          </p:cNvPr>
          <p:cNvSpPr>
            <a:spLocks noGrp="1"/>
          </p:cNvSpPr>
          <p:nvPr>
            <p:ph type="sldNum" sz="quarter" idx="12"/>
          </p:nvPr>
        </p:nvSpPr>
        <p:spPr/>
        <p:txBody>
          <a:bodyPr/>
          <a:lstStyle/>
          <a:p>
            <a:fld id="{63A8019F-4260-F647-B76B-9260ACF6F810}" type="slidenum">
              <a:rPr lang="en-US" smtClean="0"/>
              <a:t>‹#›</a:t>
            </a:fld>
            <a:endParaRPr lang="en-US"/>
          </a:p>
        </p:txBody>
      </p:sp>
    </p:spTree>
    <p:extLst>
      <p:ext uri="{BB962C8B-B14F-4D97-AF65-F5344CB8AC3E}">
        <p14:creationId xmlns:p14="http://schemas.microsoft.com/office/powerpoint/2010/main" val="1157084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CD341-6E03-394C-BD0E-119E26CBC3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99057C-C710-6547-AE3C-C059F405BA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8F325D-3C5C-CC49-A9EC-526D8AEF2C90}"/>
              </a:ext>
            </a:extLst>
          </p:cNvPr>
          <p:cNvSpPr>
            <a:spLocks noGrp="1"/>
          </p:cNvSpPr>
          <p:nvPr>
            <p:ph type="dt" sz="half" idx="10"/>
          </p:nvPr>
        </p:nvSpPr>
        <p:spPr/>
        <p:txBody>
          <a:bodyPr/>
          <a:lstStyle/>
          <a:p>
            <a:fld id="{19A03E20-AD88-0646-A59C-4F59CBB28EA8}" type="datetimeFigureOut">
              <a:rPr lang="en-US" smtClean="0"/>
              <a:t>10/25/23</a:t>
            </a:fld>
            <a:endParaRPr lang="en-US"/>
          </a:p>
        </p:txBody>
      </p:sp>
      <p:sp>
        <p:nvSpPr>
          <p:cNvPr id="5" name="Footer Placeholder 4">
            <a:extLst>
              <a:ext uri="{FF2B5EF4-FFF2-40B4-BE49-F238E27FC236}">
                <a16:creationId xmlns:a16="http://schemas.microsoft.com/office/drawing/2014/main" id="{31EE138A-436D-E447-B9C5-21466354B2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ED19F5-E432-F144-B5F9-B3A1F2C501FE}"/>
              </a:ext>
            </a:extLst>
          </p:cNvPr>
          <p:cNvSpPr>
            <a:spLocks noGrp="1"/>
          </p:cNvSpPr>
          <p:nvPr>
            <p:ph type="sldNum" sz="quarter" idx="12"/>
          </p:nvPr>
        </p:nvSpPr>
        <p:spPr/>
        <p:txBody>
          <a:bodyPr/>
          <a:lstStyle/>
          <a:p>
            <a:fld id="{63A8019F-4260-F647-B76B-9260ACF6F810}" type="slidenum">
              <a:rPr lang="en-US" smtClean="0"/>
              <a:t>‹#›</a:t>
            </a:fld>
            <a:endParaRPr lang="en-US"/>
          </a:p>
        </p:txBody>
      </p:sp>
    </p:spTree>
    <p:extLst>
      <p:ext uri="{BB962C8B-B14F-4D97-AF65-F5344CB8AC3E}">
        <p14:creationId xmlns:p14="http://schemas.microsoft.com/office/powerpoint/2010/main" val="1409350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8E7A6-1CE9-4848-9A08-F0779B0942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BED16D-3300-4645-9E24-2C3D7AE227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672C86-D7C6-9740-955B-FA788367DAFA}"/>
              </a:ext>
            </a:extLst>
          </p:cNvPr>
          <p:cNvSpPr>
            <a:spLocks noGrp="1"/>
          </p:cNvSpPr>
          <p:nvPr>
            <p:ph type="dt" sz="half" idx="10"/>
          </p:nvPr>
        </p:nvSpPr>
        <p:spPr/>
        <p:txBody>
          <a:bodyPr/>
          <a:lstStyle/>
          <a:p>
            <a:fld id="{19A03E20-AD88-0646-A59C-4F59CBB28EA8}" type="datetimeFigureOut">
              <a:rPr lang="en-US" smtClean="0"/>
              <a:t>10/25/23</a:t>
            </a:fld>
            <a:endParaRPr lang="en-US"/>
          </a:p>
        </p:txBody>
      </p:sp>
      <p:sp>
        <p:nvSpPr>
          <p:cNvPr id="5" name="Footer Placeholder 4">
            <a:extLst>
              <a:ext uri="{FF2B5EF4-FFF2-40B4-BE49-F238E27FC236}">
                <a16:creationId xmlns:a16="http://schemas.microsoft.com/office/drawing/2014/main" id="{96640AAB-2430-C04A-AE1C-3ED2AF589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ECB5B5-A0A9-A845-BBE6-DD60E7816A04}"/>
              </a:ext>
            </a:extLst>
          </p:cNvPr>
          <p:cNvSpPr>
            <a:spLocks noGrp="1"/>
          </p:cNvSpPr>
          <p:nvPr>
            <p:ph type="sldNum" sz="quarter" idx="12"/>
          </p:nvPr>
        </p:nvSpPr>
        <p:spPr/>
        <p:txBody>
          <a:bodyPr/>
          <a:lstStyle/>
          <a:p>
            <a:fld id="{63A8019F-4260-F647-B76B-9260ACF6F810}" type="slidenum">
              <a:rPr lang="en-US" smtClean="0"/>
              <a:t>‹#›</a:t>
            </a:fld>
            <a:endParaRPr lang="en-US"/>
          </a:p>
        </p:txBody>
      </p:sp>
    </p:spTree>
    <p:extLst>
      <p:ext uri="{BB962C8B-B14F-4D97-AF65-F5344CB8AC3E}">
        <p14:creationId xmlns:p14="http://schemas.microsoft.com/office/powerpoint/2010/main" val="20685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98EB8-4AE5-9A49-B2F8-FE6026ED0E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A60E67-B7AD-154D-B025-FC509D89F2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3DAEC4-DB8E-DE49-AA51-A7F0F73AD7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410DFC-94BE-144B-B586-438B20B7C661}"/>
              </a:ext>
            </a:extLst>
          </p:cNvPr>
          <p:cNvSpPr>
            <a:spLocks noGrp="1"/>
          </p:cNvSpPr>
          <p:nvPr>
            <p:ph type="dt" sz="half" idx="10"/>
          </p:nvPr>
        </p:nvSpPr>
        <p:spPr/>
        <p:txBody>
          <a:bodyPr/>
          <a:lstStyle/>
          <a:p>
            <a:fld id="{19A03E20-AD88-0646-A59C-4F59CBB28EA8}" type="datetimeFigureOut">
              <a:rPr lang="en-US" smtClean="0"/>
              <a:t>10/25/23</a:t>
            </a:fld>
            <a:endParaRPr lang="en-US"/>
          </a:p>
        </p:txBody>
      </p:sp>
      <p:sp>
        <p:nvSpPr>
          <p:cNvPr id="6" name="Footer Placeholder 5">
            <a:extLst>
              <a:ext uri="{FF2B5EF4-FFF2-40B4-BE49-F238E27FC236}">
                <a16:creationId xmlns:a16="http://schemas.microsoft.com/office/drawing/2014/main" id="{C0D9A500-E61D-6D45-9943-1CFA01C9E4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B051E8-BCF0-A642-B7B0-8C2ED6FA8116}"/>
              </a:ext>
            </a:extLst>
          </p:cNvPr>
          <p:cNvSpPr>
            <a:spLocks noGrp="1"/>
          </p:cNvSpPr>
          <p:nvPr>
            <p:ph type="sldNum" sz="quarter" idx="12"/>
          </p:nvPr>
        </p:nvSpPr>
        <p:spPr/>
        <p:txBody>
          <a:bodyPr/>
          <a:lstStyle/>
          <a:p>
            <a:fld id="{63A8019F-4260-F647-B76B-9260ACF6F810}" type="slidenum">
              <a:rPr lang="en-US" smtClean="0"/>
              <a:t>‹#›</a:t>
            </a:fld>
            <a:endParaRPr lang="en-US"/>
          </a:p>
        </p:txBody>
      </p:sp>
    </p:spTree>
    <p:extLst>
      <p:ext uri="{BB962C8B-B14F-4D97-AF65-F5344CB8AC3E}">
        <p14:creationId xmlns:p14="http://schemas.microsoft.com/office/powerpoint/2010/main" val="611124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42BD4-61EE-DA49-BCBB-C202F27DDD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DB7ADC-245E-A049-890A-4C31CB952E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2CF360-66FD-4D49-8080-3434576AFF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255C24-0D5E-E445-9373-32E7189920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0A5DB8-C501-404D-9C72-E20A975E01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0EC6FC-8A3C-BD4E-94E2-3B035FBD92D1}"/>
              </a:ext>
            </a:extLst>
          </p:cNvPr>
          <p:cNvSpPr>
            <a:spLocks noGrp="1"/>
          </p:cNvSpPr>
          <p:nvPr>
            <p:ph type="dt" sz="half" idx="10"/>
          </p:nvPr>
        </p:nvSpPr>
        <p:spPr/>
        <p:txBody>
          <a:bodyPr/>
          <a:lstStyle/>
          <a:p>
            <a:fld id="{19A03E20-AD88-0646-A59C-4F59CBB28EA8}" type="datetimeFigureOut">
              <a:rPr lang="en-US" smtClean="0"/>
              <a:t>10/25/23</a:t>
            </a:fld>
            <a:endParaRPr lang="en-US"/>
          </a:p>
        </p:txBody>
      </p:sp>
      <p:sp>
        <p:nvSpPr>
          <p:cNvPr id="8" name="Footer Placeholder 7">
            <a:extLst>
              <a:ext uri="{FF2B5EF4-FFF2-40B4-BE49-F238E27FC236}">
                <a16:creationId xmlns:a16="http://schemas.microsoft.com/office/drawing/2014/main" id="{CE69FC87-9EEF-2D4C-95E3-B8CE783240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DBFCA0-F268-6347-A4DD-AE762E773014}"/>
              </a:ext>
            </a:extLst>
          </p:cNvPr>
          <p:cNvSpPr>
            <a:spLocks noGrp="1"/>
          </p:cNvSpPr>
          <p:nvPr>
            <p:ph type="sldNum" sz="quarter" idx="12"/>
          </p:nvPr>
        </p:nvSpPr>
        <p:spPr/>
        <p:txBody>
          <a:bodyPr/>
          <a:lstStyle/>
          <a:p>
            <a:fld id="{63A8019F-4260-F647-B76B-9260ACF6F810}" type="slidenum">
              <a:rPr lang="en-US" smtClean="0"/>
              <a:t>‹#›</a:t>
            </a:fld>
            <a:endParaRPr lang="en-US"/>
          </a:p>
        </p:txBody>
      </p:sp>
    </p:spTree>
    <p:extLst>
      <p:ext uri="{BB962C8B-B14F-4D97-AF65-F5344CB8AC3E}">
        <p14:creationId xmlns:p14="http://schemas.microsoft.com/office/powerpoint/2010/main" val="84003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298BE-85C2-B34D-916A-41FA3D3E41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E2E4BD-2A9A-A44A-9369-C82D50E5E610}"/>
              </a:ext>
            </a:extLst>
          </p:cNvPr>
          <p:cNvSpPr>
            <a:spLocks noGrp="1"/>
          </p:cNvSpPr>
          <p:nvPr>
            <p:ph type="dt" sz="half" idx="10"/>
          </p:nvPr>
        </p:nvSpPr>
        <p:spPr/>
        <p:txBody>
          <a:bodyPr/>
          <a:lstStyle/>
          <a:p>
            <a:fld id="{19A03E20-AD88-0646-A59C-4F59CBB28EA8}" type="datetimeFigureOut">
              <a:rPr lang="en-US" smtClean="0"/>
              <a:t>10/25/23</a:t>
            </a:fld>
            <a:endParaRPr lang="en-US"/>
          </a:p>
        </p:txBody>
      </p:sp>
      <p:sp>
        <p:nvSpPr>
          <p:cNvPr id="4" name="Footer Placeholder 3">
            <a:extLst>
              <a:ext uri="{FF2B5EF4-FFF2-40B4-BE49-F238E27FC236}">
                <a16:creationId xmlns:a16="http://schemas.microsoft.com/office/drawing/2014/main" id="{7A9B42BF-64E4-EC45-B571-91093AAEF9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7853DF-5883-8B41-AB90-EEC8DB9E31FD}"/>
              </a:ext>
            </a:extLst>
          </p:cNvPr>
          <p:cNvSpPr>
            <a:spLocks noGrp="1"/>
          </p:cNvSpPr>
          <p:nvPr>
            <p:ph type="sldNum" sz="quarter" idx="12"/>
          </p:nvPr>
        </p:nvSpPr>
        <p:spPr/>
        <p:txBody>
          <a:bodyPr/>
          <a:lstStyle/>
          <a:p>
            <a:fld id="{63A8019F-4260-F647-B76B-9260ACF6F810}" type="slidenum">
              <a:rPr lang="en-US" smtClean="0"/>
              <a:t>‹#›</a:t>
            </a:fld>
            <a:endParaRPr lang="en-US"/>
          </a:p>
        </p:txBody>
      </p:sp>
    </p:spTree>
    <p:extLst>
      <p:ext uri="{BB962C8B-B14F-4D97-AF65-F5344CB8AC3E}">
        <p14:creationId xmlns:p14="http://schemas.microsoft.com/office/powerpoint/2010/main" val="423572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261D4D-4051-6E4F-B2C9-A8822F4BDF29}"/>
              </a:ext>
            </a:extLst>
          </p:cNvPr>
          <p:cNvSpPr>
            <a:spLocks noGrp="1"/>
          </p:cNvSpPr>
          <p:nvPr>
            <p:ph type="dt" sz="half" idx="10"/>
          </p:nvPr>
        </p:nvSpPr>
        <p:spPr/>
        <p:txBody>
          <a:bodyPr/>
          <a:lstStyle/>
          <a:p>
            <a:fld id="{19A03E20-AD88-0646-A59C-4F59CBB28EA8}" type="datetimeFigureOut">
              <a:rPr lang="en-US" smtClean="0"/>
              <a:t>10/25/23</a:t>
            </a:fld>
            <a:endParaRPr lang="en-US"/>
          </a:p>
        </p:txBody>
      </p:sp>
      <p:sp>
        <p:nvSpPr>
          <p:cNvPr id="3" name="Footer Placeholder 2">
            <a:extLst>
              <a:ext uri="{FF2B5EF4-FFF2-40B4-BE49-F238E27FC236}">
                <a16:creationId xmlns:a16="http://schemas.microsoft.com/office/drawing/2014/main" id="{0BB3563D-184F-3B42-A5BF-5EECDF1337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3105A0-6C90-0C44-92EF-E011B3D32B41}"/>
              </a:ext>
            </a:extLst>
          </p:cNvPr>
          <p:cNvSpPr>
            <a:spLocks noGrp="1"/>
          </p:cNvSpPr>
          <p:nvPr>
            <p:ph type="sldNum" sz="quarter" idx="12"/>
          </p:nvPr>
        </p:nvSpPr>
        <p:spPr/>
        <p:txBody>
          <a:bodyPr/>
          <a:lstStyle/>
          <a:p>
            <a:fld id="{63A8019F-4260-F647-B76B-9260ACF6F810}" type="slidenum">
              <a:rPr lang="en-US" smtClean="0"/>
              <a:t>‹#›</a:t>
            </a:fld>
            <a:endParaRPr lang="en-US"/>
          </a:p>
        </p:txBody>
      </p:sp>
    </p:spTree>
    <p:extLst>
      <p:ext uri="{BB962C8B-B14F-4D97-AF65-F5344CB8AC3E}">
        <p14:creationId xmlns:p14="http://schemas.microsoft.com/office/powerpoint/2010/main" val="2202452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AD404-0C01-4C4C-8D0F-42DEF78F79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0E71D0-9155-0840-8BF1-5D236DB017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C747DC-211C-9249-9D49-CCD97FCC34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F3C673-9101-E544-8793-160B3C11DB1A}"/>
              </a:ext>
            </a:extLst>
          </p:cNvPr>
          <p:cNvSpPr>
            <a:spLocks noGrp="1"/>
          </p:cNvSpPr>
          <p:nvPr>
            <p:ph type="dt" sz="half" idx="10"/>
          </p:nvPr>
        </p:nvSpPr>
        <p:spPr/>
        <p:txBody>
          <a:bodyPr/>
          <a:lstStyle/>
          <a:p>
            <a:fld id="{19A03E20-AD88-0646-A59C-4F59CBB28EA8}" type="datetimeFigureOut">
              <a:rPr lang="en-US" smtClean="0"/>
              <a:t>10/25/23</a:t>
            </a:fld>
            <a:endParaRPr lang="en-US"/>
          </a:p>
        </p:txBody>
      </p:sp>
      <p:sp>
        <p:nvSpPr>
          <p:cNvPr id="6" name="Footer Placeholder 5">
            <a:extLst>
              <a:ext uri="{FF2B5EF4-FFF2-40B4-BE49-F238E27FC236}">
                <a16:creationId xmlns:a16="http://schemas.microsoft.com/office/drawing/2014/main" id="{548DCE1E-2B5D-9345-ADE8-6AD540CF8B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10A41D-B9D0-0348-92A5-78EE28D02CEC}"/>
              </a:ext>
            </a:extLst>
          </p:cNvPr>
          <p:cNvSpPr>
            <a:spLocks noGrp="1"/>
          </p:cNvSpPr>
          <p:nvPr>
            <p:ph type="sldNum" sz="quarter" idx="12"/>
          </p:nvPr>
        </p:nvSpPr>
        <p:spPr/>
        <p:txBody>
          <a:bodyPr/>
          <a:lstStyle/>
          <a:p>
            <a:fld id="{63A8019F-4260-F647-B76B-9260ACF6F810}" type="slidenum">
              <a:rPr lang="en-US" smtClean="0"/>
              <a:t>‹#›</a:t>
            </a:fld>
            <a:endParaRPr lang="en-US"/>
          </a:p>
        </p:txBody>
      </p:sp>
    </p:spTree>
    <p:extLst>
      <p:ext uri="{BB962C8B-B14F-4D97-AF65-F5344CB8AC3E}">
        <p14:creationId xmlns:p14="http://schemas.microsoft.com/office/powerpoint/2010/main" val="841653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3C940-204E-AF49-AF7A-84DB67D04F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EA947D-8256-9449-A942-0E09EF78A1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431CAB-EA95-6A4E-8BE5-36665FB307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ABA8DA-ECF3-094F-8742-6E1E34E91A4F}"/>
              </a:ext>
            </a:extLst>
          </p:cNvPr>
          <p:cNvSpPr>
            <a:spLocks noGrp="1"/>
          </p:cNvSpPr>
          <p:nvPr>
            <p:ph type="dt" sz="half" idx="10"/>
          </p:nvPr>
        </p:nvSpPr>
        <p:spPr/>
        <p:txBody>
          <a:bodyPr/>
          <a:lstStyle/>
          <a:p>
            <a:fld id="{19A03E20-AD88-0646-A59C-4F59CBB28EA8}" type="datetimeFigureOut">
              <a:rPr lang="en-US" smtClean="0"/>
              <a:t>10/25/23</a:t>
            </a:fld>
            <a:endParaRPr lang="en-US"/>
          </a:p>
        </p:txBody>
      </p:sp>
      <p:sp>
        <p:nvSpPr>
          <p:cNvPr id="6" name="Footer Placeholder 5">
            <a:extLst>
              <a:ext uri="{FF2B5EF4-FFF2-40B4-BE49-F238E27FC236}">
                <a16:creationId xmlns:a16="http://schemas.microsoft.com/office/drawing/2014/main" id="{5FA8D8F2-B036-A147-9CDF-DEDCD9A0E4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BF0070-1737-DD4E-BFE7-63870F1E5EAF}"/>
              </a:ext>
            </a:extLst>
          </p:cNvPr>
          <p:cNvSpPr>
            <a:spLocks noGrp="1"/>
          </p:cNvSpPr>
          <p:nvPr>
            <p:ph type="sldNum" sz="quarter" idx="12"/>
          </p:nvPr>
        </p:nvSpPr>
        <p:spPr/>
        <p:txBody>
          <a:bodyPr/>
          <a:lstStyle/>
          <a:p>
            <a:fld id="{63A8019F-4260-F647-B76B-9260ACF6F810}" type="slidenum">
              <a:rPr lang="en-US" smtClean="0"/>
              <a:t>‹#›</a:t>
            </a:fld>
            <a:endParaRPr lang="en-US"/>
          </a:p>
        </p:txBody>
      </p:sp>
    </p:spTree>
    <p:extLst>
      <p:ext uri="{BB962C8B-B14F-4D97-AF65-F5344CB8AC3E}">
        <p14:creationId xmlns:p14="http://schemas.microsoft.com/office/powerpoint/2010/main" val="484863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266FB3-8E3B-A747-A7CB-0D4C5D199E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6616F9-33B8-664D-BC10-6B877240F7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C0092-2F97-1840-8A71-C572304248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A03E20-AD88-0646-A59C-4F59CBB28EA8}" type="datetimeFigureOut">
              <a:rPr lang="en-US" smtClean="0"/>
              <a:t>10/25/23</a:t>
            </a:fld>
            <a:endParaRPr lang="en-US"/>
          </a:p>
        </p:txBody>
      </p:sp>
      <p:sp>
        <p:nvSpPr>
          <p:cNvPr id="5" name="Footer Placeholder 4">
            <a:extLst>
              <a:ext uri="{FF2B5EF4-FFF2-40B4-BE49-F238E27FC236}">
                <a16:creationId xmlns:a16="http://schemas.microsoft.com/office/drawing/2014/main" id="{4F1B96F5-9422-8C42-A326-8BA65CD2AF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B5D7F2-CA02-134B-988D-8B9005334D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019F-4260-F647-B76B-9260ACF6F810}" type="slidenum">
              <a:rPr lang="en-US" smtClean="0"/>
              <a:t>‹#›</a:t>
            </a:fld>
            <a:endParaRPr lang="en-US"/>
          </a:p>
        </p:txBody>
      </p:sp>
    </p:spTree>
    <p:extLst>
      <p:ext uri="{BB962C8B-B14F-4D97-AF65-F5344CB8AC3E}">
        <p14:creationId xmlns:p14="http://schemas.microsoft.com/office/powerpoint/2010/main" val="2416202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9.tiff"/><Relationship Id="rId3" Type="http://schemas.openxmlformats.org/officeDocument/2006/relationships/image" Target="../media/image24.tiff"/><Relationship Id="rId7" Type="http://schemas.openxmlformats.org/officeDocument/2006/relationships/image" Target="../media/image28.tiff"/><Relationship Id="rId2" Type="http://schemas.openxmlformats.org/officeDocument/2006/relationships/image" Target="../media/image23.tiff"/><Relationship Id="rId1" Type="http://schemas.openxmlformats.org/officeDocument/2006/relationships/slideLayout" Target="../slideLayouts/slideLayout2.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25.tiff"/><Relationship Id="rId9" Type="http://schemas.openxmlformats.org/officeDocument/2006/relationships/image" Target="../media/image30.tiff"/></Relationships>
</file>

<file path=ppt/slides/_rels/slide2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hyperlink" Target="https://nineplanets.org/the-worlds-largest-optical-telescope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gif"/></Relationships>
</file>

<file path=ppt/slides/_rels/slide36.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42.gif"/><Relationship Id="rId1" Type="http://schemas.openxmlformats.org/officeDocument/2006/relationships/slideLayout" Target="../slideLayouts/slideLayout2.xml"/><Relationship Id="rId5" Type="http://schemas.openxmlformats.org/officeDocument/2006/relationships/image" Target="../media/image43.gif"/><Relationship Id="rId4" Type="http://schemas.openxmlformats.org/officeDocument/2006/relationships/image" Target="../media/image40.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cdn.britannica.com/87/96587-004-A0E35F35/surface-angle-reflection-incidence-reference.jpg" TargetMode="Externa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customXml" Target="../ink/ink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5.gif"/><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289-DF0B-E44E-AC26-BD6648118274}"/>
              </a:ext>
            </a:extLst>
          </p:cNvPr>
          <p:cNvSpPr>
            <a:spLocks noGrp="1"/>
          </p:cNvSpPr>
          <p:nvPr>
            <p:ph type="ctrTitle"/>
          </p:nvPr>
        </p:nvSpPr>
        <p:spPr/>
        <p:txBody>
          <a:bodyPr/>
          <a:lstStyle/>
          <a:p>
            <a:r>
              <a:rPr lang="en-US" dirty="0"/>
              <a:t>ASTR 535</a:t>
            </a:r>
          </a:p>
        </p:txBody>
      </p:sp>
      <p:sp>
        <p:nvSpPr>
          <p:cNvPr id="3" name="Subtitle 2">
            <a:extLst>
              <a:ext uri="{FF2B5EF4-FFF2-40B4-BE49-F238E27FC236}">
                <a16:creationId xmlns:a16="http://schemas.microsoft.com/office/drawing/2014/main" id="{82F8B35F-ECCA-A24A-B994-FA3C3747909F}"/>
              </a:ext>
            </a:extLst>
          </p:cNvPr>
          <p:cNvSpPr>
            <a:spLocks noGrp="1"/>
          </p:cNvSpPr>
          <p:nvPr>
            <p:ph type="subTitle" idx="1"/>
          </p:nvPr>
        </p:nvSpPr>
        <p:spPr/>
        <p:txBody>
          <a:bodyPr/>
          <a:lstStyle/>
          <a:p>
            <a:r>
              <a:rPr lang="en-US" dirty="0"/>
              <a:t>Observational Techniques</a:t>
            </a:r>
          </a:p>
          <a:p>
            <a:r>
              <a:rPr lang="en-US" dirty="0"/>
              <a:t>Optics  / Telescopes</a:t>
            </a:r>
          </a:p>
          <a:p>
            <a:r>
              <a:rPr lang="en-US" dirty="0"/>
              <a:t>Basic optics</a:t>
            </a:r>
          </a:p>
          <a:p>
            <a:endParaRPr lang="en-US" dirty="0"/>
          </a:p>
          <a:p>
            <a:endParaRPr lang="en-US" dirty="0"/>
          </a:p>
        </p:txBody>
      </p:sp>
    </p:spTree>
    <p:extLst>
      <p:ext uri="{BB962C8B-B14F-4D97-AF65-F5344CB8AC3E}">
        <p14:creationId xmlns:p14="http://schemas.microsoft.com/office/powerpoint/2010/main" val="1812537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0349C-0F6C-714C-A358-00C9F182AED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C886ED7-1E50-3D41-B2E9-7F6F9B4011A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89699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289-DF0B-E44E-AC26-BD6648118274}"/>
              </a:ext>
            </a:extLst>
          </p:cNvPr>
          <p:cNvSpPr>
            <a:spLocks noGrp="1"/>
          </p:cNvSpPr>
          <p:nvPr>
            <p:ph type="ctrTitle"/>
          </p:nvPr>
        </p:nvSpPr>
        <p:spPr/>
        <p:txBody>
          <a:bodyPr/>
          <a:lstStyle/>
          <a:p>
            <a:r>
              <a:rPr lang="en-US" dirty="0"/>
              <a:t>ASTR 535</a:t>
            </a:r>
          </a:p>
        </p:txBody>
      </p:sp>
      <p:sp>
        <p:nvSpPr>
          <p:cNvPr id="3" name="Subtitle 2">
            <a:extLst>
              <a:ext uri="{FF2B5EF4-FFF2-40B4-BE49-F238E27FC236}">
                <a16:creationId xmlns:a16="http://schemas.microsoft.com/office/drawing/2014/main" id="{82F8B35F-ECCA-A24A-B994-FA3C3747909F}"/>
              </a:ext>
            </a:extLst>
          </p:cNvPr>
          <p:cNvSpPr>
            <a:spLocks noGrp="1"/>
          </p:cNvSpPr>
          <p:nvPr>
            <p:ph type="subTitle" idx="1"/>
          </p:nvPr>
        </p:nvSpPr>
        <p:spPr/>
        <p:txBody>
          <a:bodyPr/>
          <a:lstStyle/>
          <a:p>
            <a:r>
              <a:rPr lang="en-US" dirty="0"/>
              <a:t>Observational Techniques</a:t>
            </a:r>
          </a:p>
          <a:p>
            <a:r>
              <a:rPr lang="en-US" dirty="0"/>
              <a:t>Optics  / Telescopes</a:t>
            </a:r>
          </a:p>
          <a:p>
            <a:r>
              <a:rPr lang="en-US" dirty="0" err="1"/>
              <a:t>Multisurface</a:t>
            </a:r>
            <a:r>
              <a:rPr lang="en-US" dirty="0"/>
              <a:t> systems</a:t>
            </a:r>
          </a:p>
          <a:p>
            <a:endParaRPr lang="en-US" dirty="0"/>
          </a:p>
          <a:p>
            <a:endParaRPr lang="en-US" dirty="0"/>
          </a:p>
        </p:txBody>
      </p:sp>
    </p:spTree>
    <p:extLst>
      <p:ext uri="{BB962C8B-B14F-4D97-AF65-F5344CB8AC3E}">
        <p14:creationId xmlns:p14="http://schemas.microsoft.com/office/powerpoint/2010/main" val="1506823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B12C3-9CF2-5D46-AE08-A3F3BF087086}"/>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189DF8B3-A18F-9544-BDD1-A02A01454467}"/>
              </a:ext>
            </a:extLst>
          </p:cNvPr>
          <p:cNvSpPr>
            <a:spLocks noGrp="1"/>
          </p:cNvSpPr>
          <p:nvPr>
            <p:ph idx="1"/>
          </p:nvPr>
        </p:nvSpPr>
        <p:spPr/>
        <p:txBody>
          <a:bodyPr/>
          <a:lstStyle/>
          <a:p>
            <a:r>
              <a:rPr lang="en-US" dirty="0"/>
              <a:t>Understand the basic principles of how multi-surface optical systems work and how they are often described by “equivalent” single surface systems</a:t>
            </a:r>
          </a:p>
          <a:p>
            <a:r>
              <a:rPr lang="en-US" dirty="0"/>
              <a:t>Understand the basic families of two-mirror telescopes and how each family has different configurations that provide different performance</a:t>
            </a:r>
          </a:p>
          <a:p>
            <a:r>
              <a:rPr lang="en-US" dirty="0"/>
              <a:t>Understand how focus is achieved at a telescope</a:t>
            </a:r>
          </a:p>
          <a:p>
            <a:r>
              <a:rPr lang="en-US" dirty="0"/>
              <a:t>Understand basic terminology of stops and pupils</a:t>
            </a:r>
          </a:p>
        </p:txBody>
      </p:sp>
    </p:spTree>
    <p:extLst>
      <p:ext uri="{BB962C8B-B14F-4D97-AF65-F5344CB8AC3E}">
        <p14:creationId xmlns:p14="http://schemas.microsoft.com/office/powerpoint/2010/main" val="2828404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A3A76-E0CD-174B-9796-C6FBD55D53AC}"/>
              </a:ext>
            </a:extLst>
          </p:cNvPr>
          <p:cNvSpPr>
            <a:spLocks noGrp="1"/>
          </p:cNvSpPr>
          <p:nvPr>
            <p:ph type="title"/>
          </p:nvPr>
        </p:nvSpPr>
        <p:spPr/>
        <p:txBody>
          <a:bodyPr/>
          <a:lstStyle/>
          <a:p>
            <a:r>
              <a:rPr lang="en-US" dirty="0"/>
              <a:t>Multi surface systems</a:t>
            </a:r>
          </a:p>
        </p:txBody>
      </p:sp>
      <p:sp>
        <p:nvSpPr>
          <p:cNvPr id="3" name="Content Placeholder 2">
            <a:extLst>
              <a:ext uri="{FF2B5EF4-FFF2-40B4-BE49-F238E27FC236}">
                <a16:creationId xmlns:a16="http://schemas.microsoft.com/office/drawing/2014/main" id="{1FF80ACA-3AF5-6C4F-884D-1AFA45C641B7}"/>
              </a:ext>
            </a:extLst>
          </p:cNvPr>
          <p:cNvSpPr>
            <a:spLocks noGrp="1"/>
          </p:cNvSpPr>
          <p:nvPr>
            <p:ph idx="1"/>
          </p:nvPr>
        </p:nvSpPr>
        <p:spPr/>
        <p:txBody>
          <a:bodyPr/>
          <a:lstStyle/>
          <a:p>
            <a:r>
              <a:rPr lang="en-US" dirty="0"/>
              <a:t>Most optical systems will have more than one optical element</a:t>
            </a:r>
          </a:p>
          <a:p>
            <a:r>
              <a:rPr lang="en-US" dirty="0"/>
              <a:t>Basic principle of calculation: each successive surface takes image of preceding surface as its object, and makes an image of it</a:t>
            </a:r>
          </a:p>
          <a:p>
            <a:r>
              <a:rPr lang="en-US" dirty="0"/>
              <a:t>For multi-surface systems, can define ”effective” parameters, i.e., parameters of an “equivalent” single element system</a:t>
            </a:r>
          </a:p>
          <a:p>
            <a:pPr lvl="1"/>
            <a:r>
              <a:rPr lang="en-US" dirty="0"/>
              <a:t>for example, the effective focal length</a:t>
            </a:r>
          </a:p>
          <a:p>
            <a:pPr lvl="1"/>
            <a:r>
              <a:rPr lang="en-US" dirty="0"/>
              <a:t>The single element system is “equivalent” only to first-order</a:t>
            </a:r>
          </a:p>
          <a:p>
            <a:endParaRPr lang="en-US" dirty="0"/>
          </a:p>
        </p:txBody>
      </p:sp>
    </p:spTree>
    <p:extLst>
      <p:ext uri="{BB962C8B-B14F-4D97-AF65-F5344CB8AC3E}">
        <p14:creationId xmlns:p14="http://schemas.microsoft.com/office/powerpoint/2010/main" val="4013446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48983-2EFE-E94A-B478-6868280E0E75}"/>
              </a:ext>
            </a:extLst>
          </p:cNvPr>
          <p:cNvSpPr>
            <a:spLocks noGrp="1"/>
          </p:cNvSpPr>
          <p:nvPr>
            <p:ph type="title"/>
          </p:nvPr>
        </p:nvSpPr>
        <p:spPr/>
        <p:txBody>
          <a:bodyPr/>
          <a:lstStyle/>
          <a:p>
            <a:r>
              <a:rPr lang="en-US" dirty="0"/>
              <a:t>Example: lenses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906B2F2-9913-474A-9DC4-2A2E924276C1}"/>
                  </a:ext>
                </a:extLst>
              </p:cNvPr>
              <p:cNvSpPr>
                <a:spLocks noGrp="1"/>
              </p:cNvSpPr>
              <p:nvPr>
                <p:ph idx="1"/>
              </p:nvPr>
            </p:nvSpPr>
            <p:spPr>
              <a:xfrm>
                <a:off x="838200" y="1825624"/>
                <a:ext cx="10515600" cy="4910137"/>
              </a:xfrm>
            </p:spPr>
            <p:txBody>
              <a:bodyPr>
                <a:normAutofit fontScale="70000" lnSpcReduction="20000"/>
              </a:bodyPr>
              <a:lstStyle/>
              <a:p>
                <a:r>
                  <a:rPr lang="en-US" dirty="0"/>
                  <a:t>Lens: actually has two surfaces: air-glass, then glass-air.</a:t>
                </a:r>
              </a:p>
              <a:p>
                <a:pPr lvl="1"/>
                <a:r>
                  <a:rPr lang="en-US" dirty="0"/>
                  <a:t>First surface </a:t>
                </a:r>
              </a:p>
              <a:p>
                <a:pPr marL="457200" lvl="1" indent="0">
                  <a:buNone/>
                </a:pPr>
                <a:r>
                  <a:rPr lang="en-US" dirty="0"/>
                  <a:t>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𝑛</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baseline="30000" smtClean="0">
                                <a:latin typeface="Cambria Math" panose="02040503050406030204" pitchFamily="18" charset="0"/>
                              </a:rPr>
                              <m:t>′</m:t>
                            </m:r>
                          </m:sup>
                        </m:sSup>
                        <m:r>
                          <a:rPr lang="en-US" b="0" i="1" baseline="-25000" smtClean="0">
                            <a:latin typeface="Cambria Math" panose="02040503050406030204" pitchFamily="18" charset="0"/>
                          </a:rPr>
                          <m:t>1</m:t>
                        </m:r>
                        <m:r>
                          <a:rPr lang="en-US" b="0" i="1" smtClean="0">
                            <a:latin typeface="Cambria Math" panose="02040503050406030204" pitchFamily="18" charset="0"/>
                          </a:rPr>
                          <m:t> </m:t>
                        </m:r>
                      </m:den>
                    </m:f>
                    <m:r>
                      <a:rPr lang="en-US" b="0" i="1" smtClean="0">
                        <a:latin typeface="Cambria Math" panose="02040503050406030204" pitchFamily="18" charset="0"/>
                      </a:rPr>
                      <m:t> −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𝑠</m:t>
                        </m:r>
                        <m:r>
                          <a:rPr lang="en-US" b="0" i="1" smtClean="0">
                            <a:latin typeface="Cambria Math" panose="02040503050406030204" pitchFamily="18" charset="0"/>
                          </a:rPr>
                          <m:t> 1 </m:t>
                        </m:r>
                      </m:den>
                    </m:f>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𝑛</m:t>
                        </m:r>
                        <m:r>
                          <a:rPr lang="en-US" b="0" i="1" smtClean="0">
                            <a:latin typeface="Cambria Math" panose="02040503050406030204" pitchFamily="18" charset="0"/>
                          </a:rPr>
                          <m:t>−1</m:t>
                        </m:r>
                      </m:num>
                      <m:den>
                        <m:r>
                          <a:rPr lang="en-US" b="0" i="1" smtClean="0">
                            <a:latin typeface="Cambria Math" panose="02040503050406030204" pitchFamily="18" charset="0"/>
                          </a:rPr>
                          <m:t>𝑅</m:t>
                        </m:r>
                        <m:r>
                          <a:rPr lang="en-US" b="0" i="1" smtClean="0">
                            <a:latin typeface="Cambria Math" panose="02040503050406030204" pitchFamily="18" charset="0"/>
                          </a:rPr>
                          <m:t> 1 </m:t>
                        </m:r>
                      </m:den>
                    </m:f>
                    <m:r>
                      <a:rPr lang="en-US" b="0" i="1" smtClean="0">
                        <a:latin typeface="Cambria Math" panose="02040503050406030204" pitchFamily="18" charset="0"/>
                      </a:rPr>
                      <m:t>=</m:t>
                    </m:r>
                    <m:r>
                      <a:rPr lang="en-US" b="0" i="1" smtClean="0">
                        <a:latin typeface="Cambria Math" panose="02040503050406030204" pitchFamily="18" charset="0"/>
                      </a:rPr>
                      <m:t>𝑃</m:t>
                    </m:r>
                    <m:r>
                      <a:rPr lang="en-US" b="0" i="1" baseline="-25000" smtClean="0">
                        <a:latin typeface="Cambria Math" panose="02040503050406030204" pitchFamily="18" charset="0"/>
                      </a:rPr>
                      <m:t>1</m:t>
                    </m:r>
                  </m:oMath>
                </a14:m>
                <a:endParaRPr lang="en-US" b="0" baseline="-25000" dirty="0"/>
              </a:p>
              <a:p>
                <a:pPr marL="457200" lvl="1" indent="0">
                  <a:buNone/>
                </a:pPr>
                <a:r>
                  <a:rPr lang="en-US" dirty="0"/>
                  <a:t>Second surface</a:t>
                </a:r>
              </a:p>
              <a:p>
                <a:pPr marL="457200" lvl="1" indent="0">
                  <a:buNone/>
                </a:pPr>
                <a:r>
                  <a:rPr lang="en-US" dirty="0"/>
                  <a:t>                               </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1</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baseline="-25000" smtClean="0">
                            <a:latin typeface="Cambria Math" panose="02040503050406030204" pitchFamily="18" charset="0"/>
                          </a:rPr>
                          <m:t>2</m:t>
                        </m:r>
                        <m:r>
                          <a:rPr lang="en-US" b="0" i="1" smtClean="0">
                            <a:latin typeface="Cambria Math" panose="02040503050406030204" pitchFamily="18" charset="0"/>
                          </a:rPr>
                          <m:t> </m:t>
                        </m:r>
                      </m:den>
                    </m:f>
                    <m:r>
                      <a:rPr lang="en-US" i="1">
                        <a:latin typeface="Cambria Math" panose="02040503050406030204" pitchFamily="18" charset="0"/>
                      </a:rPr>
                      <m:t> − </m:t>
                    </m:r>
                    <m:f>
                      <m:fPr>
                        <m:ctrlPr>
                          <a:rPr lang="en-US" i="1">
                            <a:latin typeface="Cambria Math" panose="02040503050406030204" pitchFamily="18" charset="0"/>
                          </a:rPr>
                        </m:ctrlPr>
                      </m:fPr>
                      <m:num>
                        <m:r>
                          <a:rPr lang="en-US" b="0" i="1" smtClean="0">
                            <a:latin typeface="Cambria Math" panose="02040503050406030204" pitchFamily="18" charset="0"/>
                          </a:rPr>
                          <m:t>𝑛</m:t>
                        </m:r>
                      </m:num>
                      <m:den>
                        <m:r>
                          <a:rPr lang="en-US" b="0" i="1" smtClean="0">
                            <a:latin typeface="Cambria Math" panose="02040503050406030204" pitchFamily="18" charset="0"/>
                          </a:rPr>
                          <m:t>𝑠</m:t>
                        </m:r>
                        <m:r>
                          <a:rPr lang="en-US" b="0" i="1" baseline="-25000" smtClean="0">
                            <a:latin typeface="Cambria Math" panose="02040503050406030204" pitchFamily="18" charset="0"/>
                          </a:rPr>
                          <m:t>2</m:t>
                        </m:r>
                      </m:den>
                    </m:f>
                    <m:r>
                      <a:rPr lang="en-US" i="1">
                        <a:latin typeface="Cambria Math" panose="02040503050406030204" pitchFamily="18" charset="0"/>
                      </a:rPr>
                      <m:t>= </m:t>
                    </m:r>
                    <m:f>
                      <m:fPr>
                        <m:ctrlPr>
                          <a:rPr lang="en-US" i="1">
                            <a:latin typeface="Cambria Math" panose="02040503050406030204" pitchFamily="18" charset="0"/>
                          </a:rPr>
                        </m:ctrlPr>
                      </m:fPr>
                      <m:num>
                        <m:r>
                          <a:rPr lang="en-US" b="0" i="1" smtClean="0">
                            <a:latin typeface="Cambria Math" panose="02040503050406030204" pitchFamily="18" charset="0"/>
                          </a:rPr>
                          <m:t>1−</m:t>
                        </m:r>
                        <m:r>
                          <a:rPr lang="en-US" b="0" i="1" smtClean="0">
                            <a:latin typeface="Cambria Math" panose="02040503050406030204" pitchFamily="18" charset="0"/>
                          </a:rPr>
                          <m:t>𝑛</m:t>
                        </m:r>
                      </m:num>
                      <m:den>
                        <m:r>
                          <a:rPr lang="en-US" b="0" i="1" smtClean="0">
                            <a:latin typeface="Cambria Math" panose="02040503050406030204" pitchFamily="18" charset="0"/>
                          </a:rPr>
                          <m:t>𝑅</m:t>
                        </m:r>
                        <m:r>
                          <a:rPr lang="en-US" b="0" i="1" baseline="-25000" smtClean="0">
                            <a:latin typeface="Cambria Math" panose="02040503050406030204" pitchFamily="18" charset="0"/>
                          </a:rPr>
                          <m:t>2</m:t>
                        </m:r>
                      </m:den>
                    </m:f>
                    <m:r>
                      <a:rPr lang="en-US" i="1">
                        <a:latin typeface="Cambria Math" panose="02040503050406030204" pitchFamily="18" charset="0"/>
                      </a:rPr>
                      <m:t>=</m:t>
                    </m:r>
                    <m:r>
                      <a:rPr lang="en-US" i="1">
                        <a:latin typeface="Cambria Math" panose="02040503050406030204" pitchFamily="18" charset="0"/>
                      </a:rPr>
                      <m:t>𝑃</m:t>
                    </m:r>
                    <m:r>
                      <a:rPr lang="en-US" b="0" i="1" baseline="-25000" smtClean="0">
                        <a:latin typeface="Cambria Math" panose="02040503050406030204" pitchFamily="18" charset="0"/>
                      </a:rPr>
                      <m:t>2</m:t>
                    </m:r>
                  </m:oMath>
                </a14:m>
                <a:endParaRPr lang="en-US" baseline="-25000" dirty="0"/>
              </a:p>
              <a:p>
                <a:pPr marL="457200" lvl="1" indent="0">
                  <a:buNone/>
                </a:pPr>
                <a:r>
                  <a:rPr lang="en-US" dirty="0"/>
                  <a:t>But note </a:t>
                </a:r>
                <a:r>
                  <a:rPr lang="en-US" i="1" dirty="0"/>
                  <a:t>s</a:t>
                </a:r>
                <a:r>
                  <a:rPr lang="en-US" baseline="-25000" dirty="0"/>
                  <a:t>2</a:t>
                </a:r>
                <a:r>
                  <a:rPr lang="en-US" dirty="0"/>
                  <a:t> = </a:t>
                </a:r>
                <a:r>
                  <a:rPr lang="en-US" i="1" dirty="0"/>
                  <a:t>s</a:t>
                </a:r>
                <a:r>
                  <a:rPr lang="en-US" baseline="-25000" dirty="0"/>
                  <a:t>1</a:t>
                </a:r>
                <a:r>
                  <a:rPr lang="en-US" dirty="0"/>
                  <a:t>' - </a:t>
                </a:r>
                <a:r>
                  <a:rPr lang="en-US" i="1" dirty="0"/>
                  <a:t>d </a:t>
                </a:r>
              </a:p>
              <a:p>
                <a:pPr marL="457200" lvl="1" indent="0">
                  <a:buNone/>
                </a:pPr>
                <a:r>
                  <a:rPr lang="en-US" dirty="0"/>
                  <a:t>With some algebra</a:t>
                </a:r>
                <a:endParaRPr lang="en-US" i="1" dirty="0"/>
              </a:p>
              <a:p>
                <a:pPr marL="457200" lvl="1" indent="0">
                  <a:buNone/>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𝑓</m:t>
                          </m:r>
                        </m:den>
                      </m:f>
                      <m:r>
                        <a:rPr lang="en-US" b="0" i="1" smtClean="0">
                          <a:latin typeface="Cambria Math" panose="02040503050406030204" pitchFamily="18" charset="0"/>
                        </a:rPr>
                        <m:t> = </m:t>
                      </m:r>
                      <m:f>
                        <m:fPr>
                          <m:ctrlPr>
                            <a:rPr lang="en-US" b="0" i="1" smtClean="0">
                              <a:latin typeface="Cambria Math" panose="02040503050406030204" pitchFamily="18" charset="0"/>
                            </a:rPr>
                          </m:ctrlPr>
                        </m:fPr>
                        <m:num>
                          <m:r>
                            <a:rPr lang="en-US" b="0" i="1" smtClean="0">
                              <a:latin typeface="Cambria Math" panose="02040503050406030204" pitchFamily="18" charset="0"/>
                            </a:rPr>
                            <m:t>𝑛</m:t>
                          </m:r>
                          <m:r>
                            <a:rPr lang="en-US" b="0" i="1" smtClean="0">
                              <a:latin typeface="Cambria Math" panose="02040503050406030204" pitchFamily="18" charset="0"/>
                            </a:rPr>
                            <m:t>−1</m:t>
                          </m:r>
                        </m:num>
                        <m:den>
                          <m:r>
                            <a:rPr lang="en-US" b="0" i="1" smtClean="0">
                              <a:latin typeface="Cambria Math" panose="02040503050406030204" pitchFamily="18" charset="0"/>
                            </a:rPr>
                            <m:t>𝑅</m:t>
                          </m:r>
                          <m:r>
                            <a:rPr lang="en-US" b="0" i="1" baseline="-25000" smtClean="0">
                              <a:latin typeface="Cambria Math" panose="02040503050406030204" pitchFamily="18" charset="0"/>
                            </a:rPr>
                            <m:t>1</m:t>
                          </m:r>
                        </m:den>
                      </m:f>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r>
                            <a:rPr lang="en-US" b="0" i="1" smtClean="0">
                              <a:latin typeface="Cambria Math" panose="02040503050406030204" pitchFamily="18" charset="0"/>
                            </a:rPr>
                            <m:t>𝑛</m:t>
                          </m:r>
                        </m:num>
                        <m:den>
                          <m:r>
                            <a:rPr lang="en-US" b="0" i="1" smtClean="0">
                              <a:latin typeface="Cambria Math" panose="02040503050406030204" pitchFamily="18" charset="0"/>
                            </a:rPr>
                            <m:t>𝑅</m:t>
                          </m:r>
                          <m:r>
                            <a:rPr lang="en-US" b="0" i="1" baseline="-25000" smtClean="0">
                              <a:latin typeface="Cambria Math" panose="02040503050406030204" pitchFamily="18" charset="0"/>
                            </a:rPr>
                            <m:t>2</m:t>
                          </m:r>
                        </m:den>
                      </m:f>
                      <m:r>
                        <a:rPr lang="en-US" b="0" i="1" smtClean="0">
                          <a:latin typeface="Cambria Math" panose="02040503050406030204" pitchFamily="18" charset="0"/>
                        </a:rPr>
                        <m:t> − </m:t>
                      </m:r>
                      <m:f>
                        <m:fPr>
                          <m:ctrlPr>
                            <a:rPr lang="en-US" b="0" i="1" smtClean="0">
                              <a:latin typeface="Cambria Math" panose="02040503050406030204" pitchFamily="18" charset="0"/>
                            </a:rPr>
                          </m:ctrlPr>
                        </m:fPr>
                        <m:num>
                          <m:r>
                            <a:rPr lang="en-US" b="0" i="1" smtClean="0">
                              <a:latin typeface="Cambria Math" panose="02040503050406030204" pitchFamily="18" charset="0"/>
                            </a:rPr>
                            <m:t>𝑑</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−1)(1−</m:t>
                          </m:r>
                          <m:r>
                            <a:rPr lang="en-US" b="0" i="1" smtClean="0">
                              <a:latin typeface="Cambria Math" panose="02040503050406030204" pitchFamily="18" charset="0"/>
                            </a:rPr>
                            <m:t>𝑛</m:t>
                          </m:r>
                          <m:r>
                            <a:rPr lang="en-US" b="0" i="1" smtClean="0">
                              <a:latin typeface="Cambria Math" panose="02040503050406030204" pitchFamily="18" charset="0"/>
                            </a:rPr>
                            <m:t>)</m:t>
                          </m:r>
                        </m:num>
                        <m:den>
                          <m:r>
                            <a:rPr lang="en-US" b="0" i="1" smtClean="0">
                              <a:latin typeface="Cambria Math" panose="02040503050406030204" pitchFamily="18" charset="0"/>
                            </a:rPr>
                            <m:t>𝑛</m:t>
                          </m:r>
                          <m:r>
                            <a:rPr lang="en-US" b="0" i="1" smtClean="0">
                              <a:latin typeface="Cambria Math" panose="02040503050406030204" pitchFamily="18" charset="0"/>
                            </a:rPr>
                            <m:t> </m:t>
                          </m:r>
                          <m:r>
                            <a:rPr lang="en-US" b="0" i="1" smtClean="0">
                              <a:latin typeface="Cambria Math" panose="02040503050406030204" pitchFamily="18" charset="0"/>
                            </a:rPr>
                            <m:t>𝑅</m:t>
                          </m:r>
                          <m:r>
                            <a:rPr lang="en-US" b="0" i="1" baseline="-25000" smtClean="0">
                              <a:latin typeface="Cambria Math" panose="02040503050406030204" pitchFamily="18" charset="0"/>
                            </a:rPr>
                            <m:t>1</m:t>
                          </m:r>
                          <m:r>
                            <a:rPr lang="en-US" b="0" i="1" smtClean="0">
                              <a:latin typeface="Cambria Math" panose="02040503050406030204" pitchFamily="18" charset="0"/>
                            </a:rPr>
                            <m:t> </m:t>
                          </m:r>
                          <m:r>
                            <a:rPr lang="en-US" b="0" i="1" smtClean="0">
                              <a:latin typeface="Cambria Math" panose="02040503050406030204" pitchFamily="18" charset="0"/>
                            </a:rPr>
                            <m:t>𝑅</m:t>
                          </m:r>
                          <m:r>
                            <a:rPr lang="en-US" b="0" i="1" baseline="-25000" smtClean="0">
                              <a:latin typeface="Cambria Math" panose="02040503050406030204" pitchFamily="18" charset="0"/>
                            </a:rPr>
                            <m:t>2</m:t>
                          </m:r>
                        </m:den>
                      </m:f>
                    </m:oMath>
                  </m:oMathPara>
                </a14:m>
                <a:endParaRPr lang="en-US" b="0" i="1" dirty="0"/>
              </a:p>
              <a:p>
                <a:pPr marL="457200" lvl="1" indent="0">
                  <a:buNone/>
                </a:pPr>
                <a:r>
                  <a:rPr lang="en-US" dirty="0"/>
                  <a:t>For small d, get thin lines formula</a:t>
                </a:r>
              </a:p>
              <a:p>
                <a:pPr marL="457200" lvl="1" indent="0">
                  <a:buNone/>
                </a:pPr>
                <a:endParaRPr lang="en-US" dirty="0"/>
              </a:p>
              <a:p>
                <a:pPr marL="0" indent="0">
                  <a:buNone/>
                </a:pPr>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𝑓</m:t>
                        </m:r>
                      </m:den>
                    </m:f>
                    <m:r>
                      <a:rPr lang="en-US" i="1">
                        <a:latin typeface="Cambria Math" panose="02040503050406030204" pitchFamily="18" charset="0"/>
                      </a:rPr>
                      <m:t> = </m:t>
                    </m:r>
                    <m:f>
                      <m:fPr>
                        <m:ctrlPr>
                          <a:rPr lang="en-US" i="1">
                            <a:latin typeface="Cambria Math" panose="02040503050406030204" pitchFamily="18" charset="0"/>
                          </a:rPr>
                        </m:ctrlPr>
                      </m:fPr>
                      <m:num>
                        <m:r>
                          <a:rPr lang="en-US" i="1">
                            <a:latin typeface="Cambria Math" panose="02040503050406030204" pitchFamily="18" charset="0"/>
                          </a:rPr>
                          <m:t>𝑛</m:t>
                        </m:r>
                        <m:r>
                          <a:rPr lang="en-US" i="1">
                            <a:latin typeface="Cambria Math" panose="02040503050406030204" pitchFamily="18" charset="0"/>
                          </a:rPr>
                          <m:t>−1</m:t>
                        </m:r>
                      </m:num>
                      <m:den>
                        <m:r>
                          <a:rPr lang="en-US" i="1">
                            <a:latin typeface="Cambria Math" panose="02040503050406030204" pitchFamily="18" charset="0"/>
                          </a:rPr>
                          <m:t>𝑅</m:t>
                        </m:r>
                        <m:r>
                          <a:rPr lang="en-US" i="1" baseline="-25000">
                            <a:latin typeface="Cambria Math" panose="02040503050406030204" pitchFamily="18" charset="0"/>
                          </a:rPr>
                          <m:t>1</m:t>
                        </m:r>
                      </m:den>
                    </m:f>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1−</m:t>
                        </m:r>
                        <m:r>
                          <a:rPr lang="en-US" i="1">
                            <a:latin typeface="Cambria Math" panose="02040503050406030204" pitchFamily="18" charset="0"/>
                          </a:rPr>
                          <m:t>𝑛</m:t>
                        </m:r>
                      </m:num>
                      <m:den>
                        <m:r>
                          <a:rPr lang="en-US" i="1">
                            <a:latin typeface="Cambria Math" panose="02040503050406030204" pitchFamily="18" charset="0"/>
                          </a:rPr>
                          <m:t>𝑅</m:t>
                        </m:r>
                        <m:r>
                          <a:rPr lang="en-US" i="1" baseline="-25000">
                            <a:latin typeface="Cambria Math" panose="02040503050406030204" pitchFamily="18" charset="0"/>
                          </a:rPr>
                          <m:t>2</m:t>
                        </m:r>
                      </m:den>
                    </m:f>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𝑓</m:t>
                        </m:r>
                        <m:r>
                          <a:rPr lang="en-US" b="0" i="1" baseline="-25000" smtClean="0">
                            <a:latin typeface="Cambria Math" panose="02040503050406030204" pitchFamily="18" charset="0"/>
                          </a:rPr>
                          <m:t>1</m:t>
                        </m:r>
                      </m:den>
                    </m:f>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𝑓</m:t>
                        </m:r>
                        <m:r>
                          <a:rPr lang="en-US" b="0" i="1" baseline="-25000" smtClean="0">
                            <a:latin typeface="Cambria Math" panose="02040503050406030204" pitchFamily="18" charset="0"/>
                          </a:rPr>
                          <m:t>2</m:t>
                        </m:r>
                      </m:den>
                    </m:f>
                  </m:oMath>
                </a14:m>
                <a:endParaRPr lang="en-US" i="1" dirty="0"/>
              </a:p>
              <a:p>
                <a:pPr marL="0" indent="0">
                  <a:buNone/>
                </a:pPr>
                <a:endParaRPr lang="en-US" dirty="0"/>
              </a:p>
              <a:p>
                <a:r>
                  <a:rPr lang="en-US" dirty="0"/>
                  <a:t>Plane parallel plate</a:t>
                </a:r>
              </a:p>
              <a:p>
                <a:pPr lvl="1"/>
                <a:r>
                  <a:rPr lang="en-US" dirty="0"/>
                  <a:t>No power, but moves image laterally by </a:t>
                </a:r>
                <a:r>
                  <a:rPr lang="el-GR" i="1" dirty="0"/>
                  <a:t>Δ</a:t>
                </a:r>
                <a:r>
                  <a:rPr lang="el-GR" dirty="0"/>
                  <a:t> = </a:t>
                </a:r>
                <a:r>
                  <a:rPr lang="en-US" i="1" dirty="0"/>
                  <a:t>d</a:t>
                </a:r>
                <a:r>
                  <a:rPr lang="en-US" dirty="0"/>
                  <a:t>[1 - (1/</a:t>
                </a:r>
                <a:r>
                  <a:rPr lang="en-US" i="1" dirty="0"/>
                  <a:t>n</a:t>
                </a:r>
                <a:r>
                  <a:rPr lang="en-US" dirty="0"/>
                  <a:t>)].</a:t>
                </a:r>
              </a:p>
              <a:p>
                <a:pPr lvl="1"/>
                <a:r>
                  <a:rPr lang="en-US" dirty="0"/>
                  <a:t>Note application to filters: possibility of filter dependent focus</a:t>
                </a:r>
              </a:p>
            </p:txBody>
          </p:sp>
        </mc:Choice>
        <mc:Fallback xmlns="">
          <p:sp>
            <p:nvSpPr>
              <p:cNvPr id="3" name="Content Placeholder 2">
                <a:extLst>
                  <a:ext uri="{FF2B5EF4-FFF2-40B4-BE49-F238E27FC236}">
                    <a16:creationId xmlns:a16="http://schemas.microsoft.com/office/drawing/2014/main" id="{6906B2F2-9913-474A-9DC4-2A2E924276C1}"/>
                  </a:ext>
                </a:extLst>
              </p:cNvPr>
              <p:cNvSpPr>
                <a:spLocks noGrp="1" noRot="1" noChangeAspect="1" noMove="1" noResize="1" noEditPoints="1" noAdjustHandles="1" noChangeArrowheads="1" noChangeShapeType="1" noTextEdit="1"/>
              </p:cNvSpPr>
              <p:nvPr>
                <p:ph idx="1"/>
              </p:nvPr>
            </p:nvSpPr>
            <p:spPr>
              <a:xfrm>
                <a:off x="838200" y="1825624"/>
                <a:ext cx="10515600" cy="4910137"/>
              </a:xfrm>
              <a:blipFill>
                <a:blip r:embed="rId2"/>
                <a:stretch>
                  <a:fillRect l="-603" t="-2320"/>
                </a:stretch>
              </a:blipFill>
            </p:spPr>
            <p:txBody>
              <a:bodyPr/>
              <a:lstStyle/>
              <a:p>
                <a:r>
                  <a:rPr lang="en-US">
                    <a:noFill/>
                  </a:rPr>
                  <a:t> </a:t>
                </a:r>
              </a:p>
            </p:txBody>
          </p:sp>
        </mc:Fallback>
      </mc:AlternateContent>
      <p:sp>
        <p:nvSpPr>
          <p:cNvPr id="6" name="AutoShape 2" descr="$\displaystyle {n\over s_1'}$">
            <a:extLst>
              <a:ext uri="{FF2B5EF4-FFF2-40B4-BE49-F238E27FC236}">
                <a16:creationId xmlns:a16="http://schemas.microsoft.com/office/drawing/2014/main" id="{7390B2A7-A7AD-754E-A358-E9FD07CE7BE4}"/>
              </a:ext>
            </a:extLst>
          </p:cNvPr>
          <p:cNvSpPr>
            <a:spLocks noChangeAspect="1" noChangeArrowheads="1"/>
          </p:cNvSpPr>
          <p:nvPr/>
        </p:nvSpPr>
        <p:spPr bwMode="auto">
          <a:xfrm>
            <a:off x="-1046163" y="-1279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3" descr="$\displaystyle {1\over s_1}$">
            <a:extLst>
              <a:ext uri="{FF2B5EF4-FFF2-40B4-BE49-F238E27FC236}">
                <a16:creationId xmlns:a16="http://schemas.microsoft.com/office/drawing/2014/main" id="{9EDEBA83-B513-7143-AF75-D688C7922A9B}"/>
              </a:ext>
            </a:extLst>
          </p:cNvPr>
          <p:cNvSpPr>
            <a:spLocks noChangeAspect="1" noChangeArrowheads="1"/>
          </p:cNvSpPr>
          <p:nvPr/>
        </p:nvSpPr>
        <p:spPr bwMode="auto">
          <a:xfrm>
            <a:off x="-379413" y="-1279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displaystyle {(n-1)\over R_1}$">
            <a:extLst>
              <a:ext uri="{FF2B5EF4-FFF2-40B4-BE49-F238E27FC236}">
                <a16:creationId xmlns:a16="http://schemas.microsoft.com/office/drawing/2014/main" id="{50564EE6-FDD9-A14E-9D3F-DD3EAA905441}"/>
              </a:ext>
            </a:extLst>
          </p:cNvPr>
          <p:cNvSpPr>
            <a:spLocks noChangeAspect="1" noChangeArrowheads="1"/>
          </p:cNvSpPr>
          <p:nvPr/>
        </p:nvSpPr>
        <p:spPr bwMode="auto">
          <a:xfrm>
            <a:off x="339725" y="-1279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5" descr="$\displaystyle {1\over s_2'}$">
            <a:extLst>
              <a:ext uri="{FF2B5EF4-FFF2-40B4-BE49-F238E27FC236}">
                <a16:creationId xmlns:a16="http://schemas.microsoft.com/office/drawing/2014/main" id="{6802B4AC-FF5C-184C-8F7A-9DB2B77FA5BD}"/>
              </a:ext>
            </a:extLst>
          </p:cNvPr>
          <p:cNvSpPr>
            <a:spLocks noChangeAspect="1" noChangeArrowheads="1"/>
          </p:cNvSpPr>
          <p:nvPr/>
        </p:nvSpPr>
        <p:spPr bwMode="auto">
          <a:xfrm>
            <a:off x="-1046163" y="-7159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descr="$\displaystyle {n\over s_2}$">
            <a:extLst>
              <a:ext uri="{FF2B5EF4-FFF2-40B4-BE49-F238E27FC236}">
                <a16:creationId xmlns:a16="http://schemas.microsoft.com/office/drawing/2014/main" id="{96DBB601-1B57-5942-885C-31A62CFD5A75}"/>
              </a:ext>
            </a:extLst>
          </p:cNvPr>
          <p:cNvSpPr>
            <a:spLocks noChangeAspect="1" noChangeArrowheads="1"/>
          </p:cNvSpPr>
          <p:nvPr/>
        </p:nvSpPr>
        <p:spPr bwMode="auto">
          <a:xfrm>
            <a:off x="-379413" y="-7159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7" descr="$\displaystyle {(1-n)\over R_2}$">
            <a:extLst>
              <a:ext uri="{FF2B5EF4-FFF2-40B4-BE49-F238E27FC236}">
                <a16:creationId xmlns:a16="http://schemas.microsoft.com/office/drawing/2014/main" id="{2A4F1EF9-F7C7-714D-A4AC-618AB1CA9043}"/>
              </a:ext>
            </a:extLst>
          </p:cNvPr>
          <p:cNvSpPr>
            <a:spLocks noChangeAspect="1" noChangeArrowheads="1"/>
          </p:cNvSpPr>
          <p:nvPr/>
        </p:nvSpPr>
        <p:spPr bwMode="auto">
          <a:xfrm>
            <a:off x="339725" y="-7159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8" descr="$\displaystyle {1\over f'}$">
            <a:extLst>
              <a:ext uri="{FF2B5EF4-FFF2-40B4-BE49-F238E27FC236}">
                <a16:creationId xmlns:a16="http://schemas.microsoft.com/office/drawing/2014/main" id="{9903A4DA-6392-EF41-BFEE-90418C18F97D}"/>
              </a:ext>
            </a:extLst>
          </p:cNvPr>
          <p:cNvSpPr>
            <a:spLocks noChangeAspect="1" noChangeArrowheads="1"/>
          </p:cNvSpPr>
          <p:nvPr/>
        </p:nvSpPr>
        <p:spPr bwMode="auto">
          <a:xfrm>
            <a:off x="-939800" y="1222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9" descr="$\displaystyle {d\over n}$">
            <a:extLst>
              <a:ext uri="{FF2B5EF4-FFF2-40B4-BE49-F238E27FC236}">
                <a16:creationId xmlns:a16="http://schemas.microsoft.com/office/drawing/2014/main" id="{5BB31048-CB3B-8842-B011-C9245572F344}"/>
              </a:ext>
            </a:extLst>
          </p:cNvPr>
          <p:cNvSpPr>
            <a:spLocks noChangeAspect="1" noChangeArrowheads="1"/>
          </p:cNvSpPr>
          <p:nvPr/>
        </p:nvSpPr>
        <p:spPr bwMode="auto">
          <a:xfrm>
            <a:off x="644525" y="1222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10" descr="$\displaystyle {(n-1)\over R_1}$">
            <a:extLst>
              <a:ext uri="{FF2B5EF4-FFF2-40B4-BE49-F238E27FC236}">
                <a16:creationId xmlns:a16="http://schemas.microsoft.com/office/drawing/2014/main" id="{B2B4015F-AA41-2D4C-8EC4-2A0CDEBF7E2C}"/>
              </a:ext>
            </a:extLst>
          </p:cNvPr>
          <p:cNvSpPr>
            <a:spLocks noChangeAspect="1" noChangeArrowheads="1"/>
          </p:cNvSpPr>
          <p:nvPr/>
        </p:nvSpPr>
        <p:spPr bwMode="auto">
          <a:xfrm>
            <a:off x="-863600" y="4111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1" descr="$\displaystyle {(1-n)\over R_2}$">
            <a:extLst>
              <a:ext uri="{FF2B5EF4-FFF2-40B4-BE49-F238E27FC236}">
                <a16:creationId xmlns:a16="http://schemas.microsoft.com/office/drawing/2014/main" id="{FEADF7CA-900A-D747-835B-11C3E8883D0E}"/>
              </a:ext>
            </a:extLst>
          </p:cNvPr>
          <p:cNvSpPr>
            <a:spLocks noChangeAspect="1" noChangeArrowheads="1"/>
          </p:cNvSpPr>
          <p:nvPr/>
        </p:nvSpPr>
        <p:spPr bwMode="auto">
          <a:xfrm>
            <a:off x="-144463" y="411163"/>
            <a:ext cx="304801"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displaystyle {d\over n}$">
            <a:extLst>
              <a:ext uri="{FF2B5EF4-FFF2-40B4-BE49-F238E27FC236}">
                <a16:creationId xmlns:a16="http://schemas.microsoft.com/office/drawing/2014/main" id="{58467EEC-3E06-2F40-B0FB-C050FDCEECDC}"/>
              </a:ext>
            </a:extLst>
          </p:cNvPr>
          <p:cNvSpPr>
            <a:spLocks noChangeAspect="1" noChangeArrowheads="1"/>
          </p:cNvSpPr>
          <p:nvPr/>
        </p:nvSpPr>
        <p:spPr bwMode="auto">
          <a:xfrm>
            <a:off x="522288" y="4111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13" descr="$\displaystyle {(n-1)(1-n)\over R_1 R_2}$">
            <a:extLst>
              <a:ext uri="{FF2B5EF4-FFF2-40B4-BE49-F238E27FC236}">
                <a16:creationId xmlns:a16="http://schemas.microsoft.com/office/drawing/2014/main" id="{4017B27D-48F6-444C-A883-1DEE79ED30AD}"/>
              </a:ext>
            </a:extLst>
          </p:cNvPr>
          <p:cNvSpPr>
            <a:spLocks noChangeAspect="1" noChangeArrowheads="1"/>
          </p:cNvSpPr>
          <p:nvPr/>
        </p:nvSpPr>
        <p:spPr bwMode="auto">
          <a:xfrm>
            <a:off x="998538" y="4111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AutoShape 14" descr="$\displaystyle {1\over f'}$">
            <a:extLst>
              <a:ext uri="{FF2B5EF4-FFF2-40B4-BE49-F238E27FC236}">
                <a16:creationId xmlns:a16="http://schemas.microsoft.com/office/drawing/2014/main" id="{6E479CDE-7BF3-0549-842C-CC5045E343B2}"/>
              </a:ext>
            </a:extLst>
          </p:cNvPr>
          <p:cNvSpPr>
            <a:spLocks noChangeAspect="1" noChangeArrowheads="1"/>
          </p:cNvSpPr>
          <p:nvPr/>
        </p:nvSpPr>
        <p:spPr bwMode="auto">
          <a:xfrm>
            <a:off x="-1706563" y="9747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15" descr="$\displaystyle {(n-1)\over R_1}$">
            <a:extLst>
              <a:ext uri="{FF2B5EF4-FFF2-40B4-BE49-F238E27FC236}">
                <a16:creationId xmlns:a16="http://schemas.microsoft.com/office/drawing/2014/main" id="{5E150951-BFB4-9D4B-8E13-9EFA19D3FE3A}"/>
              </a:ext>
            </a:extLst>
          </p:cNvPr>
          <p:cNvSpPr>
            <a:spLocks noChangeAspect="1" noChangeArrowheads="1"/>
          </p:cNvSpPr>
          <p:nvPr/>
        </p:nvSpPr>
        <p:spPr bwMode="auto">
          <a:xfrm>
            <a:off x="-987425" y="9747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16" descr="$\displaystyle {(1-n)\over R_2}$">
            <a:extLst>
              <a:ext uri="{FF2B5EF4-FFF2-40B4-BE49-F238E27FC236}">
                <a16:creationId xmlns:a16="http://schemas.microsoft.com/office/drawing/2014/main" id="{B31D38F2-92E2-B44B-B933-038AB2F43F18}"/>
              </a:ext>
            </a:extLst>
          </p:cNvPr>
          <p:cNvSpPr>
            <a:spLocks noChangeAspect="1" noChangeArrowheads="1"/>
          </p:cNvSpPr>
          <p:nvPr/>
        </p:nvSpPr>
        <p:spPr bwMode="auto">
          <a:xfrm>
            <a:off x="-268288" y="974725"/>
            <a:ext cx="304801"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utoShape 17" descr="$\displaystyle {1\over R_1}$">
            <a:extLst>
              <a:ext uri="{FF2B5EF4-FFF2-40B4-BE49-F238E27FC236}">
                <a16:creationId xmlns:a16="http://schemas.microsoft.com/office/drawing/2014/main" id="{000D6894-7515-1748-A690-A1883AD29432}"/>
              </a:ext>
            </a:extLst>
          </p:cNvPr>
          <p:cNvSpPr>
            <a:spLocks noChangeAspect="1" noChangeArrowheads="1"/>
          </p:cNvSpPr>
          <p:nvPr/>
        </p:nvSpPr>
        <p:spPr bwMode="auto">
          <a:xfrm>
            <a:off x="1098550" y="9747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18" descr="$\displaystyle {1\over R_2}$">
            <a:extLst>
              <a:ext uri="{FF2B5EF4-FFF2-40B4-BE49-F238E27FC236}">
                <a16:creationId xmlns:a16="http://schemas.microsoft.com/office/drawing/2014/main" id="{53ED2A0D-BADD-7349-A1ED-0B2AC37F5075}"/>
              </a:ext>
            </a:extLst>
          </p:cNvPr>
          <p:cNvSpPr>
            <a:spLocks noChangeAspect="1" noChangeArrowheads="1"/>
          </p:cNvSpPr>
          <p:nvPr/>
        </p:nvSpPr>
        <p:spPr bwMode="auto">
          <a:xfrm>
            <a:off x="1765300" y="9747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19" descr="$\displaystyle {1\over f'}$">
            <a:extLst>
              <a:ext uri="{FF2B5EF4-FFF2-40B4-BE49-F238E27FC236}">
                <a16:creationId xmlns:a16="http://schemas.microsoft.com/office/drawing/2014/main" id="{751BDA23-9E34-B543-A8CF-B1EBB1227AF7}"/>
              </a:ext>
            </a:extLst>
          </p:cNvPr>
          <p:cNvSpPr>
            <a:spLocks noChangeAspect="1" noChangeArrowheads="1"/>
          </p:cNvSpPr>
          <p:nvPr/>
        </p:nvSpPr>
        <p:spPr bwMode="auto">
          <a:xfrm>
            <a:off x="-842963" y="12652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AutoShape 20" descr="$\displaystyle {1\over f_1}$">
            <a:extLst>
              <a:ext uri="{FF2B5EF4-FFF2-40B4-BE49-F238E27FC236}">
                <a16:creationId xmlns:a16="http://schemas.microsoft.com/office/drawing/2014/main" id="{18C0298B-A95D-AD4A-8EB0-28863618B220}"/>
              </a:ext>
            </a:extLst>
          </p:cNvPr>
          <p:cNvSpPr>
            <a:spLocks noChangeAspect="1" noChangeArrowheads="1"/>
          </p:cNvSpPr>
          <p:nvPr/>
        </p:nvSpPr>
        <p:spPr bwMode="auto">
          <a:xfrm>
            <a:off x="-123825" y="12652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AutoShape 21" descr="$\displaystyle {1\over f_2}$">
            <a:extLst>
              <a:ext uri="{FF2B5EF4-FFF2-40B4-BE49-F238E27FC236}">
                <a16:creationId xmlns:a16="http://schemas.microsoft.com/office/drawing/2014/main" id="{4C99B0F4-1E4F-2B47-ACBA-4BFB036D42C5}"/>
              </a:ext>
            </a:extLst>
          </p:cNvPr>
          <p:cNvSpPr>
            <a:spLocks noChangeAspect="1" noChangeArrowheads="1"/>
          </p:cNvSpPr>
          <p:nvPr/>
        </p:nvSpPr>
        <p:spPr bwMode="auto">
          <a:xfrm>
            <a:off x="595313" y="12652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AutoShape 23" descr="$\displaystyle {n\over s_1'}$">
            <a:extLst>
              <a:ext uri="{FF2B5EF4-FFF2-40B4-BE49-F238E27FC236}">
                <a16:creationId xmlns:a16="http://schemas.microsoft.com/office/drawing/2014/main" id="{033934AD-CCA2-B34F-AB6F-E3043117AF86}"/>
              </a:ext>
            </a:extLst>
          </p:cNvPr>
          <p:cNvSpPr>
            <a:spLocks noChangeAspect="1" noChangeArrowheads="1"/>
          </p:cNvSpPr>
          <p:nvPr/>
        </p:nvSpPr>
        <p:spPr bwMode="auto">
          <a:xfrm>
            <a:off x="1270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AutoShape 24" descr="$\displaystyle {1\over s_1}$">
            <a:extLst>
              <a:ext uri="{FF2B5EF4-FFF2-40B4-BE49-F238E27FC236}">
                <a16:creationId xmlns:a16="http://schemas.microsoft.com/office/drawing/2014/main" id="{91C8A521-EDF3-3748-8E57-337964583616}"/>
              </a:ext>
            </a:extLst>
          </p:cNvPr>
          <p:cNvSpPr>
            <a:spLocks noChangeAspect="1" noChangeArrowheads="1"/>
          </p:cNvSpPr>
          <p:nvPr/>
        </p:nvSpPr>
        <p:spPr bwMode="auto">
          <a:xfrm>
            <a:off x="7778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AutoShape 25" descr="$\displaystyle {(n-1)\over R_1}$">
            <a:extLst>
              <a:ext uri="{FF2B5EF4-FFF2-40B4-BE49-F238E27FC236}">
                <a16:creationId xmlns:a16="http://schemas.microsoft.com/office/drawing/2014/main" id="{3FBCA102-B107-C54A-870C-F416AA6D3799}"/>
              </a:ext>
            </a:extLst>
          </p:cNvPr>
          <p:cNvSpPr>
            <a:spLocks noChangeAspect="1" noChangeArrowheads="1"/>
          </p:cNvSpPr>
          <p:nvPr/>
        </p:nvSpPr>
        <p:spPr bwMode="auto">
          <a:xfrm>
            <a:off x="14811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AutoShape 27" descr="$\displaystyle {n\over s_1'}$">
            <a:extLst>
              <a:ext uri="{FF2B5EF4-FFF2-40B4-BE49-F238E27FC236}">
                <a16:creationId xmlns:a16="http://schemas.microsoft.com/office/drawing/2014/main" id="{59B720AF-3BED-894B-A92B-97A1B0E2D754}"/>
              </a:ext>
            </a:extLst>
          </p:cNvPr>
          <p:cNvSpPr>
            <a:spLocks noChangeAspect="1" noChangeArrowheads="1"/>
          </p:cNvSpPr>
          <p:nvPr/>
        </p:nvSpPr>
        <p:spPr bwMode="auto">
          <a:xfrm>
            <a:off x="279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AutoShape 28" descr="$\displaystyle {1\over s_1}$">
            <a:extLst>
              <a:ext uri="{FF2B5EF4-FFF2-40B4-BE49-F238E27FC236}">
                <a16:creationId xmlns:a16="http://schemas.microsoft.com/office/drawing/2014/main" id="{2A8F809A-8E77-7349-95DB-908459133A19}"/>
              </a:ext>
            </a:extLst>
          </p:cNvPr>
          <p:cNvSpPr>
            <a:spLocks noChangeAspect="1" noChangeArrowheads="1"/>
          </p:cNvSpPr>
          <p:nvPr/>
        </p:nvSpPr>
        <p:spPr bwMode="auto">
          <a:xfrm>
            <a:off x="9302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AutoShape 29" descr="$\displaystyle {(n-1)\over R_1}$">
            <a:extLst>
              <a:ext uri="{FF2B5EF4-FFF2-40B4-BE49-F238E27FC236}">
                <a16:creationId xmlns:a16="http://schemas.microsoft.com/office/drawing/2014/main" id="{C5931E0F-8599-854E-9F3D-090C751A39B7}"/>
              </a:ext>
            </a:extLst>
          </p:cNvPr>
          <p:cNvSpPr>
            <a:spLocks noChangeAspect="1" noChangeArrowheads="1"/>
          </p:cNvSpPr>
          <p:nvPr/>
        </p:nvSpPr>
        <p:spPr bwMode="auto">
          <a:xfrm>
            <a:off x="16335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AutoShape 31" descr="$\displaystyle {(n-1)\over R_1}$">
            <a:extLst>
              <a:ext uri="{FF2B5EF4-FFF2-40B4-BE49-F238E27FC236}">
                <a16:creationId xmlns:a16="http://schemas.microsoft.com/office/drawing/2014/main" id="{EB2CEC08-7581-A949-85EF-9D1B655E4070}"/>
              </a:ext>
            </a:extLst>
          </p:cNvPr>
          <p:cNvSpPr>
            <a:spLocks noChangeAspect="1" noChangeArrowheads="1"/>
          </p:cNvSpPr>
          <p:nvPr/>
        </p:nvSpPr>
        <p:spPr bwMode="auto">
          <a:xfrm>
            <a:off x="50958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AutoShape 32" descr="$\displaystyle {(1-n)\over R_2}$">
            <a:extLst>
              <a:ext uri="{FF2B5EF4-FFF2-40B4-BE49-F238E27FC236}">
                <a16:creationId xmlns:a16="http://schemas.microsoft.com/office/drawing/2014/main" id="{1B87981E-7581-E142-8775-08E9F1B34B57}"/>
              </a:ext>
            </a:extLst>
          </p:cNvPr>
          <p:cNvSpPr>
            <a:spLocks noChangeAspect="1" noChangeArrowheads="1"/>
          </p:cNvSpPr>
          <p:nvPr/>
        </p:nvSpPr>
        <p:spPr bwMode="auto">
          <a:xfrm>
            <a:off x="12128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AutoShape 33" descr="$\displaystyle {d\over n}$">
            <a:extLst>
              <a:ext uri="{FF2B5EF4-FFF2-40B4-BE49-F238E27FC236}">
                <a16:creationId xmlns:a16="http://schemas.microsoft.com/office/drawing/2014/main" id="{480E4FDD-F573-F843-BA8A-711CA0386ED0}"/>
              </a:ext>
            </a:extLst>
          </p:cNvPr>
          <p:cNvSpPr>
            <a:spLocks noChangeAspect="1" noChangeArrowheads="1"/>
          </p:cNvSpPr>
          <p:nvPr/>
        </p:nvSpPr>
        <p:spPr bwMode="auto">
          <a:xfrm>
            <a:off x="1863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AutoShape 34" descr="$\displaystyle {(n-1)(1-n)\over R_1 R_2}$">
            <a:extLst>
              <a:ext uri="{FF2B5EF4-FFF2-40B4-BE49-F238E27FC236}">
                <a16:creationId xmlns:a16="http://schemas.microsoft.com/office/drawing/2014/main" id="{0D9BC7EB-C212-BF4F-96E5-8FD46D54D2EE}"/>
              </a:ext>
            </a:extLst>
          </p:cNvPr>
          <p:cNvSpPr>
            <a:spLocks noChangeAspect="1" noChangeArrowheads="1"/>
          </p:cNvSpPr>
          <p:nvPr/>
        </p:nvSpPr>
        <p:spPr bwMode="auto">
          <a:xfrm>
            <a:off x="23241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 name="Picture 40">
            <a:extLst>
              <a:ext uri="{FF2B5EF4-FFF2-40B4-BE49-F238E27FC236}">
                <a16:creationId xmlns:a16="http://schemas.microsoft.com/office/drawing/2014/main" id="{428B0940-6B90-8441-A60F-DAE9F8A7F89F}"/>
              </a:ext>
            </a:extLst>
          </p:cNvPr>
          <p:cNvPicPr>
            <a:picLocks noChangeAspect="1"/>
          </p:cNvPicPr>
          <p:nvPr/>
        </p:nvPicPr>
        <p:blipFill>
          <a:blip r:embed="rId3"/>
          <a:stretch>
            <a:fillRect/>
          </a:stretch>
        </p:blipFill>
        <p:spPr>
          <a:xfrm>
            <a:off x="8015851" y="563563"/>
            <a:ext cx="3531624" cy="2752998"/>
          </a:xfrm>
          <a:prstGeom prst="rect">
            <a:avLst/>
          </a:prstGeom>
        </p:spPr>
      </p:pic>
      <p:pic>
        <p:nvPicPr>
          <p:cNvPr id="42" name="Picture 41">
            <a:extLst>
              <a:ext uri="{FF2B5EF4-FFF2-40B4-BE49-F238E27FC236}">
                <a16:creationId xmlns:a16="http://schemas.microsoft.com/office/drawing/2014/main" id="{D4C6CD96-7579-CF45-A7CD-BFAAC97E1CB4}"/>
              </a:ext>
            </a:extLst>
          </p:cNvPr>
          <p:cNvPicPr>
            <a:picLocks noChangeAspect="1"/>
          </p:cNvPicPr>
          <p:nvPr/>
        </p:nvPicPr>
        <p:blipFill>
          <a:blip r:embed="rId4"/>
          <a:stretch>
            <a:fillRect/>
          </a:stretch>
        </p:blipFill>
        <p:spPr>
          <a:xfrm>
            <a:off x="8515350" y="4300537"/>
            <a:ext cx="3187700" cy="1993900"/>
          </a:xfrm>
          <a:prstGeom prst="rect">
            <a:avLst/>
          </a:prstGeom>
        </p:spPr>
      </p:pic>
    </p:spTree>
    <p:extLst>
      <p:ext uri="{BB962C8B-B14F-4D97-AF65-F5344CB8AC3E}">
        <p14:creationId xmlns:p14="http://schemas.microsoft.com/office/powerpoint/2010/main" val="2139353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31EA2-F80E-3942-8E98-14A398752DFE}"/>
              </a:ext>
            </a:extLst>
          </p:cNvPr>
          <p:cNvSpPr>
            <a:spLocks noGrp="1"/>
          </p:cNvSpPr>
          <p:nvPr>
            <p:ph type="title"/>
          </p:nvPr>
        </p:nvSpPr>
        <p:spPr/>
        <p:txBody>
          <a:bodyPr/>
          <a:lstStyle/>
          <a:p>
            <a:r>
              <a:rPr lang="en-US" dirty="0"/>
              <a:t>Example: two mirror telescopes</a:t>
            </a:r>
          </a:p>
        </p:txBody>
      </p:sp>
      <p:sp>
        <p:nvSpPr>
          <p:cNvPr id="3" name="Content Placeholder 2">
            <a:extLst>
              <a:ext uri="{FF2B5EF4-FFF2-40B4-BE49-F238E27FC236}">
                <a16:creationId xmlns:a16="http://schemas.microsoft.com/office/drawing/2014/main" id="{C6177A60-3391-3B4D-A234-BD9066292BB3}"/>
              </a:ext>
            </a:extLst>
          </p:cNvPr>
          <p:cNvSpPr>
            <a:spLocks noGrp="1"/>
          </p:cNvSpPr>
          <p:nvPr>
            <p:ph idx="1"/>
          </p:nvPr>
        </p:nvSpPr>
        <p:spPr>
          <a:xfrm>
            <a:off x="838200" y="1825625"/>
            <a:ext cx="7329194" cy="4351338"/>
          </a:xfrm>
        </p:spPr>
        <p:txBody>
          <a:bodyPr/>
          <a:lstStyle/>
          <a:p>
            <a:r>
              <a:rPr lang="en-US" dirty="0"/>
              <a:t>Two mirror telescope families</a:t>
            </a:r>
          </a:p>
          <a:p>
            <a:pPr lvl="1"/>
            <a:r>
              <a:rPr lang="en-US" dirty="0"/>
              <a:t>Newtonian: flat secondary</a:t>
            </a:r>
          </a:p>
          <a:p>
            <a:pPr lvl="1"/>
            <a:r>
              <a:rPr lang="en-US" dirty="0"/>
              <a:t>Cassegrain: convex secondary</a:t>
            </a:r>
          </a:p>
          <a:p>
            <a:pPr lvl="1"/>
            <a:r>
              <a:rPr lang="en-US" dirty="0"/>
              <a:t>Gregorian: concave secondary</a:t>
            </a:r>
          </a:p>
          <a:p>
            <a:r>
              <a:rPr lang="en-US" dirty="0"/>
              <a:t>Within each family, there are many configurations, with different radii of curvatures of mirrors and mirror separations, leading to different magnifications, focal ratios, effective focal lengths, etc.</a:t>
            </a:r>
          </a:p>
          <a:p>
            <a:pPr lvl="2"/>
            <a:endParaRPr lang="en-US" dirty="0"/>
          </a:p>
          <a:p>
            <a:endParaRPr lang="en-US" dirty="0"/>
          </a:p>
        </p:txBody>
      </p:sp>
      <p:pic>
        <p:nvPicPr>
          <p:cNvPr id="6" name="Picture 5">
            <a:extLst>
              <a:ext uri="{FF2B5EF4-FFF2-40B4-BE49-F238E27FC236}">
                <a16:creationId xmlns:a16="http://schemas.microsoft.com/office/drawing/2014/main" id="{BEBA78C4-5C30-8740-85E7-FF8FA2FA09FD}"/>
              </a:ext>
            </a:extLst>
          </p:cNvPr>
          <p:cNvPicPr>
            <a:picLocks noChangeAspect="1"/>
          </p:cNvPicPr>
          <p:nvPr/>
        </p:nvPicPr>
        <p:blipFill>
          <a:blip r:embed="rId2"/>
          <a:stretch>
            <a:fillRect/>
          </a:stretch>
        </p:blipFill>
        <p:spPr>
          <a:xfrm>
            <a:off x="7770628" y="4918404"/>
            <a:ext cx="4998471" cy="1539529"/>
          </a:xfrm>
          <a:prstGeom prst="rect">
            <a:avLst/>
          </a:prstGeom>
        </p:spPr>
      </p:pic>
      <p:pic>
        <p:nvPicPr>
          <p:cNvPr id="7" name="Picture 6">
            <a:extLst>
              <a:ext uri="{FF2B5EF4-FFF2-40B4-BE49-F238E27FC236}">
                <a16:creationId xmlns:a16="http://schemas.microsoft.com/office/drawing/2014/main" id="{0696595A-038A-CD46-80FD-CCA5A715F5B3}"/>
              </a:ext>
            </a:extLst>
          </p:cNvPr>
          <p:cNvPicPr>
            <a:picLocks noChangeAspect="1"/>
          </p:cNvPicPr>
          <p:nvPr/>
        </p:nvPicPr>
        <p:blipFill>
          <a:blip r:embed="rId3"/>
          <a:stretch>
            <a:fillRect/>
          </a:stretch>
        </p:blipFill>
        <p:spPr>
          <a:xfrm>
            <a:off x="8173097" y="945931"/>
            <a:ext cx="3717084" cy="1680122"/>
          </a:xfrm>
          <a:prstGeom prst="rect">
            <a:avLst/>
          </a:prstGeom>
        </p:spPr>
      </p:pic>
      <p:pic>
        <p:nvPicPr>
          <p:cNvPr id="8" name="Picture 7">
            <a:extLst>
              <a:ext uri="{FF2B5EF4-FFF2-40B4-BE49-F238E27FC236}">
                <a16:creationId xmlns:a16="http://schemas.microsoft.com/office/drawing/2014/main" id="{11CD4C3D-A523-5F49-B56B-4DB729A13AA7}"/>
              </a:ext>
            </a:extLst>
          </p:cNvPr>
          <p:cNvPicPr>
            <a:picLocks noChangeAspect="1"/>
          </p:cNvPicPr>
          <p:nvPr/>
        </p:nvPicPr>
        <p:blipFill>
          <a:blip r:embed="rId4"/>
          <a:stretch>
            <a:fillRect/>
          </a:stretch>
        </p:blipFill>
        <p:spPr>
          <a:xfrm>
            <a:off x="8167394" y="3083829"/>
            <a:ext cx="4313193" cy="1328463"/>
          </a:xfrm>
          <a:prstGeom prst="rect">
            <a:avLst/>
          </a:prstGeom>
        </p:spPr>
      </p:pic>
      <p:sp>
        <p:nvSpPr>
          <p:cNvPr id="9" name="TextBox 8">
            <a:extLst>
              <a:ext uri="{FF2B5EF4-FFF2-40B4-BE49-F238E27FC236}">
                <a16:creationId xmlns:a16="http://schemas.microsoft.com/office/drawing/2014/main" id="{11DC40F1-2A4F-C849-9127-5E3AFE710602}"/>
              </a:ext>
            </a:extLst>
          </p:cNvPr>
          <p:cNvSpPr txBox="1"/>
          <p:nvPr/>
        </p:nvSpPr>
        <p:spPr>
          <a:xfrm>
            <a:off x="10404141" y="1075748"/>
            <a:ext cx="1714286" cy="369332"/>
          </a:xfrm>
          <a:prstGeom prst="rect">
            <a:avLst/>
          </a:prstGeom>
          <a:noFill/>
        </p:spPr>
        <p:txBody>
          <a:bodyPr wrap="square" rtlCol="0">
            <a:spAutoFit/>
          </a:bodyPr>
          <a:lstStyle/>
          <a:p>
            <a:r>
              <a:rPr lang="en-US" dirty="0"/>
              <a:t>Newtonian</a:t>
            </a:r>
          </a:p>
        </p:txBody>
      </p:sp>
      <p:sp>
        <p:nvSpPr>
          <p:cNvPr id="10" name="TextBox 9">
            <a:extLst>
              <a:ext uri="{FF2B5EF4-FFF2-40B4-BE49-F238E27FC236}">
                <a16:creationId xmlns:a16="http://schemas.microsoft.com/office/drawing/2014/main" id="{BE38F46D-2202-6C48-865E-7720EAFD8C23}"/>
              </a:ext>
            </a:extLst>
          </p:cNvPr>
          <p:cNvSpPr txBox="1"/>
          <p:nvPr/>
        </p:nvSpPr>
        <p:spPr>
          <a:xfrm>
            <a:off x="10656520" y="2848279"/>
            <a:ext cx="2112579" cy="369332"/>
          </a:xfrm>
          <a:prstGeom prst="rect">
            <a:avLst/>
          </a:prstGeom>
          <a:noFill/>
        </p:spPr>
        <p:txBody>
          <a:bodyPr wrap="square" rtlCol="0">
            <a:spAutoFit/>
          </a:bodyPr>
          <a:lstStyle/>
          <a:p>
            <a:r>
              <a:rPr lang="en-US" dirty="0"/>
              <a:t>Cassegrain</a:t>
            </a:r>
          </a:p>
        </p:txBody>
      </p:sp>
      <p:sp>
        <p:nvSpPr>
          <p:cNvPr id="11" name="TextBox 10">
            <a:extLst>
              <a:ext uri="{FF2B5EF4-FFF2-40B4-BE49-F238E27FC236}">
                <a16:creationId xmlns:a16="http://schemas.microsoft.com/office/drawing/2014/main" id="{FDCC1450-F536-804F-9012-87AC23BB9370}"/>
              </a:ext>
            </a:extLst>
          </p:cNvPr>
          <p:cNvSpPr txBox="1"/>
          <p:nvPr/>
        </p:nvSpPr>
        <p:spPr>
          <a:xfrm>
            <a:off x="10578661" y="4685402"/>
            <a:ext cx="1797269" cy="369332"/>
          </a:xfrm>
          <a:prstGeom prst="rect">
            <a:avLst/>
          </a:prstGeom>
          <a:noFill/>
        </p:spPr>
        <p:txBody>
          <a:bodyPr wrap="square" rtlCol="0">
            <a:spAutoFit/>
          </a:bodyPr>
          <a:lstStyle/>
          <a:p>
            <a:r>
              <a:rPr lang="en-US" dirty="0"/>
              <a:t>Gregorian</a:t>
            </a:r>
          </a:p>
        </p:txBody>
      </p:sp>
    </p:spTree>
    <p:extLst>
      <p:ext uri="{BB962C8B-B14F-4D97-AF65-F5344CB8AC3E}">
        <p14:creationId xmlns:p14="http://schemas.microsoft.com/office/powerpoint/2010/main" val="250460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A898B-0C64-4B41-B863-3FCAFA4D7BA5}"/>
              </a:ext>
            </a:extLst>
          </p:cNvPr>
          <p:cNvSpPr>
            <a:spLocks noGrp="1"/>
          </p:cNvSpPr>
          <p:nvPr>
            <p:ph type="title"/>
          </p:nvPr>
        </p:nvSpPr>
        <p:spPr>
          <a:xfrm>
            <a:off x="270642" y="18255"/>
            <a:ext cx="10515600" cy="1325563"/>
          </a:xfrm>
        </p:spPr>
        <p:txBody>
          <a:bodyPr/>
          <a:lstStyle/>
          <a:p>
            <a:r>
              <a:rPr lang="en-US" dirty="0"/>
              <a:t>Basic design of 2-mirror telescopes</a:t>
            </a:r>
          </a:p>
        </p:txBody>
      </p:sp>
      <p:pic>
        <p:nvPicPr>
          <p:cNvPr id="4" name="Picture 3">
            <a:extLst>
              <a:ext uri="{FF2B5EF4-FFF2-40B4-BE49-F238E27FC236}">
                <a16:creationId xmlns:a16="http://schemas.microsoft.com/office/drawing/2014/main" id="{A0F03607-97E7-3141-9158-906E9B27B871}"/>
              </a:ext>
            </a:extLst>
          </p:cNvPr>
          <p:cNvPicPr>
            <a:picLocks noChangeAspect="1"/>
          </p:cNvPicPr>
          <p:nvPr/>
        </p:nvPicPr>
        <p:blipFill>
          <a:blip r:embed="rId2"/>
          <a:stretch>
            <a:fillRect/>
          </a:stretch>
        </p:blipFill>
        <p:spPr>
          <a:xfrm>
            <a:off x="9350503" y="121011"/>
            <a:ext cx="3135786" cy="2445613"/>
          </a:xfrm>
          <a:prstGeom prst="rect">
            <a:avLst/>
          </a:prstGeom>
        </p:spPr>
      </p:pic>
      <p:sp>
        <p:nvSpPr>
          <p:cNvPr id="3" name="Content Placeholder 2">
            <a:extLst>
              <a:ext uri="{FF2B5EF4-FFF2-40B4-BE49-F238E27FC236}">
                <a16:creationId xmlns:a16="http://schemas.microsoft.com/office/drawing/2014/main" id="{5F5F5D40-EC2E-CC4D-8A2A-45A9919F38E4}"/>
              </a:ext>
            </a:extLst>
          </p:cNvPr>
          <p:cNvSpPr>
            <a:spLocks noGrp="1"/>
          </p:cNvSpPr>
          <p:nvPr>
            <p:ph idx="1"/>
          </p:nvPr>
        </p:nvSpPr>
        <p:spPr>
          <a:xfrm>
            <a:off x="270642" y="1702479"/>
            <a:ext cx="10515600" cy="4351338"/>
          </a:xfrm>
        </p:spPr>
        <p:txBody>
          <a:bodyPr>
            <a:normAutofit/>
          </a:bodyPr>
          <a:lstStyle/>
          <a:p>
            <a:r>
              <a:rPr lang="en-US" dirty="0"/>
              <a:t>User/science: primary diameter, scale, back focal distance</a:t>
            </a:r>
          </a:p>
          <a:p>
            <a:r>
              <a:rPr lang="en-US" dirty="0"/>
              <a:t>Adjustable design parameters: primary diameter, radii of curvature, separation of mirrors</a:t>
            </a:r>
          </a:p>
          <a:p>
            <a:pPr lvl="1"/>
            <a:r>
              <a:rPr lang="en-US" dirty="0"/>
              <a:t>Primary mirror radius of curvature limited by cost/technology</a:t>
            </a:r>
          </a:p>
          <a:p>
            <a:r>
              <a:rPr lang="en-US" dirty="0"/>
              <a:t>Effective focal length = </a:t>
            </a:r>
            <a:r>
              <a:rPr lang="en-US" dirty="0" err="1"/>
              <a:t>f</a:t>
            </a:r>
            <a:r>
              <a:rPr lang="en-US" baseline="-25000" dirty="0" err="1"/>
              <a:t>primary</a:t>
            </a:r>
            <a:r>
              <a:rPr lang="en-US" dirty="0"/>
              <a:t> m</a:t>
            </a:r>
          </a:p>
          <a:p>
            <a:pPr lvl="1"/>
            <a:r>
              <a:rPr lang="en-US" dirty="0"/>
              <a:t>Often calculated from primary diameter and effective focal ratio</a:t>
            </a:r>
          </a:p>
          <a:p>
            <a:pPr lvl="1"/>
            <a:r>
              <a:rPr lang="en-US" dirty="0"/>
              <a:t>Effective focal length determines scale</a:t>
            </a:r>
          </a:p>
          <a:p>
            <a:endParaRPr lang="en-US" dirty="0"/>
          </a:p>
        </p:txBody>
      </p:sp>
    </p:spTree>
    <p:extLst>
      <p:ext uri="{BB962C8B-B14F-4D97-AF65-F5344CB8AC3E}">
        <p14:creationId xmlns:p14="http://schemas.microsoft.com/office/powerpoint/2010/main" val="2226239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8FC44-AEA8-8D43-B606-4653A26B2565}"/>
              </a:ext>
            </a:extLst>
          </p:cNvPr>
          <p:cNvSpPr>
            <a:spLocks noGrp="1"/>
          </p:cNvSpPr>
          <p:nvPr>
            <p:ph type="title"/>
          </p:nvPr>
        </p:nvSpPr>
        <p:spPr/>
        <p:txBody>
          <a:bodyPr/>
          <a:lstStyle/>
          <a:p>
            <a:r>
              <a:rPr lang="en-US" dirty="0"/>
              <a:t>Basic equations of two mirror telescopes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C032ED6-357D-5843-82AF-C6F12B9CB311}"/>
                  </a:ext>
                </a:extLst>
              </p:cNvPr>
              <p:cNvSpPr>
                <a:spLocks noGrp="1"/>
              </p:cNvSpPr>
              <p:nvPr>
                <p:ph idx="1"/>
              </p:nvPr>
            </p:nvSpPr>
            <p:spPr>
              <a:xfrm>
                <a:off x="922282" y="1845663"/>
                <a:ext cx="7906408" cy="4351338"/>
              </a:xfrm>
            </p:spPr>
            <p:txBody>
              <a:bodyPr>
                <a:normAutofit fontScale="92500" lnSpcReduction="20000"/>
              </a:bodyPr>
              <a:lstStyle/>
              <a:p>
                <a:r>
                  <a:rPr lang="en-US" dirty="0"/>
                  <a:t>Basic parameters:</a:t>
                </a:r>
              </a:p>
              <a:p>
                <a:pPr lvl="1"/>
                <a:r>
                  <a:rPr lang="en-US" dirty="0"/>
                  <a:t>Magnification of secondary (m)</a:t>
                </a:r>
              </a:p>
              <a:p>
                <a:pPr lvl="1"/>
                <a:r>
                  <a:rPr lang="en-US" dirty="0"/>
                  <a:t>ratio of radii of curvatures of primary and secondary (𝜌)</a:t>
                </a:r>
              </a:p>
              <a:p>
                <a:pPr lvl="1"/>
                <a:r>
                  <a:rPr lang="en-US" dirty="0"/>
                  <a:t>back focal distance (𝛽)</a:t>
                </a:r>
              </a:p>
              <a:p>
                <a:pPr lvl="1"/>
                <a:r>
                  <a:rPr lang="en-US" dirty="0"/>
                  <a:t>separation of primary and secondary (as given by ratio of marginal ray heights, k)</a:t>
                </a:r>
              </a:p>
              <a:p>
                <a:r>
                  <a:rPr lang="en-US" dirty="0">
                    <a:ea typeface="Cambria Math" panose="02040503050406030204" pitchFamily="18" charset="0"/>
                  </a:rPr>
                  <a:t>Relation between magnification, radii of curvature and separation:</a:t>
                </a:r>
                <a:endParaRPr lang="en-US" i="1" dirty="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𝜌</m:t>
                      </m:r>
                      <m:r>
                        <a:rPr lang="en-US" i="1">
                          <a:latin typeface="Cambria Math" panose="02040503050406030204" pitchFamily="18" charset="0"/>
                          <a:ea typeface="Cambria Math" panose="02040503050406030204" pitchFamily="18" charset="0"/>
                        </a:rPr>
                        <m:t>= </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𝑘</m:t>
                          </m:r>
                        </m:num>
                        <m:den>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−1)</m:t>
                          </m:r>
                        </m:den>
                      </m:f>
                    </m:oMath>
                  </m:oMathPara>
                </a14:m>
                <a:endParaRPr lang="en-US" dirty="0"/>
              </a:p>
              <a:p>
                <a:r>
                  <a:rPr lang="en-US" dirty="0"/>
                  <a:t>Relation between back focal distance, separation, and magnification: </a:t>
                </a: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1+ </m:t>
                      </m:r>
                      <m:r>
                        <a:rPr lang="en-US" i="1">
                          <a:latin typeface="Cambria Math" panose="02040503050406030204" pitchFamily="18" charset="0"/>
                          <a:ea typeface="Cambria Math" panose="02040503050406030204" pitchFamily="18" charset="0"/>
                        </a:rPr>
                        <m:t>𝛽</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𝑘</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+1)</m:t>
                      </m:r>
                    </m:oMath>
                  </m:oMathPara>
                </a14:m>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8C032ED6-357D-5843-82AF-C6F12B9CB311}"/>
                  </a:ext>
                </a:extLst>
              </p:cNvPr>
              <p:cNvSpPr>
                <a:spLocks noGrp="1" noRot="1" noChangeAspect="1" noMove="1" noResize="1" noEditPoints="1" noAdjustHandles="1" noChangeArrowheads="1" noChangeShapeType="1" noTextEdit="1"/>
              </p:cNvSpPr>
              <p:nvPr>
                <p:ph idx="1"/>
              </p:nvPr>
            </p:nvSpPr>
            <p:spPr>
              <a:xfrm>
                <a:off x="922282" y="1845663"/>
                <a:ext cx="7906408" cy="4351338"/>
              </a:xfrm>
              <a:blipFill>
                <a:blip r:embed="rId2"/>
                <a:stretch>
                  <a:fillRect l="-1122" t="-3779" b="-291"/>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67735FB0-024E-C341-9F60-4E6027A67874}"/>
              </a:ext>
            </a:extLst>
          </p:cNvPr>
          <p:cNvPicPr>
            <a:picLocks noChangeAspect="1"/>
          </p:cNvPicPr>
          <p:nvPr/>
        </p:nvPicPr>
        <p:blipFill>
          <a:blip r:embed="rId3"/>
          <a:stretch>
            <a:fillRect/>
          </a:stretch>
        </p:blipFill>
        <p:spPr>
          <a:xfrm>
            <a:off x="8676140" y="2392200"/>
            <a:ext cx="3643974" cy="2841951"/>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0C4601C-D072-C44F-ADA0-84E6611CD6D4}"/>
                  </a:ext>
                </a:extLst>
              </p:cNvPr>
              <p:cNvSpPr txBox="1"/>
              <p:nvPr/>
            </p:nvSpPr>
            <p:spPr>
              <a:xfrm>
                <a:off x="9838972" y="5296516"/>
                <a:ext cx="1011944" cy="1282787"/>
              </a:xfrm>
              <a:prstGeom prst="rect">
                <a:avLst/>
              </a:prstGeom>
              <a:noFill/>
            </p:spPr>
            <p:txBody>
              <a:bodyPr wrap="none" rtlCol="0">
                <a:spAutoFit/>
              </a:bodyPr>
              <a:lstStyle/>
              <a:p>
                <a:r>
                  <a:rPr lang="en-US" dirty="0"/>
                  <a:t>  𝜌=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𝑅</m:t>
                        </m:r>
                        <m:r>
                          <a:rPr lang="en-US" b="0" i="1" baseline="-25000" smtClean="0">
                            <a:latin typeface="Cambria Math" panose="02040503050406030204" pitchFamily="18" charset="0"/>
                          </a:rPr>
                          <m:t>2</m:t>
                        </m:r>
                      </m:num>
                      <m:den>
                        <m:r>
                          <a:rPr lang="en-US" b="0" i="1" smtClean="0">
                            <a:latin typeface="Cambria Math" panose="02040503050406030204" pitchFamily="18" charset="0"/>
                          </a:rPr>
                          <m:t>𝑅</m:t>
                        </m:r>
                        <m:r>
                          <a:rPr lang="en-US" b="0" i="1" baseline="-25000" smtClean="0">
                            <a:latin typeface="Cambria Math" panose="02040503050406030204" pitchFamily="18" charset="0"/>
                          </a:rPr>
                          <m:t>1</m:t>
                        </m:r>
                      </m:den>
                    </m:f>
                  </m:oMath>
                </a14:m>
                <a:endParaRPr lang="en-US" b="0" i="1" dirty="0">
                  <a:latin typeface="Cambria Math" panose="02040503050406030204" pitchFamily="18" charset="0"/>
                </a:endParaRPr>
              </a:p>
              <a:p>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𝑦</m:t>
                          </m:r>
                          <m:r>
                            <a:rPr lang="en-US" b="0" i="1" baseline="-25000" smtClean="0">
                              <a:latin typeface="Cambria Math" panose="02040503050406030204" pitchFamily="18" charset="0"/>
                            </a:rPr>
                            <m:t>2</m:t>
                          </m:r>
                        </m:num>
                        <m:den>
                          <m:r>
                            <a:rPr lang="en-US" b="0" i="1" smtClean="0">
                              <a:latin typeface="Cambria Math" panose="02040503050406030204" pitchFamily="18" charset="0"/>
                            </a:rPr>
                            <m:t>𝑦</m:t>
                          </m:r>
                          <m:r>
                            <a:rPr lang="en-US" b="0" i="1" baseline="-25000" smtClean="0">
                              <a:latin typeface="Cambria Math" panose="02040503050406030204" pitchFamily="18" charset="0"/>
                            </a:rPr>
                            <m:t>1</m:t>
                          </m:r>
                        </m:den>
                      </m:f>
                    </m:oMath>
                  </m:oMathPara>
                </a14:m>
                <a:endParaRPr lang="en-US" dirty="0"/>
              </a:p>
            </p:txBody>
          </p:sp>
        </mc:Choice>
        <mc:Fallback xmlns="">
          <p:sp>
            <p:nvSpPr>
              <p:cNvPr id="5" name="TextBox 4">
                <a:extLst>
                  <a:ext uri="{FF2B5EF4-FFF2-40B4-BE49-F238E27FC236}">
                    <a16:creationId xmlns:a16="http://schemas.microsoft.com/office/drawing/2014/main" id="{A0C4601C-D072-C44F-ADA0-84E6611CD6D4}"/>
                  </a:ext>
                </a:extLst>
              </p:cNvPr>
              <p:cNvSpPr txBox="1">
                <a:spLocks noRot="1" noChangeAspect="1" noMove="1" noResize="1" noEditPoints="1" noAdjustHandles="1" noChangeArrowheads="1" noChangeShapeType="1" noTextEdit="1"/>
              </p:cNvSpPr>
              <p:nvPr/>
            </p:nvSpPr>
            <p:spPr>
              <a:xfrm>
                <a:off x="9838972" y="5296516"/>
                <a:ext cx="1011944" cy="1282787"/>
              </a:xfrm>
              <a:prstGeom prst="rect">
                <a:avLst/>
              </a:prstGeom>
              <a:blipFill>
                <a:blip r:embed="rId4"/>
                <a:stretch>
                  <a:fillRect b="-2970"/>
                </a:stretch>
              </a:blipFill>
            </p:spPr>
            <p:txBody>
              <a:bodyPr/>
              <a:lstStyle/>
              <a:p>
                <a:r>
                  <a:rPr lang="en-US">
                    <a:noFill/>
                  </a:rPr>
                  <a:t> </a:t>
                </a:r>
              </a:p>
            </p:txBody>
          </p:sp>
        </mc:Fallback>
      </mc:AlternateContent>
    </p:spTree>
    <p:extLst>
      <p:ext uri="{BB962C8B-B14F-4D97-AF65-F5344CB8AC3E}">
        <p14:creationId xmlns:p14="http://schemas.microsoft.com/office/powerpoint/2010/main" val="3462352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758B4-3D2E-7D4C-A5D9-FAB39B095E2F}"/>
              </a:ext>
            </a:extLst>
          </p:cNvPr>
          <p:cNvSpPr>
            <a:spLocks noGrp="1"/>
          </p:cNvSpPr>
          <p:nvPr>
            <p:ph type="title"/>
          </p:nvPr>
        </p:nvSpPr>
        <p:spPr/>
        <p:txBody>
          <a:bodyPr/>
          <a:lstStyle/>
          <a:p>
            <a:r>
              <a:rPr lang="en-US" dirty="0"/>
              <a:t>Secondary mirror movement and the focal plane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A04FA3E-7A9D-D649-BAC0-59168E5DFE39}"/>
                  </a:ext>
                </a:extLst>
              </p:cNvPr>
              <p:cNvSpPr>
                <a:spLocks noGrp="1"/>
              </p:cNvSpPr>
              <p:nvPr>
                <p:ph idx="1"/>
              </p:nvPr>
            </p:nvSpPr>
            <p:spPr/>
            <p:txBody>
              <a:bodyPr>
                <a:normAutofit fontScale="92500" lnSpcReduction="20000"/>
              </a:bodyPr>
              <a:lstStyle/>
              <a:p>
                <a:r>
                  <a:rPr lang="en-US" dirty="0"/>
                  <a:t>Focusing a telescope</a:t>
                </a:r>
              </a:p>
              <a:p>
                <a:pPr lvl="1"/>
                <a:r>
                  <a:rPr lang="en-US" dirty="0"/>
                  <a:t>Required because of thermal and mechanical changes in position of optical elements</a:t>
                </a:r>
              </a:p>
              <a:p>
                <a:pPr lvl="1"/>
                <a:r>
                  <a:rPr lang="en-US" dirty="0"/>
                  <a:t>Sometime achieved by moving focal plane of instrument</a:t>
                </a:r>
              </a:p>
              <a:p>
                <a:pPr lvl="1"/>
                <a:r>
                  <a:rPr lang="en-US" dirty="0"/>
                  <a:t>For research telescopes, typically achieved by moving secondary</a:t>
                </a:r>
              </a:p>
              <a:p>
                <a:pPr marL="457200" lvl="1" indent="0">
                  <a:buNone/>
                </a:pPr>
                <a:r>
                  <a:rPr lang="en-US" dirty="0"/>
                  <a:t>	for a given motion of secondary, image plane moves by:</a:t>
                </a:r>
              </a:p>
              <a:p>
                <a:pPr marL="457200" lvl="1" indent="0">
                  <a:buNone/>
                </a:pPr>
                <a:endParaRPr lang="en-US" dirty="0"/>
              </a:p>
              <a:p>
                <a:pPr marL="457200" lvl="1" indent="0">
                  <a:buNone/>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𝛽</m:t>
                          </m:r>
                        </m:num>
                        <m:den>
                          <m:r>
                            <a:rPr lang="en-US" b="0" i="1" smtClean="0">
                              <a:latin typeface="Cambria Math" panose="02040503050406030204" pitchFamily="18" charset="0"/>
                            </a:rPr>
                            <m:t>𝑑𝑘</m:t>
                          </m:r>
                        </m:den>
                      </m:f>
                      <m:r>
                        <a:rPr lang="en-US" b="0" i="1" smtClean="0">
                          <a:latin typeface="Cambria Math" panose="02040503050406030204" pitchFamily="18" charset="0"/>
                        </a:rPr>
                        <m:t>=</m:t>
                      </m:r>
                      <m:r>
                        <a:rPr lang="en-US" b="0" i="1" smtClean="0">
                          <a:latin typeface="Cambria Math" panose="02040503050406030204" pitchFamily="18" charset="0"/>
                        </a:rPr>
                        <m:t>𝑚</m:t>
                      </m:r>
                      <m:r>
                        <a:rPr lang="en-US" b="0" i="1" baseline="30000" smtClean="0">
                          <a:latin typeface="Cambria Math" panose="02040503050406030204" pitchFamily="18" charset="0"/>
                        </a:rPr>
                        <m:t>2</m:t>
                      </m:r>
                      <m:r>
                        <a:rPr lang="en-US" b="0" i="1" smtClean="0">
                          <a:latin typeface="Cambria Math" panose="02040503050406030204" pitchFamily="18" charset="0"/>
                        </a:rPr>
                        <m:t>+1</m:t>
                      </m:r>
                    </m:oMath>
                  </m:oMathPara>
                </a14:m>
                <a:endParaRPr lang="en-US" dirty="0"/>
              </a:p>
              <a:p>
                <a:r>
                  <a:rPr lang="en-US" dirty="0"/>
                  <a:t>Adjusting the scale</a:t>
                </a:r>
              </a:p>
              <a:p>
                <a:pPr lvl="1"/>
                <a:r>
                  <a:rPr lang="en-US" dirty="0"/>
                  <a:t>If the mirror separation is changed from the design value, the magnification is changed</a:t>
                </a:r>
              </a:p>
              <a:p>
                <a:pPr lvl="1"/>
                <a:r>
                  <a:rPr lang="en-US" dirty="0"/>
                  <a:t>Can lead to scale changes for different filters</a:t>
                </a:r>
              </a:p>
              <a:p>
                <a:pPr lvl="1"/>
                <a:r>
                  <a:rPr lang="en-US" dirty="0"/>
                  <a:t>Used by SDSS to put objects in correct holes on plates: adjust both scale and focus by moving secondary and also the focal plane</a:t>
                </a:r>
              </a:p>
              <a:p>
                <a:pPr lvl="1"/>
                <a:endParaRPr lang="en-US" dirty="0"/>
              </a:p>
            </p:txBody>
          </p:sp>
        </mc:Choice>
        <mc:Fallback xmlns="">
          <p:sp>
            <p:nvSpPr>
              <p:cNvPr id="3" name="Content Placeholder 2">
                <a:extLst>
                  <a:ext uri="{FF2B5EF4-FFF2-40B4-BE49-F238E27FC236}">
                    <a16:creationId xmlns:a16="http://schemas.microsoft.com/office/drawing/2014/main" id="{1A04FA3E-7A9D-D649-BAC0-59168E5DFE39}"/>
                  </a:ext>
                </a:extLst>
              </p:cNvPr>
              <p:cNvSpPr>
                <a:spLocks noGrp="1" noRot="1" noChangeAspect="1" noMove="1" noResize="1" noEditPoints="1" noAdjustHandles="1" noChangeArrowheads="1" noChangeShapeType="1" noTextEdit="1"/>
              </p:cNvSpPr>
              <p:nvPr>
                <p:ph idx="1"/>
              </p:nvPr>
            </p:nvSpPr>
            <p:spPr>
              <a:blipFill>
                <a:blip r:embed="rId2"/>
                <a:stretch>
                  <a:fillRect l="-965" t="-3488" r="-965"/>
                </a:stretch>
              </a:blipFill>
            </p:spPr>
            <p:txBody>
              <a:bodyPr/>
              <a:lstStyle/>
              <a:p>
                <a:r>
                  <a:rPr lang="en-US">
                    <a:noFill/>
                  </a:rPr>
                  <a:t> </a:t>
                </a:r>
              </a:p>
            </p:txBody>
          </p:sp>
        </mc:Fallback>
      </mc:AlternateContent>
    </p:spTree>
    <p:extLst>
      <p:ext uri="{BB962C8B-B14F-4D97-AF65-F5344CB8AC3E}">
        <p14:creationId xmlns:p14="http://schemas.microsoft.com/office/powerpoint/2010/main" val="2194681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C9581-3499-2548-AA90-C13C3749CDFB}"/>
              </a:ext>
            </a:extLst>
          </p:cNvPr>
          <p:cNvSpPr>
            <a:spLocks noGrp="1"/>
          </p:cNvSpPr>
          <p:nvPr>
            <p:ph type="title"/>
          </p:nvPr>
        </p:nvSpPr>
        <p:spPr/>
        <p:txBody>
          <a:bodyPr/>
          <a:lstStyle/>
          <a:p>
            <a:r>
              <a:rPr lang="en-US" dirty="0"/>
              <a:t>Pupils and stops</a:t>
            </a:r>
          </a:p>
        </p:txBody>
      </p:sp>
      <p:sp>
        <p:nvSpPr>
          <p:cNvPr id="3" name="Content Placeholder 2">
            <a:extLst>
              <a:ext uri="{FF2B5EF4-FFF2-40B4-BE49-F238E27FC236}">
                <a16:creationId xmlns:a16="http://schemas.microsoft.com/office/drawing/2014/main" id="{B5634CBA-E230-ED48-8BCE-013A64862535}"/>
              </a:ext>
            </a:extLst>
          </p:cNvPr>
          <p:cNvSpPr>
            <a:spLocks noGrp="1"/>
          </p:cNvSpPr>
          <p:nvPr>
            <p:ph idx="1"/>
          </p:nvPr>
        </p:nvSpPr>
        <p:spPr/>
        <p:txBody>
          <a:bodyPr>
            <a:normAutofit fontScale="92500"/>
          </a:bodyPr>
          <a:lstStyle/>
          <a:p>
            <a:r>
              <a:rPr lang="en-US" dirty="0"/>
              <a:t>Stops: locations that limit something</a:t>
            </a:r>
          </a:p>
          <a:p>
            <a:pPr lvl="1"/>
            <a:r>
              <a:rPr lang="en-US" dirty="0"/>
              <a:t>Aperture stop: location the limits the amount of light passing through an optical system</a:t>
            </a:r>
          </a:p>
          <a:p>
            <a:pPr lvl="2"/>
            <a:r>
              <a:rPr lang="en-US" dirty="0"/>
              <a:t>For telescopes, almost always the primary mirror</a:t>
            </a:r>
          </a:p>
          <a:p>
            <a:pPr lvl="1"/>
            <a:r>
              <a:rPr lang="en-US" dirty="0"/>
              <a:t>Field stop : location that limits the field-of-view of an optical system</a:t>
            </a:r>
          </a:p>
          <a:p>
            <a:pPr lvl="2"/>
            <a:r>
              <a:rPr lang="en-US" dirty="0"/>
              <a:t>For telescopes, usually the detector, but could also be the secondary or some optical element in the system</a:t>
            </a:r>
          </a:p>
          <a:p>
            <a:r>
              <a:rPr lang="en-US" dirty="0"/>
              <a:t>Pupils: location where light from all field angles fills the same footprint</a:t>
            </a:r>
          </a:p>
          <a:p>
            <a:pPr lvl="1"/>
            <a:r>
              <a:rPr lang="en-US" dirty="0"/>
              <a:t>entrance pupil: first pupil</a:t>
            </a:r>
          </a:p>
          <a:p>
            <a:pPr lvl="1"/>
            <a:r>
              <a:rPr lang="en-US" dirty="0"/>
              <a:t>exit pupil: last pupil</a:t>
            </a:r>
          </a:p>
          <a:p>
            <a:pPr lvl="1"/>
            <a:r>
              <a:rPr lang="en-US" dirty="0"/>
              <a:t>Each pupil is an image of the previous one</a:t>
            </a:r>
          </a:p>
          <a:p>
            <a:pPr lvl="1"/>
            <a:r>
              <a:rPr lang="en-US" dirty="0"/>
              <a:t>Pupils are important for multiple reasons</a:t>
            </a:r>
          </a:p>
        </p:txBody>
      </p:sp>
      <p:pic>
        <p:nvPicPr>
          <p:cNvPr id="4" name="Picture 3">
            <a:extLst>
              <a:ext uri="{FF2B5EF4-FFF2-40B4-BE49-F238E27FC236}">
                <a16:creationId xmlns:a16="http://schemas.microsoft.com/office/drawing/2014/main" id="{545F448A-4F42-E747-BBBF-8687E46C4CB6}"/>
              </a:ext>
            </a:extLst>
          </p:cNvPr>
          <p:cNvPicPr>
            <a:picLocks noChangeAspect="1"/>
          </p:cNvPicPr>
          <p:nvPr/>
        </p:nvPicPr>
        <p:blipFill>
          <a:blip r:embed="rId2"/>
          <a:stretch>
            <a:fillRect/>
          </a:stretch>
        </p:blipFill>
        <p:spPr>
          <a:xfrm>
            <a:off x="7558314" y="4659020"/>
            <a:ext cx="4384870" cy="2349038"/>
          </a:xfrm>
          <a:prstGeom prst="rect">
            <a:avLst/>
          </a:prstGeom>
        </p:spPr>
      </p:pic>
    </p:spTree>
    <p:extLst>
      <p:ext uri="{BB962C8B-B14F-4D97-AF65-F5344CB8AC3E}">
        <p14:creationId xmlns:p14="http://schemas.microsoft.com/office/powerpoint/2010/main" val="1266976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B12C3-9CF2-5D46-AE08-A3F3BF087086}"/>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189DF8B3-A18F-9544-BDD1-A02A01454467}"/>
              </a:ext>
            </a:extLst>
          </p:cNvPr>
          <p:cNvSpPr>
            <a:spLocks noGrp="1"/>
          </p:cNvSpPr>
          <p:nvPr>
            <p:ph idx="1"/>
          </p:nvPr>
        </p:nvSpPr>
        <p:spPr/>
        <p:txBody>
          <a:bodyPr/>
          <a:lstStyle/>
          <a:p>
            <a:r>
              <a:rPr lang="en-US" dirty="0"/>
              <a:t>Understand basic optics: refraction and reflection</a:t>
            </a:r>
          </a:p>
          <a:p>
            <a:r>
              <a:rPr lang="en-US" dirty="0"/>
              <a:t>Understand basic terminology: objects and images (real and virtual), rays</a:t>
            </a:r>
          </a:p>
          <a:p>
            <a:r>
              <a:rPr lang="en-US" dirty="0"/>
              <a:t>Understand what the paraxial regime means and the equations that govern paraxial (first-order) optics</a:t>
            </a:r>
          </a:p>
          <a:p>
            <a:r>
              <a:rPr lang="en-US" dirty="0"/>
              <a:t>Understand terminology: focal ratio, magnification, and scale</a:t>
            </a:r>
          </a:p>
          <a:p>
            <a:r>
              <a:rPr lang="en-US" dirty="0"/>
              <a:t>Know how to compute the plate scale for a telescope</a:t>
            </a:r>
          </a:p>
        </p:txBody>
      </p:sp>
    </p:spTree>
    <p:extLst>
      <p:ext uri="{BB962C8B-B14F-4D97-AF65-F5344CB8AC3E}">
        <p14:creationId xmlns:p14="http://schemas.microsoft.com/office/powerpoint/2010/main" val="3608926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DCB5A-DED0-9C45-AE3C-F035BED4382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E7CB2EC-D577-B842-A323-C3ECD78A4C4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19490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D4EB0-E980-7540-BBA1-2DA97E34DBB0}"/>
              </a:ext>
            </a:extLst>
          </p:cNvPr>
          <p:cNvSpPr>
            <a:spLocks noGrp="1"/>
          </p:cNvSpPr>
          <p:nvPr>
            <p:ph type="title"/>
          </p:nvPr>
        </p:nvSpPr>
        <p:spPr/>
        <p:txBody>
          <a:bodyPr/>
          <a:lstStyle/>
          <a:p>
            <a:r>
              <a:rPr lang="en-US" dirty="0"/>
              <a:t>Problem: telescope design</a:t>
            </a:r>
          </a:p>
        </p:txBody>
      </p:sp>
      <p:sp>
        <p:nvSpPr>
          <p:cNvPr id="3" name="Content Placeholder 2">
            <a:extLst>
              <a:ext uri="{FF2B5EF4-FFF2-40B4-BE49-F238E27FC236}">
                <a16:creationId xmlns:a16="http://schemas.microsoft.com/office/drawing/2014/main" id="{C1AAEF85-F4DD-9848-9C08-6FF9938AC5A2}"/>
              </a:ext>
            </a:extLst>
          </p:cNvPr>
          <p:cNvSpPr>
            <a:spLocks noGrp="1"/>
          </p:cNvSpPr>
          <p:nvPr>
            <p:ph idx="1"/>
          </p:nvPr>
        </p:nvSpPr>
        <p:spPr/>
        <p:txBody>
          <a:bodyPr/>
          <a:lstStyle/>
          <a:p>
            <a:r>
              <a:rPr lang="en-US" dirty="0"/>
              <a:t>Someone gives you an 8m f/1.5 concave mirror</a:t>
            </a:r>
          </a:p>
          <a:p>
            <a:r>
              <a:rPr lang="en-US" dirty="0"/>
              <a:t>Design a telescope!</a:t>
            </a:r>
          </a:p>
          <a:p>
            <a:pPr lvl="1"/>
            <a:r>
              <a:rPr lang="en-US" dirty="0"/>
              <a:t>What is the primary mirror scale?</a:t>
            </a:r>
          </a:p>
          <a:p>
            <a:pPr lvl="1"/>
            <a:r>
              <a:rPr lang="en-US" dirty="0"/>
              <a:t>What image scale might you want?</a:t>
            </a:r>
          </a:p>
          <a:p>
            <a:pPr lvl="1"/>
            <a:r>
              <a:rPr lang="en-US" dirty="0"/>
              <a:t>What magnification is required?</a:t>
            </a:r>
          </a:p>
          <a:p>
            <a:pPr lvl="1"/>
            <a:r>
              <a:rPr lang="en-US" dirty="0"/>
              <a:t>What is the primary focal length?</a:t>
            </a:r>
          </a:p>
          <a:p>
            <a:pPr lvl="1"/>
            <a:r>
              <a:rPr lang="en-US" dirty="0"/>
              <a:t>What back focal distance?</a:t>
            </a:r>
          </a:p>
          <a:p>
            <a:pPr lvl="1"/>
            <a:r>
              <a:rPr lang="en-US" dirty="0"/>
              <a:t>What mirror separation?</a:t>
            </a:r>
          </a:p>
        </p:txBody>
      </p:sp>
    </p:spTree>
    <p:extLst>
      <p:ext uri="{BB962C8B-B14F-4D97-AF65-F5344CB8AC3E}">
        <p14:creationId xmlns:p14="http://schemas.microsoft.com/office/powerpoint/2010/main" val="15145946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C994F-98C7-B744-A60A-AABCF7E552B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37968FB-042F-354D-A060-5E49B3D79EE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88928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289-DF0B-E44E-AC26-BD6648118274}"/>
              </a:ext>
            </a:extLst>
          </p:cNvPr>
          <p:cNvSpPr>
            <a:spLocks noGrp="1"/>
          </p:cNvSpPr>
          <p:nvPr>
            <p:ph type="ctrTitle"/>
          </p:nvPr>
        </p:nvSpPr>
        <p:spPr/>
        <p:txBody>
          <a:bodyPr/>
          <a:lstStyle/>
          <a:p>
            <a:r>
              <a:rPr lang="en-US" dirty="0"/>
              <a:t>ASTR 535</a:t>
            </a:r>
          </a:p>
        </p:txBody>
      </p:sp>
      <p:sp>
        <p:nvSpPr>
          <p:cNvPr id="3" name="Subtitle 2">
            <a:extLst>
              <a:ext uri="{FF2B5EF4-FFF2-40B4-BE49-F238E27FC236}">
                <a16:creationId xmlns:a16="http://schemas.microsoft.com/office/drawing/2014/main" id="{82F8B35F-ECCA-A24A-B994-FA3C3747909F}"/>
              </a:ext>
            </a:extLst>
          </p:cNvPr>
          <p:cNvSpPr>
            <a:spLocks noGrp="1"/>
          </p:cNvSpPr>
          <p:nvPr>
            <p:ph type="subTitle" idx="1"/>
          </p:nvPr>
        </p:nvSpPr>
        <p:spPr/>
        <p:txBody>
          <a:bodyPr/>
          <a:lstStyle/>
          <a:p>
            <a:r>
              <a:rPr lang="en-US" dirty="0"/>
              <a:t>Observational Techniques</a:t>
            </a:r>
          </a:p>
          <a:p>
            <a:r>
              <a:rPr lang="en-US" dirty="0"/>
              <a:t>Optics  / Telescopes</a:t>
            </a:r>
          </a:p>
          <a:p>
            <a:r>
              <a:rPr lang="en-US" dirty="0"/>
              <a:t>Telescope technologies</a:t>
            </a:r>
          </a:p>
          <a:p>
            <a:endParaRPr lang="en-US" dirty="0"/>
          </a:p>
          <a:p>
            <a:endParaRPr lang="en-US" dirty="0"/>
          </a:p>
          <a:p>
            <a:endParaRPr lang="en-US" dirty="0"/>
          </a:p>
        </p:txBody>
      </p:sp>
    </p:spTree>
    <p:extLst>
      <p:ext uri="{BB962C8B-B14F-4D97-AF65-F5344CB8AC3E}">
        <p14:creationId xmlns:p14="http://schemas.microsoft.com/office/powerpoint/2010/main" val="3097155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B12C3-9CF2-5D46-AE08-A3F3BF087086}"/>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189DF8B3-A18F-9544-BDD1-A02A01454467}"/>
              </a:ext>
            </a:extLst>
          </p:cNvPr>
          <p:cNvSpPr>
            <a:spLocks noGrp="1"/>
          </p:cNvSpPr>
          <p:nvPr>
            <p:ph idx="1"/>
          </p:nvPr>
        </p:nvSpPr>
        <p:spPr/>
        <p:txBody>
          <a:bodyPr/>
          <a:lstStyle/>
          <a:p>
            <a:r>
              <a:rPr lang="en-US" dirty="0"/>
              <a:t>Learn about some large mirror technologies and be aware of the world’s largest telescope</a:t>
            </a:r>
          </a:p>
          <a:p>
            <a:r>
              <a:rPr lang="en-US" dirty="0"/>
              <a:t>Learn about different mirror coatings</a:t>
            </a:r>
          </a:p>
          <a:p>
            <a:r>
              <a:rPr lang="en-US" dirty="0"/>
              <a:t>Understand the difference between equatorial and alt-</a:t>
            </a:r>
            <a:r>
              <a:rPr lang="en-US" dirty="0" err="1"/>
              <a:t>az</a:t>
            </a:r>
            <a:r>
              <a:rPr lang="en-US" dirty="0"/>
              <a:t> mounts, and understand the field rotation that occurs in the latter</a:t>
            </a:r>
          </a:p>
          <a:p>
            <a:r>
              <a:rPr lang="en-US" dirty="0"/>
              <a:t>Learn a bit about telescope pointing and guiding</a:t>
            </a:r>
          </a:p>
        </p:txBody>
      </p:sp>
    </p:spTree>
    <p:extLst>
      <p:ext uri="{BB962C8B-B14F-4D97-AF65-F5344CB8AC3E}">
        <p14:creationId xmlns:p14="http://schemas.microsoft.com/office/powerpoint/2010/main" val="3364714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60BF6-30DB-7247-B355-13A8B5736C57}"/>
              </a:ext>
            </a:extLst>
          </p:cNvPr>
          <p:cNvSpPr>
            <a:spLocks noGrp="1"/>
          </p:cNvSpPr>
          <p:nvPr>
            <p:ph type="title"/>
          </p:nvPr>
        </p:nvSpPr>
        <p:spPr>
          <a:xfrm>
            <a:off x="146477" y="149022"/>
            <a:ext cx="10515600" cy="1325563"/>
          </a:xfrm>
        </p:spPr>
        <p:txBody>
          <a:bodyPr/>
          <a:lstStyle/>
          <a:p>
            <a:r>
              <a:rPr lang="en-US" dirty="0"/>
              <a:t>Telescope mirrors</a:t>
            </a:r>
          </a:p>
        </p:txBody>
      </p:sp>
      <p:sp>
        <p:nvSpPr>
          <p:cNvPr id="3" name="Content Placeholder 2">
            <a:extLst>
              <a:ext uri="{FF2B5EF4-FFF2-40B4-BE49-F238E27FC236}">
                <a16:creationId xmlns:a16="http://schemas.microsoft.com/office/drawing/2014/main" id="{58CD7133-4349-6A46-9F0D-1410829B438F}"/>
              </a:ext>
            </a:extLst>
          </p:cNvPr>
          <p:cNvSpPr>
            <a:spLocks noGrp="1"/>
          </p:cNvSpPr>
          <p:nvPr>
            <p:ph idx="1"/>
          </p:nvPr>
        </p:nvSpPr>
        <p:spPr>
          <a:xfrm>
            <a:off x="259644" y="1267668"/>
            <a:ext cx="4722585" cy="2897628"/>
          </a:xfrm>
        </p:spPr>
        <p:txBody>
          <a:bodyPr>
            <a:normAutofit lnSpcReduction="10000"/>
          </a:bodyPr>
          <a:lstStyle/>
          <a:p>
            <a:r>
              <a:rPr lang="en-US" dirty="0"/>
              <a:t>Refractors vs reflectors</a:t>
            </a:r>
          </a:p>
          <a:p>
            <a:r>
              <a:rPr lang="en-US" dirty="0"/>
              <a:t>Large mirror construction</a:t>
            </a:r>
          </a:p>
          <a:p>
            <a:pPr lvl="1"/>
            <a:r>
              <a:rPr lang="en-US" dirty="0"/>
              <a:t>Challenges: gravity, thermal</a:t>
            </a:r>
          </a:p>
          <a:p>
            <a:pPr marL="457200" lvl="1" indent="0">
              <a:buNone/>
            </a:pPr>
            <a:r>
              <a:rPr lang="en-US" dirty="0"/>
              <a:t>Solutions:</a:t>
            </a:r>
          </a:p>
          <a:p>
            <a:pPr lvl="1"/>
            <a:r>
              <a:rPr lang="en-US" dirty="0" err="1"/>
              <a:t>Borosilocate</a:t>
            </a:r>
            <a:r>
              <a:rPr lang="en-US" dirty="0"/>
              <a:t> honeycomb</a:t>
            </a:r>
          </a:p>
          <a:p>
            <a:pPr lvl="1"/>
            <a:r>
              <a:rPr lang="en-US" dirty="0"/>
              <a:t>Thin mirrors</a:t>
            </a:r>
          </a:p>
          <a:p>
            <a:pPr lvl="1"/>
            <a:r>
              <a:rPr lang="en-US" dirty="0"/>
              <a:t>Segmented mirrors</a:t>
            </a:r>
          </a:p>
        </p:txBody>
      </p:sp>
      <p:pic>
        <p:nvPicPr>
          <p:cNvPr id="4" name="Picture 3">
            <a:extLst>
              <a:ext uri="{FF2B5EF4-FFF2-40B4-BE49-F238E27FC236}">
                <a16:creationId xmlns:a16="http://schemas.microsoft.com/office/drawing/2014/main" id="{147C3412-F388-A742-8188-B0B0903F6EBC}"/>
              </a:ext>
            </a:extLst>
          </p:cNvPr>
          <p:cNvPicPr>
            <a:picLocks noChangeAspect="1"/>
          </p:cNvPicPr>
          <p:nvPr/>
        </p:nvPicPr>
        <p:blipFill>
          <a:blip r:embed="rId2"/>
          <a:stretch>
            <a:fillRect/>
          </a:stretch>
        </p:blipFill>
        <p:spPr>
          <a:xfrm>
            <a:off x="7651102" y="2108200"/>
            <a:ext cx="4363097" cy="1460058"/>
          </a:xfrm>
          <a:prstGeom prst="rect">
            <a:avLst/>
          </a:prstGeom>
        </p:spPr>
      </p:pic>
      <p:pic>
        <p:nvPicPr>
          <p:cNvPr id="5" name="Picture 4">
            <a:extLst>
              <a:ext uri="{FF2B5EF4-FFF2-40B4-BE49-F238E27FC236}">
                <a16:creationId xmlns:a16="http://schemas.microsoft.com/office/drawing/2014/main" id="{491DD0DA-4523-9945-95B9-BB924D66235D}"/>
              </a:ext>
            </a:extLst>
          </p:cNvPr>
          <p:cNvPicPr>
            <a:picLocks noChangeAspect="1"/>
          </p:cNvPicPr>
          <p:nvPr/>
        </p:nvPicPr>
        <p:blipFill>
          <a:blip r:embed="rId3"/>
          <a:stretch>
            <a:fillRect/>
          </a:stretch>
        </p:blipFill>
        <p:spPr>
          <a:xfrm>
            <a:off x="1266277" y="4165296"/>
            <a:ext cx="3429000" cy="2476500"/>
          </a:xfrm>
          <a:prstGeom prst="rect">
            <a:avLst/>
          </a:prstGeom>
        </p:spPr>
      </p:pic>
      <p:pic>
        <p:nvPicPr>
          <p:cNvPr id="6" name="Picture 5">
            <a:extLst>
              <a:ext uri="{FF2B5EF4-FFF2-40B4-BE49-F238E27FC236}">
                <a16:creationId xmlns:a16="http://schemas.microsoft.com/office/drawing/2014/main" id="{5F37EC08-22DA-D34E-8567-0F8F030E7322}"/>
              </a:ext>
            </a:extLst>
          </p:cNvPr>
          <p:cNvPicPr>
            <a:picLocks noChangeAspect="1"/>
          </p:cNvPicPr>
          <p:nvPr/>
        </p:nvPicPr>
        <p:blipFill>
          <a:blip r:embed="rId4"/>
          <a:stretch>
            <a:fillRect/>
          </a:stretch>
        </p:blipFill>
        <p:spPr>
          <a:xfrm>
            <a:off x="8067724" y="228600"/>
            <a:ext cx="4124276" cy="1597025"/>
          </a:xfrm>
          <a:prstGeom prst="rect">
            <a:avLst/>
          </a:prstGeom>
        </p:spPr>
      </p:pic>
      <p:pic>
        <p:nvPicPr>
          <p:cNvPr id="7" name="Picture 6">
            <a:extLst>
              <a:ext uri="{FF2B5EF4-FFF2-40B4-BE49-F238E27FC236}">
                <a16:creationId xmlns:a16="http://schemas.microsoft.com/office/drawing/2014/main" id="{0006AC27-8D14-0C44-A4B5-E832A1E4073F}"/>
              </a:ext>
            </a:extLst>
          </p:cNvPr>
          <p:cNvPicPr>
            <a:picLocks noChangeAspect="1"/>
          </p:cNvPicPr>
          <p:nvPr/>
        </p:nvPicPr>
        <p:blipFill>
          <a:blip r:embed="rId5"/>
          <a:stretch>
            <a:fillRect/>
          </a:stretch>
        </p:blipFill>
        <p:spPr>
          <a:xfrm>
            <a:off x="7745185" y="5662359"/>
            <a:ext cx="4174930" cy="1029207"/>
          </a:xfrm>
          <a:prstGeom prst="rect">
            <a:avLst/>
          </a:prstGeom>
        </p:spPr>
      </p:pic>
      <p:pic>
        <p:nvPicPr>
          <p:cNvPr id="8" name="Picture 7">
            <a:extLst>
              <a:ext uri="{FF2B5EF4-FFF2-40B4-BE49-F238E27FC236}">
                <a16:creationId xmlns:a16="http://schemas.microsoft.com/office/drawing/2014/main" id="{6C7C6A1C-49C2-4144-8EB6-A52B91FFD56A}"/>
              </a:ext>
            </a:extLst>
          </p:cNvPr>
          <p:cNvPicPr>
            <a:picLocks noChangeAspect="1"/>
          </p:cNvPicPr>
          <p:nvPr/>
        </p:nvPicPr>
        <p:blipFill>
          <a:blip r:embed="rId6"/>
          <a:stretch>
            <a:fillRect/>
          </a:stretch>
        </p:blipFill>
        <p:spPr>
          <a:xfrm>
            <a:off x="5679200" y="228600"/>
            <a:ext cx="2388524" cy="1818482"/>
          </a:xfrm>
          <a:prstGeom prst="rect">
            <a:avLst/>
          </a:prstGeom>
        </p:spPr>
      </p:pic>
      <p:pic>
        <p:nvPicPr>
          <p:cNvPr id="9" name="Picture 8">
            <a:extLst>
              <a:ext uri="{FF2B5EF4-FFF2-40B4-BE49-F238E27FC236}">
                <a16:creationId xmlns:a16="http://schemas.microsoft.com/office/drawing/2014/main" id="{5B235830-1B7A-B744-B7FD-B1C29338FB30}"/>
              </a:ext>
            </a:extLst>
          </p:cNvPr>
          <p:cNvPicPr>
            <a:picLocks noChangeAspect="1"/>
          </p:cNvPicPr>
          <p:nvPr/>
        </p:nvPicPr>
        <p:blipFill>
          <a:blip r:embed="rId7"/>
          <a:stretch>
            <a:fillRect/>
          </a:stretch>
        </p:blipFill>
        <p:spPr>
          <a:xfrm>
            <a:off x="5123353" y="3833320"/>
            <a:ext cx="2480708" cy="2756342"/>
          </a:xfrm>
          <a:prstGeom prst="rect">
            <a:avLst/>
          </a:prstGeom>
        </p:spPr>
      </p:pic>
      <p:pic>
        <p:nvPicPr>
          <p:cNvPr id="10" name="Picture 9">
            <a:extLst>
              <a:ext uri="{FF2B5EF4-FFF2-40B4-BE49-F238E27FC236}">
                <a16:creationId xmlns:a16="http://schemas.microsoft.com/office/drawing/2014/main" id="{A600F4A1-1DC2-A74F-8139-4494043C323A}"/>
              </a:ext>
            </a:extLst>
          </p:cNvPr>
          <p:cNvPicPr>
            <a:picLocks noChangeAspect="1"/>
          </p:cNvPicPr>
          <p:nvPr/>
        </p:nvPicPr>
        <p:blipFill>
          <a:blip r:embed="rId8"/>
          <a:stretch>
            <a:fillRect/>
          </a:stretch>
        </p:blipFill>
        <p:spPr>
          <a:xfrm>
            <a:off x="5313265" y="2086399"/>
            <a:ext cx="2216150" cy="1472758"/>
          </a:xfrm>
          <a:prstGeom prst="rect">
            <a:avLst/>
          </a:prstGeom>
        </p:spPr>
      </p:pic>
      <p:pic>
        <p:nvPicPr>
          <p:cNvPr id="11" name="Picture 10">
            <a:extLst>
              <a:ext uri="{FF2B5EF4-FFF2-40B4-BE49-F238E27FC236}">
                <a16:creationId xmlns:a16="http://schemas.microsoft.com/office/drawing/2014/main" id="{2500F9A8-686C-9242-93B9-5690FD1B1B2A}"/>
              </a:ext>
            </a:extLst>
          </p:cNvPr>
          <p:cNvPicPr>
            <a:picLocks noChangeAspect="1"/>
          </p:cNvPicPr>
          <p:nvPr/>
        </p:nvPicPr>
        <p:blipFill>
          <a:blip r:embed="rId9"/>
          <a:stretch>
            <a:fillRect/>
          </a:stretch>
        </p:blipFill>
        <p:spPr>
          <a:xfrm>
            <a:off x="7651102" y="3608645"/>
            <a:ext cx="2794000" cy="2095500"/>
          </a:xfrm>
          <a:prstGeom prst="rect">
            <a:avLst/>
          </a:prstGeom>
        </p:spPr>
      </p:pic>
      <p:sp>
        <p:nvSpPr>
          <p:cNvPr id="12" name="TextBox 11">
            <a:extLst>
              <a:ext uri="{FF2B5EF4-FFF2-40B4-BE49-F238E27FC236}">
                <a16:creationId xmlns:a16="http://schemas.microsoft.com/office/drawing/2014/main" id="{8121E03A-4E77-1149-9083-877EACBCD470}"/>
              </a:ext>
            </a:extLst>
          </p:cNvPr>
          <p:cNvSpPr txBox="1"/>
          <p:nvPr/>
        </p:nvSpPr>
        <p:spPr>
          <a:xfrm>
            <a:off x="10558269" y="3523675"/>
            <a:ext cx="1529923" cy="276999"/>
          </a:xfrm>
          <a:prstGeom prst="rect">
            <a:avLst/>
          </a:prstGeom>
          <a:noFill/>
        </p:spPr>
        <p:txBody>
          <a:bodyPr wrap="square" rtlCol="0">
            <a:spAutoFit/>
          </a:bodyPr>
          <a:lstStyle/>
          <a:p>
            <a:r>
              <a:rPr lang="en-US" sz="1200" dirty="0"/>
              <a:t>TMT and ELT concept</a:t>
            </a:r>
          </a:p>
        </p:txBody>
      </p:sp>
      <p:sp>
        <p:nvSpPr>
          <p:cNvPr id="13" name="TextBox 12">
            <a:extLst>
              <a:ext uri="{FF2B5EF4-FFF2-40B4-BE49-F238E27FC236}">
                <a16:creationId xmlns:a16="http://schemas.microsoft.com/office/drawing/2014/main" id="{150E0CC2-EED9-4246-8E66-A990678DFDC9}"/>
              </a:ext>
            </a:extLst>
          </p:cNvPr>
          <p:cNvSpPr txBox="1"/>
          <p:nvPr/>
        </p:nvSpPr>
        <p:spPr>
          <a:xfrm>
            <a:off x="6916710" y="3511212"/>
            <a:ext cx="704118" cy="307777"/>
          </a:xfrm>
          <a:prstGeom prst="rect">
            <a:avLst/>
          </a:prstGeom>
          <a:noFill/>
        </p:spPr>
        <p:txBody>
          <a:bodyPr wrap="square" rtlCol="0">
            <a:spAutoFit/>
          </a:bodyPr>
          <a:lstStyle/>
          <a:p>
            <a:r>
              <a:rPr lang="en-US" sz="1400" dirty="0"/>
              <a:t>SALT</a:t>
            </a:r>
          </a:p>
        </p:txBody>
      </p:sp>
      <p:sp>
        <p:nvSpPr>
          <p:cNvPr id="14" name="TextBox 13">
            <a:extLst>
              <a:ext uri="{FF2B5EF4-FFF2-40B4-BE49-F238E27FC236}">
                <a16:creationId xmlns:a16="http://schemas.microsoft.com/office/drawing/2014/main" id="{BF705CBE-2340-034A-8747-FF0FE1362118}"/>
              </a:ext>
            </a:extLst>
          </p:cNvPr>
          <p:cNvSpPr txBox="1"/>
          <p:nvPr/>
        </p:nvSpPr>
        <p:spPr>
          <a:xfrm>
            <a:off x="9318342" y="-18232"/>
            <a:ext cx="441724" cy="307777"/>
          </a:xfrm>
          <a:prstGeom prst="rect">
            <a:avLst/>
          </a:prstGeom>
          <a:noFill/>
        </p:spPr>
        <p:txBody>
          <a:bodyPr wrap="none" rtlCol="0">
            <a:spAutoFit/>
          </a:bodyPr>
          <a:lstStyle/>
          <a:p>
            <a:r>
              <a:rPr lang="en-US" sz="1400" dirty="0"/>
              <a:t>LBT</a:t>
            </a:r>
          </a:p>
        </p:txBody>
      </p:sp>
      <p:sp>
        <p:nvSpPr>
          <p:cNvPr id="15" name="TextBox 14">
            <a:extLst>
              <a:ext uri="{FF2B5EF4-FFF2-40B4-BE49-F238E27FC236}">
                <a16:creationId xmlns:a16="http://schemas.microsoft.com/office/drawing/2014/main" id="{827992C6-A1FE-9C49-802C-2A25E59DDD7D}"/>
              </a:ext>
            </a:extLst>
          </p:cNvPr>
          <p:cNvSpPr txBox="1"/>
          <p:nvPr/>
        </p:nvSpPr>
        <p:spPr>
          <a:xfrm>
            <a:off x="10445102" y="4614401"/>
            <a:ext cx="478272" cy="307777"/>
          </a:xfrm>
          <a:prstGeom prst="rect">
            <a:avLst/>
          </a:prstGeom>
          <a:noFill/>
        </p:spPr>
        <p:txBody>
          <a:bodyPr wrap="none" rtlCol="0">
            <a:spAutoFit/>
          </a:bodyPr>
          <a:lstStyle/>
          <a:p>
            <a:r>
              <a:rPr lang="en-US" sz="1400" dirty="0"/>
              <a:t>GTC</a:t>
            </a:r>
          </a:p>
        </p:txBody>
      </p:sp>
      <p:sp>
        <p:nvSpPr>
          <p:cNvPr id="16" name="TextBox 15">
            <a:extLst>
              <a:ext uri="{FF2B5EF4-FFF2-40B4-BE49-F238E27FC236}">
                <a16:creationId xmlns:a16="http://schemas.microsoft.com/office/drawing/2014/main" id="{32EE21DC-5DAD-2644-8130-A21EE980F91D}"/>
              </a:ext>
            </a:extLst>
          </p:cNvPr>
          <p:cNvSpPr txBox="1"/>
          <p:nvPr/>
        </p:nvSpPr>
        <p:spPr>
          <a:xfrm>
            <a:off x="7093553" y="6550223"/>
            <a:ext cx="871723" cy="307777"/>
          </a:xfrm>
          <a:prstGeom prst="rect">
            <a:avLst/>
          </a:prstGeom>
          <a:noFill/>
        </p:spPr>
        <p:txBody>
          <a:bodyPr wrap="square" rtlCol="0">
            <a:spAutoFit/>
          </a:bodyPr>
          <a:lstStyle/>
          <a:p>
            <a:r>
              <a:rPr lang="en-US" sz="1400" dirty="0"/>
              <a:t>VLT</a:t>
            </a:r>
          </a:p>
        </p:txBody>
      </p:sp>
    </p:spTree>
    <p:extLst>
      <p:ext uri="{BB962C8B-B14F-4D97-AF65-F5344CB8AC3E}">
        <p14:creationId xmlns:p14="http://schemas.microsoft.com/office/powerpoint/2010/main" val="4077548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68592-BCFB-AA43-9114-FFF64949C98E}"/>
              </a:ext>
            </a:extLst>
          </p:cNvPr>
          <p:cNvSpPr>
            <a:spLocks noGrp="1"/>
          </p:cNvSpPr>
          <p:nvPr>
            <p:ph type="title"/>
          </p:nvPr>
        </p:nvSpPr>
        <p:spPr/>
        <p:txBody>
          <a:bodyPr/>
          <a:lstStyle/>
          <a:p>
            <a:r>
              <a:rPr lang="en-US" dirty="0"/>
              <a:t>Large telescopes of the world</a:t>
            </a:r>
          </a:p>
        </p:txBody>
      </p:sp>
      <p:sp>
        <p:nvSpPr>
          <p:cNvPr id="3" name="Content Placeholder 2">
            <a:extLst>
              <a:ext uri="{FF2B5EF4-FFF2-40B4-BE49-F238E27FC236}">
                <a16:creationId xmlns:a16="http://schemas.microsoft.com/office/drawing/2014/main" id="{29777B54-0BB8-D548-8800-E54D567666D4}"/>
              </a:ext>
            </a:extLst>
          </p:cNvPr>
          <p:cNvSpPr>
            <a:spLocks noGrp="1"/>
          </p:cNvSpPr>
          <p:nvPr>
            <p:ph idx="1"/>
          </p:nvPr>
        </p:nvSpPr>
        <p:spPr>
          <a:xfrm>
            <a:off x="838200" y="1825625"/>
            <a:ext cx="6614786" cy="1871385"/>
          </a:xfrm>
        </p:spPr>
        <p:txBody>
          <a:bodyPr/>
          <a:lstStyle/>
          <a:p>
            <a:r>
              <a:rPr lang="en-US" dirty="0">
                <a:hlinkClick r:id="rId2"/>
              </a:rPr>
              <a:t>World’s largest telescopes</a:t>
            </a:r>
            <a:endParaRPr lang="en-US" dirty="0"/>
          </a:p>
          <a:p>
            <a:r>
              <a:rPr lang="en-US" dirty="0"/>
              <a:t>Extremely large telescopes of the (near?) future</a:t>
            </a:r>
          </a:p>
        </p:txBody>
      </p:sp>
      <p:pic>
        <p:nvPicPr>
          <p:cNvPr id="6" name="Picture 5">
            <a:extLst>
              <a:ext uri="{FF2B5EF4-FFF2-40B4-BE49-F238E27FC236}">
                <a16:creationId xmlns:a16="http://schemas.microsoft.com/office/drawing/2014/main" id="{374220F5-C447-574D-AE12-299FB8E29A64}"/>
              </a:ext>
            </a:extLst>
          </p:cNvPr>
          <p:cNvPicPr>
            <a:picLocks noChangeAspect="1"/>
          </p:cNvPicPr>
          <p:nvPr/>
        </p:nvPicPr>
        <p:blipFill>
          <a:blip r:embed="rId3"/>
          <a:stretch>
            <a:fillRect/>
          </a:stretch>
        </p:blipFill>
        <p:spPr>
          <a:xfrm>
            <a:off x="0" y="3949803"/>
            <a:ext cx="12747739" cy="2409147"/>
          </a:xfrm>
          <a:prstGeom prst="rect">
            <a:avLst/>
          </a:prstGeom>
        </p:spPr>
      </p:pic>
    </p:spTree>
    <p:extLst>
      <p:ext uri="{BB962C8B-B14F-4D97-AF65-F5344CB8AC3E}">
        <p14:creationId xmlns:p14="http://schemas.microsoft.com/office/powerpoint/2010/main" val="3428413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C142E-CD50-4C4B-9874-6E574AF56E29}"/>
              </a:ext>
            </a:extLst>
          </p:cNvPr>
          <p:cNvSpPr>
            <a:spLocks noGrp="1"/>
          </p:cNvSpPr>
          <p:nvPr>
            <p:ph type="title"/>
          </p:nvPr>
        </p:nvSpPr>
        <p:spPr/>
        <p:txBody>
          <a:bodyPr/>
          <a:lstStyle/>
          <a:p>
            <a:r>
              <a:rPr lang="en-US" dirty="0"/>
              <a:t>Mirror coatings</a:t>
            </a:r>
          </a:p>
        </p:txBody>
      </p:sp>
      <p:sp>
        <p:nvSpPr>
          <p:cNvPr id="3" name="Content Placeholder 2">
            <a:extLst>
              <a:ext uri="{FF2B5EF4-FFF2-40B4-BE49-F238E27FC236}">
                <a16:creationId xmlns:a16="http://schemas.microsoft.com/office/drawing/2014/main" id="{A393C2C2-873C-1A43-8B87-6BE8E0F04FF6}"/>
              </a:ext>
            </a:extLst>
          </p:cNvPr>
          <p:cNvSpPr>
            <a:spLocks noGrp="1"/>
          </p:cNvSpPr>
          <p:nvPr>
            <p:ph idx="1"/>
          </p:nvPr>
        </p:nvSpPr>
        <p:spPr>
          <a:xfrm>
            <a:off x="838200" y="1825625"/>
            <a:ext cx="6101219" cy="4351338"/>
          </a:xfrm>
        </p:spPr>
        <p:txBody>
          <a:bodyPr/>
          <a:lstStyle/>
          <a:p>
            <a:r>
              <a:rPr lang="en-US" dirty="0"/>
              <a:t>Reflectivity of mirrors comes from very thin metallic coating</a:t>
            </a:r>
          </a:p>
          <a:p>
            <a:pPr lvl="1"/>
            <a:r>
              <a:rPr lang="en-US" dirty="0"/>
              <a:t>Aluminum (Al) is typical</a:t>
            </a:r>
          </a:p>
          <a:p>
            <a:pPr lvl="1"/>
            <a:r>
              <a:rPr lang="en-US" dirty="0"/>
              <a:t>Silver and gold have slightly higher near-IR reflectivity, but lower in blue</a:t>
            </a:r>
          </a:p>
          <a:p>
            <a:r>
              <a:rPr lang="en-US" dirty="0"/>
              <a:t>Mirrors periodically need to be recoated due to degradation of coating</a:t>
            </a:r>
          </a:p>
          <a:p>
            <a:pPr lvl="1"/>
            <a:r>
              <a:rPr lang="en-US" dirty="0"/>
              <a:t>Affects some telescope closure criteria, e.g. humidity and dust</a:t>
            </a:r>
          </a:p>
          <a:p>
            <a:pPr marL="0" indent="0">
              <a:buNone/>
            </a:pPr>
            <a:endParaRPr lang="en-US" dirty="0"/>
          </a:p>
        </p:txBody>
      </p:sp>
      <p:pic>
        <p:nvPicPr>
          <p:cNvPr id="4" name="Picture 3">
            <a:extLst>
              <a:ext uri="{FF2B5EF4-FFF2-40B4-BE49-F238E27FC236}">
                <a16:creationId xmlns:a16="http://schemas.microsoft.com/office/drawing/2014/main" id="{FF379AAB-E2C6-DC45-A3B2-9BDCEDB34401}"/>
              </a:ext>
            </a:extLst>
          </p:cNvPr>
          <p:cNvPicPr>
            <a:picLocks noChangeAspect="1"/>
          </p:cNvPicPr>
          <p:nvPr/>
        </p:nvPicPr>
        <p:blipFill>
          <a:blip r:embed="rId2"/>
          <a:stretch>
            <a:fillRect/>
          </a:stretch>
        </p:blipFill>
        <p:spPr>
          <a:xfrm>
            <a:off x="7034036" y="221402"/>
            <a:ext cx="5045230" cy="3804944"/>
          </a:xfrm>
          <a:prstGeom prst="rect">
            <a:avLst/>
          </a:prstGeom>
        </p:spPr>
      </p:pic>
    </p:spTree>
    <p:extLst>
      <p:ext uri="{BB962C8B-B14F-4D97-AF65-F5344CB8AC3E}">
        <p14:creationId xmlns:p14="http://schemas.microsoft.com/office/powerpoint/2010/main" val="2660932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61ECE-FE14-334D-B76B-F935F7ADD9B7}"/>
              </a:ext>
            </a:extLst>
          </p:cNvPr>
          <p:cNvSpPr>
            <a:spLocks noGrp="1"/>
          </p:cNvSpPr>
          <p:nvPr>
            <p:ph type="title"/>
          </p:nvPr>
        </p:nvSpPr>
        <p:spPr/>
        <p:txBody>
          <a:bodyPr/>
          <a:lstStyle/>
          <a:p>
            <a:r>
              <a:rPr lang="en-US" dirty="0"/>
              <a:t>Telescope mounts and pointing</a:t>
            </a:r>
          </a:p>
        </p:txBody>
      </p:sp>
      <p:sp>
        <p:nvSpPr>
          <p:cNvPr id="3" name="Content Placeholder 2">
            <a:extLst>
              <a:ext uri="{FF2B5EF4-FFF2-40B4-BE49-F238E27FC236}">
                <a16:creationId xmlns:a16="http://schemas.microsoft.com/office/drawing/2014/main" id="{86DAB6EE-91D0-8847-8517-4383AACB9C65}"/>
              </a:ext>
            </a:extLst>
          </p:cNvPr>
          <p:cNvSpPr>
            <a:spLocks noGrp="1"/>
          </p:cNvSpPr>
          <p:nvPr>
            <p:ph idx="1"/>
          </p:nvPr>
        </p:nvSpPr>
        <p:spPr>
          <a:xfrm>
            <a:off x="838200" y="2004163"/>
            <a:ext cx="6013537" cy="4172799"/>
          </a:xfrm>
        </p:spPr>
        <p:txBody>
          <a:bodyPr/>
          <a:lstStyle/>
          <a:p>
            <a:r>
              <a:rPr lang="en-US" dirty="0"/>
              <a:t>Telescope mounts</a:t>
            </a:r>
          </a:p>
          <a:p>
            <a:pPr lvl="1"/>
            <a:r>
              <a:rPr lang="en-US" dirty="0"/>
              <a:t>Equatorial</a:t>
            </a:r>
          </a:p>
          <a:p>
            <a:pPr lvl="2"/>
            <a:r>
              <a:rPr lang="en-US" dirty="0"/>
              <a:t>Focal plane aligned with NSEW</a:t>
            </a:r>
          </a:p>
          <a:p>
            <a:pPr lvl="1"/>
            <a:r>
              <a:rPr lang="en-US" dirty="0"/>
              <a:t>alt-</a:t>
            </a:r>
            <a:r>
              <a:rPr lang="en-US" dirty="0" err="1"/>
              <a:t>az</a:t>
            </a:r>
            <a:endParaRPr lang="en-US" dirty="0"/>
          </a:p>
          <a:p>
            <a:pPr lvl="2"/>
            <a:r>
              <a:rPr lang="en-US" dirty="0"/>
              <a:t>Focal plane aligned with zenith/horizon</a:t>
            </a:r>
          </a:p>
          <a:p>
            <a:pPr lvl="2"/>
            <a:r>
              <a:rPr lang="en-US" dirty="0"/>
              <a:t>Need for </a:t>
            </a:r>
            <a:r>
              <a:rPr lang="en-US" dirty="0" err="1"/>
              <a:t>derotator</a:t>
            </a:r>
            <a:endParaRPr lang="en-US" dirty="0"/>
          </a:p>
          <a:p>
            <a:r>
              <a:rPr lang="en-US" dirty="0"/>
              <a:t>Pointing and pointing models</a:t>
            </a:r>
          </a:p>
          <a:p>
            <a:pPr lvl="1"/>
            <a:r>
              <a:rPr lang="en-US" dirty="0"/>
              <a:t>Typical pointing accuracy : few arcseconds</a:t>
            </a:r>
          </a:p>
          <a:p>
            <a:pPr lvl="1"/>
            <a:r>
              <a:rPr lang="en-US" dirty="0"/>
              <a:t>Guiding </a:t>
            </a:r>
          </a:p>
          <a:p>
            <a:pPr marL="0" indent="0">
              <a:buNone/>
            </a:pPr>
            <a:endParaRPr lang="en-US" dirty="0"/>
          </a:p>
        </p:txBody>
      </p:sp>
      <p:pic>
        <p:nvPicPr>
          <p:cNvPr id="4" name="Picture 3">
            <a:extLst>
              <a:ext uri="{FF2B5EF4-FFF2-40B4-BE49-F238E27FC236}">
                <a16:creationId xmlns:a16="http://schemas.microsoft.com/office/drawing/2014/main" id="{A18F5DAF-B727-6541-95F6-3689DFA7854B}"/>
              </a:ext>
            </a:extLst>
          </p:cNvPr>
          <p:cNvPicPr>
            <a:picLocks noChangeAspect="1"/>
          </p:cNvPicPr>
          <p:nvPr/>
        </p:nvPicPr>
        <p:blipFill>
          <a:blip r:embed="rId2"/>
          <a:stretch>
            <a:fillRect/>
          </a:stretch>
        </p:blipFill>
        <p:spPr>
          <a:xfrm>
            <a:off x="9907982" y="191434"/>
            <a:ext cx="2088963" cy="3133445"/>
          </a:xfrm>
          <a:prstGeom prst="rect">
            <a:avLst/>
          </a:prstGeom>
        </p:spPr>
      </p:pic>
      <p:pic>
        <p:nvPicPr>
          <p:cNvPr id="5" name="Picture 4">
            <a:extLst>
              <a:ext uri="{FF2B5EF4-FFF2-40B4-BE49-F238E27FC236}">
                <a16:creationId xmlns:a16="http://schemas.microsoft.com/office/drawing/2014/main" id="{4596AD2A-E390-CA4E-B80A-183D6EE075F8}"/>
              </a:ext>
            </a:extLst>
          </p:cNvPr>
          <p:cNvPicPr>
            <a:picLocks noChangeAspect="1"/>
          </p:cNvPicPr>
          <p:nvPr/>
        </p:nvPicPr>
        <p:blipFill>
          <a:blip r:embed="rId3"/>
          <a:stretch>
            <a:fillRect/>
          </a:stretch>
        </p:blipFill>
        <p:spPr>
          <a:xfrm>
            <a:off x="7127380" y="1300043"/>
            <a:ext cx="2306753" cy="2556651"/>
          </a:xfrm>
          <a:prstGeom prst="rect">
            <a:avLst/>
          </a:prstGeom>
        </p:spPr>
      </p:pic>
      <p:pic>
        <p:nvPicPr>
          <p:cNvPr id="6" name="Picture 5">
            <a:extLst>
              <a:ext uri="{FF2B5EF4-FFF2-40B4-BE49-F238E27FC236}">
                <a16:creationId xmlns:a16="http://schemas.microsoft.com/office/drawing/2014/main" id="{410304C3-0237-BE4B-ABE5-34414453248F}"/>
              </a:ext>
            </a:extLst>
          </p:cNvPr>
          <p:cNvPicPr>
            <a:picLocks noChangeAspect="1"/>
          </p:cNvPicPr>
          <p:nvPr/>
        </p:nvPicPr>
        <p:blipFill>
          <a:blip r:embed="rId4"/>
          <a:stretch>
            <a:fillRect/>
          </a:stretch>
        </p:blipFill>
        <p:spPr>
          <a:xfrm>
            <a:off x="9514508" y="3780792"/>
            <a:ext cx="2306753" cy="3077208"/>
          </a:xfrm>
          <a:prstGeom prst="rect">
            <a:avLst/>
          </a:prstGeom>
        </p:spPr>
      </p:pic>
    </p:spTree>
    <p:extLst>
      <p:ext uri="{BB962C8B-B14F-4D97-AF65-F5344CB8AC3E}">
        <p14:creationId xmlns:p14="http://schemas.microsoft.com/office/powerpoint/2010/main" val="1442719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C6774-F693-E74A-8CF7-2FF12FEA073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2E5D72C-4913-074C-87F3-C34DCD47A71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35767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BC277-7544-6E4B-ACF5-5B8E9ACB8E4C}"/>
              </a:ext>
            </a:extLst>
          </p:cNvPr>
          <p:cNvSpPr>
            <a:spLocks noGrp="1"/>
          </p:cNvSpPr>
          <p:nvPr>
            <p:ph type="title"/>
          </p:nvPr>
        </p:nvSpPr>
        <p:spPr/>
        <p:txBody>
          <a:bodyPr/>
          <a:lstStyle/>
          <a:p>
            <a:r>
              <a:rPr lang="en-US" dirty="0"/>
              <a:t>Optics and astronomy</a:t>
            </a:r>
          </a:p>
        </p:txBody>
      </p:sp>
      <p:sp>
        <p:nvSpPr>
          <p:cNvPr id="3" name="Content Placeholder 2">
            <a:extLst>
              <a:ext uri="{FF2B5EF4-FFF2-40B4-BE49-F238E27FC236}">
                <a16:creationId xmlns:a16="http://schemas.microsoft.com/office/drawing/2014/main" id="{3E40FAA8-D2D8-C64E-95B4-250B9FC59994}"/>
              </a:ext>
            </a:extLst>
          </p:cNvPr>
          <p:cNvSpPr>
            <a:spLocks noGrp="1"/>
          </p:cNvSpPr>
          <p:nvPr>
            <p:ph idx="1"/>
          </p:nvPr>
        </p:nvSpPr>
        <p:spPr/>
        <p:txBody>
          <a:bodyPr/>
          <a:lstStyle/>
          <a:p>
            <a:r>
              <a:rPr lang="en-US" dirty="0"/>
              <a:t>As astronomers study light, optics are a critical tool</a:t>
            </a:r>
          </a:p>
          <a:p>
            <a:r>
              <a:rPr lang="en-US" dirty="0"/>
              <a:t>Especially true given that most objects are very faint, so need to collect light over large area and attempt to direct it all to the same place</a:t>
            </a:r>
          </a:p>
        </p:txBody>
      </p:sp>
    </p:spTree>
    <p:extLst>
      <p:ext uri="{BB962C8B-B14F-4D97-AF65-F5344CB8AC3E}">
        <p14:creationId xmlns:p14="http://schemas.microsoft.com/office/powerpoint/2010/main" val="1726317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289-DF0B-E44E-AC26-BD6648118274}"/>
              </a:ext>
            </a:extLst>
          </p:cNvPr>
          <p:cNvSpPr>
            <a:spLocks noGrp="1"/>
          </p:cNvSpPr>
          <p:nvPr>
            <p:ph type="ctrTitle"/>
          </p:nvPr>
        </p:nvSpPr>
        <p:spPr/>
        <p:txBody>
          <a:bodyPr/>
          <a:lstStyle/>
          <a:p>
            <a:r>
              <a:rPr lang="en-US" dirty="0"/>
              <a:t>ASTR 535</a:t>
            </a:r>
          </a:p>
        </p:txBody>
      </p:sp>
      <p:sp>
        <p:nvSpPr>
          <p:cNvPr id="3" name="Subtitle 2">
            <a:extLst>
              <a:ext uri="{FF2B5EF4-FFF2-40B4-BE49-F238E27FC236}">
                <a16:creationId xmlns:a16="http://schemas.microsoft.com/office/drawing/2014/main" id="{82F8B35F-ECCA-A24A-B994-FA3C3747909F}"/>
              </a:ext>
            </a:extLst>
          </p:cNvPr>
          <p:cNvSpPr>
            <a:spLocks noGrp="1"/>
          </p:cNvSpPr>
          <p:nvPr>
            <p:ph type="subTitle" idx="1"/>
          </p:nvPr>
        </p:nvSpPr>
        <p:spPr/>
        <p:txBody>
          <a:bodyPr/>
          <a:lstStyle/>
          <a:p>
            <a:r>
              <a:rPr lang="en-US" dirty="0"/>
              <a:t>Observational Techniques</a:t>
            </a:r>
          </a:p>
          <a:p>
            <a:r>
              <a:rPr lang="en-US" dirty="0"/>
              <a:t>Optics  / Telescopes</a:t>
            </a:r>
          </a:p>
          <a:p>
            <a:r>
              <a:rPr lang="en-US" dirty="0"/>
              <a:t>Aberrations</a:t>
            </a:r>
          </a:p>
          <a:p>
            <a:endParaRPr lang="en-US" dirty="0"/>
          </a:p>
          <a:p>
            <a:endParaRPr lang="en-US" dirty="0"/>
          </a:p>
        </p:txBody>
      </p:sp>
    </p:spTree>
    <p:extLst>
      <p:ext uri="{BB962C8B-B14F-4D97-AF65-F5344CB8AC3E}">
        <p14:creationId xmlns:p14="http://schemas.microsoft.com/office/powerpoint/2010/main" val="61973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B12C3-9CF2-5D46-AE08-A3F3BF087086}"/>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189DF8B3-A18F-9544-BDD1-A02A01454467}"/>
              </a:ext>
            </a:extLst>
          </p:cNvPr>
          <p:cNvSpPr>
            <a:spLocks noGrp="1"/>
          </p:cNvSpPr>
          <p:nvPr>
            <p:ph idx="1"/>
          </p:nvPr>
        </p:nvSpPr>
        <p:spPr/>
        <p:txBody>
          <a:bodyPr/>
          <a:lstStyle/>
          <a:p>
            <a:r>
              <a:rPr lang="en-US" dirty="0"/>
              <a:t>Understand Fermat’s principle, and know what optical shapes produce </a:t>
            </a:r>
            <a:r>
              <a:rPr lang="en-US" dirty="0" err="1"/>
              <a:t>unaberrated</a:t>
            </a:r>
            <a:r>
              <a:rPr lang="en-US" dirty="0"/>
              <a:t> images for different situations.</a:t>
            </a:r>
          </a:p>
          <a:p>
            <a:r>
              <a:rPr lang="en-US" dirty="0"/>
              <a:t>Know the terminology: conic constant</a:t>
            </a:r>
          </a:p>
          <a:p>
            <a:r>
              <a:rPr lang="en-US" dirty="0"/>
              <a:t>Understand the basic  concepts of aberration.</a:t>
            </a:r>
          </a:p>
          <a:p>
            <a:r>
              <a:rPr lang="en-US" dirty="0"/>
              <a:t>Know what the five third-order aberrations are: spherical, astigmatism, coma, field curvature, and distortion and have a basic idea about how the affect image quality or location</a:t>
            </a:r>
          </a:p>
        </p:txBody>
      </p:sp>
    </p:spTree>
    <p:extLst>
      <p:ext uri="{BB962C8B-B14F-4D97-AF65-F5344CB8AC3E}">
        <p14:creationId xmlns:p14="http://schemas.microsoft.com/office/powerpoint/2010/main" val="3120097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C6F6C-8AFD-624D-ADB3-293930CBD31F}"/>
              </a:ext>
            </a:extLst>
          </p:cNvPr>
          <p:cNvSpPr>
            <a:spLocks noGrp="1"/>
          </p:cNvSpPr>
          <p:nvPr>
            <p:ph type="title"/>
          </p:nvPr>
        </p:nvSpPr>
        <p:spPr/>
        <p:txBody>
          <a:bodyPr/>
          <a:lstStyle/>
          <a:p>
            <a:r>
              <a:rPr lang="en-US" dirty="0"/>
              <a:t>Aberrations: surface shapes for perfect images</a:t>
            </a:r>
          </a:p>
        </p:txBody>
      </p:sp>
      <p:sp>
        <p:nvSpPr>
          <p:cNvPr id="3" name="Content Placeholder 2">
            <a:extLst>
              <a:ext uri="{FF2B5EF4-FFF2-40B4-BE49-F238E27FC236}">
                <a16:creationId xmlns:a16="http://schemas.microsoft.com/office/drawing/2014/main" id="{27E895A4-D027-A840-B093-7660A6C6A7A6}"/>
              </a:ext>
            </a:extLst>
          </p:cNvPr>
          <p:cNvSpPr>
            <a:spLocks noGrp="1"/>
          </p:cNvSpPr>
          <p:nvPr>
            <p:ph idx="1"/>
          </p:nvPr>
        </p:nvSpPr>
        <p:spPr>
          <a:xfrm>
            <a:off x="1176403" y="2190750"/>
            <a:ext cx="10515600" cy="4351338"/>
          </a:xfrm>
        </p:spPr>
        <p:txBody>
          <a:bodyPr>
            <a:normAutofit fontScale="92500" lnSpcReduction="10000"/>
          </a:bodyPr>
          <a:lstStyle/>
          <a:p>
            <a:r>
              <a:rPr lang="en-US" dirty="0"/>
              <a:t>Fermat’s principle</a:t>
            </a:r>
          </a:p>
          <a:p>
            <a:pPr lvl="1"/>
            <a:r>
              <a:rPr lang="en-US" dirty="0"/>
              <a:t>Light travels path such that small variations in path doesn’t change light travel time. Alternatively, light travels such that the optical path length (OPL) is unchanged to first order for small change in path</a:t>
            </a:r>
          </a:p>
          <a:p>
            <a:pPr marL="457200" lvl="1" indent="0">
              <a:buNone/>
            </a:pPr>
            <a:r>
              <a:rPr lang="en-US" dirty="0"/>
              <a:t>             OPL = ∫ c dt = ∫ (c/v) v dt = ∫ n ds</a:t>
            </a:r>
          </a:p>
          <a:p>
            <a:pPr lvl="1"/>
            <a:endParaRPr lang="en-US" dirty="0"/>
          </a:p>
          <a:p>
            <a:pPr lvl="1"/>
            <a:r>
              <a:rPr lang="en-US" dirty="0"/>
              <a:t>Implies the laws of refraction and reflection</a:t>
            </a:r>
          </a:p>
          <a:p>
            <a:pPr lvl="1"/>
            <a:r>
              <a:rPr lang="en-US" dirty="0"/>
              <a:t>Consistent with wave theory</a:t>
            </a:r>
          </a:p>
          <a:p>
            <a:r>
              <a:rPr lang="en-US" dirty="0"/>
              <a:t>Implication for </a:t>
            </a:r>
            <a:r>
              <a:rPr lang="en-US" dirty="0" err="1"/>
              <a:t>unaberrated</a:t>
            </a:r>
            <a:r>
              <a:rPr lang="en-US" dirty="0"/>
              <a:t> images: if we want light from all location in the aperture to arrive at the same location, they must all have the same optical path length</a:t>
            </a:r>
          </a:p>
          <a:p>
            <a:pPr lvl="1"/>
            <a:r>
              <a:rPr lang="en-US" dirty="0"/>
              <a:t>Implication for the surface shape depends on situation, i.e. where the object is located relative to the aperture</a:t>
            </a:r>
          </a:p>
          <a:p>
            <a:endParaRPr lang="en-US" dirty="0"/>
          </a:p>
        </p:txBody>
      </p:sp>
      <p:sp>
        <p:nvSpPr>
          <p:cNvPr id="5" name="AutoShape 2" descr="$\displaystyle \int$">
            <a:extLst>
              <a:ext uri="{FF2B5EF4-FFF2-40B4-BE49-F238E27FC236}">
                <a16:creationId xmlns:a16="http://schemas.microsoft.com/office/drawing/2014/main" id="{E8BB19BE-D9B0-5743-B977-AC54F55A1C80}"/>
              </a:ext>
            </a:extLst>
          </p:cNvPr>
          <p:cNvSpPr>
            <a:spLocks noChangeAspect="1" noChangeArrowheads="1"/>
          </p:cNvSpPr>
          <p:nvPr/>
        </p:nvSpPr>
        <p:spPr bwMode="auto">
          <a:xfrm>
            <a:off x="1139891" y="2206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3" descr="$\displaystyle \int$">
            <a:extLst>
              <a:ext uri="{FF2B5EF4-FFF2-40B4-BE49-F238E27FC236}">
                <a16:creationId xmlns:a16="http://schemas.microsoft.com/office/drawing/2014/main" id="{3838DECE-0E74-3948-A140-04F27F894E02}"/>
              </a:ext>
            </a:extLst>
          </p:cNvPr>
          <p:cNvSpPr>
            <a:spLocks noChangeAspect="1" noChangeArrowheads="1"/>
          </p:cNvSpPr>
          <p:nvPr/>
        </p:nvSpPr>
        <p:spPr bwMode="auto">
          <a:xfrm>
            <a:off x="2122553" y="2206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isplaystyle {c\over v}$">
            <a:extLst>
              <a:ext uri="{FF2B5EF4-FFF2-40B4-BE49-F238E27FC236}">
                <a16:creationId xmlns:a16="http://schemas.microsoft.com/office/drawing/2014/main" id="{B007B946-9277-4941-AFF7-F30B09EE9D1B}"/>
              </a:ext>
            </a:extLst>
          </p:cNvPr>
          <p:cNvSpPr>
            <a:spLocks noChangeAspect="1" noChangeArrowheads="1"/>
          </p:cNvSpPr>
          <p:nvPr/>
        </p:nvSpPr>
        <p:spPr bwMode="auto">
          <a:xfrm>
            <a:off x="2582928" y="2206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5" descr="$\displaystyle \int$">
            <a:extLst>
              <a:ext uri="{FF2B5EF4-FFF2-40B4-BE49-F238E27FC236}">
                <a16:creationId xmlns:a16="http://schemas.microsoft.com/office/drawing/2014/main" id="{FA70257E-2719-054F-928A-4C63C4BD221F}"/>
              </a:ext>
            </a:extLst>
          </p:cNvPr>
          <p:cNvSpPr>
            <a:spLocks noChangeAspect="1" noChangeArrowheads="1"/>
          </p:cNvSpPr>
          <p:nvPr/>
        </p:nvSpPr>
        <p:spPr bwMode="auto">
          <a:xfrm>
            <a:off x="3565591" y="2206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79156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FAE4-CBF9-2348-A156-32574EE17AA7}"/>
              </a:ext>
            </a:extLst>
          </p:cNvPr>
          <p:cNvSpPr>
            <a:spLocks noGrp="1"/>
          </p:cNvSpPr>
          <p:nvPr>
            <p:ph type="title"/>
          </p:nvPr>
        </p:nvSpPr>
        <p:spPr/>
        <p:txBody>
          <a:bodyPr/>
          <a:lstStyle/>
          <a:p>
            <a:r>
              <a:rPr lang="en-US" dirty="0"/>
              <a:t>Fermat’s principle and shapes for </a:t>
            </a:r>
            <a:r>
              <a:rPr lang="en-US" dirty="0" err="1"/>
              <a:t>unaberrated</a:t>
            </a:r>
            <a:r>
              <a:rPr lang="en-US" dirty="0"/>
              <a:t> images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9057470-3ACE-5C43-94BA-23CBB6C62DDB}"/>
                  </a:ext>
                </a:extLst>
              </p:cNvPr>
              <p:cNvSpPr>
                <a:spLocks noGrp="1"/>
              </p:cNvSpPr>
              <p:nvPr>
                <p:ph idx="1"/>
              </p:nvPr>
            </p:nvSpPr>
            <p:spPr>
              <a:xfrm>
                <a:off x="838200" y="1825624"/>
                <a:ext cx="7494716" cy="5032375"/>
              </a:xfrm>
            </p:spPr>
            <p:txBody>
              <a:bodyPr>
                <a:normAutofit fontScale="92500" lnSpcReduction="10000"/>
              </a:bodyPr>
              <a:lstStyle/>
              <a:p>
                <a:r>
                  <a:rPr lang="en-US" dirty="0"/>
                  <a:t>Implication for </a:t>
                </a:r>
                <a:r>
                  <a:rPr lang="en-US" dirty="0" err="1"/>
                  <a:t>unaberrated</a:t>
                </a:r>
                <a:r>
                  <a:rPr lang="en-US" dirty="0"/>
                  <a:t> images</a:t>
                </a:r>
              </a:p>
              <a:p>
                <a:pPr lvl="1"/>
                <a:r>
                  <a:rPr lang="en-US" dirty="0"/>
                  <a:t>Concave mirror, object at infinity –&gt; paraboloid</a:t>
                </a:r>
              </a:p>
              <a:p>
                <a:pPr lvl="2"/>
                <a:r>
                  <a:rPr lang="en-US" dirty="0"/>
                  <a:t>Application: primary mirror of telescope</a:t>
                </a:r>
              </a:p>
              <a:p>
                <a:pPr lvl="1"/>
                <a:r>
                  <a:rPr lang="en-US" dirty="0"/>
                  <a:t>Concave mirror, object at finite distance </a:t>
                </a:r>
                <a:r>
                  <a:rPr lang="en-US" dirty="0">
                    <a:sym typeface="Wingdings" pitchFamily="2" charset="2"/>
                  </a:rPr>
                  <a:t> ellipsoid</a:t>
                </a:r>
                <a:endParaRPr lang="en-US" dirty="0"/>
              </a:p>
              <a:p>
                <a:pPr lvl="2"/>
                <a:r>
                  <a:rPr lang="en-US" dirty="0"/>
                  <a:t>Application: secondary mirror of Gregorian telescope</a:t>
                </a:r>
              </a:p>
              <a:p>
                <a:pPr lvl="1"/>
                <a:r>
                  <a:rPr lang="en-US" dirty="0"/>
                  <a:t>Convex mirror, object at finite distance </a:t>
                </a:r>
                <a:r>
                  <a:rPr lang="en-US" dirty="0">
                    <a:sym typeface="Wingdings" pitchFamily="2" charset="2"/>
                  </a:rPr>
                  <a:t> hyperboloid</a:t>
                </a:r>
                <a:endParaRPr lang="en-US" dirty="0"/>
              </a:p>
              <a:p>
                <a:pPr lvl="2"/>
                <a:r>
                  <a:rPr lang="en-US" dirty="0"/>
                  <a:t>Application: secondary mirror of Cassegrain telescope</a:t>
                </a:r>
              </a:p>
              <a:p>
                <a:r>
                  <a:rPr lang="en-US" dirty="0"/>
                  <a:t>These shapes are families of surfaces: parameters within a family related to object and image distances</a:t>
                </a:r>
              </a:p>
              <a:p>
                <a:pPr lvl="1"/>
                <a:r>
                  <a:rPr lang="en-US" dirty="0"/>
                  <a:t>Conic sections and conic constants</a:t>
                </a:r>
              </a:p>
              <a:p>
                <a:pPr marL="457200" lvl="1" indent="0">
                  <a:buNone/>
                </a:pPr>
                <a:r>
                  <a:rPr lang="en-US" dirty="0"/>
                  <a:t>           </a:t>
                </a:r>
                <a14:m>
                  <m:oMath xmlns:m="http://schemas.openxmlformats.org/officeDocument/2006/math">
                    <m:r>
                      <a:rPr lang="en-US" i="1" smtClean="0">
                        <a:latin typeface="Cambria Math" panose="02040503050406030204" pitchFamily="18" charset="0"/>
                        <a:ea typeface="Cambria Math" panose="02040503050406030204" pitchFamily="18" charset="0"/>
                      </a:rPr>
                      <m:t>𝜌</m:t>
                    </m:r>
                  </m:oMath>
                </a14:m>
                <a:r>
                  <a:rPr lang="en-US" baseline="30000" dirty="0"/>
                  <a:t>2</a:t>
                </a:r>
                <a14:m>
                  <m:oMath xmlns:m="http://schemas.openxmlformats.org/officeDocument/2006/math">
                    <m:r>
                      <a:rPr lang="en-US" b="0" i="1" dirty="0" smtClean="0">
                        <a:latin typeface="Cambria Math" panose="02040503050406030204" pitchFamily="18" charset="0"/>
                      </a:rPr>
                      <m:t> −2 </m:t>
                    </m:r>
                    <m:r>
                      <a:rPr lang="en-US" b="0" i="1" dirty="0" smtClean="0">
                        <a:latin typeface="Cambria Math" panose="02040503050406030204" pitchFamily="18" charset="0"/>
                      </a:rPr>
                      <m:t>𝑅</m:t>
                    </m:r>
                    <m:r>
                      <a:rPr lang="en-US" b="0" i="1" dirty="0" smtClean="0">
                        <a:latin typeface="Cambria Math" panose="02040503050406030204" pitchFamily="18" charset="0"/>
                      </a:rPr>
                      <m:t> </m:t>
                    </m:r>
                    <m:r>
                      <a:rPr lang="en-US" b="0" i="1" dirty="0" smtClean="0">
                        <a:latin typeface="Cambria Math" panose="02040503050406030204" pitchFamily="18" charset="0"/>
                      </a:rPr>
                      <m:t>𝑧</m:t>
                    </m:r>
                    <m:r>
                      <a:rPr lang="en-US" b="0" i="1" dirty="0" smtClean="0">
                        <a:latin typeface="Cambria Math" panose="02040503050406030204" pitchFamily="18" charset="0"/>
                      </a:rPr>
                      <m:t>+</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1+</m:t>
                        </m:r>
                        <m:r>
                          <a:rPr lang="en-US" b="0" i="1" dirty="0" smtClean="0">
                            <a:latin typeface="Cambria Math" panose="02040503050406030204" pitchFamily="18" charset="0"/>
                          </a:rPr>
                          <m:t>𝐾</m:t>
                        </m:r>
                      </m:e>
                    </m:d>
                    <m:r>
                      <a:rPr lang="en-US" b="0" i="1" dirty="0" smtClean="0">
                        <a:latin typeface="Cambria Math" panose="02040503050406030204" pitchFamily="18" charset="0"/>
                      </a:rPr>
                      <m:t> </m:t>
                    </m:r>
                    <m:r>
                      <a:rPr lang="en-US" b="0" i="1" dirty="0" smtClean="0">
                        <a:latin typeface="Cambria Math" panose="02040503050406030204" pitchFamily="18" charset="0"/>
                      </a:rPr>
                      <m:t>𝑧</m:t>
                    </m:r>
                    <m:r>
                      <a:rPr lang="en-US" b="0" i="1" baseline="30000" dirty="0" smtClean="0">
                        <a:latin typeface="Cambria Math" panose="02040503050406030204" pitchFamily="18" charset="0"/>
                      </a:rPr>
                      <m:t>2</m:t>
                    </m:r>
                    <m:r>
                      <a:rPr lang="en-US" b="0" i="1" dirty="0" smtClean="0">
                        <a:latin typeface="Cambria Math" panose="02040503050406030204" pitchFamily="18" charset="0"/>
                      </a:rPr>
                      <m:t>=0</m:t>
                    </m:r>
                  </m:oMath>
                </a14:m>
                <a:r>
                  <a:rPr lang="en-US" dirty="0"/>
                  <a:t>    : surface shape z(𝜌) </a:t>
                </a:r>
              </a:p>
              <a:p>
                <a:pPr marL="457200" lvl="1" indent="0">
                  <a:buNone/>
                </a:pPr>
                <a:r>
                  <a:rPr lang="en-US" dirty="0">
                    <a:ea typeface="Cambria Math" panose="02040503050406030204" pitchFamily="18" charset="0"/>
                  </a:rPr>
                  <a:t>                  </a:t>
                </a:r>
                <a14:m>
                  <m:oMath xmlns:m="http://schemas.openxmlformats.org/officeDocument/2006/math">
                    <m:r>
                      <a:rPr lang="en-US" i="1" smtClean="0">
                        <a:latin typeface="Cambria Math" panose="02040503050406030204" pitchFamily="18" charset="0"/>
                        <a:ea typeface="Cambria Math" panose="02040503050406030204" pitchFamily="18" charset="0"/>
                      </a:rPr>
                      <m:t>𝜌</m:t>
                    </m:r>
                    <m:r>
                      <a:rPr lang="en-US" b="0" i="1" baseline="30000"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baseline="30000"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𝑦</m:t>
                    </m:r>
                    <m:r>
                      <a:rPr lang="en-US" b="0" i="1" baseline="30000" smtClean="0">
                        <a:latin typeface="Cambria Math" panose="02040503050406030204" pitchFamily="18" charset="0"/>
                        <a:ea typeface="Cambria Math" panose="02040503050406030204" pitchFamily="18" charset="0"/>
                      </a:rPr>
                      <m:t>2</m:t>
                    </m:r>
                  </m:oMath>
                </a14:m>
                <a:r>
                  <a:rPr lang="en-US" baseline="30000" dirty="0"/>
                  <a:t>                                   </a:t>
                </a:r>
                <a:r>
                  <a:rPr lang="en-US" dirty="0"/>
                  <a:t> : radial distance</a:t>
                </a:r>
              </a:p>
              <a:p>
                <a:pPr marL="457200" lvl="1" indent="0">
                  <a:buNone/>
                </a:pPr>
                <a:endParaRPr lang="en-US" dirty="0"/>
              </a:p>
              <a:p>
                <a:pPr marL="457200" lvl="1" indent="0">
                  <a:buNone/>
                </a:pPr>
                <a:r>
                  <a:rPr lang="en-US" dirty="0"/>
                  <a:t>K&gt;0 prolate ellipsoid, K=0 sphere, K &gt;-1 oblate ellipsoid, K=-1 paraboloid, K&lt; -1 hyperboloid</a:t>
                </a:r>
              </a:p>
            </p:txBody>
          </p:sp>
        </mc:Choice>
        <mc:Fallback xmlns="">
          <p:sp>
            <p:nvSpPr>
              <p:cNvPr id="3" name="Content Placeholder 2">
                <a:extLst>
                  <a:ext uri="{FF2B5EF4-FFF2-40B4-BE49-F238E27FC236}">
                    <a16:creationId xmlns:a16="http://schemas.microsoft.com/office/drawing/2014/main" id="{79057470-3ACE-5C43-94BA-23CBB6C62DDB}"/>
                  </a:ext>
                </a:extLst>
              </p:cNvPr>
              <p:cNvSpPr>
                <a:spLocks noGrp="1" noRot="1" noChangeAspect="1" noMove="1" noResize="1" noEditPoints="1" noAdjustHandles="1" noChangeArrowheads="1" noChangeShapeType="1" noTextEdit="1"/>
              </p:cNvSpPr>
              <p:nvPr>
                <p:ph idx="1"/>
              </p:nvPr>
            </p:nvSpPr>
            <p:spPr>
              <a:xfrm>
                <a:off x="838200" y="1825624"/>
                <a:ext cx="7494716" cy="5032375"/>
              </a:xfrm>
              <a:blipFill>
                <a:blip r:embed="rId2"/>
                <a:stretch>
                  <a:fillRect l="-1354" t="-2267" r="-1692" b="-1511"/>
                </a:stretch>
              </a:blipFill>
            </p:spPr>
            <p:txBody>
              <a:bodyPr/>
              <a:lstStyle/>
              <a:p>
                <a:r>
                  <a:rPr lang="en-US">
                    <a:noFill/>
                  </a:rPr>
                  <a:t> </a:t>
                </a:r>
              </a:p>
            </p:txBody>
          </p:sp>
        </mc:Fallback>
      </mc:AlternateContent>
      <p:pic>
        <p:nvPicPr>
          <p:cNvPr id="5" name="Picture 4" descr="Diagram&#10;&#10;Description automatically generated">
            <a:extLst>
              <a:ext uri="{FF2B5EF4-FFF2-40B4-BE49-F238E27FC236}">
                <a16:creationId xmlns:a16="http://schemas.microsoft.com/office/drawing/2014/main" id="{E2B9D2EB-EBB8-EA4B-8FEC-9B320B6D4071}"/>
              </a:ext>
            </a:extLst>
          </p:cNvPr>
          <p:cNvPicPr>
            <a:picLocks noChangeAspect="1"/>
          </p:cNvPicPr>
          <p:nvPr/>
        </p:nvPicPr>
        <p:blipFill>
          <a:blip r:embed="rId3"/>
          <a:stretch>
            <a:fillRect/>
          </a:stretch>
        </p:blipFill>
        <p:spPr>
          <a:xfrm>
            <a:off x="8508631" y="563671"/>
            <a:ext cx="3654875" cy="1576165"/>
          </a:xfrm>
          <a:prstGeom prst="rect">
            <a:avLst/>
          </a:prstGeom>
        </p:spPr>
      </p:pic>
      <p:pic>
        <p:nvPicPr>
          <p:cNvPr id="9" name="Picture 8" descr="Text&#10;&#10;Description automatically generated">
            <a:extLst>
              <a:ext uri="{FF2B5EF4-FFF2-40B4-BE49-F238E27FC236}">
                <a16:creationId xmlns:a16="http://schemas.microsoft.com/office/drawing/2014/main" id="{E2EC35C8-22A2-314B-AD3F-5223E48AADDE}"/>
              </a:ext>
            </a:extLst>
          </p:cNvPr>
          <p:cNvPicPr>
            <a:picLocks noChangeAspect="1"/>
          </p:cNvPicPr>
          <p:nvPr/>
        </p:nvPicPr>
        <p:blipFill>
          <a:blip r:embed="rId4"/>
          <a:stretch>
            <a:fillRect/>
          </a:stretch>
        </p:blipFill>
        <p:spPr>
          <a:xfrm>
            <a:off x="8379271" y="4270999"/>
            <a:ext cx="3812729" cy="1429773"/>
          </a:xfrm>
          <a:prstGeom prst="rect">
            <a:avLst/>
          </a:prstGeom>
        </p:spPr>
      </p:pic>
      <p:pic>
        <p:nvPicPr>
          <p:cNvPr id="11" name="Picture 10" descr="A picture containing text, antenna&#10;&#10;Description automatically generated">
            <a:extLst>
              <a:ext uri="{FF2B5EF4-FFF2-40B4-BE49-F238E27FC236}">
                <a16:creationId xmlns:a16="http://schemas.microsoft.com/office/drawing/2014/main" id="{96D9D5A2-523F-6648-B5B6-B75FC99A753C}"/>
              </a:ext>
            </a:extLst>
          </p:cNvPr>
          <p:cNvPicPr>
            <a:picLocks noChangeAspect="1"/>
          </p:cNvPicPr>
          <p:nvPr/>
        </p:nvPicPr>
        <p:blipFill>
          <a:blip r:embed="rId5"/>
          <a:stretch>
            <a:fillRect/>
          </a:stretch>
        </p:blipFill>
        <p:spPr>
          <a:xfrm>
            <a:off x="8332916" y="2559896"/>
            <a:ext cx="3249484" cy="1429773"/>
          </a:xfrm>
          <a:prstGeom prst="rect">
            <a:avLst/>
          </a:prstGeom>
        </p:spPr>
      </p:pic>
    </p:spTree>
    <p:extLst>
      <p:ext uri="{BB962C8B-B14F-4D97-AF65-F5344CB8AC3E}">
        <p14:creationId xmlns:p14="http://schemas.microsoft.com/office/powerpoint/2010/main" val="828172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82E74-D3C9-7349-ABE7-C98855FCECF9}"/>
              </a:ext>
            </a:extLst>
          </p:cNvPr>
          <p:cNvSpPr>
            <a:spLocks noGrp="1"/>
          </p:cNvSpPr>
          <p:nvPr>
            <p:ph type="title"/>
          </p:nvPr>
        </p:nvSpPr>
        <p:spPr/>
        <p:txBody>
          <a:bodyPr/>
          <a:lstStyle/>
          <a:p>
            <a:r>
              <a:rPr lang="en-US" dirty="0"/>
              <a:t>Aberrations</a:t>
            </a:r>
          </a:p>
        </p:txBody>
      </p:sp>
      <p:sp>
        <p:nvSpPr>
          <p:cNvPr id="3" name="Content Placeholder 2">
            <a:extLst>
              <a:ext uri="{FF2B5EF4-FFF2-40B4-BE49-F238E27FC236}">
                <a16:creationId xmlns:a16="http://schemas.microsoft.com/office/drawing/2014/main" id="{ECA364DF-B26B-2345-877D-4EE8D26E1461}"/>
              </a:ext>
            </a:extLst>
          </p:cNvPr>
          <p:cNvSpPr>
            <a:spLocks noGrp="1"/>
          </p:cNvSpPr>
          <p:nvPr>
            <p:ph idx="1"/>
          </p:nvPr>
        </p:nvSpPr>
        <p:spPr/>
        <p:txBody>
          <a:bodyPr/>
          <a:lstStyle/>
          <a:p>
            <a:r>
              <a:rPr lang="en-US" dirty="0"/>
              <a:t>Aberrations will be present if:</a:t>
            </a:r>
          </a:p>
          <a:p>
            <a:pPr lvl="1"/>
            <a:r>
              <a:rPr lang="en-US" dirty="0"/>
              <a:t>Surface shape is non-optimal per Fermat’s principle</a:t>
            </a:r>
          </a:p>
          <a:p>
            <a:pPr lvl="1"/>
            <a:r>
              <a:rPr lang="en-US" dirty="0"/>
              <a:t>Off-axis objects! (since only sphere is the same when seen off axis)</a:t>
            </a:r>
          </a:p>
        </p:txBody>
      </p:sp>
    </p:spTree>
    <p:extLst>
      <p:ext uri="{BB962C8B-B14F-4D97-AF65-F5344CB8AC3E}">
        <p14:creationId xmlns:p14="http://schemas.microsoft.com/office/powerpoint/2010/main" val="2024477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5B01F-02BC-EC47-B167-A284D8E6FA67}"/>
              </a:ext>
            </a:extLst>
          </p:cNvPr>
          <p:cNvSpPr>
            <a:spLocks noGrp="1"/>
          </p:cNvSpPr>
          <p:nvPr>
            <p:ph type="title"/>
          </p:nvPr>
        </p:nvSpPr>
        <p:spPr/>
        <p:txBody>
          <a:bodyPr/>
          <a:lstStyle/>
          <a:p>
            <a:r>
              <a:rPr lang="en-US" dirty="0"/>
              <a:t>Characterizing aberrations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50F0B3E-CF82-4946-B5A3-084D465646AD}"/>
                  </a:ext>
                </a:extLst>
              </p:cNvPr>
              <p:cNvSpPr>
                <a:spLocks noGrp="1"/>
              </p:cNvSpPr>
              <p:nvPr>
                <p:ph idx="1"/>
              </p:nvPr>
            </p:nvSpPr>
            <p:spPr>
              <a:xfrm>
                <a:off x="838200" y="1825625"/>
                <a:ext cx="6664890" cy="4351338"/>
              </a:xfrm>
            </p:spPr>
            <p:txBody>
              <a:bodyPr>
                <a:normAutofit fontScale="92500" lnSpcReduction="20000"/>
              </a:bodyPr>
              <a:lstStyle/>
              <a:p>
                <a:r>
                  <a:rPr lang="en-US" dirty="0"/>
                  <a:t>Ray description</a:t>
                </a:r>
              </a:p>
              <a:p>
                <a:pPr lvl="1"/>
                <a:r>
                  <a:rPr lang="en-US" dirty="0"/>
                  <a:t>Transverse aberrations: how far from paraxial focus do marginal rays land</a:t>
                </a:r>
              </a:p>
              <a:p>
                <a:pPr lvl="1"/>
                <a:r>
                  <a:rPr lang="en-US" dirty="0"/>
                  <a:t>Angular aberration: what is angular distance that this corresponds to          </a:t>
                </a:r>
              </a:p>
              <a:p>
                <a:r>
                  <a:rPr lang="en-US" dirty="0"/>
                  <a:t>Wavefront/surface description</a:t>
                </a:r>
              </a:p>
              <a:p>
                <a:pPr lvl="1"/>
                <a:r>
                  <a:rPr lang="en-US" dirty="0"/>
                  <a:t>Deviation from spherical wavefront</a:t>
                </a:r>
              </a:p>
              <a:p>
                <a:r>
                  <a:rPr lang="en-US" dirty="0"/>
                  <a:t>These are related</a:t>
                </a:r>
              </a:p>
              <a:p>
                <a:pPr lvl="1"/>
                <a:r>
                  <a:rPr lang="en-US" dirty="0"/>
                  <a:t>Ray aberrations are first derivative of wavefront aberrations </a:t>
                </a:r>
              </a:p>
              <a:p>
                <a:pPr marL="457200" lvl="1" indent="0">
                  <a:buNone/>
                </a:pPr>
                <a:r>
                  <a:rPr lang="en-US" dirty="0"/>
                  <a:t>         angular aberration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𝑑</m:t>
                        </m:r>
                        <m:r>
                          <a:rPr lang="en-US" b="0" i="1" smtClean="0">
                            <a:latin typeface="Cambria Math" panose="02040503050406030204" pitchFamily="18" charset="0"/>
                          </a:rPr>
                          <m:t> (2</m:t>
                        </m:r>
                        <m:r>
                          <m:rPr>
                            <m:sty m:val="p"/>
                          </m:rPr>
                          <a:rPr lang="el-GR" b="0"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𝑧</m:t>
                        </m:r>
                        <m:r>
                          <a:rPr lang="en-US" b="0" i="1" smtClean="0">
                            <a:latin typeface="Cambria Math" panose="02040503050406030204" pitchFamily="18" charset="0"/>
                            <a:ea typeface="Cambria Math" panose="02040503050406030204" pitchFamily="18" charset="0"/>
                          </a:rPr>
                          <m:t>)</m:t>
                        </m:r>
                      </m:num>
                      <m:den>
                        <m:r>
                          <a:rPr lang="en-US" b="0" i="1" smtClean="0">
                            <a:latin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𝜚</m:t>
                        </m:r>
                      </m:den>
                    </m:f>
                  </m:oMath>
                </a14:m>
                <a:endParaRPr lang="en-US" dirty="0"/>
              </a:p>
              <a:p>
                <a:pPr marL="457200" lvl="1" indent="0">
                  <a:buNone/>
                </a:pPr>
                <a:r>
                  <a:rPr lang="en-US" dirty="0"/>
                  <a:t>         transverse aberration  = s’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m:t>
                        </m:r>
                        <m:r>
                          <a:rPr lang="en-US" i="1">
                            <a:latin typeface="Cambria Math" panose="02040503050406030204" pitchFamily="18" charset="0"/>
                          </a:rPr>
                          <m:t> (2</m:t>
                        </m:r>
                        <m:r>
                          <m:rPr>
                            <m:sty m:val="p"/>
                          </m:rPr>
                          <a:rPr lang="el-GR" i="1">
                            <a:latin typeface="Cambria Math" panose="02040503050406030204" pitchFamily="18" charset="0"/>
                            <a:ea typeface="Cambria Math" panose="02040503050406030204" pitchFamily="18" charset="0"/>
                          </a:rPr>
                          <m:t>Δ</m:t>
                        </m:r>
                        <m:r>
                          <a:rPr lang="en-US" i="1">
                            <a:latin typeface="Cambria Math" panose="02040503050406030204" pitchFamily="18" charset="0"/>
                            <a:ea typeface="Cambria Math" panose="02040503050406030204" pitchFamily="18" charset="0"/>
                          </a:rPr>
                          <m:t>𝑧</m:t>
                        </m:r>
                        <m:r>
                          <a:rPr lang="en-US" i="1">
                            <a:latin typeface="Cambria Math" panose="02040503050406030204" pitchFamily="18" charset="0"/>
                            <a:ea typeface="Cambria Math" panose="02040503050406030204" pitchFamily="18" charset="0"/>
                          </a:rPr>
                          <m:t>)</m:t>
                        </m:r>
                      </m:num>
                      <m:den>
                        <m:r>
                          <a:rPr lang="en-US" i="1">
                            <a:latin typeface="Cambria Math" panose="02040503050406030204" pitchFamily="18" charset="0"/>
                          </a:rPr>
                          <m:t>𝑑</m:t>
                        </m:r>
                        <m:r>
                          <a:rPr lang="en-US" i="1">
                            <a:latin typeface="Cambria Math" panose="02040503050406030204" pitchFamily="18" charset="0"/>
                            <a:ea typeface="Cambria Math" panose="02040503050406030204" pitchFamily="18" charset="0"/>
                          </a:rPr>
                          <m:t>𝜚</m:t>
                        </m:r>
                      </m:den>
                    </m:f>
                  </m:oMath>
                </a14:m>
                <a:endParaRPr lang="en-US" dirty="0"/>
              </a:p>
              <a:p>
                <a:endParaRPr lang="en-US" dirty="0"/>
              </a:p>
            </p:txBody>
          </p:sp>
        </mc:Choice>
        <mc:Fallback xmlns="">
          <p:sp>
            <p:nvSpPr>
              <p:cNvPr id="3" name="Content Placeholder 2">
                <a:extLst>
                  <a:ext uri="{FF2B5EF4-FFF2-40B4-BE49-F238E27FC236}">
                    <a16:creationId xmlns:a16="http://schemas.microsoft.com/office/drawing/2014/main" id="{D50F0B3E-CF82-4946-B5A3-084D465646AD}"/>
                  </a:ext>
                </a:extLst>
              </p:cNvPr>
              <p:cNvSpPr>
                <a:spLocks noGrp="1" noRot="1" noChangeAspect="1" noMove="1" noResize="1" noEditPoints="1" noAdjustHandles="1" noChangeArrowheads="1" noChangeShapeType="1" noTextEdit="1"/>
              </p:cNvSpPr>
              <p:nvPr>
                <p:ph idx="1"/>
              </p:nvPr>
            </p:nvSpPr>
            <p:spPr>
              <a:xfrm>
                <a:off x="838200" y="1825625"/>
                <a:ext cx="6664890" cy="4351338"/>
              </a:xfrm>
              <a:blipFill>
                <a:blip r:embed="rId2"/>
                <a:stretch>
                  <a:fillRect l="-1524" t="-3488" r="-1905"/>
                </a:stretch>
              </a:blipFill>
            </p:spPr>
            <p:txBody>
              <a:bodyPr/>
              <a:lstStyle/>
              <a:p>
                <a:r>
                  <a:rPr lang="en-US">
                    <a:noFill/>
                  </a:rPr>
                  <a:t> </a:t>
                </a:r>
              </a:p>
            </p:txBody>
          </p:sp>
        </mc:Fallback>
      </mc:AlternateContent>
      <p:sp>
        <p:nvSpPr>
          <p:cNvPr id="5" name="AutoShape 2" descr="$\displaystyle {d(2 \Delta z)\over d\rho}$">
            <a:extLst>
              <a:ext uri="{FF2B5EF4-FFF2-40B4-BE49-F238E27FC236}">
                <a16:creationId xmlns:a16="http://schemas.microsoft.com/office/drawing/2014/main" id="{1F9E9BC1-8E08-3D40-8EC4-FA3D532980B7}"/>
              </a:ext>
            </a:extLst>
          </p:cNvPr>
          <p:cNvSpPr>
            <a:spLocks noChangeAspect="1" noChangeArrowheads="1"/>
          </p:cNvSpPr>
          <p:nvPr/>
        </p:nvSpPr>
        <p:spPr bwMode="auto">
          <a:xfrm>
            <a:off x="20399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91E4AE93-DFB7-394B-A86B-CDB1DF9AEB40}"/>
              </a:ext>
            </a:extLst>
          </p:cNvPr>
          <p:cNvPicPr>
            <a:picLocks noChangeAspect="1"/>
          </p:cNvPicPr>
          <p:nvPr/>
        </p:nvPicPr>
        <p:blipFill>
          <a:blip r:embed="rId3"/>
          <a:stretch>
            <a:fillRect/>
          </a:stretch>
        </p:blipFill>
        <p:spPr>
          <a:xfrm>
            <a:off x="7916448" y="718787"/>
            <a:ext cx="4069221" cy="1752672"/>
          </a:xfrm>
          <a:prstGeom prst="rect">
            <a:avLst/>
          </a:prstGeom>
        </p:spPr>
      </p:pic>
      <p:pic>
        <p:nvPicPr>
          <p:cNvPr id="7" name="Picture 6">
            <a:extLst>
              <a:ext uri="{FF2B5EF4-FFF2-40B4-BE49-F238E27FC236}">
                <a16:creationId xmlns:a16="http://schemas.microsoft.com/office/drawing/2014/main" id="{73749C26-4EA6-F34C-9171-FE1DB217A951}"/>
              </a:ext>
            </a:extLst>
          </p:cNvPr>
          <p:cNvPicPr>
            <a:picLocks noChangeAspect="1"/>
          </p:cNvPicPr>
          <p:nvPr/>
        </p:nvPicPr>
        <p:blipFill>
          <a:blip r:embed="rId4"/>
          <a:stretch>
            <a:fillRect/>
          </a:stretch>
        </p:blipFill>
        <p:spPr>
          <a:xfrm>
            <a:off x="7916448" y="2824191"/>
            <a:ext cx="4167868" cy="1752673"/>
          </a:xfrm>
          <a:prstGeom prst="rect">
            <a:avLst/>
          </a:prstGeom>
        </p:spPr>
      </p:pic>
      <p:pic>
        <p:nvPicPr>
          <p:cNvPr id="8" name="Picture 7">
            <a:extLst>
              <a:ext uri="{FF2B5EF4-FFF2-40B4-BE49-F238E27FC236}">
                <a16:creationId xmlns:a16="http://schemas.microsoft.com/office/drawing/2014/main" id="{3F19EE97-DCB5-AC41-98B7-705274AC0ADB}"/>
              </a:ext>
            </a:extLst>
          </p:cNvPr>
          <p:cNvPicPr>
            <a:picLocks noChangeAspect="1"/>
          </p:cNvPicPr>
          <p:nvPr/>
        </p:nvPicPr>
        <p:blipFill>
          <a:blip r:embed="rId5"/>
          <a:stretch>
            <a:fillRect/>
          </a:stretch>
        </p:blipFill>
        <p:spPr>
          <a:xfrm>
            <a:off x="8331808" y="4576864"/>
            <a:ext cx="3238500" cy="2044700"/>
          </a:xfrm>
          <a:prstGeom prst="rect">
            <a:avLst/>
          </a:prstGeom>
        </p:spPr>
      </p:pic>
      <p:sp>
        <p:nvSpPr>
          <p:cNvPr id="9" name="TextBox 8">
            <a:extLst>
              <a:ext uri="{FF2B5EF4-FFF2-40B4-BE49-F238E27FC236}">
                <a16:creationId xmlns:a16="http://schemas.microsoft.com/office/drawing/2014/main" id="{D9A0E9B8-01CF-4041-AA28-32622AF40DF5}"/>
              </a:ext>
            </a:extLst>
          </p:cNvPr>
          <p:cNvSpPr txBox="1"/>
          <p:nvPr/>
        </p:nvSpPr>
        <p:spPr>
          <a:xfrm>
            <a:off x="9950717" y="2547192"/>
            <a:ext cx="2133599" cy="276999"/>
          </a:xfrm>
          <a:prstGeom prst="rect">
            <a:avLst/>
          </a:prstGeom>
          <a:noFill/>
        </p:spPr>
        <p:txBody>
          <a:bodyPr wrap="square" rtlCol="0">
            <a:spAutoFit/>
          </a:bodyPr>
          <a:lstStyle/>
          <a:p>
            <a:r>
              <a:rPr lang="en-US" sz="1200" dirty="0"/>
              <a:t>Schroeder, Astronomical Optics</a:t>
            </a:r>
          </a:p>
        </p:txBody>
      </p:sp>
    </p:spTree>
    <p:extLst>
      <p:ext uri="{BB962C8B-B14F-4D97-AF65-F5344CB8AC3E}">
        <p14:creationId xmlns:p14="http://schemas.microsoft.com/office/powerpoint/2010/main" val="255089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3EC44-1D2E-C74E-BDDC-D78C857B1368}"/>
              </a:ext>
            </a:extLst>
          </p:cNvPr>
          <p:cNvSpPr>
            <a:spLocks noGrp="1"/>
          </p:cNvSpPr>
          <p:nvPr>
            <p:ph type="title"/>
          </p:nvPr>
        </p:nvSpPr>
        <p:spPr/>
        <p:txBody>
          <a:bodyPr/>
          <a:lstStyle/>
          <a:p>
            <a:r>
              <a:rPr lang="en-US" dirty="0"/>
              <a:t>Spherical aberration</a:t>
            </a:r>
          </a:p>
        </p:txBody>
      </p:sp>
      <p:sp>
        <p:nvSpPr>
          <p:cNvPr id="3" name="Content Placeholder 2">
            <a:extLst>
              <a:ext uri="{FF2B5EF4-FFF2-40B4-BE49-F238E27FC236}">
                <a16:creationId xmlns:a16="http://schemas.microsoft.com/office/drawing/2014/main" id="{5080CCCA-92B6-DC4A-99C3-C4B0B3194ED8}"/>
              </a:ext>
            </a:extLst>
          </p:cNvPr>
          <p:cNvSpPr>
            <a:spLocks noGrp="1"/>
          </p:cNvSpPr>
          <p:nvPr>
            <p:ph idx="1"/>
          </p:nvPr>
        </p:nvSpPr>
        <p:spPr>
          <a:xfrm>
            <a:off x="336579" y="1519998"/>
            <a:ext cx="5450446" cy="2474814"/>
          </a:xfrm>
        </p:spPr>
        <p:txBody>
          <a:bodyPr>
            <a:normAutofit fontScale="85000" lnSpcReduction="20000"/>
          </a:bodyPr>
          <a:lstStyle/>
          <a:p>
            <a:r>
              <a:rPr lang="en-US" dirty="0"/>
              <a:t>Present on-axis for non-ideal mirror shape</a:t>
            </a:r>
          </a:p>
          <a:p>
            <a:pPr lvl="1"/>
            <a:r>
              <a:rPr lang="en-US" dirty="0"/>
              <a:t>Rays from different locations in aperture focus at different places</a:t>
            </a:r>
          </a:p>
          <a:p>
            <a:r>
              <a:rPr lang="en-US" dirty="0"/>
              <a:t>Terminology: </a:t>
            </a:r>
          </a:p>
          <a:p>
            <a:pPr lvl="1"/>
            <a:r>
              <a:rPr lang="en-US" dirty="0"/>
              <a:t>transverse spherical (TSA), angular spherical (ASA)</a:t>
            </a:r>
          </a:p>
          <a:p>
            <a:pPr lvl="1"/>
            <a:r>
              <a:rPr lang="en-US" dirty="0"/>
              <a:t>Paraxial, marginal, diffraction, circle of least confusion focal points</a:t>
            </a:r>
          </a:p>
        </p:txBody>
      </p:sp>
      <p:pic>
        <p:nvPicPr>
          <p:cNvPr id="4" name="Picture 3">
            <a:extLst>
              <a:ext uri="{FF2B5EF4-FFF2-40B4-BE49-F238E27FC236}">
                <a16:creationId xmlns:a16="http://schemas.microsoft.com/office/drawing/2014/main" id="{714ABF01-4691-7A45-901A-9AD5100BD059}"/>
              </a:ext>
            </a:extLst>
          </p:cNvPr>
          <p:cNvPicPr>
            <a:picLocks noChangeAspect="1"/>
          </p:cNvPicPr>
          <p:nvPr/>
        </p:nvPicPr>
        <p:blipFill>
          <a:blip r:embed="rId2"/>
          <a:stretch>
            <a:fillRect/>
          </a:stretch>
        </p:blipFill>
        <p:spPr>
          <a:xfrm>
            <a:off x="-116228" y="3994812"/>
            <a:ext cx="3345808" cy="2880108"/>
          </a:xfrm>
          <a:prstGeom prst="rect">
            <a:avLst/>
          </a:prstGeom>
        </p:spPr>
      </p:pic>
      <p:pic>
        <p:nvPicPr>
          <p:cNvPr id="8" name="Picture 7">
            <a:extLst>
              <a:ext uri="{FF2B5EF4-FFF2-40B4-BE49-F238E27FC236}">
                <a16:creationId xmlns:a16="http://schemas.microsoft.com/office/drawing/2014/main" id="{651CC1BF-73F1-414C-818F-1E7A1F007174}"/>
              </a:ext>
            </a:extLst>
          </p:cNvPr>
          <p:cNvPicPr>
            <a:picLocks noChangeAspect="1"/>
          </p:cNvPicPr>
          <p:nvPr/>
        </p:nvPicPr>
        <p:blipFill>
          <a:blip r:embed="rId3"/>
          <a:stretch>
            <a:fillRect/>
          </a:stretch>
        </p:blipFill>
        <p:spPr>
          <a:xfrm>
            <a:off x="6239832" y="606053"/>
            <a:ext cx="5745837" cy="2474814"/>
          </a:xfrm>
          <a:prstGeom prst="rect">
            <a:avLst/>
          </a:prstGeom>
        </p:spPr>
      </p:pic>
      <p:pic>
        <p:nvPicPr>
          <p:cNvPr id="9" name="Picture 8">
            <a:extLst>
              <a:ext uri="{FF2B5EF4-FFF2-40B4-BE49-F238E27FC236}">
                <a16:creationId xmlns:a16="http://schemas.microsoft.com/office/drawing/2014/main" id="{4FF81FE5-3CD3-884C-B740-039A6546D536}"/>
              </a:ext>
            </a:extLst>
          </p:cNvPr>
          <p:cNvPicPr>
            <a:picLocks noChangeAspect="1"/>
          </p:cNvPicPr>
          <p:nvPr/>
        </p:nvPicPr>
        <p:blipFill>
          <a:blip r:embed="rId4"/>
          <a:stretch>
            <a:fillRect/>
          </a:stretch>
        </p:blipFill>
        <p:spPr>
          <a:xfrm>
            <a:off x="6239832" y="3530552"/>
            <a:ext cx="5732617" cy="2410682"/>
          </a:xfrm>
          <a:prstGeom prst="rect">
            <a:avLst/>
          </a:prstGeom>
        </p:spPr>
      </p:pic>
      <p:pic>
        <p:nvPicPr>
          <p:cNvPr id="10" name="Picture 9">
            <a:extLst>
              <a:ext uri="{FF2B5EF4-FFF2-40B4-BE49-F238E27FC236}">
                <a16:creationId xmlns:a16="http://schemas.microsoft.com/office/drawing/2014/main" id="{735868F7-E6E1-AB47-A297-24BAB78D5258}"/>
              </a:ext>
            </a:extLst>
          </p:cNvPr>
          <p:cNvPicPr>
            <a:picLocks noChangeAspect="1"/>
          </p:cNvPicPr>
          <p:nvPr/>
        </p:nvPicPr>
        <p:blipFill>
          <a:blip r:embed="rId5"/>
          <a:stretch>
            <a:fillRect/>
          </a:stretch>
        </p:blipFill>
        <p:spPr>
          <a:xfrm>
            <a:off x="3826218" y="3920635"/>
            <a:ext cx="2269782" cy="2937365"/>
          </a:xfrm>
          <a:prstGeom prst="rect">
            <a:avLst/>
          </a:prstGeom>
        </p:spPr>
      </p:pic>
      <p:sp>
        <p:nvSpPr>
          <p:cNvPr id="11" name="TextBox 10">
            <a:extLst>
              <a:ext uri="{FF2B5EF4-FFF2-40B4-BE49-F238E27FC236}">
                <a16:creationId xmlns:a16="http://schemas.microsoft.com/office/drawing/2014/main" id="{29C65A3E-3D9D-9E4E-A6D6-3DB328523022}"/>
              </a:ext>
            </a:extLst>
          </p:cNvPr>
          <p:cNvSpPr txBox="1"/>
          <p:nvPr/>
        </p:nvSpPr>
        <p:spPr>
          <a:xfrm>
            <a:off x="8039340" y="3028710"/>
            <a:ext cx="2133599" cy="276999"/>
          </a:xfrm>
          <a:prstGeom prst="rect">
            <a:avLst/>
          </a:prstGeom>
          <a:noFill/>
        </p:spPr>
        <p:txBody>
          <a:bodyPr wrap="square" rtlCol="0">
            <a:spAutoFit/>
          </a:bodyPr>
          <a:lstStyle/>
          <a:p>
            <a:r>
              <a:rPr lang="en-US" sz="1200" dirty="0"/>
              <a:t>Schroeder, Astronomical Optics</a:t>
            </a:r>
          </a:p>
        </p:txBody>
      </p:sp>
      <p:sp>
        <p:nvSpPr>
          <p:cNvPr id="12" name="TextBox 11">
            <a:extLst>
              <a:ext uri="{FF2B5EF4-FFF2-40B4-BE49-F238E27FC236}">
                <a16:creationId xmlns:a16="http://schemas.microsoft.com/office/drawing/2014/main" id="{FEAAD030-BDC0-FD45-84CC-504C7657F84F}"/>
              </a:ext>
            </a:extLst>
          </p:cNvPr>
          <p:cNvSpPr txBox="1"/>
          <p:nvPr/>
        </p:nvSpPr>
        <p:spPr>
          <a:xfrm>
            <a:off x="1995002" y="6597921"/>
            <a:ext cx="2133599" cy="276999"/>
          </a:xfrm>
          <a:prstGeom prst="rect">
            <a:avLst/>
          </a:prstGeom>
          <a:noFill/>
        </p:spPr>
        <p:txBody>
          <a:bodyPr wrap="square" rtlCol="0">
            <a:spAutoFit/>
          </a:bodyPr>
          <a:lstStyle/>
          <a:p>
            <a:r>
              <a:rPr lang="en-US" sz="1200" dirty="0"/>
              <a:t>Schroeder, Astronomical Optics</a:t>
            </a:r>
          </a:p>
        </p:txBody>
      </p:sp>
    </p:spTree>
    <p:extLst>
      <p:ext uri="{BB962C8B-B14F-4D97-AF65-F5344CB8AC3E}">
        <p14:creationId xmlns:p14="http://schemas.microsoft.com/office/powerpoint/2010/main" val="3794655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60FC9-6917-A841-909D-8DDABC7BB947}"/>
              </a:ext>
            </a:extLst>
          </p:cNvPr>
          <p:cNvSpPr>
            <a:spLocks noGrp="1"/>
          </p:cNvSpPr>
          <p:nvPr>
            <p:ph type="title"/>
          </p:nvPr>
        </p:nvSpPr>
        <p:spPr/>
        <p:txBody>
          <a:bodyPr/>
          <a:lstStyle/>
          <a:p>
            <a:r>
              <a:rPr lang="en-US" dirty="0"/>
              <a:t>General third order aberrations</a:t>
            </a:r>
          </a:p>
        </p:txBody>
      </p:sp>
      <p:sp>
        <p:nvSpPr>
          <p:cNvPr id="3" name="Content Placeholder 2">
            <a:extLst>
              <a:ext uri="{FF2B5EF4-FFF2-40B4-BE49-F238E27FC236}">
                <a16:creationId xmlns:a16="http://schemas.microsoft.com/office/drawing/2014/main" id="{ABB59751-5FBC-A941-8B5D-A8E6A7290391}"/>
              </a:ext>
            </a:extLst>
          </p:cNvPr>
          <p:cNvSpPr>
            <a:spLocks noGrp="1"/>
          </p:cNvSpPr>
          <p:nvPr>
            <p:ph idx="1"/>
          </p:nvPr>
        </p:nvSpPr>
        <p:spPr/>
        <p:txBody>
          <a:bodyPr/>
          <a:lstStyle/>
          <a:p>
            <a:r>
              <a:rPr lang="en-US" dirty="0"/>
              <a:t>Can expand aberrations into a series expansion in distance from optical axis and field angle</a:t>
            </a:r>
          </a:p>
          <a:p>
            <a:pPr lvl="1"/>
            <a:r>
              <a:rPr lang="en-US" dirty="0"/>
              <a:t>First order terms are paraxial approximation</a:t>
            </a:r>
          </a:p>
          <a:p>
            <a:pPr lvl="1"/>
            <a:r>
              <a:rPr lang="en-US" dirty="0"/>
              <a:t>Next terms are third order:  𝜌</a:t>
            </a:r>
            <a:r>
              <a:rPr lang="en-US" baseline="30000" dirty="0"/>
              <a:t>m</a:t>
            </a:r>
            <a:r>
              <a:rPr lang="en-US" dirty="0"/>
              <a:t>𝜃</a:t>
            </a:r>
            <a:r>
              <a:rPr lang="en-US" baseline="30000" dirty="0"/>
              <a:t>n</a:t>
            </a:r>
            <a:r>
              <a:rPr lang="en-US" dirty="0"/>
              <a:t>  , where </a:t>
            </a:r>
            <a:r>
              <a:rPr lang="en-US" dirty="0" err="1"/>
              <a:t>n+m</a:t>
            </a:r>
            <a:r>
              <a:rPr lang="en-US" dirty="0"/>
              <a:t>=3</a:t>
            </a:r>
          </a:p>
          <a:p>
            <a:r>
              <a:rPr lang="en-US" dirty="0"/>
              <a:t>Five third order aberrations</a:t>
            </a:r>
          </a:p>
          <a:p>
            <a:pPr lvl="1"/>
            <a:r>
              <a:rPr lang="en-US" dirty="0"/>
              <a:t>Spherical aberration</a:t>
            </a:r>
          </a:p>
          <a:p>
            <a:pPr lvl="1"/>
            <a:r>
              <a:rPr lang="en-US" dirty="0"/>
              <a:t>Astigmatism</a:t>
            </a:r>
          </a:p>
          <a:p>
            <a:pPr lvl="1"/>
            <a:r>
              <a:rPr lang="en-US" dirty="0"/>
              <a:t>Coma</a:t>
            </a:r>
          </a:p>
          <a:p>
            <a:pPr lvl="1"/>
            <a:r>
              <a:rPr lang="en-US" dirty="0"/>
              <a:t>Field curvature</a:t>
            </a:r>
          </a:p>
          <a:p>
            <a:pPr lvl="1"/>
            <a:r>
              <a:rPr lang="en-US" dirty="0"/>
              <a:t>Distortion</a:t>
            </a:r>
          </a:p>
          <a:p>
            <a:endParaRPr lang="en-US" dirty="0"/>
          </a:p>
        </p:txBody>
      </p:sp>
    </p:spTree>
    <p:extLst>
      <p:ext uri="{BB962C8B-B14F-4D97-AF65-F5344CB8AC3E}">
        <p14:creationId xmlns:p14="http://schemas.microsoft.com/office/powerpoint/2010/main" val="8532349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42F59-9966-EE44-8DA9-C93347AD1001}"/>
              </a:ext>
            </a:extLst>
          </p:cNvPr>
          <p:cNvSpPr>
            <a:spLocks noGrp="1"/>
          </p:cNvSpPr>
          <p:nvPr>
            <p:ph type="title"/>
          </p:nvPr>
        </p:nvSpPr>
        <p:spPr/>
        <p:txBody>
          <a:bodyPr/>
          <a:lstStyle/>
          <a:p>
            <a:r>
              <a:rPr lang="en-US" dirty="0"/>
              <a:t>Astigmatism</a:t>
            </a:r>
          </a:p>
        </p:txBody>
      </p:sp>
      <p:pic>
        <p:nvPicPr>
          <p:cNvPr id="5" name="Picture 4">
            <a:extLst>
              <a:ext uri="{FF2B5EF4-FFF2-40B4-BE49-F238E27FC236}">
                <a16:creationId xmlns:a16="http://schemas.microsoft.com/office/drawing/2014/main" id="{0EC41D08-BD64-324B-A095-6711065F0428}"/>
              </a:ext>
            </a:extLst>
          </p:cNvPr>
          <p:cNvPicPr>
            <a:picLocks noChangeAspect="1"/>
          </p:cNvPicPr>
          <p:nvPr/>
        </p:nvPicPr>
        <p:blipFill>
          <a:blip r:embed="rId2"/>
          <a:stretch>
            <a:fillRect/>
          </a:stretch>
        </p:blipFill>
        <p:spPr>
          <a:xfrm>
            <a:off x="4988604" y="3429000"/>
            <a:ext cx="5440701" cy="3098994"/>
          </a:xfrm>
          <a:prstGeom prst="rect">
            <a:avLst/>
          </a:prstGeom>
        </p:spPr>
      </p:pic>
      <p:sp>
        <p:nvSpPr>
          <p:cNvPr id="3" name="Content Placeholder 2">
            <a:extLst>
              <a:ext uri="{FF2B5EF4-FFF2-40B4-BE49-F238E27FC236}">
                <a16:creationId xmlns:a16="http://schemas.microsoft.com/office/drawing/2014/main" id="{E406CD29-BE6C-DF4C-87A1-3F9755E58CEF}"/>
              </a:ext>
            </a:extLst>
          </p:cNvPr>
          <p:cNvSpPr>
            <a:spLocks noGrp="1"/>
          </p:cNvSpPr>
          <p:nvPr>
            <p:ph idx="1"/>
          </p:nvPr>
        </p:nvSpPr>
        <p:spPr>
          <a:xfrm>
            <a:off x="810378" y="1690688"/>
            <a:ext cx="5440700" cy="4049082"/>
          </a:xfrm>
        </p:spPr>
        <p:txBody>
          <a:bodyPr/>
          <a:lstStyle/>
          <a:p>
            <a:r>
              <a:rPr lang="en-US" dirty="0"/>
              <a:t>Rays from different azimuth angles in aperture focus at different locations</a:t>
            </a:r>
          </a:p>
          <a:p>
            <a:r>
              <a:rPr lang="en-US" dirty="0"/>
              <a:t>Leads to characteristic elongated images that flip by 90 degrees as you go through focus</a:t>
            </a:r>
          </a:p>
          <a:p>
            <a:endParaRPr lang="en-US" dirty="0"/>
          </a:p>
        </p:txBody>
      </p:sp>
      <p:pic>
        <p:nvPicPr>
          <p:cNvPr id="4" name="Picture 3">
            <a:extLst>
              <a:ext uri="{FF2B5EF4-FFF2-40B4-BE49-F238E27FC236}">
                <a16:creationId xmlns:a16="http://schemas.microsoft.com/office/drawing/2014/main" id="{A8F94930-3A1C-5845-9D07-23946CC4AD6C}"/>
              </a:ext>
            </a:extLst>
          </p:cNvPr>
          <p:cNvPicPr>
            <a:picLocks noChangeAspect="1"/>
          </p:cNvPicPr>
          <p:nvPr/>
        </p:nvPicPr>
        <p:blipFill>
          <a:blip r:embed="rId3"/>
          <a:stretch>
            <a:fillRect/>
          </a:stretch>
        </p:blipFill>
        <p:spPr>
          <a:xfrm>
            <a:off x="8661273" y="0"/>
            <a:ext cx="3886200" cy="5029200"/>
          </a:xfrm>
          <a:prstGeom prst="rect">
            <a:avLst/>
          </a:prstGeom>
        </p:spPr>
      </p:pic>
      <p:sp>
        <p:nvSpPr>
          <p:cNvPr id="6" name="TextBox 5">
            <a:extLst>
              <a:ext uri="{FF2B5EF4-FFF2-40B4-BE49-F238E27FC236}">
                <a16:creationId xmlns:a16="http://schemas.microsoft.com/office/drawing/2014/main" id="{23D87167-729B-BC48-B97B-96ACB82C3666}"/>
              </a:ext>
            </a:extLst>
          </p:cNvPr>
          <p:cNvSpPr txBox="1"/>
          <p:nvPr/>
        </p:nvSpPr>
        <p:spPr>
          <a:xfrm>
            <a:off x="6642154" y="6099165"/>
            <a:ext cx="2133599" cy="276999"/>
          </a:xfrm>
          <a:prstGeom prst="rect">
            <a:avLst/>
          </a:prstGeom>
          <a:noFill/>
        </p:spPr>
        <p:txBody>
          <a:bodyPr wrap="square" rtlCol="0">
            <a:spAutoFit/>
          </a:bodyPr>
          <a:lstStyle/>
          <a:p>
            <a:r>
              <a:rPr lang="en-US" sz="1200" dirty="0"/>
              <a:t>Schroeder, Astronomical Optics</a:t>
            </a:r>
          </a:p>
        </p:txBody>
      </p:sp>
    </p:spTree>
    <p:extLst>
      <p:ext uri="{BB962C8B-B14F-4D97-AF65-F5344CB8AC3E}">
        <p14:creationId xmlns:p14="http://schemas.microsoft.com/office/powerpoint/2010/main" val="24434592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71148-C431-204D-AB50-1D20456C6705}"/>
              </a:ext>
            </a:extLst>
          </p:cNvPr>
          <p:cNvSpPr>
            <a:spLocks noGrp="1"/>
          </p:cNvSpPr>
          <p:nvPr>
            <p:ph type="title"/>
          </p:nvPr>
        </p:nvSpPr>
        <p:spPr>
          <a:xfrm>
            <a:off x="321110" y="177560"/>
            <a:ext cx="10515600" cy="1325563"/>
          </a:xfrm>
        </p:spPr>
        <p:txBody>
          <a:bodyPr/>
          <a:lstStyle/>
          <a:p>
            <a:r>
              <a:rPr lang="en-US" dirty="0"/>
              <a:t>Coma</a:t>
            </a:r>
          </a:p>
        </p:txBody>
      </p:sp>
      <p:pic>
        <p:nvPicPr>
          <p:cNvPr id="4" name="Content Placeholder 3">
            <a:extLst>
              <a:ext uri="{FF2B5EF4-FFF2-40B4-BE49-F238E27FC236}">
                <a16:creationId xmlns:a16="http://schemas.microsoft.com/office/drawing/2014/main" id="{727AED75-2B31-BC43-ACE1-0302C2BDE9B1}"/>
              </a:ext>
            </a:extLst>
          </p:cNvPr>
          <p:cNvPicPr>
            <a:picLocks noGrp="1" noChangeAspect="1"/>
          </p:cNvPicPr>
          <p:nvPr>
            <p:ph idx="1"/>
          </p:nvPr>
        </p:nvPicPr>
        <p:blipFill>
          <a:blip r:embed="rId2"/>
          <a:stretch>
            <a:fillRect/>
          </a:stretch>
        </p:blipFill>
        <p:spPr>
          <a:xfrm>
            <a:off x="-431365" y="2661248"/>
            <a:ext cx="10173744" cy="4351338"/>
          </a:xfrm>
        </p:spPr>
      </p:pic>
      <p:pic>
        <p:nvPicPr>
          <p:cNvPr id="5" name="Picture 4">
            <a:extLst>
              <a:ext uri="{FF2B5EF4-FFF2-40B4-BE49-F238E27FC236}">
                <a16:creationId xmlns:a16="http://schemas.microsoft.com/office/drawing/2014/main" id="{D6BCE867-70DB-1D49-8686-258174F0CCD2}"/>
              </a:ext>
            </a:extLst>
          </p:cNvPr>
          <p:cNvPicPr>
            <a:picLocks noChangeAspect="1"/>
          </p:cNvPicPr>
          <p:nvPr/>
        </p:nvPicPr>
        <p:blipFill>
          <a:blip r:embed="rId3"/>
          <a:stretch>
            <a:fillRect/>
          </a:stretch>
        </p:blipFill>
        <p:spPr>
          <a:xfrm>
            <a:off x="8630836" y="0"/>
            <a:ext cx="3455476" cy="4471792"/>
          </a:xfrm>
          <a:prstGeom prst="rect">
            <a:avLst/>
          </a:prstGeom>
        </p:spPr>
      </p:pic>
      <p:sp>
        <p:nvSpPr>
          <p:cNvPr id="6" name="TextBox 5">
            <a:extLst>
              <a:ext uri="{FF2B5EF4-FFF2-40B4-BE49-F238E27FC236}">
                <a16:creationId xmlns:a16="http://schemas.microsoft.com/office/drawing/2014/main" id="{8D7E8D84-4529-7748-819D-942748B4DE29}"/>
              </a:ext>
            </a:extLst>
          </p:cNvPr>
          <p:cNvSpPr txBox="1"/>
          <p:nvPr/>
        </p:nvSpPr>
        <p:spPr>
          <a:xfrm>
            <a:off x="325677" y="1503123"/>
            <a:ext cx="4722312"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Rays from different azimuthal angles focus at same distance but offset from paraxial rays, and different for rays from different azimuth angles</a:t>
            </a:r>
          </a:p>
          <a:p>
            <a:pPr marL="285750" indent="-285750">
              <a:buFont typeface="Arial" panose="020B0604020202020204" pitchFamily="34" charset="0"/>
              <a:buChar char="•"/>
            </a:pPr>
            <a:r>
              <a:rPr lang="en-US" sz="2400" dirty="0"/>
              <a:t>Leads to characteristic “comet” shape, which is symmetric as one passes through focus</a:t>
            </a:r>
          </a:p>
        </p:txBody>
      </p:sp>
      <p:sp>
        <p:nvSpPr>
          <p:cNvPr id="7" name="TextBox 6">
            <a:extLst>
              <a:ext uri="{FF2B5EF4-FFF2-40B4-BE49-F238E27FC236}">
                <a16:creationId xmlns:a16="http://schemas.microsoft.com/office/drawing/2014/main" id="{0515FF60-DDB7-CE4C-852D-14673E0D3934}"/>
              </a:ext>
            </a:extLst>
          </p:cNvPr>
          <p:cNvSpPr txBox="1"/>
          <p:nvPr/>
        </p:nvSpPr>
        <p:spPr>
          <a:xfrm>
            <a:off x="1382821" y="6581001"/>
            <a:ext cx="2133599" cy="276999"/>
          </a:xfrm>
          <a:prstGeom prst="rect">
            <a:avLst/>
          </a:prstGeom>
          <a:noFill/>
        </p:spPr>
        <p:txBody>
          <a:bodyPr wrap="square" rtlCol="0">
            <a:spAutoFit/>
          </a:bodyPr>
          <a:lstStyle/>
          <a:p>
            <a:r>
              <a:rPr lang="en-US" sz="1200" dirty="0"/>
              <a:t>Schroeder, Astronomical Optics</a:t>
            </a:r>
          </a:p>
        </p:txBody>
      </p:sp>
    </p:spTree>
    <p:extLst>
      <p:ext uri="{BB962C8B-B14F-4D97-AF65-F5344CB8AC3E}">
        <p14:creationId xmlns:p14="http://schemas.microsoft.com/office/powerpoint/2010/main" val="2872225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99917-17C2-2349-9B11-674D4A67EAD2}"/>
              </a:ext>
            </a:extLst>
          </p:cNvPr>
          <p:cNvSpPr>
            <a:spLocks noGrp="1"/>
          </p:cNvSpPr>
          <p:nvPr>
            <p:ph type="title"/>
          </p:nvPr>
        </p:nvSpPr>
        <p:spPr/>
        <p:txBody>
          <a:bodyPr/>
          <a:lstStyle/>
          <a:p>
            <a:r>
              <a:rPr lang="en-US" dirty="0"/>
              <a:t>Refraction and reflection</a:t>
            </a:r>
          </a:p>
        </p:txBody>
      </p:sp>
      <p:sp>
        <p:nvSpPr>
          <p:cNvPr id="3" name="Content Placeholder 2">
            <a:extLst>
              <a:ext uri="{FF2B5EF4-FFF2-40B4-BE49-F238E27FC236}">
                <a16:creationId xmlns:a16="http://schemas.microsoft.com/office/drawing/2014/main" id="{F8B95ED0-A747-C445-A700-9DE367B994AB}"/>
              </a:ext>
            </a:extLst>
          </p:cNvPr>
          <p:cNvSpPr>
            <a:spLocks noGrp="1"/>
          </p:cNvSpPr>
          <p:nvPr>
            <p:ph idx="1"/>
          </p:nvPr>
        </p:nvSpPr>
        <p:spPr>
          <a:xfrm>
            <a:off x="838200" y="1825625"/>
            <a:ext cx="5762625" cy="4351338"/>
          </a:xfrm>
        </p:spPr>
        <p:txBody>
          <a:bodyPr>
            <a:normAutofit lnSpcReduction="10000"/>
          </a:bodyPr>
          <a:lstStyle/>
          <a:p>
            <a:r>
              <a:rPr lang="en-US" dirty="0"/>
              <a:t>Can redirect light using mirrors (reflection) or lenses (refraction)</a:t>
            </a:r>
          </a:p>
          <a:p>
            <a:r>
              <a:rPr lang="en-US" dirty="0"/>
              <a:t>Reflection:</a:t>
            </a:r>
          </a:p>
          <a:p>
            <a:pPr lvl="1"/>
            <a:r>
              <a:rPr lang="en-US" dirty="0"/>
              <a:t>law of reflection: </a:t>
            </a:r>
            <a:r>
              <a:rPr lang="en-US" i="1" dirty="0" err="1"/>
              <a:t>i</a:t>
            </a:r>
            <a:r>
              <a:rPr lang="en-US" dirty="0"/>
              <a:t> = </a:t>
            </a:r>
            <a:r>
              <a:rPr lang="en-US" i="1" dirty="0"/>
              <a:t>- </a:t>
            </a:r>
            <a:r>
              <a:rPr lang="en-US" i="1" dirty="0" err="1"/>
              <a:t>i</a:t>
            </a:r>
            <a:r>
              <a:rPr lang="en-US" i="1" dirty="0"/>
              <a:t>’</a:t>
            </a:r>
          </a:p>
          <a:p>
            <a:pPr marL="457200" lvl="1" indent="0">
              <a:buNone/>
            </a:pPr>
            <a:r>
              <a:rPr lang="en-US" dirty="0"/>
              <a:t>where angles are measured relative to surface normal</a:t>
            </a:r>
          </a:p>
          <a:p>
            <a:r>
              <a:rPr lang="en-US" dirty="0"/>
              <a:t>Refraction:</a:t>
            </a:r>
          </a:p>
          <a:p>
            <a:pPr lvl="1"/>
            <a:r>
              <a:rPr lang="en-US" dirty="0"/>
              <a:t>Snell’s law: </a:t>
            </a:r>
            <a:r>
              <a:rPr lang="en-US" i="1" dirty="0"/>
              <a:t>n</a:t>
            </a:r>
            <a:r>
              <a:rPr lang="en-US" dirty="0"/>
              <a:t> sin </a:t>
            </a:r>
            <a:r>
              <a:rPr lang="en-US" i="1" dirty="0" err="1"/>
              <a:t>i</a:t>
            </a:r>
            <a:r>
              <a:rPr lang="en-US" dirty="0"/>
              <a:t> = </a:t>
            </a:r>
            <a:r>
              <a:rPr lang="en-US" i="1" dirty="0" err="1"/>
              <a:t>n'</a:t>
            </a:r>
            <a:r>
              <a:rPr lang="en-US" dirty="0" err="1"/>
              <a:t>sin</a:t>
            </a:r>
            <a:r>
              <a:rPr lang="en-US" dirty="0"/>
              <a:t> </a:t>
            </a:r>
            <a:r>
              <a:rPr lang="en-US" i="1" dirty="0" err="1"/>
              <a:t>i</a:t>
            </a:r>
            <a:r>
              <a:rPr lang="en-US" i="1" dirty="0"/>
              <a:t>’</a:t>
            </a:r>
          </a:p>
          <a:p>
            <a:pPr marL="457200" lvl="1" indent="0">
              <a:buNone/>
            </a:pPr>
            <a:r>
              <a:rPr lang="en-US" dirty="0"/>
              <a:t>where angles are measured relative to surface normal, and n and n’ are the indices of refraction</a:t>
            </a:r>
          </a:p>
        </p:txBody>
      </p:sp>
      <p:pic>
        <p:nvPicPr>
          <p:cNvPr id="1026" name="Picture 2">
            <a:hlinkClick r:id="rId2"/>
            <a:extLst>
              <a:ext uri="{FF2B5EF4-FFF2-40B4-BE49-F238E27FC236}">
                <a16:creationId xmlns:a16="http://schemas.microsoft.com/office/drawing/2014/main" id="{4381F426-0B69-7242-92F6-82A2398DA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8771" y="728299"/>
            <a:ext cx="35306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4547D01-9900-1743-970A-EB0980ACBAAD}"/>
              </a:ext>
            </a:extLst>
          </p:cNvPr>
          <p:cNvPicPr>
            <a:picLocks noChangeAspect="1"/>
          </p:cNvPicPr>
          <p:nvPr/>
        </p:nvPicPr>
        <p:blipFill>
          <a:blip r:embed="rId4"/>
          <a:stretch>
            <a:fillRect/>
          </a:stretch>
        </p:blipFill>
        <p:spPr>
          <a:xfrm>
            <a:off x="7268771" y="3356573"/>
            <a:ext cx="3813955" cy="2876811"/>
          </a:xfrm>
          <a:prstGeom prst="rect">
            <a:avLst/>
          </a:prstGeom>
        </p:spPr>
      </p:pic>
    </p:spTree>
    <p:extLst>
      <p:ext uri="{BB962C8B-B14F-4D97-AF65-F5344CB8AC3E}">
        <p14:creationId xmlns:p14="http://schemas.microsoft.com/office/powerpoint/2010/main" val="3313479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13826-9A93-2146-B4C4-D35B610A07E1}"/>
              </a:ext>
            </a:extLst>
          </p:cNvPr>
          <p:cNvSpPr>
            <a:spLocks noGrp="1"/>
          </p:cNvSpPr>
          <p:nvPr>
            <p:ph type="title"/>
          </p:nvPr>
        </p:nvSpPr>
        <p:spPr/>
        <p:txBody>
          <a:bodyPr/>
          <a:lstStyle/>
          <a:p>
            <a:r>
              <a:rPr lang="en-US" dirty="0"/>
              <a:t>Field curvature and distortion</a:t>
            </a:r>
          </a:p>
        </p:txBody>
      </p:sp>
      <p:sp>
        <p:nvSpPr>
          <p:cNvPr id="3" name="Content Placeholder 2">
            <a:extLst>
              <a:ext uri="{FF2B5EF4-FFF2-40B4-BE49-F238E27FC236}">
                <a16:creationId xmlns:a16="http://schemas.microsoft.com/office/drawing/2014/main" id="{3436A05B-2B0B-C147-9002-987BC36CA0C8}"/>
              </a:ext>
            </a:extLst>
          </p:cNvPr>
          <p:cNvSpPr>
            <a:spLocks noGrp="1"/>
          </p:cNvSpPr>
          <p:nvPr>
            <p:ph idx="1"/>
          </p:nvPr>
        </p:nvSpPr>
        <p:spPr>
          <a:xfrm>
            <a:off x="838200" y="1825624"/>
            <a:ext cx="5788068" cy="4375889"/>
          </a:xfrm>
        </p:spPr>
        <p:txBody>
          <a:bodyPr/>
          <a:lstStyle/>
          <a:p>
            <a:r>
              <a:rPr lang="en-US" dirty="0"/>
              <a:t>Field curvature and distortion affect image position, not (directly) image quality</a:t>
            </a:r>
          </a:p>
          <a:p>
            <a:r>
              <a:rPr lang="en-US" dirty="0"/>
              <a:t>Field curvature: curved focal plane. If flat detector is used, leads to focus variations across field of view</a:t>
            </a:r>
          </a:p>
          <a:p>
            <a:r>
              <a:rPr lang="en-US" dirty="0"/>
              <a:t>Distortion: leads to plate scale variations across field of view</a:t>
            </a:r>
          </a:p>
        </p:txBody>
      </p:sp>
      <p:pic>
        <p:nvPicPr>
          <p:cNvPr id="5" name="Picture 4">
            <a:extLst>
              <a:ext uri="{FF2B5EF4-FFF2-40B4-BE49-F238E27FC236}">
                <a16:creationId xmlns:a16="http://schemas.microsoft.com/office/drawing/2014/main" id="{97A6F7F4-B83E-3C4F-82BF-8406427F7583}"/>
              </a:ext>
            </a:extLst>
          </p:cNvPr>
          <p:cNvPicPr>
            <a:picLocks noChangeAspect="1"/>
          </p:cNvPicPr>
          <p:nvPr/>
        </p:nvPicPr>
        <p:blipFill>
          <a:blip r:embed="rId2"/>
          <a:stretch>
            <a:fillRect/>
          </a:stretch>
        </p:blipFill>
        <p:spPr>
          <a:xfrm>
            <a:off x="7924350" y="896072"/>
            <a:ext cx="4221547" cy="2532928"/>
          </a:xfrm>
          <a:prstGeom prst="rect">
            <a:avLst/>
          </a:prstGeom>
        </p:spPr>
      </p:pic>
      <p:pic>
        <p:nvPicPr>
          <p:cNvPr id="6" name="Picture 5">
            <a:extLst>
              <a:ext uri="{FF2B5EF4-FFF2-40B4-BE49-F238E27FC236}">
                <a16:creationId xmlns:a16="http://schemas.microsoft.com/office/drawing/2014/main" id="{C3BC6509-6A8C-EE46-B148-31DC0F27373B}"/>
              </a:ext>
            </a:extLst>
          </p:cNvPr>
          <p:cNvPicPr>
            <a:picLocks noChangeAspect="1"/>
          </p:cNvPicPr>
          <p:nvPr/>
        </p:nvPicPr>
        <p:blipFill>
          <a:blip r:embed="rId3"/>
          <a:stretch>
            <a:fillRect/>
          </a:stretch>
        </p:blipFill>
        <p:spPr>
          <a:xfrm>
            <a:off x="7034532" y="4188825"/>
            <a:ext cx="2012689" cy="2012689"/>
          </a:xfrm>
          <a:prstGeom prst="rect">
            <a:avLst/>
          </a:prstGeom>
        </p:spPr>
      </p:pic>
      <p:pic>
        <p:nvPicPr>
          <p:cNvPr id="7" name="Picture 6">
            <a:extLst>
              <a:ext uri="{FF2B5EF4-FFF2-40B4-BE49-F238E27FC236}">
                <a16:creationId xmlns:a16="http://schemas.microsoft.com/office/drawing/2014/main" id="{98CF6B31-C4F3-C048-9BCE-82651E2CE532}"/>
              </a:ext>
            </a:extLst>
          </p:cNvPr>
          <p:cNvPicPr>
            <a:picLocks noChangeAspect="1"/>
          </p:cNvPicPr>
          <p:nvPr/>
        </p:nvPicPr>
        <p:blipFill>
          <a:blip r:embed="rId4"/>
          <a:stretch>
            <a:fillRect/>
          </a:stretch>
        </p:blipFill>
        <p:spPr>
          <a:xfrm>
            <a:off x="9635001" y="4188825"/>
            <a:ext cx="2012689" cy="2012689"/>
          </a:xfrm>
          <a:prstGeom prst="rect">
            <a:avLst/>
          </a:prstGeom>
        </p:spPr>
      </p:pic>
      <p:sp>
        <p:nvSpPr>
          <p:cNvPr id="8" name="TextBox 7">
            <a:extLst>
              <a:ext uri="{FF2B5EF4-FFF2-40B4-BE49-F238E27FC236}">
                <a16:creationId xmlns:a16="http://schemas.microsoft.com/office/drawing/2014/main" id="{4428C198-88D0-5844-BDEB-395301AE1C39}"/>
              </a:ext>
            </a:extLst>
          </p:cNvPr>
          <p:cNvSpPr txBox="1"/>
          <p:nvPr/>
        </p:nvSpPr>
        <p:spPr>
          <a:xfrm>
            <a:off x="8480121" y="656486"/>
            <a:ext cx="1588897" cy="369332"/>
          </a:xfrm>
          <a:prstGeom prst="rect">
            <a:avLst/>
          </a:prstGeom>
          <a:noFill/>
        </p:spPr>
        <p:txBody>
          <a:bodyPr wrap="none" rtlCol="0">
            <a:spAutoFit/>
          </a:bodyPr>
          <a:lstStyle/>
          <a:p>
            <a:r>
              <a:rPr lang="en-US" dirty="0"/>
              <a:t>Field curvature</a:t>
            </a:r>
          </a:p>
        </p:txBody>
      </p:sp>
      <p:sp>
        <p:nvSpPr>
          <p:cNvPr id="9" name="TextBox 8">
            <a:extLst>
              <a:ext uri="{FF2B5EF4-FFF2-40B4-BE49-F238E27FC236}">
                <a16:creationId xmlns:a16="http://schemas.microsoft.com/office/drawing/2014/main" id="{B613712E-9D67-D646-B6BE-19309169FE9F}"/>
              </a:ext>
            </a:extLst>
          </p:cNvPr>
          <p:cNvSpPr txBox="1"/>
          <p:nvPr/>
        </p:nvSpPr>
        <p:spPr>
          <a:xfrm>
            <a:off x="8917509" y="3694340"/>
            <a:ext cx="1117614" cy="369332"/>
          </a:xfrm>
          <a:prstGeom prst="rect">
            <a:avLst/>
          </a:prstGeom>
          <a:noFill/>
        </p:spPr>
        <p:txBody>
          <a:bodyPr wrap="none" rtlCol="0">
            <a:spAutoFit/>
          </a:bodyPr>
          <a:lstStyle/>
          <a:p>
            <a:r>
              <a:rPr lang="en-US" dirty="0"/>
              <a:t>Distortion</a:t>
            </a:r>
          </a:p>
        </p:txBody>
      </p:sp>
    </p:spTree>
    <p:extLst>
      <p:ext uri="{BB962C8B-B14F-4D97-AF65-F5344CB8AC3E}">
        <p14:creationId xmlns:p14="http://schemas.microsoft.com/office/powerpoint/2010/main" val="2404981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8781D-9E6A-AB41-84EB-319521E0247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1C8847B-9B4F-E04F-BC03-8F98C59195A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336878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9FABD-A5B1-D04F-A0D7-EC7D01E60DAB}"/>
              </a:ext>
            </a:extLst>
          </p:cNvPr>
          <p:cNvSpPr>
            <a:spLocks noGrp="1"/>
          </p:cNvSpPr>
          <p:nvPr>
            <p:ph type="title"/>
          </p:nvPr>
        </p:nvSpPr>
        <p:spPr/>
        <p:txBody>
          <a:bodyPr/>
          <a:lstStyle/>
          <a:p>
            <a:r>
              <a:rPr lang="en-US" dirty="0"/>
              <a:t>Topics 10/13</a:t>
            </a:r>
          </a:p>
        </p:txBody>
      </p:sp>
      <p:sp>
        <p:nvSpPr>
          <p:cNvPr id="3" name="Content Placeholder 2">
            <a:extLst>
              <a:ext uri="{FF2B5EF4-FFF2-40B4-BE49-F238E27FC236}">
                <a16:creationId xmlns:a16="http://schemas.microsoft.com/office/drawing/2014/main" id="{400CE65E-86E8-6B4E-8C06-89DC53DFBD10}"/>
              </a:ext>
            </a:extLst>
          </p:cNvPr>
          <p:cNvSpPr>
            <a:spLocks noGrp="1"/>
          </p:cNvSpPr>
          <p:nvPr>
            <p:ph idx="1"/>
          </p:nvPr>
        </p:nvSpPr>
        <p:spPr/>
        <p:txBody>
          <a:bodyPr/>
          <a:lstStyle/>
          <a:p>
            <a:r>
              <a:rPr lang="en-US" dirty="0"/>
              <a:t>APO observing: housing reservations and vaccination cards</a:t>
            </a:r>
          </a:p>
          <a:p>
            <a:r>
              <a:rPr lang="en-US" dirty="0"/>
              <a:t>Questions : midterm/reading</a:t>
            </a:r>
          </a:p>
          <a:p>
            <a:r>
              <a:rPr lang="en-US" dirty="0"/>
              <a:t>Telescope technology</a:t>
            </a:r>
          </a:p>
          <a:p>
            <a:r>
              <a:rPr lang="en-US" dirty="0"/>
              <a:t>Aberrations</a:t>
            </a:r>
          </a:p>
          <a:p>
            <a:r>
              <a:rPr lang="en-US" dirty="0"/>
              <a:t>TMO observing procedures</a:t>
            </a:r>
          </a:p>
          <a:p>
            <a:endParaRPr lang="en-US" dirty="0"/>
          </a:p>
        </p:txBody>
      </p:sp>
    </p:spTree>
    <p:extLst>
      <p:ext uri="{BB962C8B-B14F-4D97-AF65-F5344CB8AC3E}">
        <p14:creationId xmlns:p14="http://schemas.microsoft.com/office/powerpoint/2010/main" val="38007234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289-DF0B-E44E-AC26-BD6648118274}"/>
              </a:ext>
            </a:extLst>
          </p:cNvPr>
          <p:cNvSpPr>
            <a:spLocks noGrp="1"/>
          </p:cNvSpPr>
          <p:nvPr>
            <p:ph type="ctrTitle"/>
          </p:nvPr>
        </p:nvSpPr>
        <p:spPr/>
        <p:txBody>
          <a:bodyPr/>
          <a:lstStyle/>
          <a:p>
            <a:r>
              <a:rPr lang="en-US" dirty="0"/>
              <a:t>ASTR 535</a:t>
            </a:r>
          </a:p>
        </p:txBody>
      </p:sp>
      <p:sp>
        <p:nvSpPr>
          <p:cNvPr id="3" name="Subtitle 2">
            <a:extLst>
              <a:ext uri="{FF2B5EF4-FFF2-40B4-BE49-F238E27FC236}">
                <a16:creationId xmlns:a16="http://schemas.microsoft.com/office/drawing/2014/main" id="{82F8B35F-ECCA-A24A-B994-FA3C3747909F}"/>
              </a:ext>
            </a:extLst>
          </p:cNvPr>
          <p:cNvSpPr>
            <a:spLocks noGrp="1"/>
          </p:cNvSpPr>
          <p:nvPr>
            <p:ph type="subTitle" idx="1"/>
          </p:nvPr>
        </p:nvSpPr>
        <p:spPr/>
        <p:txBody>
          <a:bodyPr/>
          <a:lstStyle/>
          <a:p>
            <a:r>
              <a:rPr lang="en-US" dirty="0"/>
              <a:t>Observational Techniques</a:t>
            </a:r>
          </a:p>
          <a:p>
            <a:r>
              <a:rPr lang="en-US" dirty="0"/>
              <a:t>Optics  / Telescopes</a:t>
            </a:r>
          </a:p>
          <a:p>
            <a:r>
              <a:rPr lang="en-US" dirty="0"/>
              <a:t>Aberration compensation and sources of aberration</a:t>
            </a:r>
          </a:p>
          <a:p>
            <a:endParaRPr lang="en-US" dirty="0"/>
          </a:p>
          <a:p>
            <a:endParaRPr lang="en-US" dirty="0"/>
          </a:p>
        </p:txBody>
      </p:sp>
    </p:spTree>
    <p:extLst>
      <p:ext uri="{BB962C8B-B14F-4D97-AF65-F5344CB8AC3E}">
        <p14:creationId xmlns:p14="http://schemas.microsoft.com/office/powerpoint/2010/main" val="10364144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3153A-55A7-D143-8B0E-FF9FE6CEC70C}"/>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C56327AB-0675-4243-A45E-45DDD0EAC584}"/>
              </a:ext>
            </a:extLst>
          </p:cNvPr>
          <p:cNvSpPr>
            <a:spLocks noGrp="1"/>
          </p:cNvSpPr>
          <p:nvPr>
            <p:ph idx="1"/>
          </p:nvPr>
        </p:nvSpPr>
        <p:spPr/>
        <p:txBody>
          <a:bodyPr/>
          <a:lstStyle/>
          <a:p>
            <a:r>
              <a:rPr lang="en-US" dirty="0"/>
              <a:t>Understand how multi-surface systems can be used to reduce or remove aberrations. </a:t>
            </a:r>
          </a:p>
          <a:p>
            <a:r>
              <a:rPr lang="en-US" dirty="0"/>
              <a:t>Know the terminology: aplanatic telescope, Ritchey-Chretien telescope.</a:t>
            </a:r>
          </a:p>
          <a:p>
            <a:r>
              <a:rPr lang="en-US" dirty="0"/>
              <a:t>Understand some of things that can lead to aberrations</a:t>
            </a:r>
          </a:p>
          <a:p>
            <a:endParaRPr lang="en-US" dirty="0"/>
          </a:p>
        </p:txBody>
      </p:sp>
    </p:spTree>
    <p:extLst>
      <p:ext uri="{BB962C8B-B14F-4D97-AF65-F5344CB8AC3E}">
        <p14:creationId xmlns:p14="http://schemas.microsoft.com/office/powerpoint/2010/main" val="7361856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5F203-48E7-4740-AD2C-5764518D3264}"/>
              </a:ext>
            </a:extLst>
          </p:cNvPr>
          <p:cNvSpPr>
            <a:spLocks noGrp="1"/>
          </p:cNvSpPr>
          <p:nvPr>
            <p:ph type="title"/>
          </p:nvPr>
        </p:nvSpPr>
        <p:spPr/>
        <p:txBody>
          <a:bodyPr/>
          <a:lstStyle/>
          <a:p>
            <a:r>
              <a:rPr lang="en-US" dirty="0"/>
              <a:t>Aberration: quick review</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663A4FF-9B1B-A848-9D9C-296BDD590FEA}"/>
                  </a:ext>
                </a:extLst>
              </p:cNvPr>
              <p:cNvSpPr>
                <a:spLocks noGrp="1"/>
              </p:cNvSpPr>
              <p:nvPr>
                <p:ph idx="1"/>
              </p:nvPr>
            </p:nvSpPr>
            <p:spPr/>
            <p:txBody>
              <a:bodyPr/>
              <a:lstStyle/>
              <a:p>
                <a:r>
                  <a:rPr lang="en-US" dirty="0"/>
                  <a:t>You can choose the shape that an optical element should take to achieve a perfect image on axis, depending on situation</a:t>
                </a:r>
              </a:p>
              <a:p>
                <a:pPr lvl="1"/>
                <a:r>
                  <a:rPr lang="en-US" dirty="0"/>
                  <a:t>Object at infinity: paraboloid</a:t>
                </a:r>
              </a:p>
              <a:p>
                <a:pPr lvl="1"/>
                <a:r>
                  <a:rPr lang="en-US" dirty="0"/>
                  <a:t>Object at finite distance, concave mirror : ellipsoid</a:t>
                </a:r>
              </a:p>
              <a:p>
                <a:pPr lvl="1"/>
                <a:r>
                  <a:rPr lang="en-US" dirty="0"/>
                  <a:t>Object at finite distance, convex mirror: hyperboloid</a:t>
                </a:r>
              </a:p>
              <a:p>
                <a:r>
                  <a:rPr lang="en-US" dirty="0"/>
                  <a:t>However, these will not provide perfect images off axis</a:t>
                </a:r>
              </a:p>
              <a:p>
                <a:r>
                  <a:rPr lang="en-US" dirty="0"/>
                  <a:t>Surface shape described by the conic constant:</a:t>
                </a:r>
              </a:p>
              <a:p>
                <a:pPr marL="457200" lvl="1" indent="0">
                  <a:buNone/>
                </a:pPr>
                <a:r>
                  <a:rPr lang="en-US" dirty="0"/>
                  <a:t> </a:t>
                </a:r>
                <a14:m>
                  <m:oMath xmlns:m="http://schemas.openxmlformats.org/officeDocument/2006/math">
                    <m:r>
                      <a:rPr lang="en-US" i="1">
                        <a:latin typeface="Cambria Math" panose="02040503050406030204" pitchFamily="18" charset="0"/>
                        <a:ea typeface="Cambria Math" panose="02040503050406030204" pitchFamily="18" charset="0"/>
                      </a:rPr>
                      <m:t>𝜌</m:t>
                    </m:r>
                  </m:oMath>
                </a14:m>
                <a:r>
                  <a:rPr lang="en-US" baseline="30000" dirty="0"/>
                  <a:t>2</a:t>
                </a:r>
                <a14:m>
                  <m:oMath xmlns:m="http://schemas.openxmlformats.org/officeDocument/2006/math">
                    <m:r>
                      <a:rPr lang="en-US" i="1" dirty="0">
                        <a:latin typeface="Cambria Math" panose="02040503050406030204" pitchFamily="18" charset="0"/>
                      </a:rPr>
                      <m:t> −2 </m:t>
                    </m:r>
                    <m:r>
                      <a:rPr lang="en-US" i="1" dirty="0">
                        <a:latin typeface="Cambria Math" panose="02040503050406030204" pitchFamily="18" charset="0"/>
                      </a:rPr>
                      <m:t>𝑅</m:t>
                    </m:r>
                    <m:r>
                      <a:rPr lang="en-US" i="1" dirty="0">
                        <a:latin typeface="Cambria Math" panose="02040503050406030204" pitchFamily="18" charset="0"/>
                      </a:rPr>
                      <m:t> </m:t>
                    </m:r>
                    <m:r>
                      <a:rPr lang="en-US" i="1" dirty="0">
                        <a:latin typeface="Cambria Math" panose="02040503050406030204" pitchFamily="18" charset="0"/>
                      </a:rPr>
                      <m:t>𝑧</m:t>
                    </m:r>
                    <m:r>
                      <a:rPr lang="en-US" i="1" dirty="0">
                        <a:latin typeface="Cambria Math" panose="02040503050406030204" pitchFamily="18" charset="0"/>
                      </a:rPr>
                      <m:t>+</m:t>
                    </m:r>
                    <m:d>
                      <m:dPr>
                        <m:ctrlPr>
                          <a:rPr lang="en-US" i="1" dirty="0">
                            <a:latin typeface="Cambria Math" panose="02040503050406030204" pitchFamily="18" charset="0"/>
                          </a:rPr>
                        </m:ctrlPr>
                      </m:dPr>
                      <m:e>
                        <m:r>
                          <a:rPr lang="en-US" i="1" dirty="0">
                            <a:latin typeface="Cambria Math" panose="02040503050406030204" pitchFamily="18" charset="0"/>
                          </a:rPr>
                          <m:t>1+</m:t>
                        </m:r>
                        <m:r>
                          <a:rPr lang="en-US" i="1" dirty="0">
                            <a:latin typeface="Cambria Math" panose="02040503050406030204" pitchFamily="18" charset="0"/>
                          </a:rPr>
                          <m:t>𝐾</m:t>
                        </m:r>
                      </m:e>
                    </m:d>
                    <m:r>
                      <a:rPr lang="en-US" i="1" dirty="0">
                        <a:latin typeface="Cambria Math" panose="02040503050406030204" pitchFamily="18" charset="0"/>
                      </a:rPr>
                      <m:t> </m:t>
                    </m:r>
                    <m:r>
                      <a:rPr lang="en-US" i="1" dirty="0">
                        <a:latin typeface="Cambria Math" panose="02040503050406030204" pitchFamily="18" charset="0"/>
                      </a:rPr>
                      <m:t>𝑧</m:t>
                    </m:r>
                    <m:r>
                      <a:rPr lang="en-US" i="1" baseline="30000" dirty="0">
                        <a:latin typeface="Cambria Math" panose="02040503050406030204" pitchFamily="18" charset="0"/>
                      </a:rPr>
                      <m:t>2</m:t>
                    </m:r>
                    <m:r>
                      <a:rPr lang="en-US" i="1" dirty="0">
                        <a:latin typeface="Cambria Math" panose="02040503050406030204" pitchFamily="18" charset="0"/>
                      </a:rPr>
                      <m:t>=0</m:t>
                    </m:r>
                  </m:oMath>
                </a14:m>
                <a:r>
                  <a:rPr lang="en-US" dirty="0"/>
                  <a:t>    : surface shape z(𝜌) </a:t>
                </a:r>
              </a:p>
              <a:p>
                <a:pPr marL="457200" lvl="1" indent="0">
                  <a:buNone/>
                </a:pPr>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𝜌</m:t>
                    </m:r>
                    <m:r>
                      <a:rPr lang="en-US" i="1" baseline="30000">
                        <a:latin typeface="Cambria Math" panose="02040503050406030204" pitchFamily="18" charset="0"/>
                        <a:ea typeface="Cambria Math" panose="02040503050406030204" pitchFamily="18" charset="0"/>
                      </a:rPr>
                      <m:t>2</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baseline="30000">
                        <a:latin typeface="Cambria Math" panose="02040503050406030204" pitchFamily="18" charset="0"/>
                        <a:ea typeface="Cambria Math" panose="02040503050406030204" pitchFamily="18" charset="0"/>
                      </a:rPr>
                      <m:t>2</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r>
                      <a:rPr lang="en-US" i="1" baseline="30000">
                        <a:latin typeface="Cambria Math" panose="02040503050406030204" pitchFamily="18" charset="0"/>
                        <a:ea typeface="Cambria Math" panose="02040503050406030204" pitchFamily="18" charset="0"/>
                      </a:rPr>
                      <m:t>2</m:t>
                    </m:r>
                  </m:oMath>
                </a14:m>
                <a:r>
                  <a:rPr lang="en-US" baseline="30000" dirty="0"/>
                  <a:t>                      </a:t>
                </a:r>
                <a:r>
                  <a:rPr lang="en-US" dirty="0"/>
                  <a:t>: radial distance</a:t>
                </a:r>
              </a:p>
            </p:txBody>
          </p:sp>
        </mc:Choice>
        <mc:Fallback xmlns="">
          <p:sp>
            <p:nvSpPr>
              <p:cNvPr id="3" name="Content Placeholder 2">
                <a:extLst>
                  <a:ext uri="{FF2B5EF4-FFF2-40B4-BE49-F238E27FC236}">
                    <a16:creationId xmlns:a16="http://schemas.microsoft.com/office/drawing/2014/main" id="{5663A4FF-9B1B-A848-9D9C-296BDD590FEA}"/>
                  </a:ext>
                </a:extLst>
              </p:cNvPr>
              <p:cNvSpPr>
                <a:spLocks noGrp="1" noRot="1" noChangeAspect="1" noMove="1" noResize="1" noEditPoints="1" noAdjustHandles="1" noChangeArrowheads="1" noChangeShapeType="1" noTextEdit="1"/>
              </p:cNvSpPr>
              <p:nvPr>
                <p:ph idx="1"/>
              </p:nvPr>
            </p:nvSpPr>
            <p:spPr>
              <a:blipFill>
                <a:blip r:embed="rId2"/>
                <a:stretch>
                  <a:fillRect l="-1086" t="-2326"/>
                </a:stretch>
              </a:blipFill>
            </p:spPr>
            <p:txBody>
              <a:bodyPr/>
              <a:lstStyle/>
              <a:p>
                <a:r>
                  <a:rPr lang="en-US">
                    <a:noFill/>
                  </a:rPr>
                  <a:t> </a:t>
                </a:r>
              </a:p>
            </p:txBody>
          </p:sp>
        </mc:Fallback>
      </mc:AlternateContent>
    </p:spTree>
    <p:extLst>
      <p:ext uri="{BB962C8B-B14F-4D97-AF65-F5344CB8AC3E}">
        <p14:creationId xmlns:p14="http://schemas.microsoft.com/office/powerpoint/2010/main" val="29678329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6FBF7-C053-A240-92DC-094EB3F64C91}"/>
              </a:ext>
            </a:extLst>
          </p:cNvPr>
          <p:cNvSpPr>
            <a:spLocks noGrp="1"/>
          </p:cNvSpPr>
          <p:nvPr>
            <p:ph type="title"/>
          </p:nvPr>
        </p:nvSpPr>
        <p:spPr>
          <a:xfrm>
            <a:off x="353008" y="0"/>
            <a:ext cx="10515600" cy="1325563"/>
          </a:xfrm>
        </p:spPr>
        <p:txBody>
          <a:bodyPr/>
          <a:lstStyle/>
          <a:p>
            <a:r>
              <a:rPr lang="en-US" dirty="0"/>
              <a:t>Aberration compensation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174F7CE-E7CD-8343-9F23-7920023170AD}"/>
                  </a:ext>
                </a:extLst>
              </p:cNvPr>
              <p:cNvSpPr>
                <a:spLocks noGrp="1"/>
              </p:cNvSpPr>
              <p:nvPr>
                <p:ph idx="1"/>
              </p:nvPr>
            </p:nvSpPr>
            <p:spPr>
              <a:xfrm>
                <a:off x="838200" y="1471061"/>
                <a:ext cx="10515600" cy="5032375"/>
              </a:xfrm>
            </p:spPr>
            <p:txBody>
              <a:bodyPr>
                <a:normAutofit fontScale="92500" lnSpcReduction="10000"/>
              </a:bodyPr>
              <a:lstStyle/>
              <a:p>
                <a:r>
                  <a:rPr lang="en-US" dirty="0"/>
                  <a:t>With multiple surfaces, gain ability to remove/minimize aberrations</a:t>
                </a:r>
              </a:p>
              <a:p>
                <a:pPr lvl="1"/>
                <a:r>
                  <a:rPr lang="en-US" dirty="0"/>
                  <a:t>Can derive equations that give aberration as a function of conic constants</a:t>
                </a:r>
              </a:p>
              <a:p>
                <a:r>
                  <a:rPr lang="en-US" dirty="0"/>
                  <a:t>Classical Cassegrain: removes spherical aberration: choose conic of secondary depending on conic of primary:</a:t>
                </a:r>
              </a:p>
              <a:p>
                <a:pPr marL="0" indent="0">
                  <a:buNone/>
                </a:pPr>
                <a:r>
                  <a:rPr lang="en-US" dirty="0"/>
                  <a:t>                  K</a:t>
                </a:r>
                <a:r>
                  <a:rPr lang="en-US" baseline="-25000" dirty="0"/>
                  <a:t>2 </a:t>
                </a:r>
                <a:r>
                  <a:rPr lang="en-US" dirty="0"/>
                  <a:t>= </a:t>
                </a:r>
                <a14:m>
                  <m:oMath xmlns:m="http://schemas.openxmlformats.org/officeDocument/2006/math">
                    <m:d>
                      <m:dPr>
                        <m:ctrlPr>
                          <a:rPr lang="en-US" b="0" i="1" smtClean="0">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𝑚</m:t>
                            </m:r>
                            <m:r>
                              <a:rPr lang="en-US" i="1">
                                <a:latin typeface="Cambria Math" panose="02040503050406030204" pitchFamily="18" charset="0"/>
                              </a:rPr>
                              <m:t>+1</m:t>
                            </m:r>
                          </m:num>
                          <m:den>
                            <m:r>
                              <a:rPr lang="en-US" i="1">
                                <a:latin typeface="Cambria Math" panose="02040503050406030204" pitchFamily="18" charset="0"/>
                              </a:rPr>
                              <m:t>𝑚</m:t>
                            </m:r>
                            <m:r>
                              <a:rPr lang="en-US" i="1">
                                <a:latin typeface="Cambria Math" panose="02040503050406030204" pitchFamily="18" charset="0"/>
                              </a:rPr>
                              <m:t>−1</m:t>
                            </m:r>
                          </m:den>
                        </m:f>
                      </m:e>
                    </m:d>
                    <m:r>
                      <a:rPr lang="en-US" b="0" i="1" baseline="30000" smtClean="0">
                        <a:latin typeface="Cambria Math" panose="02040503050406030204" pitchFamily="18" charset="0"/>
                      </a:rPr>
                      <m:t>2</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𝑚</m:t>
                        </m:r>
                        <m:r>
                          <a:rPr lang="en-US" i="1" baseline="30000">
                            <a:latin typeface="Cambria Math" panose="02040503050406030204" pitchFamily="18" charset="0"/>
                          </a:rPr>
                          <m:t>3</m:t>
                        </m:r>
                      </m:num>
                      <m:den>
                        <m:r>
                          <a:rPr lang="en-US" i="1">
                            <a:latin typeface="Cambria Math" panose="02040503050406030204" pitchFamily="18" charset="0"/>
                          </a:rPr>
                          <m:t>𝑘</m:t>
                        </m:r>
                        <m:d>
                          <m:dPr>
                            <m:ctrlPr>
                              <a:rPr lang="en-US" i="1">
                                <a:latin typeface="Cambria Math" panose="02040503050406030204" pitchFamily="18" charset="0"/>
                              </a:rPr>
                            </m:ctrlPr>
                          </m:dPr>
                          <m:e>
                            <m:r>
                              <a:rPr lang="en-US" i="1">
                                <a:latin typeface="Cambria Math" panose="02040503050406030204" pitchFamily="18" charset="0"/>
                              </a:rPr>
                              <m:t>𝑚</m:t>
                            </m:r>
                            <m:r>
                              <a:rPr lang="en-US" i="1">
                                <a:latin typeface="Cambria Math" panose="02040503050406030204" pitchFamily="18" charset="0"/>
                              </a:rPr>
                              <m:t>−1</m:t>
                            </m:r>
                          </m:e>
                        </m:d>
                        <m:r>
                          <a:rPr lang="en-US" i="1" baseline="30000">
                            <a:latin typeface="Cambria Math" panose="02040503050406030204" pitchFamily="18" charset="0"/>
                          </a:rPr>
                          <m:t>3</m:t>
                        </m:r>
                      </m:den>
                    </m:f>
                    <m:d>
                      <m:dPr>
                        <m:ctrlPr>
                          <a:rPr lang="en-US" i="1">
                            <a:latin typeface="Cambria Math" panose="02040503050406030204" pitchFamily="18" charset="0"/>
                          </a:rPr>
                        </m:ctrlPr>
                      </m:dPr>
                      <m:e>
                        <m:r>
                          <a:rPr lang="en-US" i="1">
                            <a:latin typeface="Cambria Math" panose="02040503050406030204" pitchFamily="18" charset="0"/>
                          </a:rPr>
                          <m:t>𝐾</m:t>
                        </m:r>
                        <m:r>
                          <a:rPr lang="en-US" i="1" baseline="-25000">
                            <a:latin typeface="Cambria Math" panose="02040503050406030204" pitchFamily="18" charset="0"/>
                          </a:rPr>
                          <m:t>1</m:t>
                        </m:r>
                        <m:r>
                          <a:rPr lang="en-US" i="1">
                            <a:latin typeface="Cambria Math" panose="02040503050406030204" pitchFamily="18" charset="0"/>
                          </a:rPr>
                          <m:t>+1</m:t>
                        </m:r>
                      </m:e>
                    </m:d>
                  </m:oMath>
                </a14:m>
                <a:endParaRPr lang="en-US" dirty="0"/>
              </a:p>
              <a:p>
                <a:r>
                  <a:rPr lang="en-US" dirty="0"/>
                  <a:t>In most cases, coma leads to more blur than astigmatism (until you get very far off axis), so would like to remove that</a:t>
                </a:r>
              </a:p>
              <a:p>
                <a:r>
                  <a:rPr lang="en-US" dirty="0"/>
                  <a:t>Aplanatic telescopes: removes spherical and coma: choose combination of primary and secondary conic constants</a:t>
                </a:r>
              </a:p>
              <a:p>
                <a:pPr marL="0" indent="0">
                  <a:buNone/>
                </a:pPr>
                <a:r>
                  <a:rPr lang="en-US" dirty="0"/>
                  <a:t>                  K</a:t>
                </a:r>
                <a:r>
                  <a:rPr lang="en-US" baseline="-25000" dirty="0"/>
                  <a:t>1 </a:t>
                </a:r>
                <a:r>
                  <a:rPr lang="en-US" dirty="0"/>
                  <a:t>= -1 -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2 (1+</m:t>
                        </m:r>
                        <m:r>
                          <a:rPr lang="en-US" i="1">
                            <a:latin typeface="Cambria Math" panose="02040503050406030204" pitchFamily="18" charset="0"/>
                            <a:ea typeface="Cambria Math" panose="02040503050406030204" pitchFamily="18" charset="0"/>
                          </a:rPr>
                          <m:t>𝛽</m:t>
                        </m:r>
                        <m:r>
                          <a:rPr lang="en-US" i="1">
                            <a:latin typeface="Cambria Math" panose="02040503050406030204" pitchFamily="18" charset="0"/>
                            <a:ea typeface="Cambria Math" panose="02040503050406030204" pitchFamily="18" charset="0"/>
                          </a:rPr>
                          <m:t>)</m:t>
                        </m:r>
                      </m:num>
                      <m:den>
                        <m:r>
                          <a:rPr lang="en-US" i="1">
                            <a:latin typeface="Cambria Math" panose="02040503050406030204" pitchFamily="18" charset="0"/>
                          </a:rPr>
                          <m:t>𝑚</m:t>
                        </m:r>
                        <m:r>
                          <a:rPr lang="en-US" i="1" baseline="30000">
                            <a:latin typeface="Cambria Math" panose="02040503050406030204" pitchFamily="18" charset="0"/>
                          </a:rPr>
                          <m:t>2</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𝛽</m:t>
                        </m:r>
                        <m:r>
                          <a:rPr lang="en-US" i="1">
                            <a:latin typeface="Cambria Math" panose="02040503050406030204" pitchFamily="18" charset="0"/>
                            <a:ea typeface="Cambria Math" panose="02040503050406030204" pitchFamily="18" charset="0"/>
                          </a:rPr>
                          <m:t>)</m:t>
                        </m:r>
                      </m:den>
                    </m:f>
                  </m:oMath>
                </a14:m>
                <a:endParaRPr lang="en-US" dirty="0"/>
              </a:p>
              <a:p>
                <a:pPr lvl="1"/>
                <a:r>
                  <a:rPr lang="en-US" dirty="0"/>
                  <a:t>aplanatic Cassegrain: Ritchey-Chretien (2 hyperboloids)</a:t>
                </a:r>
              </a:p>
              <a:p>
                <a:pPr lvl="1"/>
                <a:r>
                  <a:rPr lang="en-US" dirty="0"/>
                  <a:t>aplanatic Gregorian(2 ellipsoids)</a:t>
                </a:r>
              </a:p>
              <a:p>
                <a:pPr marL="457200" lvl="1" indent="0">
                  <a:buNone/>
                </a:pPr>
                <a:endParaRPr lang="en-US" b="0" dirty="0"/>
              </a:p>
              <a:p>
                <a:pPr marL="457200" lvl="1" indent="0">
                  <a:buNone/>
                </a:pPr>
                <a:endParaRPr lang="en-US" dirty="0"/>
              </a:p>
            </p:txBody>
          </p:sp>
        </mc:Choice>
        <mc:Fallback xmlns="">
          <p:sp>
            <p:nvSpPr>
              <p:cNvPr id="3" name="Content Placeholder 2">
                <a:extLst>
                  <a:ext uri="{FF2B5EF4-FFF2-40B4-BE49-F238E27FC236}">
                    <a16:creationId xmlns:a16="http://schemas.microsoft.com/office/drawing/2014/main" id="{D174F7CE-E7CD-8343-9F23-7920023170AD}"/>
                  </a:ext>
                </a:extLst>
              </p:cNvPr>
              <p:cNvSpPr>
                <a:spLocks noGrp="1" noRot="1" noChangeAspect="1" noMove="1" noResize="1" noEditPoints="1" noAdjustHandles="1" noChangeArrowheads="1" noChangeShapeType="1" noTextEdit="1"/>
              </p:cNvSpPr>
              <p:nvPr>
                <p:ph idx="1"/>
              </p:nvPr>
            </p:nvSpPr>
            <p:spPr>
              <a:xfrm>
                <a:off x="838200" y="1471061"/>
                <a:ext cx="10515600" cy="5032375"/>
              </a:xfrm>
              <a:blipFill>
                <a:blip r:embed="rId2"/>
                <a:stretch>
                  <a:fillRect l="-965" t="-2261" b="-754"/>
                </a:stretch>
              </a:blipFill>
            </p:spPr>
            <p:txBody>
              <a:bodyPr/>
              <a:lstStyle/>
              <a:p>
                <a:r>
                  <a:rPr lang="en-US">
                    <a:noFill/>
                  </a:rPr>
                  <a:t> </a:t>
                </a:r>
              </a:p>
            </p:txBody>
          </p:sp>
        </mc:Fallback>
      </mc:AlternateContent>
    </p:spTree>
    <p:extLst>
      <p:ext uri="{BB962C8B-B14F-4D97-AF65-F5344CB8AC3E}">
        <p14:creationId xmlns:p14="http://schemas.microsoft.com/office/powerpoint/2010/main" val="5433669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5904C-C223-9342-84C4-C20DB64FEAAE}"/>
              </a:ext>
            </a:extLst>
          </p:cNvPr>
          <p:cNvSpPr>
            <a:spLocks noGrp="1"/>
          </p:cNvSpPr>
          <p:nvPr>
            <p:ph type="title"/>
          </p:nvPr>
        </p:nvSpPr>
        <p:spPr/>
        <p:txBody>
          <a:bodyPr/>
          <a:lstStyle/>
          <a:p>
            <a:r>
              <a:rPr lang="en-US" dirty="0"/>
              <a:t>Characteristic of some sample two mirror telescopes</a:t>
            </a:r>
          </a:p>
        </p:txBody>
      </p:sp>
      <p:graphicFrame>
        <p:nvGraphicFramePr>
          <p:cNvPr id="4" name="Content Placeholder 3">
            <a:extLst>
              <a:ext uri="{FF2B5EF4-FFF2-40B4-BE49-F238E27FC236}">
                <a16:creationId xmlns:a16="http://schemas.microsoft.com/office/drawing/2014/main" id="{39C5BF26-A9EB-A54C-BA67-A1F91B5E1277}"/>
              </a:ext>
            </a:extLst>
          </p:cNvPr>
          <p:cNvGraphicFramePr>
            <a:graphicFrameLocks noGrp="1"/>
          </p:cNvGraphicFramePr>
          <p:nvPr>
            <p:ph idx="1"/>
            <p:extLst>
              <p:ext uri="{D42A27DB-BD31-4B8C-83A1-F6EECF244321}">
                <p14:modId xmlns:p14="http://schemas.microsoft.com/office/powerpoint/2010/main" val="3778374771"/>
              </p:ext>
            </p:extLst>
          </p:nvPr>
        </p:nvGraphicFramePr>
        <p:xfrm>
          <a:off x="1208314" y="2343944"/>
          <a:ext cx="10515600" cy="3314700"/>
        </p:xfrm>
        <a:graphic>
          <a:graphicData uri="http://schemas.openxmlformats.org/drawingml/2006/table">
            <a:tbl>
              <a:tblPr/>
              <a:tblGrid>
                <a:gridCol w="2103120">
                  <a:extLst>
                    <a:ext uri="{9D8B030D-6E8A-4147-A177-3AD203B41FA5}">
                      <a16:colId xmlns:a16="http://schemas.microsoft.com/office/drawing/2014/main" val="1506209377"/>
                    </a:ext>
                  </a:extLst>
                </a:gridCol>
                <a:gridCol w="2103120">
                  <a:extLst>
                    <a:ext uri="{9D8B030D-6E8A-4147-A177-3AD203B41FA5}">
                      <a16:colId xmlns:a16="http://schemas.microsoft.com/office/drawing/2014/main" val="1164011591"/>
                    </a:ext>
                  </a:extLst>
                </a:gridCol>
                <a:gridCol w="2103120">
                  <a:extLst>
                    <a:ext uri="{9D8B030D-6E8A-4147-A177-3AD203B41FA5}">
                      <a16:colId xmlns:a16="http://schemas.microsoft.com/office/drawing/2014/main" val="1674257474"/>
                    </a:ext>
                  </a:extLst>
                </a:gridCol>
                <a:gridCol w="2103120">
                  <a:extLst>
                    <a:ext uri="{9D8B030D-6E8A-4147-A177-3AD203B41FA5}">
                      <a16:colId xmlns:a16="http://schemas.microsoft.com/office/drawing/2014/main" val="3522977176"/>
                    </a:ext>
                  </a:extLst>
                </a:gridCol>
                <a:gridCol w="2103120">
                  <a:extLst>
                    <a:ext uri="{9D8B030D-6E8A-4147-A177-3AD203B41FA5}">
                      <a16:colId xmlns:a16="http://schemas.microsoft.com/office/drawing/2014/main" val="572569880"/>
                    </a:ext>
                  </a:extLst>
                </a:gridCol>
              </a:tblGrid>
              <a:tr h="0">
                <a:tc>
                  <a:txBody>
                    <a:bodyPr/>
                    <a:lstStyle/>
                    <a:p>
                      <a:pPr algn="ctr"/>
                      <a:r>
                        <a:rPr lang="en-US"/>
                        <a:t>Parameter</a:t>
                      </a:r>
                    </a:p>
                  </a:txBody>
                  <a:tcPr marL="28575" marR="28575" marT="28575" marB="28575" anchor="ctr">
                    <a:lnL>
                      <a:noFill/>
                    </a:lnL>
                    <a:lnR>
                      <a:noFill/>
                    </a:lnR>
                    <a:lnT>
                      <a:noFill/>
                    </a:lnT>
                    <a:lnB>
                      <a:noFill/>
                    </a:lnB>
                    <a:solidFill>
                      <a:srgbClr val="FFFFFF"/>
                    </a:solidFill>
                  </a:tcPr>
                </a:tc>
                <a:tc>
                  <a:txBody>
                    <a:bodyPr/>
                    <a:lstStyle/>
                    <a:p>
                      <a:pPr algn="ctr"/>
                      <a:r>
                        <a:rPr lang="en-US"/>
                        <a:t>CC</a:t>
                      </a:r>
                    </a:p>
                  </a:txBody>
                  <a:tcPr marL="28575" marR="28575" marT="28575" marB="28575" anchor="ctr">
                    <a:lnL>
                      <a:noFill/>
                    </a:lnL>
                    <a:lnR>
                      <a:noFill/>
                    </a:lnR>
                    <a:lnT>
                      <a:noFill/>
                    </a:lnT>
                    <a:lnB>
                      <a:noFill/>
                    </a:lnB>
                    <a:solidFill>
                      <a:srgbClr val="FFFFFF"/>
                    </a:solidFill>
                  </a:tcPr>
                </a:tc>
                <a:tc>
                  <a:txBody>
                    <a:bodyPr/>
                    <a:lstStyle/>
                    <a:p>
                      <a:pPr algn="ctr"/>
                      <a:r>
                        <a:rPr lang="en-US"/>
                        <a:t>CG</a:t>
                      </a:r>
                    </a:p>
                  </a:txBody>
                  <a:tcPr marL="28575" marR="28575" marT="28575" marB="28575" anchor="ctr">
                    <a:lnL>
                      <a:noFill/>
                    </a:lnL>
                    <a:lnR>
                      <a:noFill/>
                    </a:lnR>
                    <a:lnT>
                      <a:noFill/>
                    </a:lnT>
                    <a:lnB>
                      <a:noFill/>
                    </a:lnB>
                    <a:solidFill>
                      <a:srgbClr val="FFFFFF"/>
                    </a:solidFill>
                  </a:tcPr>
                </a:tc>
                <a:tc>
                  <a:txBody>
                    <a:bodyPr/>
                    <a:lstStyle/>
                    <a:p>
                      <a:pPr algn="ctr"/>
                      <a:r>
                        <a:rPr lang="en-US"/>
                        <a:t>RC</a:t>
                      </a:r>
                    </a:p>
                  </a:txBody>
                  <a:tcPr marL="28575" marR="28575" marT="28575" marB="28575" anchor="ctr">
                    <a:lnL>
                      <a:noFill/>
                    </a:lnL>
                    <a:lnR>
                      <a:noFill/>
                    </a:lnR>
                    <a:lnT>
                      <a:noFill/>
                    </a:lnT>
                    <a:lnB>
                      <a:noFill/>
                    </a:lnB>
                    <a:solidFill>
                      <a:srgbClr val="FFFFFF"/>
                    </a:solidFill>
                  </a:tcPr>
                </a:tc>
                <a:tc>
                  <a:txBody>
                    <a:bodyPr/>
                    <a:lstStyle/>
                    <a:p>
                      <a:pPr algn="ctr"/>
                      <a:r>
                        <a:rPr lang="en-US"/>
                        <a:t>AG</a:t>
                      </a:r>
                    </a:p>
                  </a:txBody>
                  <a:tcPr marL="28575" marR="28575" marT="28575" marB="28575" anchor="ctr">
                    <a:lnL>
                      <a:noFill/>
                    </a:lnL>
                    <a:lnR>
                      <a:noFill/>
                    </a:lnR>
                    <a:lnT>
                      <a:noFill/>
                    </a:lnT>
                    <a:lnB>
                      <a:noFill/>
                    </a:lnB>
                    <a:solidFill>
                      <a:srgbClr val="FFFFFF"/>
                    </a:solidFill>
                  </a:tcPr>
                </a:tc>
                <a:extLst>
                  <a:ext uri="{0D108BD9-81ED-4DB2-BD59-A6C34878D82A}">
                    <a16:rowId xmlns:a16="http://schemas.microsoft.com/office/drawing/2014/main" val="3773291194"/>
                  </a:ext>
                </a:extLst>
              </a:tr>
              <a:tr h="0">
                <a:tc>
                  <a:txBody>
                    <a:bodyPr/>
                    <a:lstStyle/>
                    <a:p>
                      <a:pPr algn="ctr"/>
                      <a:r>
                        <a:rPr lang="en-US"/>
                        <a:t>m</a:t>
                      </a:r>
                    </a:p>
                  </a:txBody>
                  <a:tcPr marL="28575" marR="28575" marT="28575" marB="28575" anchor="ctr">
                    <a:lnL>
                      <a:noFill/>
                    </a:lnL>
                    <a:lnR>
                      <a:noFill/>
                    </a:lnR>
                    <a:lnT>
                      <a:noFill/>
                    </a:lnT>
                    <a:lnB>
                      <a:noFill/>
                    </a:lnB>
                    <a:solidFill>
                      <a:srgbClr val="FFFFFF"/>
                    </a:solidFill>
                  </a:tcPr>
                </a:tc>
                <a:tc>
                  <a:txBody>
                    <a:bodyPr/>
                    <a:lstStyle/>
                    <a:p>
                      <a:pPr algn="ctr"/>
                      <a:r>
                        <a:rPr lang="en-US"/>
                        <a:t>4.00</a:t>
                      </a:r>
                    </a:p>
                  </a:txBody>
                  <a:tcPr marL="28575" marR="28575" marT="28575" marB="28575" anchor="ctr">
                    <a:lnL>
                      <a:noFill/>
                    </a:lnL>
                    <a:lnR>
                      <a:noFill/>
                    </a:lnR>
                    <a:lnT>
                      <a:noFill/>
                    </a:lnT>
                    <a:lnB>
                      <a:noFill/>
                    </a:lnB>
                    <a:solidFill>
                      <a:srgbClr val="FFFFFF"/>
                    </a:solidFill>
                  </a:tcPr>
                </a:tc>
                <a:tc>
                  <a:txBody>
                    <a:bodyPr/>
                    <a:lstStyle/>
                    <a:p>
                      <a:pPr algn="ctr"/>
                      <a:r>
                        <a:rPr lang="en-US"/>
                        <a:t>-4.00</a:t>
                      </a:r>
                    </a:p>
                  </a:txBody>
                  <a:tcPr marL="28575" marR="28575" marT="28575" marB="28575" anchor="ctr">
                    <a:lnL>
                      <a:noFill/>
                    </a:lnL>
                    <a:lnR>
                      <a:noFill/>
                    </a:lnR>
                    <a:lnT>
                      <a:noFill/>
                    </a:lnT>
                    <a:lnB>
                      <a:noFill/>
                    </a:lnB>
                    <a:solidFill>
                      <a:srgbClr val="FFFFFF"/>
                    </a:solidFill>
                  </a:tcPr>
                </a:tc>
                <a:tc>
                  <a:txBody>
                    <a:bodyPr/>
                    <a:lstStyle/>
                    <a:p>
                      <a:pPr algn="ctr"/>
                      <a:r>
                        <a:rPr lang="en-US"/>
                        <a:t>4.00</a:t>
                      </a:r>
                    </a:p>
                  </a:txBody>
                  <a:tcPr marL="28575" marR="28575" marT="28575" marB="28575" anchor="ctr">
                    <a:lnL>
                      <a:noFill/>
                    </a:lnL>
                    <a:lnR>
                      <a:noFill/>
                    </a:lnR>
                    <a:lnT>
                      <a:noFill/>
                    </a:lnT>
                    <a:lnB>
                      <a:noFill/>
                    </a:lnB>
                    <a:solidFill>
                      <a:srgbClr val="FFFFFF"/>
                    </a:solidFill>
                  </a:tcPr>
                </a:tc>
                <a:tc>
                  <a:txBody>
                    <a:bodyPr/>
                    <a:lstStyle/>
                    <a:p>
                      <a:pPr algn="ctr"/>
                      <a:r>
                        <a:rPr lang="en-US"/>
                        <a:t>-4.00</a:t>
                      </a:r>
                    </a:p>
                  </a:txBody>
                  <a:tcPr marL="28575" marR="28575" marT="28575" marB="28575" anchor="ctr">
                    <a:lnL>
                      <a:noFill/>
                    </a:lnL>
                    <a:lnR>
                      <a:noFill/>
                    </a:lnR>
                    <a:lnT>
                      <a:noFill/>
                    </a:lnT>
                    <a:lnB>
                      <a:noFill/>
                    </a:lnB>
                    <a:solidFill>
                      <a:srgbClr val="FFFFFF"/>
                    </a:solidFill>
                  </a:tcPr>
                </a:tc>
                <a:extLst>
                  <a:ext uri="{0D108BD9-81ED-4DB2-BD59-A6C34878D82A}">
                    <a16:rowId xmlns:a16="http://schemas.microsoft.com/office/drawing/2014/main" val="1694289047"/>
                  </a:ext>
                </a:extLst>
              </a:tr>
              <a:tr h="0">
                <a:tc>
                  <a:txBody>
                    <a:bodyPr/>
                    <a:lstStyle/>
                    <a:p>
                      <a:pPr algn="ctr"/>
                      <a:r>
                        <a:rPr lang="en-US"/>
                        <a:t>k</a:t>
                      </a:r>
                    </a:p>
                  </a:txBody>
                  <a:tcPr marL="28575" marR="28575" marT="28575" marB="28575" anchor="ctr">
                    <a:lnL>
                      <a:noFill/>
                    </a:lnL>
                    <a:lnR>
                      <a:noFill/>
                    </a:lnR>
                    <a:lnT>
                      <a:noFill/>
                    </a:lnT>
                    <a:lnB>
                      <a:noFill/>
                    </a:lnB>
                    <a:solidFill>
                      <a:srgbClr val="FFFFFF"/>
                    </a:solidFill>
                  </a:tcPr>
                </a:tc>
                <a:tc>
                  <a:txBody>
                    <a:bodyPr/>
                    <a:lstStyle/>
                    <a:p>
                      <a:pPr algn="ctr"/>
                      <a:r>
                        <a:rPr lang="en-US"/>
                        <a:t>0.25</a:t>
                      </a:r>
                    </a:p>
                  </a:txBody>
                  <a:tcPr marL="28575" marR="28575" marT="28575" marB="28575" anchor="ctr">
                    <a:lnL>
                      <a:noFill/>
                    </a:lnL>
                    <a:lnR>
                      <a:noFill/>
                    </a:lnR>
                    <a:lnT>
                      <a:noFill/>
                    </a:lnT>
                    <a:lnB>
                      <a:noFill/>
                    </a:lnB>
                    <a:solidFill>
                      <a:srgbClr val="FFFFFF"/>
                    </a:solidFill>
                  </a:tcPr>
                </a:tc>
                <a:tc>
                  <a:txBody>
                    <a:bodyPr/>
                    <a:lstStyle/>
                    <a:p>
                      <a:pPr algn="ctr"/>
                      <a:r>
                        <a:rPr lang="en-US"/>
                        <a:t>-0.417</a:t>
                      </a:r>
                    </a:p>
                  </a:txBody>
                  <a:tcPr marL="28575" marR="28575" marT="28575" marB="28575" anchor="ctr">
                    <a:lnL>
                      <a:noFill/>
                    </a:lnL>
                    <a:lnR>
                      <a:noFill/>
                    </a:lnR>
                    <a:lnT>
                      <a:noFill/>
                    </a:lnT>
                    <a:lnB>
                      <a:noFill/>
                    </a:lnB>
                    <a:solidFill>
                      <a:srgbClr val="FFFFFF"/>
                    </a:solidFill>
                  </a:tcPr>
                </a:tc>
                <a:tc>
                  <a:txBody>
                    <a:bodyPr/>
                    <a:lstStyle/>
                    <a:p>
                      <a:pPr algn="ctr"/>
                      <a:r>
                        <a:rPr lang="en-US"/>
                        <a:t>0.25</a:t>
                      </a:r>
                    </a:p>
                  </a:txBody>
                  <a:tcPr marL="28575" marR="28575" marT="28575" marB="28575" anchor="ctr">
                    <a:lnL>
                      <a:noFill/>
                    </a:lnL>
                    <a:lnR>
                      <a:noFill/>
                    </a:lnR>
                    <a:lnT>
                      <a:noFill/>
                    </a:lnT>
                    <a:lnB>
                      <a:noFill/>
                    </a:lnB>
                    <a:solidFill>
                      <a:srgbClr val="FFFFFF"/>
                    </a:solidFill>
                  </a:tcPr>
                </a:tc>
                <a:tc>
                  <a:txBody>
                    <a:bodyPr/>
                    <a:lstStyle/>
                    <a:p>
                      <a:pPr algn="ctr"/>
                      <a:r>
                        <a:rPr lang="en-US" dirty="0"/>
                        <a:t>-0.417</a:t>
                      </a:r>
                    </a:p>
                  </a:txBody>
                  <a:tcPr marL="28575" marR="28575" marT="28575" marB="28575" anchor="ctr">
                    <a:lnL>
                      <a:noFill/>
                    </a:lnL>
                    <a:lnR>
                      <a:noFill/>
                    </a:lnR>
                    <a:lnT>
                      <a:noFill/>
                    </a:lnT>
                    <a:lnB>
                      <a:noFill/>
                    </a:lnB>
                    <a:solidFill>
                      <a:srgbClr val="FFFFFF"/>
                    </a:solidFill>
                  </a:tcPr>
                </a:tc>
                <a:extLst>
                  <a:ext uri="{0D108BD9-81ED-4DB2-BD59-A6C34878D82A}">
                    <a16:rowId xmlns:a16="http://schemas.microsoft.com/office/drawing/2014/main" val="675157434"/>
                  </a:ext>
                </a:extLst>
              </a:tr>
              <a:tr h="0">
                <a:tc>
                  <a:txBody>
                    <a:bodyPr/>
                    <a:lstStyle/>
                    <a:p>
                      <a:pPr algn="ctr"/>
                      <a:r>
                        <a:rPr lang="en-US"/>
                        <a:t>1 - k</a:t>
                      </a:r>
                    </a:p>
                  </a:txBody>
                  <a:tcPr marL="28575" marR="28575" marT="28575" marB="28575" anchor="ctr">
                    <a:lnL>
                      <a:noFill/>
                    </a:lnL>
                    <a:lnR>
                      <a:noFill/>
                    </a:lnR>
                    <a:lnT>
                      <a:noFill/>
                    </a:lnT>
                    <a:lnB>
                      <a:noFill/>
                    </a:lnB>
                    <a:solidFill>
                      <a:srgbClr val="FFFFFF"/>
                    </a:solidFill>
                  </a:tcPr>
                </a:tc>
                <a:tc>
                  <a:txBody>
                    <a:bodyPr/>
                    <a:lstStyle/>
                    <a:p>
                      <a:pPr algn="ctr"/>
                      <a:r>
                        <a:rPr lang="en-US"/>
                        <a:t>0.75</a:t>
                      </a:r>
                    </a:p>
                  </a:txBody>
                  <a:tcPr marL="28575" marR="28575" marT="28575" marB="28575" anchor="ctr">
                    <a:lnL>
                      <a:noFill/>
                    </a:lnL>
                    <a:lnR>
                      <a:noFill/>
                    </a:lnR>
                    <a:lnT>
                      <a:noFill/>
                    </a:lnT>
                    <a:lnB>
                      <a:noFill/>
                    </a:lnB>
                    <a:solidFill>
                      <a:srgbClr val="FFFFFF"/>
                    </a:solidFill>
                  </a:tcPr>
                </a:tc>
                <a:tc>
                  <a:txBody>
                    <a:bodyPr/>
                    <a:lstStyle/>
                    <a:p>
                      <a:pPr algn="ctr"/>
                      <a:r>
                        <a:rPr lang="en-US"/>
                        <a:t>1.417</a:t>
                      </a:r>
                    </a:p>
                  </a:txBody>
                  <a:tcPr marL="28575" marR="28575" marT="28575" marB="28575" anchor="ctr">
                    <a:lnL>
                      <a:noFill/>
                    </a:lnL>
                    <a:lnR>
                      <a:noFill/>
                    </a:lnR>
                    <a:lnT>
                      <a:noFill/>
                    </a:lnT>
                    <a:lnB>
                      <a:noFill/>
                    </a:lnB>
                    <a:solidFill>
                      <a:srgbClr val="FFFFFF"/>
                    </a:solidFill>
                  </a:tcPr>
                </a:tc>
                <a:tc>
                  <a:txBody>
                    <a:bodyPr/>
                    <a:lstStyle/>
                    <a:p>
                      <a:pPr algn="ctr"/>
                      <a:r>
                        <a:rPr lang="en-US"/>
                        <a:t>0.75</a:t>
                      </a:r>
                    </a:p>
                  </a:txBody>
                  <a:tcPr marL="28575" marR="28575" marT="28575" marB="28575" anchor="ctr">
                    <a:lnL>
                      <a:noFill/>
                    </a:lnL>
                    <a:lnR>
                      <a:noFill/>
                    </a:lnR>
                    <a:lnT>
                      <a:noFill/>
                    </a:lnT>
                    <a:lnB>
                      <a:noFill/>
                    </a:lnB>
                    <a:solidFill>
                      <a:srgbClr val="FFFFFF"/>
                    </a:solidFill>
                  </a:tcPr>
                </a:tc>
                <a:tc>
                  <a:txBody>
                    <a:bodyPr/>
                    <a:lstStyle/>
                    <a:p>
                      <a:pPr algn="ctr"/>
                      <a:r>
                        <a:rPr lang="en-US"/>
                        <a:t>1.417</a:t>
                      </a:r>
                    </a:p>
                  </a:txBody>
                  <a:tcPr marL="28575" marR="28575" marT="28575" marB="28575" anchor="ctr">
                    <a:lnL>
                      <a:noFill/>
                    </a:lnL>
                    <a:lnR>
                      <a:noFill/>
                    </a:lnR>
                    <a:lnT>
                      <a:noFill/>
                    </a:lnT>
                    <a:lnB>
                      <a:noFill/>
                    </a:lnB>
                    <a:solidFill>
                      <a:srgbClr val="FFFFFF"/>
                    </a:solidFill>
                  </a:tcPr>
                </a:tc>
                <a:extLst>
                  <a:ext uri="{0D108BD9-81ED-4DB2-BD59-A6C34878D82A}">
                    <a16:rowId xmlns:a16="http://schemas.microsoft.com/office/drawing/2014/main" val="185302819"/>
                  </a:ext>
                </a:extLst>
              </a:tr>
              <a:tr h="0">
                <a:tc>
                  <a:txBody>
                    <a:bodyPr/>
                    <a:lstStyle/>
                    <a:p>
                      <a:pPr algn="ctr"/>
                      <a:r>
                        <a:rPr lang="en-US"/>
                        <a:t>mk</a:t>
                      </a:r>
                    </a:p>
                  </a:txBody>
                  <a:tcPr marL="28575" marR="28575" marT="28575" marB="28575" anchor="ctr">
                    <a:lnL>
                      <a:noFill/>
                    </a:lnL>
                    <a:lnR>
                      <a:noFill/>
                    </a:lnR>
                    <a:lnT>
                      <a:noFill/>
                    </a:lnT>
                    <a:lnB>
                      <a:noFill/>
                    </a:lnB>
                    <a:solidFill>
                      <a:srgbClr val="FFFFFF"/>
                    </a:solidFill>
                  </a:tcPr>
                </a:tc>
                <a:tc>
                  <a:txBody>
                    <a:bodyPr/>
                    <a:lstStyle/>
                    <a:p>
                      <a:pPr algn="ctr"/>
                      <a:r>
                        <a:rPr lang="en-US"/>
                        <a:t>1.000</a:t>
                      </a:r>
                    </a:p>
                  </a:txBody>
                  <a:tcPr marL="28575" marR="28575" marT="28575" marB="28575" anchor="ctr">
                    <a:lnL>
                      <a:noFill/>
                    </a:lnL>
                    <a:lnR>
                      <a:noFill/>
                    </a:lnR>
                    <a:lnT>
                      <a:noFill/>
                    </a:lnT>
                    <a:lnB>
                      <a:noFill/>
                    </a:lnB>
                    <a:solidFill>
                      <a:srgbClr val="FFFFFF"/>
                    </a:solidFill>
                  </a:tcPr>
                </a:tc>
                <a:tc>
                  <a:txBody>
                    <a:bodyPr/>
                    <a:lstStyle/>
                    <a:p>
                      <a:pPr algn="ctr"/>
                      <a:r>
                        <a:rPr lang="en-US"/>
                        <a:t>1.667</a:t>
                      </a:r>
                    </a:p>
                  </a:txBody>
                  <a:tcPr marL="28575" marR="28575" marT="28575" marB="28575" anchor="ctr">
                    <a:lnL>
                      <a:noFill/>
                    </a:lnL>
                    <a:lnR>
                      <a:noFill/>
                    </a:lnR>
                    <a:lnT>
                      <a:noFill/>
                    </a:lnT>
                    <a:lnB>
                      <a:noFill/>
                    </a:lnB>
                    <a:solidFill>
                      <a:srgbClr val="FFFFFF"/>
                    </a:solidFill>
                  </a:tcPr>
                </a:tc>
                <a:tc>
                  <a:txBody>
                    <a:bodyPr/>
                    <a:lstStyle/>
                    <a:p>
                      <a:pPr algn="ctr"/>
                      <a:r>
                        <a:rPr lang="en-US"/>
                        <a:t>1.000</a:t>
                      </a:r>
                    </a:p>
                  </a:txBody>
                  <a:tcPr marL="28575" marR="28575" marT="28575" marB="28575" anchor="ctr">
                    <a:lnL>
                      <a:noFill/>
                    </a:lnL>
                    <a:lnR>
                      <a:noFill/>
                    </a:lnR>
                    <a:lnT>
                      <a:noFill/>
                    </a:lnT>
                    <a:lnB>
                      <a:noFill/>
                    </a:lnB>
                    <a:solidFill>
                      <a:srgbClr val="FFFFFF"/>
                    </a:solidFill>
                  </a:tcPr>
                </a:tc>
                <a:tc>
                  <a:txBody>
                    <a:bodyPr/>
                    <a:lstStyle/>
                    <a:p>
                      <a:pPr algn="ctr"/>
                      <a:r>
                        <a:rPr lang="en-US"/>
                        <a:t>1.667</a:t>
                      </a:r>
                    </a:p>
                  </a:txBody>
                  <a:tcPr marL="28575" marR="28575" marT="28575" marB="28575" anchor="ctr">
                    <a:lnL>
                      <a:noFill/>
                    </a:lnL>
                    <a:lnR>
                      <a:noFill/>
                    </a:lnR>
                    <a:lnT>
                      <a:noFill/>
                    </a:lnT>
                    <a:lnB>
                      <a:noFill/>
                    </a:lnB>
                    <a:solidFill>
                      <a:srgbClr val="FFFFFF"/>
                    </a:solidFill>
                  </a:tcPr>
                </a:tc>
                <a:extLst>
                  <a:ext uri="{0D108BD9-81ED-4DB2-BD59-A6C34878D82A}">
                    <a16:rowId xmlns:a16="http://schemas.microsoft.com/office/drawing/2014/main" val="2460863688"/>
                  </a:ext>
                </a:extLst>
              </a:tr>
              <a:tr h="0">
                <a:tc>
                  <a:txBody>
                    <a:bodyPr/>
                    <a:lstStyle/>
                    <a:p>
                      <a:pPr algn="ctr"/>
                      <a:r>
                        <a:rPr lang="en-US"/>
                        <a:t>ATC</a:t>
                      </a:r>
                    </a:p>
                  </a:txBody>
                  <a:tcPr marL="28575" marR="28575" marT="28575" marB="28575" anchor="ctr">
                    <a:lnL>
                      <a:noFill/>
                    </a:lnL>
                    <a:lnR>
                      <a:noFill/>
                    </a:lnR>
                    <a:lnT>
                      <a:noFill/>
                    </a:lnT>
                    <a:lnB>
                      <a:noFill/>
                    </a:lnB>
                    <a:solidFill>
                      <a:srgbClr val="FFFFFF"/>
                    </a:solidFill>
                  </a:tcPr>
                </a:tc>
                <a:tc>
                  <a:txBody>
                    <a:bodyPr/>
                    <a:lstStyle/>
                    <a:p>
                      <a:pPr algn="ctr"/>
                      <a:r>
                        <a:rPr lang="en-US"/>
                        <a:t>2.03</a:t>
                      </a:r>
                    </a:p>
                  </a:txBody>
                  <a:tcPr marL="28575" marR="28575" marT="28575" marB="28575" anchor="ctr">
                    <a:lnL>
                      <a:noFill/>
                    </a:lnL>
                    <a:lnR>
                      <a:noFill/>
                    </a:lnR>
                    <a:lnT>
                      <a:noFill/>
                    </a:lnT>
                    <a:lnB>
                      <a:noFill/>
                    </a:lnB>
                    <a:solidFill>
                      <a:srgbClr val="FFFFFF"/>
                    </a:solidFill>
                  </a:tcPr>
                </a:tc>
                <a:tc>
                  <a:txBody>
                    <a:bodyPr/>
                    <a:lstStyle/>
                    <a:p>
                      <a:pPr algn="ctr"/>
                      <a:r>
                        <a:rPr lang="en-US"/>
                        <a:t>2.03</a:t>
                      </a:r>
                    </a:p>
                  </a:txBody>
                  <a:tcPr marL="28575" marR="28575" marT="28575" marB="28575" anchor="ctr">
                    <a:lnL>
                      <a:noFill/>
                    </a:lnL>
                    <a:lnR>
                      <a:noFill/>
                    </a:lnR>
                    <a:lnT>
                      <a:noFill/>
                    </a:lnT>
                    <a:lnB>
                      <a:noFill/>
                    </a:lnB>
                    <a:solidFill>
                      <a:srgbClr val="FFFFFF"/>
                    </a:solidFill>
                  </a:tcPr>
                </a:tc>
                <a:tc>
                  <a:txBody>
                    <a:bodyPr/>
                    <a:lstStyle/>
                    <a:p>
                      <a:pPr algn="ctr"/>
                      <a:r>
                        <a:rPr lang="en-US"/>
                        <a:t>0.00</a:t>
                      </a:r>
                    </a:p>
                  </a:txBody>
                  <a:tcPr marL="28575" marR="28575" marT="28575" marB="28575" anchor="ctr">
                    <a:lnL>
                      <a:noFill/>
                    </a:lnL>
                    <a:lnR>
                      <a:noFill/>
                    </a:lnR>
                    <a:lnT>
                      <a:noFill/>
                    </a:lnT>
                    <a:lnB>
                      <a:noFill/>
                    </a:lnB>
                    <a:solidFill>
                      <a:srgbClr val="FFFFFF"/>
                    </a:solidFill>
                  </a:tcPr>
                </a:tc>
                <a:tc>
                  <a:txBody>
                    <a:bodyPr/>
                    <a:lstStyle/>
                    <a:p>
                      <a:pPr algn="ctr"/>
                      <a:r>
                        <a:rPr lang="en-US"/>
                        <a:t>0.00</a:t>
                      </a:r>
                    </a:p>
                  </a:txBody>
                  <a:tcPr marL="28575" marR="28575" marT="28575" marB="28575" anchor="ctr">
                    <a:lnL>
                      <a:noFill/>
                    </a:lnL>
                    <a:lnR>
                      <a:noFill/>
                    </a:lnR>
                    <a:lnT>
                      <a:noFill/>
                    </a:lnT>
                    <a:lnB>
                      <a:noFill/>
                    </a:lnB>
                    <a:solidFill>
                      <a:srgbClr val="FFFFFF"/>
                    </a:solidFill>
                  </a:tcPr>
                </a:tc>
                <a:extLst>
                  <a:ext uri="{0D108BD9-81ED-4DB2-BD59-A6C34878D82A}">
                    <a16:rowId xmlns:a16="http://schemas.microsoft.com/office/drawing/2014/main" val="1731199207"/>
                  </a:ext>
                </a:extLst>
              </a:tr>
              <a:tr h="0">
                <a:tc>
                  <a:txBody>
                    <a:bodyPr/>
                    <a:lstStyle/>
                    <a:p>
                      <a:pPr algn="ctr"/>
                      <a:r>
                        <a:rPr lang="en-US"/>
                        <a:t>AAS</a:t>
                      </a:r>
                    </a:p>
                  </a:txBody>
                  <a:tcPr marL="28575" marR="28575" marT="28575" marB="28575" anchor="ctr">
                    <a:lnL>
                      <a:noFill/>
                    </a:lnL>
                    <a:lnR>
                      <a:noFill/>
                    </a:lnR>
                    <a:lnT>
                      <a:noFill/>
                    </a:lnT>
                    <a:lnB>
                      <a:noFill/>
                    </a:lnB>
                    <a:solidFill>
                      <a:srgbClr val="FFFFFF"/>
                    </a:solidFill>
                  </a:tcPr>
                </a:tc>
                <a:tc>
                  <a:txBody>
                    <a:bodyPr/>
                    <a:lstStyle/>
                    <a:p>
                      <a:pPr algn="ctr"/>
                      <a:r>
                        <a:rPr lang="en-US"/>
                        <a:t>0.92</a:t>
                      </a:r>
                    </a:p>
                  </a:txBody>
                  <a:tcPr marL="28575" marR="28575" marT="28575" marB="28575" anchor="ctr">
                    <a:lnL>
                      <a:noFill/>
                    </a:lnL>
                    <a:lnR>
                      <a:noFill/>
                    </a:lnR>
                    <a:lnT>
                      <a:noFill/>
                    </a:lnT>
                    <a:lnB>
                      <a:noFill/>
                    </a:lnB>
                    <a:solidFill>
                      <a:srgbClr val="FFFFFF"/>
                    </a:solidFill>
                  </a:tcPr>
                </a:tc>
                <a:tc>
                  <a:txBody>
                    <a:bodyPr/>
                    <a:lstStyle/>
                    <a:p>
                      <a:pPr algn="ctr"/>
                      <a:r>
                        <a:rPr lang="en-US"/>
                        <a:t>0.92</a:t>
                      </a:r>
                    </a:p>
                  </a:txBody>
                  <a:tcPr marL="28575" marR="28575" marT="28575" marB="28575" anchor="ctr">
                    <a:lnL>
                      <a:noFill/>
                    </a:lnL>
                    <a:lnR>
                      <a:noFill/>
                    </a:lnR>
                    <a:lnT>
                      <a:noFill/>
                    </a:lnT>
                    <a:lnB>
                      <a:noFill/>
                    </a:lnB>
                    <a:solidFill>
                      <a:srgbClr val="FFFFFF"/>
                    </a:solidFill>
                  </a:tcPr>
                </a:tc>
                <a:tc>
                  <a:txBody>
                    <a:bodyPr/>
                    <a:lstStyle/>
                    <a:p>
                      <a:pPr algn="ctr"/>
                      <a:r>
                        <a:rPr lang="en-US"/>
                        <a:t>1.03</a:t>
                      </a:r>
                    </a:p>
                  </a:txBody>
                  <a:tcPr marL="28575" marR="28575" marT="28575" marB="28575" anchor="ctr">
                    <a:lnL>
                      <a:noFill/>
                    </a:lnL>
                    <a:lnR>
                      <a:noFill/>
                    </a:lnR>
                    <a:lnT>
                      <a:noFill/>
                    </a:lnT>
                    <a:lnB>
                      <a:noFill/>
                    </a:lnB>
                    <a:solidFill>
                      <a:srgbClr val="FFFFFF"/>
                    </a:solidFill>
                  </a:tcPr>
                </a:tc>
                <a:tc>
                  <a:txBody>
                    <a:bodyPr/>
                    <a:lstStyle/>
                    <a:p>
                      <a:pPr algn="ctr"/>
                      <a:r>
                        <a:rPr lang="en-US"/>
                        <a:t>0.80</a:t>
                      </a:r>
                    </a:p>
                  </a:txBody>
                  <a:tcPr marL="28575" marR="28575" marT="28575" marB="28575" anchor="ctr">
                    <a:lnL>
                      <a:noFill/>
                    </a:lnL>
                    <a:lnR>
                      <a:noFill/>
                    </a:lnR>
                    <a:lnT>
                      <a:noFill/>
                    </a:lnT>
                    <a:lnB>
                      <a:noFill/>
                    </a:lnB>
                    <a:solidFill>
                      <a:srgbClr val="FFFFFF"/>
                    </a:solidFill>
                  </a:tcPr>
                </a:tc>
                <a:extLst>
                  <a:ext uri="{0D108BD9-81ED-4DB2-BD59-A6C34878D82A}">
                    <a16:rowId xmlns:a16="http://schemas.microsoft.com/office/drawing/2014/main" val="1898724374"/>
                  </a:ext>
                </a:extLst>
              </a:tr>
              <a:tr h="0">
                <a:tc>
                  <a:txBody>
                    <a:bodyPr/>
                    <a:lstStyle/>
                    <a:p>
                      <a:pPr algn="ctr"/>
                      <a:r>
                        <a:rPr lang="en-US"/>
                        <a:t>ADI</a:t>
                      </a:r>
                    </a:p>
                  </a:txBody>
                  <a:tcPr marL="28575" marR="28575" marT="28575" marB="28575" anchor="ctr">
                    <a:lnL>
                      <a:noFill/>
                    </a:lnL>
                    <a:lnR>
                      <a:noFill/>
                    </a:lnR>
                    <a:lnT>
                      <a:noFill/>
                    </a:lnT>
                    <a:lnB>
                      <a:noFill/>
                    </a:lnB>
                    <a:solidFill>
                      <a:srgbClr val="FFFFFF"/>
                    </a:solidFill>
                  </a:tcPr>
                </a:tc>
                <a:tc>
                  <a:txBody>
                    <a:bodyPr/>
                    <a:lstStyle/>
                    <a:p>
                      <a:pPr algn="ctr"/>
                      <a:r>
                        <a:rPr lang="en-US"/>
                        <a:t>0.079</a:t>
                      </a:r>
                    </a:p>
                  </a:txBody>
                  <a:tcPr marL="28575" marR="28575" marT="28575" marB="28575" anchor="ctr">
                    <a:lnL>
                      <a:noFill/>
                    </a:lnL>
                    <a:lnR>
                      <a:noFill/>
                    </a:lnR>
                    <a:lnT>
                      <a:noFill/>
                    </a:lnT>
                    <a:lnB>
                      <a:noFill/>
                    </a:lnB>
                    <a:solidFill>
                      <a:srgbClr val="FFFFFF"/>
                    </a:solidFill>
                  </a:tcPr>
                </a:tc>
                <a:tc>
                  <a:txBody>
                    <a:bodyPr/>
                    <a:lstStyle/>
                    <a:p>
                      <a:pPr algn="ctr"/>
                      <a:r>
                        <a:rPr lang="en-US"/>
                        <a:t>0.061</a:t>
                      </a:r>
                    </a:p>
                  </a:txBody>
                  <a:tcPr marL="28575" marR="28575" marT="28575" marB="28575" anchor="ctr">
                    <a:lnL>
                      <a:noFill/>
                    </a:lnL>
                    <a:lnR>
                      <a:noFill/>
                    </a:lnR>
                    <a:lnT>
                      <a:noFill/>
                    </a:lnT>
                    <a:lnB>
                      <a:noFill/>
                    </a:lnB>
                    <a:solidFill>
                      <a:srgbClr val="FFFFFF"/>
                    </a:solidFill>
                  </a:tcPr>
                </a:tc>
                <a:tc>
                  <a:txBody>
                    <a:bodyPr/>
                    <a:lstStyle/>
                    <a:p>
                      <a:pPr algn="ctr"/>
                      <a:r>
                        <a:rPr lang="en-US"/>
                        <a:t>0.075</a:t>
                      </a:r>
                    </a:p>
                  </a:txBody>
                  <a:tcPr marL="28575" marR="28575" marT="28575" marB="28575" anchor="ctr">
                    <a:lnL>
                      <a:noFill/>
                    </a:lnL>
                    <a:lnR>
                      <a:noFill/>
                    </a:lnR>
                    <a:lnT>
                      <a:noFill/>
                    </a:lnT>
                    <a:lnB>
                      <a:noFill/>
                    </a:lnB>
                    <a:solidFill>
                      <a:srgbClr val="FFFFFF"/>
                    </a:solidFill>
                  </a:tcPr>
                </a:tc>
                <a:tc>
                  <a:txBody>
                    <a:bodyPr/>
                    <a:lstStyle/>
                    <a:p>
                      <a:pPr algn="ctr"/>
                      <a:r>
                        <a:rPr lang="en-US"/>
                        <a:t>0.056</a:t>
                      </a:r>
                    </a:p>
                  </a:txBody>
                  <a:tcPr marL="28575" marR="28575" marT="28575" marB="28575" anchor="ctr">
                    <a:lnL>
                      <a:noFill/>
                    </a:lnL>
                    <a:lnR>
                      <a:noFill/>
                    </a:lnR>
                    <a:lnT>
                      <a:noFill/>
                    </a:lnT>
                    <a:lnB>
                      <a:noFill/>
                    </a:lnB>
                    <a:solidFill>
                      <a:srgbClr val="FFFFFF"/>
                    </a:solidFill>
                  </a:tcPr>
                </a:tc>
                <a:extLst>
                  <a:ext uri="{0D108BD9-81ED-4DB2-BD59-A6C34878D82A}">
                    <a16:rowId xmlns:a16="http://schemas.microsoft.com/office/drawing/2014/main" val="2943547148"/>
                  </a:ext>
                </a:extLst>
              </a:tr>
              <a:tr h="0">
                <a:tc>
                  <a:txBody>
                    <a:bodyPr/>
                    <a:lstStyle/>
                    <a:p>
                      <a:pPr algn="ctr"/>
                      <a:r>
                        <a:rPr lang="el-GR" i="1"/>
                        <a:t>κ</a:t>
                      </a:r>
                      <a:r>
                        <a:rPr lang="en-US" baseline="-25000"/>
                        <a:t>m</a:t>
                      </a:r>
                      <a:r>
                        <a:rPr lang="en-US" i="1"/>
                        <a:t>R</a:t>
                      </a:r>
                      <a:r>
                        <a:rPr lang="en-US" baseline="-25000"/>
                        <a:t>1</a:t>
                      </a:r>
                      <a:endParaRPr lang="en-US"/>
                    </a:p>
                  </a:txBody>
                  <a:tcPr marL="28575" marR="28575" marT="28575" marB="28575" anchor="ctr">
                    <a:lnL>
                      <a:noFill/>
                    </a:lnL>
                    <a:lnR>
                      <a:noFill/>
                    </a:lnR>
                    <a:lnT>
                      <a:noFill/>
                    </a:lnT>
                    <a:lnB>
                      <a:noFill/>
                    </a:lnB>
                    <a:solidFill>
                      <a:srgbClr val="FFFFFF"/>
                    </a:solidFill>
                  </a:tcPr>
                </a:tc>
                <a:tc>
                  <a:txBody>
                    <a:bodyPr/>
                    <a:lstStyle/>
                    <a:p>
                      <a:pPr algn="ctr"/>
                      <a:r>
                        <a:rPr lang="en-US"/>
                        <a:t>7.25</a:t>
                      </a:r>
                    </a:p>
                  </a:txBody>
                  <a:tcPr marL="28575" marR="28575" marT="28575" marB="28575" anchor="ctr">
                    <a:lnL>
                      <a:noFill/>
                    </a:lnL>
                    <a:lnR>
                      <a:noFill/>
                    </a:lnR>
                    <a:lnT>
                      <a:noFill/>
                    </a:lnT>
                    <a:lnB>
                      <a:noFill/>
                    </a:lnB>
                    <a:solidFill>
                      <a:srgbClr val="FFFFFF"/>
                    </a:solidFill>
                  </a:tcPr>
                </a:tc>
                <a:tc>
                  <a:txBody>
                    <a:bodyPr/>
                    <a:lstStyle/>
                    <a:p>
                      <a:pPr algn="ctr"/>
                      <a:r>
                        <a:rPr lang="en-US"/>
                        <a:t>-4.75</a:t>
                      </a:r>
                    </a:p>
                  </a:txBody>
                  <a:tcPr marL="28575" marR="28575" marT="28575" marB="28575" anchor="ctr">
                    <a:lnL>
                      <a:noFill/>
                    </a:lnL>
                    <a:lnR>
                      <a:noFill/>
                    </a:lnR>
                    <a:lnT>
                      <a:noFill/>
                    </a:lnT>
                    <a:lnB>
                      <a:noFill/>
                    </a:lnB>
                    <a:solidFill>
                      <a:srgbClr val="FFFFFF"/>
                    </a:solidFill>
                  </a:tcPr>
                </a:tc>
                <a:tc>
                  <a:txBody>
                    <a:bodyPr/>
                    <a:lstStyle/>
                    <a:p>
                      <a:pPr algn="ctr"/>
                      <a:r>
                        <a:rPr lang="en-US"/>
                        <a:t>7.625</a:t>
                      </a:r>
                    </a:p>
                  </a:txBody>
                  <a:tcPr marL="28575" marR="28575" marT="28575" marB="28575" anchor="ctr">
                    <a:lnL>
                      <a:noFill/>
                    </a:lnL>
                    <a:lnR>
                      <a:noFill/>
                    </a:lnR>
                    <a:lnT>
                      <a:noFill/>
                    </a:lnT>
                    <a:lnB>
                      <a:noFill/>
                    </a:lnB>
                    <a:solidFill>
                      <a:srgbClr val="FFFFFF"/>
                    </a:solidFill>
                  </a:tcPr>
                </a:tc>
                <a:tc>
                  <a:txBody>
                    <a:bodyPr/>
                    <a:lstStyle/>
                    <a:p>
                      <a:pPr algn="ctr"/>
                      <a:r>
                        <a:rPr lang="en-US"/>
                        <a:t>-5.175</a:t>
                      </a:r>
                    </a:p>
                  </a:txBody>
                  <a:tcPr marL="28575" marR="28575" marT="28575" marB="28575" anchor="ctr">
                    <a:lnL>
                      <a:noFill/>
                    </a:lnL>
                    <a:lnR>
                      <a:noFill/>
                    </a:lnR>
                    <a:lnT>
                      <a:noFill/>
                    </a:lnT>
                    <a:lnB>
                      <a:noFill/>
                    </a:lnB>
                    <a:solidFill>
                      <a:srgbClr val="FFFFFF"/>
                    </a:solidFill>
                  </a:tcPr>
                </a:tc>
                <a:extLst>
                  <a:ext uri="{0D108BD9-81ED-4DB2-BD59-A6C34878D82A}">
                    <a16:rowId xmlns:a16="http://schemas.microsoft.com/office/drawing/2014/main" val="976029030"/>
                  </a:ext>
                </a:extLst>
              </a:tr>
              <a:tr h="0">
                <a:tc>
                  <a:txBody>
                    <a:bodyPr/>
                    <a:lstStyle/>
                    <a:p>
                      <a:pPr algn="ctr"/>
                      <a:r>
                        <a:rPr lang="el-GR" i="1"/>
                        <a:t>κ</a:t>
                      </a:r>
                      <a:r>
                        <a:rPr lang="en-US" baseline="-25000"/>
                        <a:t>p</a:t>
                      </a:r>
                      <a:r>
                        <a:rPr lang="en-US" i="1"/>
                        <a:t>R</a:t>
                      </a:r>
                      <a:r>
                        <a:rPr lang="en-US" baseline="-25000"/>
                        <a:t>1</a:t>
                      </a:r>
                      <a:endParaRPr lang="en-US"/>
                    </a:p>
                  </a:txBody>
                  <a:tcPr marL="28575" marR="28575" marT="28575" marB="28575" anchor="ctr">
                    <a:lnL>
                      <a:noFill/>
                    </a:lnL>
                    <a:lnR>
                      <a:noFill/>
                    </a:lnR>
                    <a:lnT>
                      <a:noFill/>
                    </a:lnT>
                    <a:lnB>
                      <a:noFill/>
                    </a:lnB>
                    <a:solidFill>
                      <a:srgbClr val="FFFFFF"/>
                    </a:solidFill>
                  </a:tcPr>
                </a:tc>
                <a:tc>
                  <a:txBody>
                    <a:bodyPr/>
                    <a:lstStyle/>
                    <a:p>
                      <a:pPr algn="ctr"/>
                      <a:r>
                        <a:rPr lang="en-US"/>
                        <a:t>4.00</a:t>
                      </a:r>
                    </a:p>
                  </a:txBody>
                  <a:tcPr marL="28575" marR="28575" marT="28575" marB="28575" anchor="ctr">
                    <a:lnL>
                      <a:noFill/>
                    </a:lnL>
                    <a:lnR>
                      <a:noFill/>
                    </a:lnR>
                    <a:lnT>
                      <a:noFill/>
                    </a:lnT>
                    <a:lnB>
                      <a:noFill/>
                    </a:lnB>
                    <a:solidFill>
                      <a:srgbClr val="FFFFFF"/>
                    </a:solidFill>
                  </a:tcPr>
                </a:tc>
                <a:tc>
                  <a:txBody>
                    <a:bodyPr/>
                    <a:lstStyle/>
                    <a:p>
                      <a:pPr algn="ctr"/>
                      <a:r>
                        <a:rPr lang="en-US"/>
                        <a:t>-8.00</a:t>
                      </a:r>
                    </a:p>
                  </a:txBody>
                  <a:tcPr marL="28575" marR="28575" marT="28575" marB="28575" anchor="ctr">
                    <a:lnL>
                      <a:noFill/>
                    </a:lnL>
                    <a:lnR>
                      <a:noFill/>
                    </a:lnR>
                    <a:lnT>
                      <a:noFill/>
                    </a:lnT>
                    <a:lnB>
                      <a:noFill/>
                    </a:lnB>
                    <a:solidFill>
                      <a:srgbClr val="FFFFFF"/>
                    </a:solidFill>
                  </a:tcPr>
                </a:tc>
                <a:tc>
                  <a:txBody>
                    <a:bodyPr/>
                    <a:lstStyle/>
                    <a:p>
                      <a:pPr algn="ctr"/>
                      <a:r>
                        <a:rPr lang="en-US"/>
                        <a:t>4.00</a:t>
                      </a:r>
                    </a:p>
                  </a:txBody>
                  <a:tcPr marL="28575" marR="28575" marT="28575" marB="28575" anchor="ctr">
                    <a:lnL>
                      <a:noFill/>
                    </a:lnL>
                    <a:lnR>
                      <a:noFill/>
                    </a:lnR>
                    <a:lnT>
                      <a:noFill/>
                    </a:lnT>
                    <a:lnB>
                      <a:noFill/>
                    </a:lnB>
                    <a:solidFill>
                      <a:srgbClr val="FFFFFF"/>
                    </a:solidFill>
                  </a:tcPr>
                </a:tc>
                <a:tc>
                  <a:txBody>
                    <a:bodyPr/>
                    <a:lstStyle/>
                    <a:p>
                      <a:pPr algn="ctr"/>
                      <a:r>
                        <a:rPr lang="en-US" dirty="0"/>
                        <a:t>-8.00</a:t>
                      </a:r>
                    </a:p>
                  </a:txBody>
                  <a:tcPr marL="28575" marR="28575" marT="28575" marB="28575" anchor="ctr">
                    <a:lnL>
                      <a:noFill/>
                    </a:lnL>
                    <a:lnR>
                      <a:noFill/>
                    </a:lnR>
                    <a:lnT>
                      <a:noFill/>
                    </a:lnT>
                    <a:lnB>
                      <a:noFill/>
                    </a:lnB>
                    <a:solidFill>
                      <a:srgbClr val="FFFFFF"/>
                    </a:solidFill>
                  </a:tcPr>
                </a:tc>
                <a:extLst>
                  <a:ext uri="{0D108BD9-81ED-4DB2-BD59-A6C34878D82A}">
                    <a16:rowId xmlns:a16="http://schemas.microsoft.com/office/drawing/2014/main" val="308112059"/>
                  </a:ext>
                </a:extLst>
              </a:tr>
            </a:tbl>
          </a:graphicData>
        </a:graphic>
      </p:graphicFrame>
      <p:sp>
        <p:nvSpPr>
          <p:cNvPr id="3" name="TextBox 2">
            <a:extLst>
              <a:ext uri="{FF2B5EF4-FFF2-40B4-BE49-F238E27FC236}">
                <a16:creationId xmlns:a16="http://schemas.microsoft.com/office/drawing/2014/main" id="{19648D55-BDE2-BE40-AA17-6EB4755F1F2E}"/>
              </a:ext>
            </a:extLst>
          </p:cNvPr>
          <p:cNvSpPr txBox="1"/>
          <p:nvPr/>
        </p:nvSpPr>
        <p:spPr>
          <a:xfrm>
            <a:off x="3010678" y="2013853"/>
            <a:ext cx="2481943" cy="369332"/>
          </a:xfrm>
          <a:prstGeom prst="rect">
            <a:avLst/>
          </a:prstGeom>
          <a:noFill/>
        </p:spPr>
        <p:txBody>
          <a:bodyPr wrap="square" rtlCol="0">
            <a:spAutoFit/>
          </a:bodyPr>
          <a:lstStyle/>
          <a:p>
            <a:r>
              <a:rPr lang="en-US" dirty="0"/>
              <a:t>Classical  Cassegrain</a:t>
            </a:r>
          </a:p>
        </p:txBody>
      </p:sp>
      <p:sp>
        <p:nvSpPr>
          <p:cNvPr id="5" name="TextBox 4">
            <a:extLst>
              <a:ext uri="{FF2B5EF4-FFF2-40B4-BE49-F238E27FC236}">
                <a16:creationId xmlns:a16="http://schemas.microsoft.com/office/drawing/2014/main" id="{803A0E57-F367-A444-B39C-900168E00C3B}"/>
              </a:ext>
            </a:extLst>
          </p:cNvPr>
          <p:cNvSpPr txBox="1"/>
          <p:nvPr/>
        </p:nvSpPr>
        <p:spPr>
          <a:xfrm>
            <a:off x="5144278" y="2032127"/>
            <a:ext cx="2612572" cy="369332"/>
          </a:xfrm>
          <a:prstGeom prst="rect">
            <a:avLst/>
          </a:prstGeom>
          <a:noFill/>
        </p:spPr>
        <p:txBody>
          <a:bodyPr wrap="square" rtlCol="0">
            <a:spAutoFit/>
          </a:bodyPr>
          <a:lstStyle/>
          <a:p>
            <a:r>
              <a:rPr lang="en-US" dirty="0"/>
              <a:t>Classical </a:t>
            </a:r>
            <a:r>
              <a:rPr lang="en-US" dirty="0" err="1"/>
              <a:t>gregorian</a:t>
            </a:r>
            <a:endParaRPr lang="en-US" dirty="0"/>
          </a:p>
        </p:txBody>
      </p:sp>
      <p:sp>
        <p:nvSpPr>
          <p:cNvPr id="6" name="TextBox 5">
            <a:extLst>
              <a:ext uri="{FF2B5EF4-FFF2-40B4-BE49-F238E27FC236}">
                <a16:creationId xmlns:a16="http://schemas.microsoft.com/office/drawing/2014/main" id="{2311CA88-0EEF-CD4F-99F5-3886B15F28B1}"/>
              </a:ext>
            </a:extLst>
          </p:cNvPr>
          <p:cNvSpPr txBox="1"/>
          <p:nvPr/>
        </p:nvSpPr>
        <p:spPr>
          <a:xfrm>
            <a:off x="7408506" y="2054251"/>
            <a:ext cx="1772816" cy="369332"/>
          </a:xfrm>
          <a:prstGeom prst="rect">
            <a:avLst/>
          </a:prstGeom>
          <a:noFill/>
        </p:spPr>
        <p:txBody>
          <a:bodyPr wrap="square" rtlCol="0">
            <a:spAutoFit/>
          </a:bodyPr>
          <a:lstStyle/>
          <a:p>
            <a:r>
              <a:rPr lang="en-US" dirty="0"/>
              <a:t>Ritchey Chretien</a:t>
            </a:r>
          </a:p>
        </p:txBody>
      </p:sp>
      <p:sp>
        <p:nvSpPr>
          <p:cNvPr id="7" name="TextBox 6">
            <a:extLst>
              <a:ext uri="{FF2B5EF4-FFF2-40B4-BE49-F238E27FC236}">
                <a16:creationId xmlns:a16="http://schemas.microsoft.com/office/drawing/2014/main" id="{A2C01279-777D-144D-AC1F-EEEBA5550FD5}"/>
              </a:ext>
            </a:extLst>
          </p:cNvPr>
          <p:cNvSpPr txBox="1"/>
          <p:nvPr/>
        </p:nvSpPr>
        <p:spPr>
          <a:xfrm>
            <a:off x="9181322" y="2076375"/>
            <a:ext cx="2357535" cy="369332"/>
          </a:xfrm>
          <a:prstGeom prst="rect">
            <a:avLst/>
          </a:prstGeom>
          <a:noFill/>
        </p:spPr>
        <p:txBody>
          <a:bodyPr wrap="square" rtlCol="0">
            <a:spAutoFit/>
          </a:bodyPr>
          <a:lstStyle/>
          <a:p>
            <a:r>
              <a:rPr lang="en-US" dirty="0"/>
              <a:t>Aplanatic Gregorian</a:t>
            </a:r>
          </a:p>
        </p:txBody>
      </p:sp>
      <p:sp>
        <p:nvSpPr>
          <p:cNvPr id="8" name="Rectangle 7">
            <a:extLst>
              <a:ext uri="{FF2B5EF4-FFF2-40B4-BE49-F238E27FC236}">
                <a16:creationId xmlns:a16="http://schemas.microsoft.com/office/drawing/2014/main" id="{437A11FD-AB60-EA4C-825F-92C5E13E78F6}"/>
              </a:ext>
            </a:extLst>
          </p:cNvPr>
          <p:cNvSpPr/>
          <p:nvPr/>
        </p:nvSpPr>
        <p:spPr>
          <a:xfrm>
            <a:off x="3493537" y="3967734"/>
            <a:ext cx="7763069" cy="6826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9" name="TextBox 8">
            <a:extLst>
              <a:ext uri="{FF2B5EF4-FFF2-40B4-BE49-F238E27FC236}">
                <a16:creationId xmlns:a16="http://schemas.microsoft.com/office/drawing/2014/main" id="{0588C4DF-1D47-B04D-8D53-BC03CD85778F}"/>
              </a:ext>
            </a:extLst>
          </p:cNvPr>
          <p:cNvSpPr txBox="1"/>
          <p:nvPr/>
        </p:nvSpPr>
        <p:spPr>
          <a:xfrm>
            <a:off x="0" y="4001294"/>
            <a:ext cx="2247901" cy="307777"/>
          </a:xfrm>
          <a:prstGeom prst="rect">
            <a:avLst/>
          </a:prstGeom>
          <a:noFill/>
        </p:spPr>
        <p:txBody>
          <a:bodyPr wrap="square" rtlCol="0">
            <a:spAutoFit/>
          </a:bodyPr>
          <a:lstStyle/>
          <a:p>
            <a:r>
              <a:rPr lang="en-US" sz="1400" dirty="0"/>
              <a:t>Angular tangential coma</a:t>
            </a:r>
          </a:p>
        </p:txBody>
      </p:sp>
      <p:sp>
        <p:nvSpPr>
          <p:cNvPr id="10" name="TextBox 9">
            <a:extLst>
              <a:ext uri="{FF2B5EF4-FFF2-40B4-BE49-F238E27FC236}">
                <a16:creationId xmlns:a16="http://schemas.microsoft.com/office/drawing/2014/main" id="{393AA523-D1A3-884A-8084-04C8843525AA}"/>
              </a:ext>
            </a:extLst>
          </p:cNvPr>
          <p:cNvSpPr txBox="1"/>
          <p:nvPr/>
        </p:nvSpPr>
        <p:spPr>
          <a:xfrm>
            <a:off x="0" y="4376190"/>
            <a:ext cx="1679819" cy="307777"/>
          </a:xfrm>
          <a:prstGeom prst="rect">
            <a:avLst/>
          </a:prstGeom>
          <a:noFill/>
        </p:spPr>
        <p:txBody>
          <a:bodyPr wrap="none" rtlCol="0">
            <a:spAutoFit/>
          </a:bodyPr>
          <a:lstStyle/>
          <a:p>
            <a:r>
              <a:rPr lang="en-US" sz="1400" dirty="0"/>
              <a:t>Angular astigmatism</a:t>
            </a:r>
          </a:p>
        </p:txBody>
      </p:sp>
      <p:sp>
        <p:nvSpPr>
          <p:cNvPr id="11" name="TextBox 10">
            <a:extLst>
              <a:ext uri="{FF2B5EF4-FFF2-40B4-BE49-F238E27FC236}">
                <a16:creationId xmlns:a16="http://schemas.microsoft.com/office/drawing/2014/main" id="{CF3BB2D3-E5B5-7C4B-9A20-14A968698FA1}"/>
              </a:ext>
            </a:extLst>
          </p:cNvPr>
          <p:cNvSpPr txBox="1"/>
          <p:nvPr/>
        </p:nvSpPr>
        <p:spPr>
          <a:xfrm>
            <a:off x="8898015" y="5736121"/>
            <a:ext cx="2133599" cy="276999"/>
          </a:xfrm>
          <a:prstGeom prst="rect">
            <a:avLst/>
          </a:prstGeom>
          <a:noFill/>
        </p:spPr>
        <p:txBody>
          <a:bodyPr wrap="square" rtlCol="0">
            <a:spAutoFit/>
          </a:bodyPr>
          <a:lstStyle/>
          <a:p>
            <a:r>
              <a:rPr lang="en-US" sz="1200" dirty="0"/>
              <a:t>Schroeder, Astronomical Optics</a:t>
            </a:r>
          </a:p>
        </p:txBody>
      </p:sp>
    </p:spTree>
    <p:extLst>
      <p:ext uri="{BB962C8B-B14F-4D97-AF65-F5344CB8AC3E}">
        <p14:creationId xmlns:p14="http://schemas.microsoft.com/office/powerpoint/2010/main" val="27064928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4F4C-C9F3-004A-8AA7-5B3A515DB51F}"/>
              </a:ext>
            </a:extLst>
          </p:cNvPr>
          <p:cNvSpPr>
            <a:spLocks noGrp="1"/>
          </p:cNvSpPr>
          <p:nvPr>
            <p:ph type="title"/>
          </p:nvPr>
        </p:nvSpPr>
        <p:spPr/>
        <p:txBody>
          <a:bodyPr/>
          <a:lstStyle/>
          <a:p>
            <a:r>
              <a:rPr lang="en-US" dirty="0"/>
              <a:t>Other sources of aberration</a:t>
            </a:r>
          </a:p>
        </p:txBody>
      </p:sp>
      <p:sp>
        <p:nvSpPr>
          <p:cNvPr id="3" name="Content Placeholder 2">
            <a:extLst>
              <a:ext uri="{FF2B5EF4-FFF2-40B4-BE49-F238E27FC236}">
                <a16:creationId xmlns:a16="http://schemas.microsoft.com/office/drawing/2014/main" id="{7ADE439A-B6A4-4D47-820A-270BD3C58F66}"/>
              </a:ext>
            </a:extLst>
          </p:cNvPr>
          <p:cNvSpPr>
            <a:spLocks noGrp="1"/>
          </p:cNvSpPr>
          <p:nvPr>
            <p:ph idx="1"/>
          </p:nvPr>
        </p:nvSpPr>
        <p:spPr/>
        <p:txBody>
          <a:bodyPr/>
          <a:lstStyle/>
          <a:p>
            <a:r>
              <a:rPr lang="en-US" dirty="0"/>
              <a:t>Design: higher order aberrations</a:t>
            </a:r>
          </a:p>
          <a:p>
            <a:pPr lvl="1"/>
            <a:r>
              <a:rPr lang="en-US" dirty="0"/>
              <a:t>Optical design: ray tracing and optimization</a:t>
            </a:r>
          </a:p>
          <a:p>
            <a:r>
              <a:rPr lang="en-US" dirty="0"/>
              <a:t>Imperfect fabrication/polishing</a:t>
            </a:r>
          </a:p>
          <a:p>
            <a:r>
              <a:rPr lang="en-US" dirty="0"/>
              <a:t>Misalignments : field independent coma often most dominant</a:t>
            </a:r>
          </a:p>
          <a:p>
            <a:r>
              <a:rPr lang="en-US" dirty="0"/>
              <a:t>mechanical support</a:t>
            </a:r>
          </a:p>
          <a:p>
            <a:r>
              <a:rPr lang="en-US" dirty="0"/>
              <a:t>Chromatic aberration (lenses)</a:t>
            </a:r>
          </a:p>
          <a:p>
            <a:pPr lvl="1"/>
            <a:r>
              <a:rPr lang="en-US" dirty="0"/>
              <a:t>Minimized with use of achromats</a:t>
            </a:r>
          </a:p>
          <a:p>
            <a:r>
              <a:rPr lang="en-US" dirty="0"/>
              <a:t>Seeing …</a:t>
            </a:r>
          </a:p>
        </p:txBody>
      </p:sp>
    </p:spTree>
    <p:extLst>
      <p:ext uri="{BB962C8B-B14F-4D97-AF65-F5344CB8AC3E}">
        <p14:creationId xmlns:p14="http://schemas.microsoft.com/office/powerpoint/2010/main" val="40448535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B835F-871E-FE43-8B5D-69ED8EEEA0C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8FADB07-0C8B-2A49-9AC2-D572CDFDE2F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95848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4AE6F-71A1-8245-8676-D33BE1A67B59}"/>
              </a:ext>
            </a:extLst>
          </p:cNvPr>
          <p:cNvSpPr>
            <a:spLocks noGrp="1"/>
          </p:cNvSpPr>
          <p:nvPr>
            <p:ph type="title"/>
          </p:nvPr>
        </p:nvSpPr>
        <p:spPr/>
        <p:txBody>
          <a:bodyPr/>
          <a:lstStyle/>
          <a:p>
            <a:r>
              <a:rPr lang="en-US" dirty="0"/>
              <a:t>Basic optics terms</a:t>
            </a:r>
          </a:p>
        </p:txBody>
      </p:sp>
      <p:sp>
        <p:nvSpPr>
          <p:cNvPr id="3" name="Content Placeholder 2">
            <a:extLst>
              <a:ext uri="{FF2B5EF4-FFF2-40B4-BE49-F238E27FC236}">
                <a16:creationId xmlns:a16="http://schemas.microsoft.com/office/drawing/2014/main" id="{9771FE76-184E-C84E-9484-FD393795DF00}"/>
              </a:ext>
            </a:extLst>
          </p:cNvPr>
          <p:cNvSpPr>
            <a:spLocks noGrp="1"/>
          </p:cNvSpPr>
          <p:nvPr>
            <p:ph idx="1"/>
          </p:nvPr>
        </p:nvSpPr>
        <p:spPr>
          <a:xfrm>
            <a:off x="268574" y="1465590"/>
            <a:ext cx="10515600" cy="4351338"/>
          </a:xfrm>
        </p:spPr>
        <p:txBody>
          <a:bodyPr/>
          <a:lstStyle/>
          <a:p>
            <a:r>
              <a:rPr lang="en-US" dirty="0"/>
              <a:t>Images and objects</a:t>
            </a:r>
          </a:p>
          <a:p>
            <a:pPr lvl="1"/>
            <a:r>
              <a:rPr lang="en-US" dirty="0"/>
              <a:t>Real and virtual</a:t>
            </a:r>
          </a:p>
          <a:p>
            <a:r>
              <a:rPr lang="en-US" dirty="0"/>
              <a:t>Basic terminology</a:t>
            </a:r>
          </a:p>
          <a:p>
            <a:pPr lvl="1"/>
            <a:r>
              <a:rPr lang="en-US" dirty="0"/>
              <a:t>Optical axis</a:t>
            </a:r>
          </a:p>
          <a:p>
            <a:pPr lvl="1"/>
            <a:r>
              <a:rPr lang="en-US" dirty="0"/>
              <a:t>Rays: chief ray, paraxial rays, marginal rays</a:t>
            </a:r>
          </a:p>
          <a:p>
            <a:pPr lvl="1"/>
            <a:r>
              <a:rPr lang="en-US" dirty="0"/>
              <a:t>Field angle</a:t>
            </a:r>
          </a:p>
          <a:p>
            <a:r>
              <a:rPr lang="en-US" dirty="0"/>
              <a:t>Geometric optics vs diffraction/physical optics</a:t>
            </a:r>
          </a:p>
        </p:txBody>
      </p:sp>
      <p:pic>
        <p:nvPicPr>
          <p:cNvPr id="4" name="Picture 3">
            <a:extLst>
              <a:ext uri="{FF2B5EF4-FFF2-40B4-BE49-F238E27FC236}">
                <a16:creationId xmlns:a16="http://schemas.microsoft.com/office/drawing/2014/main" id="{EFF92A84-A630-B14E-8DF5-C194C0CB81C7}"/>
              </a:ext>
            </a:extLst>
          </p:cNvPr>
          <p:cNvPicPr>
            <a:picLocks noChangeAspect="1"/>
          </p:cNvPicPr>
          <p:nvPr/>
        </p:nvPicPr>
        <p:blipFill>
          <a:blip r:embed="rId2"/>
          <a:stretch>
            <a:fillRect/>
          </a:stretch>
        </p:blipFill>
        <p:spPr>
          <a:xfrm>
            <a:off x="6260038" y="287056"/>
            <a:ext cx="3653373" cy="2975731"/>
          </a:xfrm>
          <a:prstGeom prst="rect">
            <a:avLst/>
          </a:prstGeom>
        </p:spPr>
      </p:pic>
      <p:pic>
        <p:nvPicPr>
          <p:cNvPr id="5" name="Picture 4">
            <a:extLst>
              <a:ext uri="{FF2B5EF4-FFF2-40B4-BE49-F238E27FC236}">
                <a16:creationId xmlns:a16="http://schemas.microsoft.com/office/drawing/2014/main" id="{6BEDB7E2-EFB6-ED4B-9B2F-3CB71D1059B8}"/>
              </a:ext>
            </a:extLst>
          </p:cNvPr>
          <p:cNvPicPr>
            <a:picLocks noChangeAspect="1"/>
          </p:cNvPicPr>
          <p:nvPr/>
        </p:nvPicPr>
        <p:blipFill>
          <a:blip r:embed="rId3"/>
          <a:stretch>
            <a:fillRect/>
          </a:stretch>
        </p:blipFill>
        <p:spPr>
          <a:xfrm>
            <a:off x="7824866" y="4273282"/>
            <a:ext cx="3683624" cy="2487466"/>
          </a:xfrm>
          <a:prstGeom prst="rect">
            <a:avLst/>
          </a:prstGeom>
        </p:spPr>
      </p:pic>
      <p:pic>
        <p:nvPicPr>
          <p:cNvPr id="6" name="Picture 5">
            <a:extLst>
              <a:ext uri="{FF2B5EF4-FFF2-40B4-BE49-F238E27FC236}">
                <a16:creationId xmlns:a16="http://schemas.microsoft.com/office/drawing/2014/main" id="{5F9D5FFA-2D80-2B47-B964-E815C5AED737}"/>
              </a:ext>
            </a:extLst>
          </p:cNvPr>
          <p:cNvPicPr>
            <a:picLocks noChangeAspect="1"/>
          </p:cNvPicPr>
          <p:nvPr/>
        </p:nvPicPr>
        <p:blipFill>
          <a:blip r:embed="rId4"/>
          <a:stretch>
            <a:fillRect/>
          </a:stretch>
        </p:blipFill>
        <p:spPr>
          <a:xfrm>
            <a:off x="1906000" y="4481718"/>
            <a:ext cx="3372787" cy="2376282"/>
          </a:xfrm>
          <a:prstGeom prst="rect">
            <a:avLst/>
          </a:prstGeom>
        </p:spPr>
      </p:pic>
      <p:cxnSp>
        <p:nvCxnSpPr>
          <p:cNvPr id="8" name="Straight Arrow Connector 7">
            <a:extLst>
              <a:ext uri="{FF2B5EF4-FFF2-40B4-BE49-F238E27FC236}">
                <a16:creationId xmlns:a16="http://schemas.microsoft.com/office/drawing/2014/main" id="{629E6824-FE2C-DF49-A3A6-007F329F9093}"/>
              </a:ext>
            </a:extLst>
          </p:cNvPr>
          <p:cNvCxnSpPr/>
          <p:nvPr/>
        </p:nvCxnSpPr>
        <p:spPr>
          <a:xfrm>
            <a:off x="7391400" y="6143625"/>
            <a:ext cx="6762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3577A4C-15C6-454B-8CA8-810B1DE1614B}"/>
              </a:ext>
            </a:extLst>
          </p:cNvPr>
          <p:cNvCxnSpPr>
            <a:cxnSpLocks/>
          </p:cNvCxnSpPr>
          <p:nvPr/>
        </p:nvCxnSpPr>
        <p:spPr>
          <a:xfrm>
            <a:off x="7391400" y="6025476"/>
            <a:ext cx="695325" cy="705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Arc 12">
            <a:extLst>
              <a:ext uri="{FF2B5EF4-FFF2-40B4-BE49-F238E27FC236}">
                <a16:creationId xmlns:a16="http://schemas.microsoft.com/office/drawing/2014/main" id="{4B3B09FB-B80D-9940-9B81-1F23D55539D8}"/>
              </a:ext>
            </a:extLst>
          </p:cNvPr>
          <p:cNvSpPr/>
          <p:nvPr/>
        </p:nvSpPr>
        <p:spPr>
          <a:xfrm>
            <a:off x="7534275" y="6025476"/>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0B82ADD1-663A-564D-8868-17222A9C8AE4}"/>
                  </a:ext>
                </a:extLst>
              </p14:cNvPr>
              <p14:cNvContentPartPr/>
              <p14:nvPr/>
            </p14:nvContentPartPr>
            <p14:xfrm>
              <a:off x="7431645" y="6039555"/>
              <a:ext cx="73800" cy="147240"/>
            </p14:xfrm>
          </p:contentPart>
        </mc:Choice>
        <mc:Fallback xmlns="">
          <p:pic>
            <p:nvPicPr>
              <p:cNvPr id="14" name="Ink 13">
                <a:extLst>
                  <a:ext uri="{FF2B5EF4-FFF2-40B4-BE49-F238E27FC236}">
                    <a16:creationId xmlns:a16="http://schemas.microsoft.com/office/drawing/2014/main" id="{0B82ADD1-663A-564D-8868-17222A9C8AE4}"/>
                  </a:ext>
                </a:extLst>
              </p:cNvPr>
              <p:cNvPicPr/>
              <p:nvPr/>
            </p:nvPicPr>
            <p:blipFill>
              <a:blip r:embed="rId6"/>
              <a:stretch>
                <a:fillRect/>
              </a:stretch>
            </p:blipFill>
            <p:spPr>
              <a:xfrm>
                <a:off x="7423005" y="6030915"/>
                <a:ext cx="91440" cy="164880"/>
              </a:xfrm>
              <a:prstGeom prst="rect">
                <a:avLst/>
              </a:prstGeom>
            </p:spPr>
          </p:pic>
        </mc:Fallback>
      </mc:AlternateContent>
      <p:sp>
        <p:nvSpPr>
          <p:cNvPr id="15" name="TextBox 14">
            <a:extLst>
              <a:ext uri="{FF2B5EF4-FFF2-40B4-BE49-F238E27FC236}">
                <a16:creationId xmlns:a16="http://schemas.microsoft.com/office/drawing/2014/main" id="{2FBF4354-7F5C-D340-9069-5216938421D9}"/>
              </a:ext>
            </a:extLst>
          </p:cNvPr>
          <p:cNvSpPr txBox="1"/>
          <p:nvPr/>
        </p:nvSpPr>
        <p:spPr>
          <a:xfrm>
            <a:off x="6619875" y="5929531"/>
            <a:ext cx="1543050" cy="276999"/>
          </a:xfrm>
          <a:prstGeom prst="rect">
            <a:avLst/>
          </a:prstGeom>
          <a:noFill/>
        </p:spPr>
        <p:txBody>
          <a:bodyPr wrap="square" rtlCol="0">
            <a:spAutoFit/>
          </a:bodyPr>
          <a:lstStyle/>
          <a:p>
            <a:r>
              <a:rPr lang="en-US" sz="1200" dirty="0"/>
              <a:t>Field angle</a:t>
            </a:r>
          </a:p>
        </p:txBody>
      </p:sp>
      <p:pic>
        <p:nvPicPr>
          <p:cNvPr id="16" name="Picture 15">
            <a:extLst>
              <a:ext uri="{FF2B5EF4-FFF2-40B4-BE49-F238E27FC236}">
                <a16:creationId xmlns:a16="http://schemas.microsoft.com/office/drawing/2014/main" id="{DE045CE4-F842-7945-84A0-BBB266A4B724}"/>
              </a:ext>
            </a:extLst>
          </p:cNvPr>
          <p:cNvPicPr>
            <a:picLocks noChangeAspect="1"/>
          </p:cNvPicPr>
          <p:nvPr/>
        </p:nvPicPr>
        <p:blipFill>
          <a:blip r:embed="rId7"/>
          <a:stretch>
            <a:fillRect/>
          </a:stretch>
        </p:blipFill>
        <p:spPr>
          <a:xfrm>
            <a:off x="9876332" y="2753302"/>
            <a:ext cx="1270000" cy="1270000"/>
          </a:xfrm>
          <a:prstGeom prst="rect">
            <a:avLst/>
          </a:prstGeom>
        </p:spPr>
      </p:pic>
    </p:spTree>
    <p:extLst>
      <p:ext uri="{BB962C8B-B14F-4D97-AF65-F5344CB8AC3E}">
        <p14:creationId xmlns:p14="http://schemas.microsoft.com/office/powerpoint/2010/main" val="15518764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9FABD-A5B1-D04F-A0D7-EC7D01E60DAB}"/>
              </a:ext>
            </a:extLst>
          </p:cNvPr>
          <p:cNvSpPr>
            <a:spLocks noGrp="1"/>
          </p:cNvSpPr>
          <p:nvPr>
            <p:ph type="title"/>
          </p:nvPr>
        </p:nvSpPr>
        <p:spPr/>
        <p:txBody>
          <a:bodyPr/>
          <a:lstStyle/>
          <a:p>
            <a:r>
              <a:rPr lang="en-US" dirty="0"/>
              <a:t>Topics 10/18</a:t>
            </a:r>
          </a:p>
        </p:txBody>
      </p:sp>
      <p:sp>
        <p:nvSpPr>
          <p:cNvPr id="3" name="Content Placeholder 2">
            <a:extLst>
              <a:ext uri="{FF2B5EF4-FFF2-40B4-BE49-F238E27FC236}">
                <a16:creationId xmlns:a16="http://schemas.microsoft.com/office/drawing/2014/main" id="{400CE65E-86E8-6B4E-8C06-89DC53DFBD10}"/>
              </a:ext>
            </a:extLst>
          </p:cNvPr>
          <p:cNvSpPr>
            <a:spLocks noGrp="1"/>
          </p:cNvSpPr>
          <p:nvPr>
            <p:ph idx="1"/>
          </p:nvPr>
        </p:nvSpPr>
        <p:spPr/>
        <p:txBody>
          <a:bodyPr/>
          <a:lstStyle/>
          <a:p>
            <a:r>
              <a:rPr lang="en-US" dirty="0"/>
              <a:t>Questions</a:t>
            </a:r>
          </a:p>
          <a:p>
            <a:r>
              <a:rPr lang="en-US" dirty="0"/>
              <a:t>Aberration compensation</a:t>
            </a:r>
          </a:p>
          <a:p>
            <a:r>
              <a:rPr lang="en-US" dirty="0"/>
              <a:t>Diffraction</a:t>
            </a:r>
          </a:p>
          <a:p>
            <a:r>
              <a:rPr lang="en-US" dirty="0"/>
              <a:t>Case study: HST</a:t>
            </a:r>
          </a:p>
          <a:p>
            <a:r>
              <a:rPr lang="en-US" dirty="0"/>
              <a:t>TMO observing procedures</a:t>
            </a:r>
          </a:p>
        </p:txBody>
      </p:sp>
    </p:spTree>
    <p:extLst>
      <p:ext uri="{BB962C8B-B14F-4D97-AF65-F5344CB8AC3E}">
        <p14:creationId xmlns:p14="http://schemas.microsoft.com/office/powerpoint/2010/main" val="37322327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011A3-E83A-6345-91FE-086FD04141AA}"/>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DE28CB1D-173D-EC4E-B17D-84D4D4F9EB29}"/>
              </a:ext>
            </a:extLst>
          </p:cNvPr>
          <p:cNvSpPr>
            <a:spLocks noGrp="1"/>
          </p:cNvSpPr>
          <p:nvPr>
            <p:ph idx="1"/>
          </p:nvPr>
        </p:nvSpPr>
        <p:spPr/>
        <p:txBody>
          <a:bodyPr/>
          <a:lstStyle/>
          <a:p>
            <a:r>
              <a:rPr lang="en-US" dirty="0"/>
              <a:t>TMO is a Newtonian f/5 telescope with a parabolic primary mirror. What do you expect images to look like on and off axis?</a:t>
            </a:r>
          </a:p>
          <a:p>
            <a:r>
              <a:rPr lang="en-US" dirty="0"/>
              <a:t>The ARC 3.5m is a Ritchey Chretien f/10 telescope. What do you expect images to look like on and off axis?</a:t>
            </a:r>
          </a:p>
          <a:p>
            <a:r>
              <a:rPr lang="en-US" dirty="0"/>
              <a:t>Sketch the beams (a cone) coming into the focal plane for both TMO and the ARC 3.5m.</a:t>
            </a:r>
          </a:p>
          <a:p>
            <a:r>
              <a:rPr lang="en-US" dirty="0"/>
              <a:t>What are the relative plate scales of the two telescopes, without calculating the plate scale of either?</a:t>
            </a:r>
          </a:p>
        </p:txBody>
      </p:sp>
    </p:spTree>
    <p:extLst>
      <p:ext uri="{BB962C8B-B14F-4D97-AF65-F5344CB8AC3E}">
        <p14:creationId xmlns:p14="http://schemas.microsoft.com/office/powerpoint/2010/main" val="9167475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289-DF0B-E44E-AC26-BD6648118274}"/>
              </a:ext>
            </a:extLst>
          </p:cNvPr>
          <p:cNvSpPr>
            <a:spLocks noGrp="1"/>
          </p:cNvSpPr>
          <p:nvPr>
            <p:ph type="ctrTitle"/>
          </p:nvPr>
        </p:nvSpPr>
        <p:spPr/>
        <p:txBody>
          <a:bodyPr/>
          <a:lstStyle/>
          <a:p>
            <a:r>
              <a:rPr lang="en-US" dirty="0"/>
              <a:t>ASTR 535</a:t>
            </a:r>
          </a:p>
        </p:txBody>
      </p:sp>
      <p:sp>
        <p:nvSpPr>
          <p:cNvPr id="3" name="Subtitle 2">
            <a:extLst>
              <a:ext uri="{FF2B5EF4-FFF2-40B4-BE49-F238E27FC236}">
                <a16:creationId xmlns:a16="http://schemas.microsoft.com/office/drawing/2014/main" id="{82F8B35F-ECCA-A24A-B994-FA3C3747909F}"/>
              </a:ext>
            </a:extLst>
          </p:cNvPr>
          <p:cNvSpPr>
            <a:spLocks noGrp="1"/>
          </p:cNvSpPr>
          <p:nvPr>
            <p:ph type="subTitle" idx="1"/>
          </p:nvPr>
        </p:nvSpPr>
        <p:spPr/>
        <p:txBody>
          <a:bodyPr/>
          <a:lstStyle/>
          <a:p>
            <a:r>
              <a:rPr lang="en-US" dirty="0"/>
              <a:t>Observational Techniques</a:t>
            </a:r>
          </a:p>
          <a:p>
            <a:r>
              <a:rPr lang="en-US" dirty="0"/>
              <a:t>Optics  / Telescopes</a:t>
            </a:r>
          </a:p>
          <a:p>
            <a:r>
              <a:rPr lang="en-US" dirty="0"/>
              <a:t>Diffraction</a:t>
            </a:r>
          </a:p>
          <a:p>
            <a:endParaRPr lang="en-US" dirty="0"/>
          </a:p>
          <a:p>
            <a:endParaRPr lang="en-US" dirty="0"/>
          </a:p>
        </p:txBody>
      </p:sp>
    </p:spTree>
    <p:extLst>
      <p:ext uri="{BB962C8B-B14F-4D97-AF65-F5344CB8AC3E}">
        <p14:creationId xmlns:p14="http://schemas.microsoft.com/office/powerpoint/2010/main" val="3743294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B12C3-9CF2-5D46-AE08-A3F3BF087086}"/>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189DF8B3-A18F-9544-BDD1-A02A01454467}"/>
              </a:ext>
            </a:extLst>
          </p:cNvPr>
          <p:cNvSpPr>
            <a:spLocks noGrp="1"/>
          </p:cNvSpPr>
          <p:nvPr>
            <p:ph idx="1"/>
          </p:nvPr>
        </p:nvSpPr>
        <p:spPr/>
        <p:txBody>
          <a:bodyPr/>
          <a:lstStyle/>
          <a:p>
            <a:r>
              <a:rPr lang="en-US" dirty="0"/>
              <a:t>Understand the basics of diffraction and the diffraction integral</a:t>
            </a:r>
          </a:p>
          <a:p>
            <a:r>
              <a:rPr lang="en-US" dirty="0"/>
              <a:t>Understand that the scale of diffraction is 𝜆/D</a:t>
            </a:r>
          </a:p>
          <a:p>
            <a:r>
              <a:rPr lang="en-US" dirty="0"/>
              <a:t>Know what the Airy pattern is</a:t>
            </a:r>
          </a:p>
          <a:p>
            <a:r>
              <a:rPr lang="en-US" dirty="0"/>
              <a:t>Understand how obscurations affect the diffraction PSF</a:t>
            </a:r>
          </a:p>
          <a:p>
            <a:r>
              <a:rPr lang="en-US" dirty="0"/>
              <a:t>Understand how aberrations are included in diffraction calculations, and what Zernike polynomials are</a:t>
            </a:r>
          </a:p>
        </p:txBody>
      </p:sp>
    </p:spTree>
    <p:extLst>
      <p:ext uri="{BB962C8B-B14F-4D97-AF65-F5344CB8AC3E}">
        <p14:creationId xmlns:p14="http://schemas.microsoft.com/office/powerpoint/2010/main" val="42309302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B8A66-E7F3-E342-A11A-1A6DC1DACC2D}"/>
              </a:ext>
            </a:extLst>
          </p:cNvPr>
          <p:cNvSpPr>
            <a:spLocks noGrp="1"/>
          </p:cNvSpPr>
          <p:nvPr>
            <p:ph type="title"/>
          </p:nvPr>
        </p:nvSpPr>
        <p:spPr/>
        <p:txBody>
          <a:bodyPr/>
          <a:lstStyle/>
          <a:p>
            <a:r>
              <a:rPr lang="en-US" dirty="0"/>
              <a:t>Physical (diffraction) optics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FC83090-393C-A04E-8DD6-18FFFFCB5180}"/>
                  </a:ext>
                </a:extLst>
              </p:cNvPr>
              <p:cNvSpPr>
                <a:spLocks noGrp="1"/>
              </p:cNvSpPr>
              <p:nvPr>
                <p:ph idx="1"/>
              </p:nvPr>
            </p:nvSpPr>
            <p:spPr>
              <a:xfrm>
                <a:off x="838200" y="1825625"/>
                <a:ext cx="4498910" cy="4220612"/>
              </a:xfrm>
            </p:spPr>
            <p:txBody>
              <a:bodyPr>
                <a:normAutofit fontScale="92500" lnSpcReduction="20000"/>
              </a:bodyPr>
              <a:lstStyle/>
              <a:p>
                <a:r>
                  <a:rPr lang="en-US" dirty="0"/>
                  <a:t>Diffraction arises from wave behavior of light</a:t>
                </a:r>
              </a:p>
              <a:p>
                <a:r>
                  <a:rPr lang="en-US" dirty="0"/>
                  <a:t>Scale where diffraction becomes important: one wavelength across aperture</a:t>
                </a:r>
              </a:p>
              <a:p>
                <a:endParaRPr lang="en-US" dirty="0"/>
              </a:p>
              <a:p>
                <a:pPr marL="0" indent="0">
                  <a:buNone/>
                </a:pPr>
                <a:r>
                  <a:rPr lang="en-US" dirty="0"/>
                  <a:t>               𝜃</a:t>
                </a:r>
                <a14:m>
                  <m:oMath xmlns:m="http://schemas.openxmlformats.org/officeDocument/2006/math">
                    <m:r>
                      <a:rPr lang="en-US"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𝜆</m:t>
                        </m:r>
                      </m:num>
                      <m:den>
                        <m:r>
                          <a:rPr lang="en-US" b="0" i="1" smtClean="0">
                            <a:latin typeface="Cambria Math" panose="02040503050406030204" pitchFamily="18" charset="0"/>
                            <a:ea typeface="Cambria Math" panose="02040503050406030204" pitchFamily="18" charset="0"/>
                          </a:rPr>
                          <m:t>𝐷</m:t>
                        </m:r>
                      </m:den>
                    </m:f>
                  </m:oMath>
                </a14:m>
                <a:endParaRPr lang="en-US" dirty="0"/>
              </a:p>
              <a:p>
                <a:r>
                  <a:rPr lang="en-US" dirty="0"/>
                  <a:t>smaller than even 0.5”seeing for D&gt;20cm in optical</a:t>
                </a:r>
              </a:p>
              <a:p>
                <a:r>
                  <a:rPr lang="en-US" dirty="0"/>
                  <a:t>But note space telescopes and IR!</a:t>
                </a:r>
              </a:p>
              <a:p>
                <a:endParaRPr lang="en-US" dirty="0"/>
              </a:p>
            </p:txBody>
          </p:sp>
        </mc:Choice>
        <mc:Fallback xmlns="">
          <p:sp>
            <p:nvSpPr>
              <p:cNvPr id="3" name="Content Placeholder 2">
                <a:extLst>
                  <a:ext uri="{FF2B5EF4-FFF2-40B4-BE49-F238E27FC236}">
                    <a16:creationId xmlns:a16="http://schemas.microsoft.com/office/drawing/2014/main" id="{0FC83090-393C-A04E-8DD6-18FFFFCB5180}"/>
                  </a:ext>
                </a:extLst>
              </p:cNvPr>
              <p:cNvSpPr>
                <a:spLocks noGrp="1" noRot="1" noChangeAspect="1" noMove="1" noResize="1" noEditPoints="1" noAdjustHandles="1" noChangeArrowheads="1" noChangeShapeType="1" noTextEdit="1"/>
              </p:cNvSpPr>
              <p:nvPr>
                <p:ph idx="1"/>
              </p:nvPr>
            </p:nvSpPr>
            <p:spPr>
              <a:xfrm>
                <a:off x="838200" y="1825625"/>
                <a:ext cx="4498910" cy="4220612"/>
              </a:xfrm>
              <a:blipFill>
                <a:blip r:embed="rId2"/>
                <a:stretch>
                  <a:fillRect l="-2254" t="-3593" r="-3380"/>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4699D3F7-4DF7-294E-95C7-ED2EBF54DD0D}"/>
              </a:ext>
            </a:extLst>
          </p:cNvPr>
          <p:cNvPicPr>
            <a:picLocks noChangeAspect="1"/>
          </p:cNvPicPr>
          <p:nvPr/>
        </p:nvPicPr>
        <p:blipFill>
          <a:blip r:embed="rId3"/>
          <a:stretch>
            <a:fillRect/>
          </a:stretch>
        </p:blipFill>
        <p:spPr>
          <a:xfrm>
            <a:off x="5337110" y="1825625"/>
            <a:ext cx="6854890" cy="3112491"/>
          </a:xfrm>
          <a:prstGeom prst="rect">
            <a:avLst/>
          </a:prstGeom>
        </p:spPr>
      </p:pic>
      <p:sp>
        <p:nvSpPr>
          <p:cNvPr id="5" name="TextBox 4">
            <a:extLst>
              <a:ext uri="{FF2B5EF4-FFF2-40B4-BE49-F238E27FC236}">
                <a16:creationId xmlns:a16="http://schemas.microsoft.com/office/drawing/2014/main" id="{80B939FC-5601-104F-A125-D075BCF08DCE}"/>
              </a:ext>
            </a:extLst>
          </p:cNvPr>
          <p:cNvSpPr txBox="1"/>
          <p:nvPr/>
        </p:nvSpPr>
        <p:spPr>
          <a:xfrm>
            <a:off x="8440814" y="4566201"/>
            <a:ext cx="2133599" cy="276999"/>
          </a:xfrm>
          <a:prstGeom prst="rect">
            <a:avLst/>
          </a:prstGeom>
          <a:noFill/>
        </p:spPr>
        <p:txBody>
          <a:bodyPr wrap="square" rtlCol="0">
            <a:spAutoFit/>
          </a:bodyPr>
          <a:lstStyle/>
          <a:p>
            <a:r>
              <a:rPr lang="en-US" sz="1200" dirty="0"/>
              <a:t>Schroeder, Astronomical Optics</a:t>
            </a:r>
          </a:p>
        </p:txBody>
      </p:sp>
    </p:spTree>
    <p:extLst>
      <p:ext uri="{BB962C8B-B14F-4D97-AF65-F5344CB8AC3E}">
        <p14:creationId xmlns:p14="http://schemas.microsoft.com/office/powerpoint/2010/main" val="1636321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FA04B-4603-1E4E-897D-73470CFE32C0}"/>
              </a:ext>
            </a:extLst>
          </p:cNvPr>
          <p:cNvSpPr>
            <a:spLocks noGrp="1"/>
          </p:cNvSpPr>
          <p:nvPr>
            <p:ph type="title"/>
          </p:nvPr>
        </p:nvSpPr>
        <p:spPr/>
        <p:txBody>
          <a:bodyPr/>
          <a:lstStyle/>
          <a:p>
            <a:r>
              <a:rPr lang="en-US" dirty="0"/>
              <a:t>Diffraction integral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9A8B17F-D3E0-D14B-8E07-B83B3C80B114}"/>
                  </a:ext>
                </a:extLst>
              </p:cNvPr>
              <p:cNvSpPr>
                <a:spLocks noGrp="1"/>
              </p:cNvSpPr>
              <p:nvPr>
                <p:ph idx="1"/>
              </p:nvPr>
            </p:nvSpPr>
            <p:spPr/>
            <p:txBody>
              <a:bodyPr/>
              <a:lstStyle/>
              <a:p>
                <a:r>
                  <a:rPr lang="en-US" dirty="0"/>
                  <a:t>Calculation of diffraction image</a:t>
                </a:r>
              </a:p>
              <a:p>
                <a:pPr lvl="1"/>
                <a:r>
                  <a:rPr lang="en-US" dirty="0"/>
                  <a:t>Optical transfer function (OTF) and point spread function (PSF)</a:t>
                </a:r>
              </a:p>
              <a:p>
                <a:pPr lvl="1"/>
                <a:r>
                  <a:rPr lang="en-US" dirty="0"/>
                  <a:t>OTF consists of pupil function and phase in the pupil</a:t>
                </a:r>
              </a:p>
              <a:p>
                <a:pPr lvl="1"/>
                <a:endParaRPr lang="en-US" dirty="0"/>
              </a:p>
              <a:p>
                <a:pPr marL="457200" lvl="1" indent="0">
                  <a:buNone/>
                </a:pPr>
                <a:r>
                  <a:rPr lang="en-US" dirty="0"/>
                  <a:t>             PSF= </a:t>
                </a:r>
                <a14:m>
                  <m:oMath xmlns:m="http://schemas.openxmlformats.org/officeDocument/2006/math">
                    <m:d>
                      <m:dPr>
                        <m:begChr m:val="|"/>
                        <m:endChr m:val="|"/>
                        <m:ctrlPr>
                          <a:rPr lang="en-US" b="0" i="1" smtClean="0">
                            <a:latin typeface="Cambria Math" panose="02040503050406030204" pitchFamily="18" charset="0"/>
                            <a:ea typeface="Cambria Math" panose="02040503050406030204" pitchFamily="18" charset="0"/>
                          </a:rPr>
                        </m:ctrlPr>
                      </m:dPr>
                      <m:e>
                        <m:r>
                          <a:rPr lang="en-US" b="0" i="0"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𝑂𝑇𝐹𝑝𝑢𝑝</m:t>
                        </m:r>
                        <m:r>
                          <a:rPr lang="en-US" b="0" i="1" baseline="-25000" smtClean="0">
                            <a:latin typeface="Cambria Math" panose="02040503050406030204" pitchFamily="18" charset="0"/>
                            <a:ea typeface="Cambria Math" panose="02040503050406030204" pitchFamily="18" charset="0"/>
                          </a:rPr>
                          <m:t>𝑖𝑙</m:t>
                        </m:r>
                        <m:d>
                          <m:dPr>
                            <m:ctrlPr>
                              <a:rPr lang="en-US" b="0" i="1" smtClean="0">
                                <a:latin typeface="Cambria Math" panose="02040503050406030204" pitchFamily="18" charset="0"/>
                                <a:ea typeface="Cambria Math" panose="02040503050406030204" pitchFamily="18" charset="0"/>
                              </a:rPr>
                            </m:ctrlPr>
                          </m:dPr>
                          <m:e>
                            <m:r>
                              <a:rPr lang="en-US" b="1" i="1" smtClean="0">
                                <a:latin typeface="Cambria Math" panose="02040503050406030204" pitchFamily="18" charset="0"/>
                                <a:ea typeface="Cambria Math" panose="02040503050406030204" pitchFamily="18" charset="0"/>
                              </a:rPr>
                              <m:t>𝒙</m:t>
                            </m:r>
                          </m:e>
                        </m:d>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r>
                              <a:rPr lang="en-US" i="1">
                                <a:latin typeface="Cambria Math" panose="02040503050406030204" pitchFamily="18" charset="0"/>
                                <a:ea typeface="Cambria Math" panose="02040503050406030204" pitchFamily="18" charset="0"/>
                              </a:rPr>
                              <m:t>𝑖𝑘</m:t>
                            </m:r>
                            <m:r>
                              <a:rPr lang="en-US"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𝒙</m:t>
                            </m:r>
                          </m:sup>
                        </m:sSup>
                        <m:r>
                          <a:rPr lang="en-US" b="0" i="1" smtClean="0">
                            <a:latin typeface="Cambria Math" panose="02040503050406030204" pitchFamily="18" charset="0"/>
                            <a:ea typeface="Cambria Math" panose="02040503050406030204" pitchFamily="18" charset="0"/>
                          </a:rPr>
                          <m:t>  </m:t>
                        </m:r>
                      </m:e>
                    </m:d>
                    <m:r>
                      <a:rPr lang="en-US" b="0" i="1" baseline="30000" smtClean="0">
                        <a:latin typeface="Cambria Math" panose="02040503050406030204" pitchFamily="18" charset="0"/>
                        <a:ea typeface="Cambria Math" panose="02040503050406030204" pitchFamily="18" charset="0"/>
                      </a:rPr>
                      <m:t>2</m:t>
                    </m:r>
                  </m:oMath>
                </a14:m>
                <a:endParaRPr lang="en-US" baseline="30000" dirty="0"/>
              </a:p>
              <a:p>
                <a:pPr marL="0" indent="0">
                  <a:buNone/>
                </a:pPr>
                <a:endParaRPr lang="en-US" dirty="0"/>
              </a:p>
              <a:p>
                <a:pPr marL="0" indent="0">
                  <a:buNone/>
                </a:pPr>
                <a:r>
                  <a:rPr lang="en-US" dirty="0"/>
                  <a:t>                 </a:t>
                </a:r>
                <a14:m>
                  <m:oMath xmlns:m="http://schemas.openxmlformats.org/officeDocument/2006/math">
                    <m:r>
                      <a:rPr lang="en-US" b="0" i="1" smtClean="0">
                        <a:latin typeface="Cambria Math" panose="02040503050406030204" pitchFamily="18" charset="0"/>
                      </a:rPr>
                      <m:t>𝑂𝑇𝐹</m:t>
                    </m:r>
                    <m:r>
                      <a:rPr lang="en-US" b="0" i="1" baseline="-25000" smtClean="0">
                        <a:latin typeface="Cambria Math" panose="02040503050406030204" pitchFamily="18" charset="0"/>
                      </a:rPr>
                      <m:t>𝑝𝑢𝑝𝑖𝑙</m:t>
                    </m:r>
                    <m:d>
                      <m:dPr>
                        <m:ctrlPr>
                          <a:rPr lang="en-US" b="0" i="1" smtClean="0">
                            <a:latin typeface="Cambria Math" panose="02040503050406030204" pitchFamily="18" charset="0"/>
                          </a:rPr>
                        </m:ctrlPr>
                      </m:dPr>
                      <m:e>
                        <m:r>
                          <a:rPr lang="en-US" b="1" i="1" smtClean="0">
                            <a:latin typeface="Cambria Math" panose="02040503050406030204" pitchFamily="18" charset="0"/>
                          </a:rPr>
                          <m:t>𝒙</m:t>
                        </m:r>
                      </m:e>
                    </m:d>
                    <m:r>
                      <a:rPr lang="en-US" b="0" i="1" smtClean="0">
                        <a:latin typeface="Cambria Math" panose="02040503050406030204" pitchFamily="18" charset="0"/>
                      </a:rPr>
                      <m:t>=</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1" i="1" smtClean="0">
                            <a:latin typeface="Cambria Math" panose="02040503050406030204" pitchFamily="18" charset="0"/>
                          </a:rPr>
                          <m:t>𝒙</m:t>
                        </m:r>
                      </m:e>
                    </m:d>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𝑖𝑘</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𝜑</m:t>
                        </m:r>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𝒙</m:t>
                        </m:r>
                        <m:r>
                          <a:rPr lang="en-US" b="0" i="1" smtClean="0">
                            <a:latin typeface="Cambria Math" panose="02040503050406030204" pitchFamily="18" charset="0"/>
                            <a:ea typeface="Cambria Math" panose="02040503050406030204" pitchFamily="18" charset="0"/>
                          </a:rPr>
                          <m:t>)</m:t>
                        </m:r>
                      </m:sup>
                    </m:sSup>
                  </m:oMath>
                </a14:m>
                <a:endParaRPr lang="en-US" dirty="0"/>
              </a:p>
            </p:txBody>
          </p:sp>
        </mc:Choice>
        <mc:Fallback xmlns="">
          <p:sp>
            <p:nvSpPr>
              <p:cNvPr id="3" name="Content Placeholder 2">
                <a:extLst>
                  <a:ext uri="{FF2B5EF4-FFF2-40B4-BE49-F238E27FC236}">
                    <a16:creationId xmlns:a16="http://schemas.microsoft.com/office/drawing/2014/main" id="{49A8B17F-D3E0-D14B-8E07-B83B3C80B114}"/>
                  </a:ext>
                </a:extLst>
              </p:cNvPr>
              <p:cNvSpPr>
                <a:spLocks noGrp="1" noRot="1" noChangeAspect="1" noMove="1" noResize="1" noEditPoints="1" noAdjustHandles="1" noChangeArrowheads="1" noChangeShapeType="1" noTextEdit="1"/>
              </p:cNvSpPr>
              <p:nvPr>
                <p:ph idx="1"/>
              </p:nvPr>
            </p:nvSpPr>
            <p:spPr>
              <a:blipFill>
                <a:blip r:embed="rId2"/>
                <a:stretch>
                  <a:fillRect l="-1086" t="-2326"/>
                </a:stretch>
              </a:blipFill>
            </p:spPr>
            <p:txBody>
              <a:bodyPr/>
              <a:lstStyle/>
              <a:p>
                <a:r>
                  <a:rPr lang="en-US">
                    <a:noFill/>
                  </a:rPr>
                  <a:t> </a:t>
                </a:r>
              </a:p>
            </p:txBody>
          </p:sp>
        </mc:Fallback>
      </mc:AlternateContent>
    </p:spTree>
    <p:extLst>
      <p:ext uri="{BB962C8B-B14F-4D97-AF65-F5344CB8AC3E}">
        <p14:creationId xmlns:p14="http://schemas.microsoft.com/office/powerpoint/2010/main" val="11649471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045C0-2000-F848-8200-79FD2D11259E}"/>
              </a:ext>
            </a:extLst>
          </p:cNvPr>
          <p:cNvSpPr>
            <a:spLocks noGrp="1"/>
          </p:cNvSpPr>
          <p:nvPr>
            <p:ph type="title"/>
          </p:nvPr>
        </p:nvSpPr>
        <p:spPr/>
        <p:txBody>
          <a:bodyPr/>
          <a:lstStyle/>
          <a:p>
            <a:r>
              <a:rPr lang="en-US" dirty="0"/>
              <a:t>Circular aperture, no aberrations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F677229-1A59-9446-B9D8-1312E37F929A}"/>
                  </a:ext>
                </a:extLst>
              </p:cNvPr>
              <p:cNvSpPr>
                <a:spLocks noGrp="1"/>
              </p:cNvSpPr>
              <p:nvPr>
                <p:ph idx="1"/>
              </p:nvPr>
            </p:nvSpPr>
            <p:spPr>
              <a:xfrm>
                <a:off x="838199" y="1585912"/>
                <a:ext cx="7835900" cy="5272088"/>
              </a:xfrm>
            </p:spPr>
            <p:txBody>
              <a:bodyPr>
                <a:normAutofit/>
              </a:bodyPr>
              <a:lstStyle/>
              <a:p>
                <a:r>
                  <a:rPr lang="en-US" dirty="0"/>
                  <a:t>Diffraction integral can be done analytically</a:t>
                </a:r>
              </a:p>
              <a:p>
                <a:r>
                  <a:rPr lang="en-US" dirty="0"/>
                  <a:t>Clear aperture: Airy pattern</a:t>
                </a:r>
              </a:p>
              <a:p>
                <a:pPr marL="0" indent="0">
                  <a:buNone/>
                </a:pPr>
                <a:r>
                  <a:rPr lang="en-US" dirty="0"/>
                  <a:t>        PSF</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𝐽</m:t>
                        </m:r>
                        <m:r>
                          <a:rPr lang="en-US" b="0" i="1" baseline="-25000" smtClean="0">
                            <a:latin typeface="Cambria Math" panose="02040503050406030204" pitchFamily="18" charset="0"/>
                            <a:ea typeface="Cambria Math" panose="02040503050406030204" pitchFamily="18" charset="0"/>
                          </a:rPr>
                          <m:t>1</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𝜈</m:t>
                            </m:r>
                          </m:e>
                        </m:d>
                      </m:num>
                      <m:den>
                        <m:r>
                          <a:rPr lang="en-US" b="0" i="1" smtClean="0">
                            <a:latin typeface="Cambria Math" panose="02040503050406030204" pitchFamily="18" charset="0"/>
                            <a:ea typeface="Cambria Math" panose="02040503050406030204" pitchFamily="18" charset="0"/>
                          </a:rPr>
                          <m:t>𝜈</m:t>
                        </m:r>
                      </m:den>
                    </m:f>
                  </m:oMath>
                </a14:m>
                <a:r>
                  <a:rPr lang="en-US" dirty="0"/>
                  <a:t>]</a:t>
                </a:r>
                <a:r>
                  <a:rPr lang="en-US" baseline="30000" dirty="0"/>
                  <a:t>2</a:t>
                </a:r>
                <a:endParaRPr lang="en-US" sz="1600" baseline="30000" dirty="0"/>
              </a:p>
              <a:p>
                <a:pPr marL="0" indent="0">
                  <a:buNone/>
                </a:pPr>
                <a:r>
                  <a:rPr lang="en-US" baseline="30000" dirty="0"/>
                  <a:t>            </a:t>
                </a:r>
                <a14:m>
                  <m:oMath xmlns:m="http://schemas.openxmlformats.org/officeDocument/2006/math">
                    <m:r>
                      <a:rPr lang="en-US" i="1">
                        <a:latin typeface="Cambria Math" panose="02040503050406030204" pitchFamily="18" charset="0"/>
                        <a:ea typeface="Cambria Math" panose="02040503050406030204" pitchFamily="18" charset="0"/>
                      </a:rPr>
                      <m:t>𝜈</m:t>
                    </m:r>
                    <m:r>
                      <a:rPr lang="en-US" i="1">
                        <a:latin typeface="Cambria Math" panose="02040503050406030204" pitchFamily="18" charset="0"/>
                        <a:ea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𝑟</m:t>
                        </m:r>
                      </m:num>
                      <m:den>
                        <m:r>
                          <a:rPr lang="en-US" i="1">
                            <a:latin typeface="Cambria Math" panose="02040503050406030204" pitchFamily="18" charset="0"/>
                            <a:ea typeface="Cambria Math" panose="02040503050406030204" pitchFamily="18" charset="0"/>
                          </a:rPr>
                          <m:t>𝜆</m:t>
                        </m:r>
                        <m:r>
                          <a:rPr lang="en-US" i="1">
                            <a:latin typeface="Cambria Math" panose="02040503050406030204" pitchFamily="18" charset="0"/>
                            <a:ea typeface="Cambria Math" panose="02040503050406030204" pitchFamily="18" charset="0"/>
                          </a:rPr>
                          <m:t>𝐹</m:t>
                        </m:r>
                      </m:den>
                    </m:f>
                  </m:oMath>
                </a14:m>
                <a:r>
                  <a:rPr lang="en-US" baseline="30000" dirty="0"/>
                  <a:t>       </a:t>
                </a:r>
                <a:r>
                  <a:rPr lang="en-US" sz="1600" dirty="0"/>
                  <a:t>where</a:t>
                </a:r>
                <a:r>
                  <a:rPr lang="en-US" sz="1600" baseline="30000" dirty="0"/>
                  <a:t> </a:t>
                </a:r>
                <a:r>
                  <a:rPr lang="en-US" sz="1600" dirty="0"/>
                  <a:t>r is distance in focal plane, F is focal ratio focal ratio</a:t>
                </a:r>
              </a:p>
              <a:p>
                <a:pPr marL="0" indent="0">
                  <a:buNone/>
                </a:pPr>
                <a:endParaRPr lang="en-US" sz="1600" baseline="30000" dirty="0"/>
              </a:p>
              <a:p>
                <a:r>
                  <a:rPr lang="en-US" dirty="0"/>
                  <a:t>Airy pattern : bright central disk surrounding by concentric bright and dark rings</a:t>
                </a:r>
              </a:p>
              <a:p>
                <a:pPr marL="0" indent="0">
                  <a:buNone/>
                </a:pPr>
                <a:endParaRPr lang="en-US" dirty="0"/>
              </a:p>
              <a:p>
                <a:pPr marL="0" indent="0">
                  <a:buNone/>
                </a:pPr>
                <a:r>
                  <a:rPr lang="en-US" dirty="0"/>
                  <a:t>           radius of first dark ring  = 1.22 </a:t>
                </a:r>
                <a14:m>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𝜆</m:t>
                        </m:r>
                      </m:num>
                      <m:den>
                        <m:r>
                          <a:rPr lang="en-US" b="0" i="1" smtClean="0">
                            <a:latin typeface="Cambria Math" panose="02040503050406030204" pitchFamily="18" charset="0"/>
                          </a:rPr>
                          <m:t>𝐷</m:t>
                        </m:r>
                      </m:den>
                    </m:f>
                  </m:oMath>
                </a14:m>
                <a:endParaRPr lang="en-US" dirty="0"/>
              </a:p>
              <a:p>
                <a:endParaRPr lang="en-US" dirty="0"/>
              </a:p>
            </p:txBody>
          </p:sp>
        </mc:Choice>
        <mc:Fallback xmlns="">
          <p:sp>
            <p:nvSpPr>
              <p:cNvPr id="3" name="Content Placeholder 2">
                <a:extLst>
                  <a:ext uri="{FF2B5EF4-FFF2-40B4-BE49-F238E27FC236}">
                    <a16:creationId xmlns:a16="http://schemas.microsoft.com/office/drawing/2014/main" id="{CF677229-1A59-9446-B9D8-1312E37F929A}"/>
                  </a:ext>
                </a:extLst>
              </p:cNvPr>
              <p:cNvSpPr>
                <a:spLocks noGrp="1" noRot="1" noChangeAspect="1" noMove="1" noResize="1" noEditPoints="1" noAdjustHandles="1" noChangeArrowheads="1" noChangeShapeType="1" noTextEdit="1"/>
              </p:cNvSpPr>
              <p:nvPr>
                <p:ph idx="1"/>
              </p:nvPr>
            </p:nvSpPr>
            <p:spPr>
              <a:xfrm>
                <a:off x="838199" y="1585912"/>
                <a:ext cx="7835900" cy="5272088"/>
              </a:xfrm>
              <a:blipFill>
                <a:blip r:embed="rId2"/>
                <a:stretch>
                  <a:fillRect l="-1292" t="-1923"/>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837C17AC-6808-214A-890F-BADEF9ED104A}"/>
              </a:ext>
            </a:extLst>
          </p:cNvPr>
          <p:cNvPicPr>
            <a:picLocks noChangeAspect="1"/>
          </p:cNvPicPr>
          <p:nvPr/>
        </p:nvPicPr>
        <p:blipFill>
          <a:blip r:embed="rId3"/>
          <a:stretch>
            <a:fillRect/>
          </a:stretch>
        </p:blipFill>
        <p:spPr>
          <a:xfrm>
            <a:off x="8674099" y="2247900"/>
            <a:ext cx="3428247" cy="3191816"/>
          </a:xfrm>
          <a:prstGeom prst="rect">
            <a:avLst/>
          </a:prstGeom>
        </p:spPr>
      </p:pic>
      <p:sp>
        <p:nvSpPr>
          <p:cNvPr id="12" name="Rectangle 11">
            <a:extLst>
              <a:ext uri="{FF2B5EF4-FFF2-40B4-BE49-F238E27FC236}">
                <a16:creationId xmlns:a16="http://schemas.microsoft.com/office/drawing/2014/main" id="{CDC003A4-2E5D-634B-B152-CF5646D99DAA}"/>
              </a:ext>
            </a:extLst>
          </p:cNvPr>
          <p:cNvSpPr/>
          <p:nvPr/>
        </p:nvSpPr>
        <p:spPr>
          <a:xfrm>
            <a:off x="8445500" y="4000500"/>
            <a:ext cx="952500" cy="2222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3613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045C0-2000-F848-8200-79FD2D11259E}"/>
              </a:ext>
            </a:extLst>
          </p:cNvPr>
          <p:cNvSpPr>
            <a:spLocks noGrp="1"/>
          </p:cNvSpPr>
          <p:nvPr>
            <p:ph type="title"/>
          </p:nvPr>
        </p:nvSpPr>
        <p:spPr/>
        <p:txBody>
          <a:bodyPr/>
          <a:lstStyle/>
          <a:p>
            <a:r>
              <a:rPr lang="en-US" dirty="0"/>
              <a:t>Circular aperture, no aberrations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F677229-1A59-9446-B9D8-1312E37F929A}"/>
                  </a:ext>
                </a:extLst>
              </p:cNvPr>
              <p:cNvSpPr>
                <a:spLocks noGrp="1"/>
              </p:cNvSpPr>
              <p:nvPr>
                <p:ph idx="1"/>
              </p:nvPr>
            </p:nvSpPr>
            <p:spPr>
              <a:xfrm>
                <a:off x="654050" y="1454764"/>
                <a:ext cx="7835900" cy="2712391"/>
              </a:xfrm>
            </p:spPr>
            <p:txBody>
              <a:bodyPr/>
              <a:lstStyle/>
              <a:p>
                <a:r>
                  <a:rPr lang="en-US" dirty="0"/>
                  <a:t>With central obscuration</a:t>
                </a:r>
              </a:p>
              <a:p>
                <a:pPr marL="0" indent="0">
                  <a:buNone/>
                </a:pPr>
                <a:r>
                  <a:rPr lang="en-US" dirty="0"/>
                  <a:t>        PSF</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𝐽</m:t>
                        </m:r>
                        <m:r>
                          <a:rPr lang="en-US" b="0" i="1" baseline="-25000" smtClean="0">
                            <a:latin typeface="Cambria Math" panose="02040503050406030204" pitchFamily="18" charset="0"/>
                            <a:ea typeface="Cambria Math" panose="02040503050406030204" pitchFamily="18" charset="0"/>
                          </a:rPr>
                          <m:t>1</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𝜈</m:t>
                            </m:r>
                          </m:e>
                        </m:d>
                      </m:num>
                      <m:den>
                        <m:r>
                          <a:rPr lang="en-US" b="0" i="1" smtClean="0">
                            <a:latin typeface="Cambria Math" panose="02040503050406030204" pitchFamily="18" charset="0"/>
                            <a:ea typeface="Cambria Math" panose="02040503050406030204" pitchFamily="18" charset="0"/>
                          </a:rPr>
                          <m:t>𝜈</m:t>
                        </m:r>
                      </m:den>
                    </m:f>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𝜖</m:t>
                    </m:r>
                  </m:oMath>
                </a14:m>
                <a:r>
                  <a:rPr lang="en-US" baseline="30000" dirty="0"/>
                  <a:t>2</a:t>
                </a:r>
                <a14:m>
                  <m:oMath xmlns:m="http://schemas.openxmlformats.org/officeDocument/2006/math">
                    <m:f>
                      <m:fPr>
                        <m:ctrlPr>
                          <a:rPr lang="en-US" i="1" dirty="0" smtClean="0">
                            <a:latin typeface="Cambria Math" panose="02040503050406030204" pitchFamily="18" charset="0"/>
                          </a:rPr>
                        </m:ctrlPr>
                      </m:fPr>
                      <m:num>
                        <m:r>
                          <a:rPr lang="en-US" b="0" i="1" dirty="0" smtClean="0">
                            <a:latin typeface="Cambria Math" panose="02040503050406030204" pitchFamily="18" charset="0"/>
                          </a:rPr>
                          <m:t>𝐽</m:t>
                        </m:r>
                        <m:r>
                          <a:rPr lang="en-US" b="0" i="1" baseline="-25000" dirty="0" smtClean="0">
                            <a:latin typeface="Cambria Math" panose="02040503050406030204" pitchFamily="18" charset="0"/>
                          </a:rPr>
                          <m:t>1</m:t>
                        </m:r>
                        <m:r>
                          <a:rPr lang="en-US" b="0" i="1" dirty="0" smtClean="0">
                            <a:latin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𝜖𝜈</m:t>
                        </m:r>
                        <m:r>
                          <a:rPr lang="en-US" b="0" i="1" dirty="0" smtClean="0">
                            <a:latin typeface="Cambria Math" panose="02040503050406030204" pitchFamily="18" charset="0"/>
                            <a:ea typeface="Cambria Math" panose="02040503050406030204" pitchFamily="18" charset="0"/>
                          </a:rPr>
                          <m:t>)</m:t>
                        </m:r>
                      </m:num>
                      <m:den>
                        <m:r>
                          <a:rPr lang="en-US" i="1" dirty="0" smtClean="0">
                            <a:latin typeface="Cambria Math" panose="02040503050406030204" pitchFamily="18" charset="0"/>
                            <a:ea typeface="Cambria Math" panose="02040503050406030204" pitchFamily="18" charset="0"/>
                          </a:rPr>
                          <m:t>𝜖𝜈</m:t>
                        </m:r>
                      </m:den>
                    </m:f>
                  </m:oMath>
                </a14:m>
                <a:r>
                  <a:rPr lang="en-US" dirty="0"/>
                  <a:t>]</a:t>
                </a:r>
                <a:r>
                  <a:rPr lang="en-US" baseline="30000" dirty="0"/>
                  <a:t>2      </a:t>
                </a:r>
                <a:r>
                  <a:rPr lang="en-US" sz="1600" dirty="0"/>
                  <a:t>𝜖 is fractional obscuration</a:t>
                </a:r>
                <a:endParaRPr lang="en-US" sz="1600" baseline="30000" dirty="0"/>
              </a:p>
              <a:p>
                <a:pPr marL="0" indent="0">
                  <a:buNone/>
                </a:pPr>
                <a:r>
                  <a:rPr lang="en-US" baseline="30000" dirty="0"/>
                  <a:t>            </a:t>
                </a:r>
                <a14:m>
                  <m:oMath xmlns:m="http://schemas.openxmlformats.org/officeDocument/2006/math">
                    <m:r>
                      <a:rPr lang="en-US" i="1">
                        <a:latin typeface="Cambria Math" panose="02040503050406030204" pitchFamily="18" charset="0"/>
                        <a:ea typeface="Cambria Math" panose="02040503050406030204" pitchFamily="18" charset="0"/>
                      </a:rPr>
                      <m:t>𝜈</m:t>
                    </m:r>
                    <m:r>
                      <a:rPr lang="en-US" i="1">
                        <a:latin typeface="Cambria Math" panose="02040503050406030204" pitchFamily="18" charset="0"/>
                        <a:ea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𝑟</m:t>
                        </m:r>
                      </m:num>
                      <m:den>
                        <m:r>
                          <a:rPr lang="en-US" i="1">
                            <a:latin typeface="Cambria Math" panose="02040503050406030204" pitchFamily="18" charset="0"/>
                            <a:ea typeface="Cambria Math" panose="02040503050406030204" pitchFamily="18" charset="0"/>
                          </a:rPr>
                          <m:t>𝜆</m:t>
                        </m:r>
                        <m:r>
                          <a:rPr lang="en-US" i="1">
                            <a:latin typeface="Cambria Math" panose="02040503050406030204" pitchFamily="18" charset="0"/>
                            <a:ea typeface="Cambria Math" panose="02040503050406030204" pitchFamily="18" charset="0"/>
                          </a:rPr>
                          <m:t>𝐹</m:t>
                        </m:r>
                      </m:den>
                    </m:f>
                  </m:oMath>
                </a14:m>
                <a:r>
                  <a:rPr lang="en-US" baseline="30000" dirty="0"/>
                  <a:t>       </a:t>
                </a:r>
                <a:r>
                  <a:rPr lang="en-US" sz="1600" dirty="0"/>
                  <a:t>where</a:t>
                </a:r>
                <a:r>
                  <a:rPr lang="en-US" sz="1600" baseline="30000" dirty="0"/>
                  <a:t> </a:t>
                </a:r>
                <a:r>
                  <a:rPr lang="en-US" sz="1600" dirty="0"/>
                  <a:t>r is distance in focal plane, F is focal ratio focal ratio</a:t>
                </a:r>
                <a:endParaRPr lang="en-US" sz="1600" baseline="30000" dirty="0"/>
              </a:p>
              <a:p>
                <a:r>
                  <a:rPr lang="en-US" dirty="0"/>
                  <a:t>Aperture with central </a:t>
                </a:r>
                <a:r>
                  <a:rPr lang="en-US" dirty="0" err="1"/>
                  <a:t>obscuration+spiders</a:t>
                </a:r>
                <a:endParaRPr lang="en-US" dirty="0"/>
              </a:p>
              <a:p>
                <a:endParaRPr lang="en-US" dirty="0"/>
              </a:p>
            </p:txBody>
          </p:sp>
        </mc:Choice>
        <mc:Fallback xmlns="">
          <p:sp>
            <p:nvSpPr>
              <p:cNvPr id="3" name="Content Placeholder 2">
                <a:extLst>
                  <a:ext uri="{FF2B5EF4-FFF2-40B4-BE49-F238E27FC236}">
                    <a16:creationId xmlns:a16="http://schemas.microsoft.com/office/drawing/2014/main" id="{CF677229-1A59-9446-B9D8-1312E37F929A}"/>
                  </a:ext>
                </a:extLst>
              </p:cNvPr>
              <p:cNvSpPr>
                <a:spLocks noGrp="1" noRot="1" noChangeAspect="1" noMove="1" noResize="1" noEditPoints="1" noAdjustHandles="1" noChangeArrowheads="1" noChangeShapeType="1" noTextEdit="1"/>
              </p:cNvSpPr>
              <p:nvPr>
                <p:ph idx="1"/>
              </p:nvPr>
            </p:nvSpPr>
            <p:spPr>
              <a:xfrm>
                <a:off x="654050" y="1454764"/>
                <a:ext cx="7835900" cy="2712391"/>
              </a:xfrm>
              <a:blipFill>
                <a:blip r:embed="rId2"/>
                <a:stretch>
                  <a:fillRect l="-1294" t="-3721"/>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BA521703-4F64-184D-A026-43244F7E3DED}"/>
              </a:ext>
            </a:extLst>
          </p:cNvPr>
          <p:cNvPicPr>
            <a:picLocks noChangeAspect="1"/>
          </p:cNvPicPr>
          <p:nvPr/>
        </p:nvPicPr>
        <p:blipFill>
          <a:blip r:embed="rId3"/>
          <a:stretch>
            <a:fillRect/>
          </a:stretch>
        </p:blipFill>
        <p:spPr>
          <a:xfrm>
            <a:off x="8305800" y="0"/>
            <a:ext cx="3886200" cy="5029200"/>
          </a:xfrm>
          <a:prstGeom prst="rect">
            <a:avLst/>
          </a:prstGeom>
        </p:spPr>
      </p:pic>
      <p:pic>
        <p:nvPicPr>
          <p:cNvPr id="6" name="Picture 5" descr="Diagram&#10;&#10;Description automatically generated">
            <a:extLst>
              <a:ext uri="{FF2B5EF4-FFF2-40B4-BE49-F238E27FC236}">
                <a16:creationId xmlns:a16="http://schemas.microsoft.com/office/drawing/2014/main" id="{5E9A914D-2A47-4D4F-8D43-59AF7A57D6BC}"/>
              </a:ext>
            </a:extLst>
          </p:cNvPr>
          <p:cNvPicPr>
            <a:picLocks noChangeAspect="1"/>
          </p:cNvPicPr>
          <p:nvPr/>
        </p:nvPicPr>
        <p:blipFill>
          <a:blip r:embed="rId4"/>
          <a:stretch>
            <a:fillRect/>
          </a:stretch>
        </p:blipFill>
        <p:spPr>
          <a:xfrm>
            <a:off x="736293" y="4167155"/>
            <a:ext cx="3415993" cy="2909920"/>
          </a:xfrm>
          <a:prstGeom prst="rect">
            <a:avLst/>
          </a:prstGeom>
        </p:spPr>
      </p:pic>
      <p:pic>
        <p:nvPicPr>
          <p:cNvPr id="8" name="Picture 7" descr="A picture containing text, device&#10;&#10;Description automatically generated">
            <a:extLst>
              <a:ext uri="{FF2B5EF4-FFF2-40B4-BE49-F238E27FC236}">
                <a16:creationId xmlns:a16="http://schemas.microsoft.com/office/drawing/2014/main" id="{56DCEDBA-82C4-E545-827D-2D2BFA95ECC4}"/>
              </a:ext>
            </a:extLst>
          </p:cNvPr>
          <p:cNvPicPr>
            <a:picLocks noChangeAspect="1"/>
          </p:cNvPicPr>
          <p:nvPr/>
        </p:nvPicPr>
        <p:blipFill>
          <a:blip r:embed="rId5"/>
          <a:stretch>
            <a:fillRect/>
          </a:stretch>
        </p:blipFill>
        <p:spPr>
          <a:xfrm>
            <a:off x="4152286" y="4733246"/>
            <a:ext cx="6753493" cy="2281237"/>
          </a:xfrm>
          <a:prstGeom prst="rect">
            <a:avLst/>
          </a:prstGeom>
        </p:spPr>
      </p:pic>
      <p:sp>
        <p:nvSpPr>
          <p:cNvPr id="9" name="TextBox 8">
            <a:extLst>
              <a:ext uri="{FF2B5EF4-FFF2-40B4-BE49-F238E27FC236}">
                <a16:creationId xmlns:a16="http://schemas.microsoft.com/office/drawing/2014/main" id="{803F0C38-E021-1B48-AAC3-13E41D9EB26F}"/>
              </a:ext>
            </a:extLst>
          </p:cNvPr>
          <p:cNvSpPr txBox="1"/>
          <p:nvPr/>
        </p:nvSpPr>
        <p:spPr>
          <a:xfrm>
            <a:off x="779082" y="6511476"/>
            <a:ext cx="5094514" cy="307777"/>
          </a:xfrm>
          <a:prstGeom prst="rect">
            <a:avLst/>
          </a:prstGeom>
          <a:noFill/>
        </p:spPr>
        <p:txBody>
          <a:bodyPr wrap="square" rtlCol="0">
            <a:spAutoFit/>
          </a:bodyPr>
          <a:lstStyle/>
          <a:p>
            <a:r>
              <a:rPr lang="en-US" sz="1400" dirty="0" err="1"/>
              <a:t>FromHarvey</a:t>
            </a:r>
            <a:r>
              <a:rPr lang="en-US" sz="1400" dirty="0"/>
              <a:t> &amp;</a:t>
            </a:r>
            <a:r>
              <a:rPr lang="en-US" sz="1400" dirty="0" err="1"/>
              <a:t>Ftaclas,Applied</a:t>
            </a:r>
            <a:r>
              <a:rPr lang="en-US" sz="1400" dirty="0"/>
              <a:t> Optics 1995</a:t>
            </a:r>
          </a:p>
        </p:txBody>
      </p:sp>
    </p:spTree>
    <p:extLst>
      <p:ext uri="{BB962C8B-B14F-4D97-AF65-F5344CB8AC3E}">
        <p14:creationId xmlns:p14="http://schemas.microsoft.com/office/powerpoint/2010/main" val="30978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AC8DF-5775-084B-882D-ED776AD8C106}"/>
              </a:ext>
            </a:extLst>
          </p:cNvPr>
          <p:cNvSpPr>
            <a:spLocks noGrp="1"/>
          </p:cNvSpPr>
          <p:nvPr>
            <p:ph type="title"/>
          </p:nvPr>
        </p:nvSpPr>
        <p:spPr>
          <a:xfrm>
            <a:off x="838200" y="365126"/>
            <a:ext cx="6010469" cy="1109112"/>
          </a:xfrm>
        </p:spPr>
        <p:txBody>
          <a:bodyPr>
            <a:normAutofit fontScale="90000"/>
          </a:bodyPr>
          <a:lstStyle/>
          <a:p>
            <a:r>
              <a:rPr lang="en-US" dirty="0"/>
              <a:t>Circular aperture with aberrations</a:t>
            </a:r>
          </a:p>
        </p:txBody>
      </p:sp>
      <p:sp>
        <p:nvSpPr>
          <p:cNvPr id="3" name="Content Placeholder 2">
            <a:extLst>
              <a:ext uri="{FF2B5EF4-FFF2-40B4-BE49-F238E27FC236}">
                <a16:creationId xmlns:a16="http://schemas.microsoft.com/office/drawing/2014/main" id="{0E656A1A-F220-454A-B34F-E7CAB6A25927}"/>
              </a:ext>
            </a:extLst>
          </p:cNvPr>
          <p:cNvSpPr>
            <a:spLocks noGrp="1"/>
          </p:cNvSpPr>
          <p:nvPr>
            <p:ph idx="1"/>
          </p:nvPr>
        </p:nvSpPr>
        <p:spPr>
          <a:xfrm>
            <a:off x="838200" y="1825624"/>
            <a:ext cx="4722845" cy="4498975"/>
          </a:xfrm>
        </p:spPr>
        <p:txBody>
          <a:bodyPr>
            <a:normAutofit fontScale="92500" lnSpcReduction="20000"/>
          </a:bodyPr>
          <a:lstStyle/>
          <a:p>
            <a:r>
              <a:rPr lang="en-US" dirty="0"/>
              <a:t>Aberration occurs when there are phase differences across the aperture or, equivalently, optical path differences across the aperture</a:t>
            </a:r>
          </a:p>
          <a:p>
            <a:r>
              <a:rPr lang="en-US" dirty="0"/>
              <a:t>For diffraction work, these are often characterized as a series expansion in Zernike polynomials, which are an orthogonal set of polynomials over a circular aperture</a:t>
            </a:r>
          </a:p>
          <a:p>
            <a:r>
              <a:rPr lang="en-US" dirty="0"/>
              <a:t>Lower order polynomials correspond to the lower order aberrations we have discussed</a:t>
            </a:r>
          </a:p>
        </p:txBody>
      </p:sp>
      <p:pic>
        <p:nvPicPr>
          <p:cNvPr id="5" name="Picture 4">
            <a:extLst>
              <a:ext uri="{FF2B5EF4-FFF2-40B4-BE49-F238E27FC236}">
                <a16:creationId xmlns:a16="http://schemas.microsoft.com/office/drawing/2014/main" id="{7BF66996-88B4-8A42-86B5-CD9406E5C2E0}"/>
              </a:ext>
            </a:extLst>
          </p:cNvPr>
          <p:cNvPicPr>
            <a:picLocks noChangeAspect="1"/>
          </p:cNvPicPr>
          <p:nvPr/>
        </p:nvPicPr>
        <p:blipFill>
          <a:blip r:embed="rId2"/>
          <a:stretch>
            <a:fillRect/>
          </a:stretch>
        </p:blipFill>
        <p:spPr>
          <a:xfrm>
            <a:off x="5630363" y="3429000"/>
            <a:ext cx="2705633" cy="3501408"/>
          </a:xfrm>
          <a:prstGeom prst="rect">
            <a:avLst/>
          </a:prstGeom>
        </p:spPr>
      </p:pic>
      <p:pic>
        <p:nvPicPr>
          <p:cNvPr id="6" name="Picture 5">
            <a:extLst>
              <a:ext uri="{FF2B5EF4-FFF2-40B4-BE49-F238E27FC236}">
                <a16:creationId xmlns:a16="http://schemas.microsoft.com/office/drawing/2014/main" id="{CA6C5DA4-E35E-8F44-838B-21395A9DECFD}"/>
              </a:ext>
            </a:extLst>
          </p:cNvPr>
          <p:cNvPicPr>
            <a:picLocks noChangeAspect="1"/>
          </p:cNvPicPr>
          <p:nvPr/>
        </p:nvPicPr>
        <p:blipFill>
          <a:blip r:embed="rId3"/>
          <a:stretch>
            <a:fillRect/>
          </a:stretch>
        </p:blipFill>
        <p:spPr>
          <a:xfrm>
            <a:off x="9150350" y="3392892"/>
            <a:ext cx="2761437" cy="3573624"/>
          </a:xfrm>
          <a:prstGeom prst="rect">
            <a:avLst/>
          </a:prstGeom>
        </p:spPr>
      </p:pic>
      <p:pic>
        <p:nvPicPr>
          <p:cNvPr id="8" name="Picture 7" descr="Chart, bubble chart&#10;&#10;Description automatically generated">
            <a:extLst>
              <a:ext uri="{FF2B5EF4-FFF2-40B4-BE49-F238E27FC236}">
                <a16:creationId xmlns:a16="http://schemas.microsoft.com/office/drawing/2014/main" id="{3577218D-484E-014E-ACB3-B5860935FB42}"/>
              </a:ext>
            </a:extLst>
          </p:cNvPr>
          <p:cNvPicPr>
            <a:picLocks noChangeAspect="1"/>
          </p:cNvPicPr>
          <p:nvPr/>
        </p:nvPicPr>
        <p:blipFill>
          <a:blip r:embed="rId4"/>
          <a:stretch>
            <a:fillRect/>
          </a:stretch>
        </p:blipFill>
        <p:spPr>
          <a:xfrm>
            <a:off x="6848669" y="-32089"/>
            <a:ext cx="4406900" cy="3416300"/>
          </a:xfrm>
          <a:prstGeom prst="rect">
            <a:avLst/>
          </a:prstGeom>
        </p:spPr>
      </p:pic>
    </p:spTree>
    <p:extLst>
      <p:ext uri="{BB962C8B-B14F-4D97-AF65-F5344CB8AC3E}">
        <p14:creationId xmlns:p14="http://schemas.microsoft.com/office/powerpoint/2010/main" val="4641952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065DB-B85C-1D46-8BBD-F9CB555316F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106F67C-B7D6-9944-B676-2C6430D5CCE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89159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93081-4370-FB4E-8F7D-752FDEE6D32D}"/>
              </a:ext>
            </a:extLst>
          </p:cNvPr>
          <p:cNvSpPr>
            <a:spLocks noGrp="1"/>
          </p:cNvSpPr>
          <p:nvPr>
            <p:ph type="title"/>
          </p:nvPr>
        </p:nvSpPr>
        <p:spPr/>
        <p:txBody>
          <a:bodyPr/>
          <a:lstStyle/>
          <a:p>
            <a:r>
              <a:rPr lang="en-US" dirty="0"/>
              <a:t>Paraxial regime</a:t>
            </a:r>
          </a:p>
        </p:txBody>
      </p:sp>
      <p:sp>
        <p:nvSpPr>
          <p:cNvPr id="3" name="Content Placeholder 2">
            <a:extLst>
              <a:ext uri="{FF2B5EF4-FFF2-40B4-BE49-F238E27FC236}">
                <a16:creationId xmlns:a16="http://schemas.microsoft.com/office/drawing/2014/main" id="{6B9EAC25-D91B-4C43-A12D-E7CB8CF7406E}"/>
              </a:ext>
            </a:extLst>
          </p:cNvPr>
          <p:cNvSpPr>
            <a:spLocks noGrp="1"/>
          </p:cNvSpPr>
          <p:nvPr>
            <p:ph idx="1"/>
          </p:nvPr>
        </p:nvSpPr>
        <p:spPr/>
        <p:txBody>
          <a:bodyPr/>
          <a:lstStyle/>
          <a:p>
            <a:r>
              <a:rPr lang="en-US" dirty="0"/>
              <a:t>Consider rays near the chief ray</a:t>
            </a:r>
          </a:p>
          <a:p>
            <a:r>
              <a:rPr lang="en-US" dirty="0"/>
              <a:t>Angles are small</a:t>
            </a:r>
          </a:p>
          <a:p>
            <a:r>
              <a:rPr lang="en-US" dirty="0"/>
              <a:t>No aberrations: all rays focus at the same place</a:t>
            </a:r>
          </a:p>
          <a:p>
            <a:r>
              <a:rPr lang="en-US" dirty="0"/>
              <a:t>Optical surface specified fully by radius of curvature – surface can be approximated by a sphere</a:t>
            </a:r>
          </a:p>
          <a:p>
            <a:r>
              <a:rPr lang="en-US" dirty="0"/>
              <a:t>Can still consider objects at non-zero field angle</a:t>
            </a:r>
          </a:p>
          <a:p>
            <a:pPr marL="0" indent="0">
              <a:buNone/>
            </a:pPr>
            <a:endParaRPr lang="en-US" dirty="0"/>
          </a:p>
        </p:txBody>
      </p:sp>
      <p:pic>
        <p:nvPicPr>
          <p:cNvPr id="4" name="Picture 3">
            <a:extLst>
              <a:ext uri="{FF2B5EF4-FFF2-40B4-BE49-F238E27FC236}">
                <a16:creationId xmlns:a16="http://schemas.microsoft.com/office/drawing/2014/main" id="{55F9FB83-4CBE-FC41-A493-7FE18BB537DA}"/>
              </a:ext>
            </a:extLst>
          </p:cNvPr>
          <p:cNvPicPr>
            <a:picLocks noChangeAspect="1"/>
          </p:cNvPicPr>
          <p:nvPr/>
        </p:nvPicPr>
        <p:blipFill>
          <a:blip r:embed="rId2"/>
          <a:stretch>
            <a:fillRect/>
          </a:stretch>
        </p:blipFill>
        <p:spPr>
          <a:xfrm>
            <a:off x="8698886" y="555625"/>
            <a:ext cx="2399174" cy="2399174"/>
          </a:xfrm>
          <a:prstGeom prst="rect">
            <a:avLst/>
          </a:prstGeom>
        </p:spPr>
      </p:pic>
    </p:spTree>
    <p:extLst>
      <p:ext uri="{BB962C8B-B14F-4D97-AF65-F5344CB8AC3E}">
        <p14:creationId xmlns:p14="http://schemas.microsoft.com/office/powerpoint/2010/main" val="37720547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289-DF0B-E44E-AC26-BD6648118274}"/>
              </a:ext>
            </a:extLst>
          </p:cNvPr>
          <p:cNvSpPr>
            <a:spLocks noGrp="1"/>
          </p:cNvSpPr>
          <p:nvPr>
            <p:ph type="ctrTitle"/>
          </p:nvPr>
        </p:nvSpPr>
        <p:spPr/>
        <p:txBody>
          <a:bodyPr/>
          <a:lstStyle/>
          <a:p>
            <a:r>
              <a:rPr lang="en-US" dirty="0"/>
              <a:t>ASTR 535</a:t>
            </a:r>
          </a:p>
        </p:txBody>
      </p:sp>
      <p:sp>
        <p:nvSpPr>
          <p:cNvPr id="3" name="Subtitle 2">
            <a:extLst>
              <a:ext uri="{FF2B5EF4-FFF2-40B4-BE49-F238E27FC236}">
                <a16:creationId xmlns:a16="http://schemas.microsoft.com/office/drawing/2014/main" id="{82F8B35F-ECCA-A24A-B994-FA3C3747909F}"/>
              </a:ext>
            </a:extLst>
          </p:cNvPr>
          <p:cNvSpPr>
            <a:spLocks noGrp="1"/>
          </p:cNvSpPr>
          <p:nvPr>
            <p:ph type="subTitle" idx="1"/>
          </p:nvPr>
        </p:nvSpPr>
        <p:spPr/>
        <p:txBody>
          <a:bodyPr/>
          <a:lstStyle/>
          <a:p>
            <a:r>
              <a:rPr lang="en-US" dirty="0"/>
              <a:t>Observational Techniques</a:t>
            </a:r>
          </a:p>
          <a:p>
            <a:r>
              <a:rPr lang="en-US" dirty="0"/>
              <a:t>Optics  / Telescopes</a:t>
            </a:r>
          </a:p>
          <a:p>
            <a:r>
              <a:rPr lang="en-US" dirty="0"/>
              <a:t>Case study : Hubble Space Telescope</a:t>
            </a:r>
          </a:p>
          <a:p>
            <a:endParaRPr lang="en-US" dirty="0"/>
          </a:p>
          <a:p>
            <a:endParaRPr lang="en-US" dirty="0"/>
          </a:p>
        </p:txBody>
      </p:sp>
    </p:spTree>
    <p:extLst>
      <p:ext uri="{BB962C8B-B14F-4D97-AF65-F5344CB8AC3E}">
        <p14:creationId xmlns:p14="http://schemas.microsoft.com/office/powerpoint/2010/main" val="17410769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8C753-7613-444B-8CC8-C8DCDC65C068}"/>
              </a:ext>
            </a:extLst>
          </p:cNvPr>
          <p:cNvSpPr>
            <a:spLocks noGrp="1"/>
          </p:cNvSpPr>
          <p:nvPr>
            <p:ph type="title"/>
          </p:nvPr>
        </p:nvSpPr>
        <p:spPr>
          <a:xfrm>
            <a:off x="387921" y="327025"/>
            <a:ext cx="4051300" cy="1666875"/>
          </a:xfrm>
        </p:spPr>
        <p:txBody>
          <a:bodyPr>
            <a:normAutofit fontScale="90000"/>
          </a:bodyPr>
          <a:lstStyle/>
          <a:p>
            <a:r>
              <a:rPr lang="en-US" dirty="0"/>
              <a:t>Application: HST optical aberrations</a:t>
            </a:r>
          </a:p>
        </p:txBody>
      </p:sp>
      <p:pic>
        <p:nvPicPr>
          <p:cNvPr id="4" name="Picture 3">
            <a:extLst>
              <a:ext uri="{FF2B5EF4-FFF2-40B4-BE49-F238E27FC236}">
                <a16:creationId xmlns:a16="http://schemas.microsoft.com/office/drawing/2014/main" id="{6E6C9EB2-2EFE-9542-BB38-E661C79F5C4D}"/>
              </a:ext>
            </a:extLst>
          </p:cNvPr>
          <p:cNvPicPr>
            <a:picLocks noChangeAspect="1"/>
          </p:cNvPicPr>
          <p:nvPr/>
        </p:nvPicPr>
        <p:blipFill>
          <a:blip r:embed="rId2"/>
          <a:stretch>
            <a:fillRect/>
          </a:stretch>
        </p:blipFill>
        <p:spPr>
          <a:xfrm>
            <a:off x="5607052" y="150159"/>
            <a:ext cx="5067300" cy="6557682"/>
          </a:xfrm>
          <a:prstGeom prst="rect">
            <a:avLst/>
          </a:prstGeom>
        </p:spPr>
      </p:pic>
      <p:pic>
        <p:nvPicPr>
          <p:cNvPr id="8" name="Picture 7" descr="A picture containing text, clock&#10;&#10;Description automatically generated">
            <a:extLst>
              <a:ext uri="{FF2B5EF4-FFF2-40B4-BE49-F238E27FC236}">
                <a16:creationId xmlns:a16="http://schemas.microsoft.com/office/drawing/2014/main" id="{54F1E5BF-3E80-0747-BAAF-8E14E682827E}"/>
              </a:ext>
            </a:extLst>
          </p:cNvPr>
          <p:cNvPicPr>
            <a:picLocks noChangeAspect="1"/>
          </p:cNvPicPr>
          <p:nvPr/>
        </p:nvPicPr>
        <p:blipFill>
          <a:blip r:embed="rId3"/>
          <a:stretch>
            <a:fillRect/>
          </a:stretch>
        </p:blipFill>
        <p:spPr>
          <a:xfrm>
            <a:off x="2533391" y="4550864"/>
            <a:ext cx="2232220" cy="2156977"/>
          </a:xfrm>
          <a:prstGeom prst="rect">
            <a:avLst/>
          </a:prstGeom>
        </p:spPr>
      </p:pic>
      <p:sp>
        <p:nvSpPr>
          <p:cNvPr id="9" name="TextBox 8">
            <a:extLst>
              <a:ext uri="{FF2B5EF4-FFF2-40B4-BE49-F238E27FC236}">
                <a16:creationId xmlns:a16="http://schemas.microsoft.com/office/drawing/2014/main" id="{F6CA9A8E-C933-EE45-A5CC-ADE5ABD0F5F2}"/>
              </a:ext>
            </a:extLst>
          </p:cNvPr>
          <p:cNvSpPr txBox="1"/>
          <p:nvPr/>
        </p:nvSpPr>
        <p:spPr>
          <a:xfrm>
            <a:off x="10508686" y="1429495"/>
            <a:ext cx="1350007" cy="1200329"/>
          </a:xfrm>
          <a:prstGeom prst="rect">
            <a:avLst/>
          </a:prstGeom>
          <a:noFill/>
        </p:spPr>
        <p:txBody>
          <a:bodyPr wrap="square" rtlCol="0">
            <a:spAutoFit/>
          </a:bodyPr>
          <a:lstStyle/>
          <a:p>
            <a:r>
              <a:rPr lang="en-US" dirty="0"/>
              <a:t>Observed PSFs through focus</a:t>
            </a:r>
          </a:p>
        </p:txBody>
      </p:sp>
      <p:sp>
        <p:nvSpPr>
          <p:cNvPr id="10" name="TextBox 9">
            <a:extLst>
              <a:ext uri="{FF2B5EF4-FFF2-40B4-BE49-F238E27FC236}">
                <a16:creationId xmlns:a16="http://schemas.microsoft.com/office/drawing/2014/main" id="{B990EB2B-27EE-224E-9ED0-D79243D97AFA}"/>
              </a:ext>
            </a:extLst>
          </p:cNvPr>
          <p:cNvSpPr txBox="1"/>
          <p:nvPr/>
        </p:nvSpPr>
        <p:spPr>
          <a:xfrm>
            <a:off x="10600759" y="3882837"/>
            <a:ext cx="1165859" cy="2585323"/>
          </a:xfrm>
          <a:prstGeom prst="rect">
            <a:avLst/>
          </a:prstGeom>
          <a:noFill/>
        </p:spPr>
        <p:txBody>
          <a:bodyPr wrap="square" rtlCol="0">
            <a:spAutoFit/>
          </a:bodyPr>
          <a:lstStyle/>
          <a:p>
            <a:r>
              <a:rPr lang="en-US" dirty="0"/>
              <a:t>Modelled PSFs through focus with ½ wave (at 547nm) spherical aberration</a:t>
            </a:r>
          </a:p>
        </p:txBody>
      </p:sp>
      <p:sp>
        <p:nvSpPr>
          <p:cNvPr id="11" name="TextBox 10">
            <a:extLst>
              <a:ext uri="{FF2B5EF4-FFF2-40B4-BE49-F238E27FC236}">
                <a16:creationId xmlns:a16="http://schemas.microsoft.com/office/drawing/2014/main" id="{B94845D6-1B50-7A4B-A227-ECF9F99FB5AC}"/>
              </a:ext>
            </a:extLst>
          </p:cNvPr>
          <p:cNvSpPr txBox="1"/>
          <p:nvPr/>
        </p:nvSpPr>
        <p:spPr>
          <a:xfrm>
            <a:off x="2190491" y="4112556"/>
            <a:ext cx="2332990" cy="369332"/>
          </a:xfrm>
          <a:prstGeom prst="rect">
            <a:avLst/>
          </a:prstGeom>
          <a:noFill/>
        </p:spPr>
        <p:txBody>
          <a:bodyPr wrap="square" rtlCol="0">
            <a:spAutoFit/>
          </a:bodyPr>
          <a:lstStyle/>
          <a:p>
            <a:r>
              <a:rPr lang="en-US" dirty="0"/>
              <a:t>HST pupil function</a:t>
            </a:r>
          </a:p>
        </p:txBody>
      </p:sp>
      <p:sp>
        <p:nvSpPr>
          <p:cNvPr id="12" name="TextBox 11">
            <a:extLst>
              <a:ext uri="{FF2B5EF4-FFF2-40B4-BE49-F238E27FC236}">
                <a16:creationId xmlns:a16="http://schemas.microsoft.com/office/drawing/2014/main" id="{CF89E80A-301B-9842-803F-1F528B71DE55}"/>
              </a:ext>
            </a:extLst>
          </p:cNvPr>
          <p:cNvSpPr txBox="1"/>
          <p:nvPr/>
        </p:nvSpPr>
        <p:spPr>
          <a:xfrm>
            <a:off x="333307" y="2307136"/>
            <a:ext cx="5076893" cy="646331"/>
          </a:xfrm>
          <a:prstGeom prst="rect">
            <a:avLst/>
          </a:prstGeom>
          <a:noFill/>
        </p:spPr>
        <p:txBody>
          <a:bodyPr wrap="square" rtlCol="0">
            <a:spAutoFit/>
          </a:bodyPr>
          <a:lstStyle/>
          <a:p>
            <a:r>
              <a:rPr lang="en-US" dirty="0"/>
              <a:t>First mages taken with the HST after 1990 launch did not look as expected! </a:t>
            </a:r>
          </a:p>
        </p:txBody>
      </p:sp>
    </p:spTree>
    <p:extLst>
      <p:ext uri="{BB962C8B-B14F-4D97-AF65-F5344CB8AC3E}">
        <p14:creationId xmlns:p14="http://schemas.microsoft.com/office/powerpoint/2010/main" val="41920981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Diagram&#10;&#10;Description automatically generated with medium confidence">
            <a:extLst>
              <a:ext uri="{FF2B5EF4-FFF2-40B4-BE49-F238E27FC236}">
                <a16:creationId xmlns:a16="http://schemas.microsoft.com/office/drawing/2014/main" id="{AC71A418-5F74-B14C-B356-520F6D5B5457}"/>
              </a:ext>
            </a:extLst>
          </p:cNvPr>
          <p:cNvPicPr>
            <a:picLocks noChangeAspect="1"/>
          </p:cNvPicPr>
          <p:nvPr/>
        </p:nvPicPr>
        <p:blipFill>
          <a:blip r:embed="rId2"/>
          <a:stretch>
            <a:fillRect/>
          </a:stretch>
        </p:blipFill>
        <p:spPr>
          <a:xfrm>
            <a:off x="6283100" y="642826"/>
            <a:ext cx="4702400" cy="5654076"/>
          </a:xfrm>
          <a:prstGeom prst="rect">
            <a:avLst/>
          </a:prstGeom>
        </p:spPr>
      </p:pic>
      <p:pic>
        <p:nvPicPr>
          <p:cNvPr id="19" name="Picture 18" descr="Text, letter&#10;&#10;Description automatically generated">
            <a:extLst>
              <a:ext uri="{FF2B5EF4-FFF2-40B4-BE49-F238E27FC236}">
                <a16:creationId xmlns:a16="http://schemas.microsoft.com/office/drawing/2014/main" id="{00EF8068-706B-7542-A653-639487F3930B}"/>
              </a:ext>
            </a:extLst>
          </p:cNvPr>
          <p:cNvPicPr>
            <a:picLocks noChangeAspect="1"/>
          </p:cNvPicPr>
          <p:nvPr/>
        </p:nvPicPr>
        <p:blipFill>
          <a:blip r:embed="rId3"/>
          <a:stretch>
            <a:fillRect/>
          </a:stretch>
        </p:blipFill>
        <p:spPr>
          <a:xfrm>
            <a:off x="966049" y="511603"/>
            <a:ext cx="4458975" cy="5834793"/>
          </a:xfrm>
          <a:prstGeom prst="rect">
            <a:avLst/>
          </a:prstGeom>
        </p:spPr>
      </p:pic>
    </p:spTree>
    <p:extLst>
      <p:ext uri="{BB962C8B-B14F-4D97-AF65-F5344CB8AC3E}">
        <p14:creationId xmlns:p14="http://schemas.microsoft.com/office/powerpoint/2010/main" val="16397726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EE642-B41E-2848-ACAE-6A31031408B8}"/>
              </a:ext>
            </a:extLst>
          </p:cNvPr>
          <p:cNvSpPr>
            <a:spLocks noGrp="1"/>
          </p:cNvSpPr>
          <p:nvPr>
            <p:ph type="title"/>
          </p:nvPr>
        </p:nvSpPr>
        <p:spPr/>
        <p:txBody>
          <a:bodyPr/>
          <a:lstStyle/>
          <a:p>
            <a:r>
              <a:rPr lang="en-US" dirty="0"/>
              <a:t>Null correctors and the issue</a:t>
            </a:r>
          </a:p>
        </p:txBody>
      </p:sp>
      <p:pic>
        <p:nvPicPr>
          <p:cNvPr id="4" name="Picture 3" descr="Diagram, engineering drawing&#10;&#10;Description automatically generated">
            <a:extLst>
              <a:ext uri="{FF2B5EF4-FFF2-40B4-BE49-F238E27FC236}">
                <a16:creationId xmlns:a16="http://schemas.microsoft.com/office/drawing/2014/main" id="{A80863D2-00C9-3B40-8ED7-7392FDD45D4A}"/>
              </a:ext>
            </a:extLst>
          </p:cNvPr>
          <p:cNvPicPr>
            <a:picLocks noChangeAspect="1"/>
          </p:cNvPicPr>
          <p:nvPr/>
        </p:nvPicPr>
        <p:blipFill>
          <a:blip r:embed="rId2"/>
          <a:stretch>
            <a:fillRect/>
          </a:stretch>
        </p:blipFill>
        <p:spPr>
          <a:xfrm>
            <a:off x="361950" y="1962150"/>
            <a:ext cx="3397250" cy="4202922"/>
          </a:xfrm>
          <a:prstGeom prst="rect">
            <a:avLst/>
          </a:prstGeom>
        </p:spPr>
      </p:pic>
      <p:pic>
        <p:nvPicPr>
          <p:cNvPr id="5" name="Content Placeholder 4" descr="A close-up of a server room&#10;&#10;Description automatically generated with medium confidence">
            <a:extLst>
              <a:ext uri="{FF2B5EF4-FFF2-40B4-BE49-F238E27FC236}">
                <a16:creationId xmlns:a16="http://schemas.microsoft.com/office/drawing/2014/main" id="{97F48255-5D7E-CB4E-B848-EDB2546B79AB}"/>
              </a:ext>
            </a:extLst>
          </p:cNvPr>
          <p:cNvPicPr>
            <a:picLocks noGrp="1" noChangeAspect="1"/>
          </p:cNvPicPr>
          <p:nvPr>
            <p:ph idx="1"/>
          </p:nvPr>
        </p:nvPicPr>
        <p:blipFill>
          <a:blip r:embed="rId3"/>
          <a:stretch>
            <a:fillRect/>
          </a:stretch>
        </p:blipFill>
        <p:spPr>
          <a:xfrm>
            <a:off x="3759200" y="1690687"/>
            <a:ext cx="3841750" cy="4752837"/>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03CE657E-B605-8A43-A8C9-65C8C8540553}"/>
              </a:ext>
            </a:extLst>
          </p:cNvPr>
          <p:cNvPicPr>
            <a:picLocks noChangeAspect="1"/>
          </p:cNvPicPr>
          <p:nvPr/>
        </p:nvPicPr>
        <p:blipFill>
          <a:blip r:embed="rId4"/>
          <a:stretch>
            <a:fillRect/>
          </a:stretch>
        </p:blipFill>
        <p:spPr>
          <a:xfrm>
            <a:off x="7689850" y="1845468"/>
            <a:ext cx="4019550" cy="4871621"/>
          </a:xfrm>
          <a:prstGeom prst="rect">
            <a:avLst/>
          </a:prstGeom>
        </p:spPr>
      </p:pic>
    </p:spTree>
    <p:extLst>
      <p:ext uri="{BB962C8B-B14F-4D97-AF65-F5344CB8AC3E}">
        <p14:creationId xmlns:p14="http://schemas.microsoft.com/office/powerpoint/2010/main" val="14682678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69E60-FE59-0D43-9042-2E68E9E9E63B}"/>
              </a:ext>
            </a:extLst>
          </p:cNvPr>
          <p:cNvSpPr>
            <a:spLocks noGrp="1"/>
          </p:cNvSpPr>
          <p:nvPr>
            <p:ph type="title"/>
          </p:nvPr>
        </p:nvSpPr>
        <p:spPr/>
        <p:txBody>
          <a:bodyPr/>
          <a:lstStyle/>
          <a:p>
            <a:r>
              <a:rPr lang="en-US" dirty="0"/>
              <a:t>Double checks and management</a:t>
            </a:r>
          </a:p>
        </p:txBody>
      </p:sp>
      <p:pic>
        <p:nvPicPr>
          <p:cNvPr id="4" name="Picture 3" descr="A picture containing text, black, electronics&#10;&#10;Description automatically generated">
            <a:extLst>
              <a:ext uri="{FF2B5EF4-FFF2-40B4-BE49-F238E27FC236}">
                <a16:creationId xmlns:a16="http://schemas.microsoft.com/office/drawing/2014/main" id="{0B02B283-CBAA-2445-9910-60D6A21B3098}"/>
              </a:ext>
            </a:extLst>
          </p:cNvPr>
          <p:cNvPicPr>
            <a:picLocks noChangeAspect="1"/>
          </p:cNvPicPr>
          <p:nvPr/>
        </p:nvPicPr>
        <p:blipFill>
          <a:blip r:embed="rId2"/>
          <a:stretch>
            <a:fillRect/>
          </a:stretch>
        </p:blipFill>
        <p:spPr>
          <a:xfrm>
            <a:off x="330200" y="2026444"/>
            <a:ext cx="3709950" cy="4465370"/>
          </a:xfrm>
          <a:prstGeom prst="rect">
            <a:avLst/>
          </a:prstGeom>
        </p:spPr>
      </p:pic>
      <p:pic>
        <p:nvPicPr>
          <p:cNvPr id="5" name="Content Placeholder 4" descr="Text&#10;&#10;Description automatically generated">
            <a:extLst>
              <a:ext uri="{FF2B5EF4-FFF2-40B4-BE49-F238E27FC236}">
                <a16:creationId xmlns:a16="http://schemas.microsoft.com/office/drawing/2014/main" id="{037238D1-5D8A-EA4D-8235-F80A6C53ACE7}"/>
              </a:ext>
            </a:extLst>
          </p:cNvPr>
          <p:cNvPicPr>
            <a:picLocks noGrp="1" noChangeAspect="1"/>
          </p:cNvPicPr>
          <p:nvPr>
            <p:ph idx="1"/>
          </p:nvPr>
        </p:nvPicPr>
        <p:blipFill>
          <a:blip r:embed="rId3"/>
          <a:stretch>
            <a:fillRect/>
          </a:stretch>
        </p:blipFill>
        <p:spPr>
          <a:xfrm>
            <a:off x="4040150" y="2026444"/>
            <a:ext cx="3854450" cy="4021309"/>
          </a:xfrm>
          <a:prstGeom prst="rect">
            <a:avLst/>
          </a:prstGeom>
        </p:spPr>
      </p:pic>
      <p:pic>
        <p:nvPicPr>
          <p:cNvPr id="6" name="Content Placeholder 4" descr="Text&#10;&#10;Description automatically generated">
            <a:extLst>
              <a:ext uri="{FF2B5EF4-FFF2-40B4-BE49-F238E27FC236}">
                <a16:creationId xmlns:a16="http://schemas.microsoft.com/office/drawing/2014/main" id="{A1C45E89-C76A-AA4F-9C04-D4870E60A628}"/>
              </a:ext>
            </a:extLst>
          </p:cNvPr>
          <p:cNvPicPr>
            <a:picLocks noChangeAspect="1"/>
          </p:cNvPicPr>
          <p:nvPr/>
        </p:nvPicPr>
        <p:blipFill>
          <a:blip r:embed="rId4"/>
          <a:stretch>
            <a:fillRect/>
          </a:stretch>
        </p:blipFill>
        <p:spPr>
          <a:xfrm>
            <a:off x="7918450" y="2051036"/>
            <a:ext cx="3435350" cy="3972123"/>
          </a:xfrm>
          <a:prstGeom prst="rect">
            <a:avLst/>
          </a:prstGeom>
        </p:spPr>
      </p:pic>
    </p:spTree>
    <p:extLst>
      <p:ext uri="{BB962C8B-B14F-4D97-AF65-F5344CB8AC3E}">
        <p14:creationId xmlns:p14="http://schemas.microsoft.com/office/powerpoint/2010/main" val="15568766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0896-1B18-AA4E-8704-058A1C1B58A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57F5DD9-753C-C045-8BD9-7101E741304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739905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3289-DF0B-E44E-AC26-BD6648118274}"/>
              </a:ext>
            </a:extLst>
          </p:cNvPr>
          <p:cNvSpPr>
            <a:spLocks noGrp="1"/>
          </p:cNvSpPr>
          <p:nvPr>
            <p:ph type="ctrTitle"/>
          </p:nvPr>
        </p:nvSpPr>
        <p:spPr/>
        <p:txBody>
          <a:bodyPr/>
          <a:lstStyle/>
          <a:p>
            <a:r>
              <a:rPr lang="en-US" dirty="0"/>
              <a:t>ASTR 535</a:t>
            </a:r>
          </a:p>
        </p:txBody>
      </p:sp>
      <p:sp>
        <p:nvSpPr>
          <p:cNvPr id="3" name="Subtitle 2">
            <a:extLst>
              <a:ext uri="{FF2B5EF4-FFF2-40B4-BE49-F238E27FC236}">
                <a16:creationId xmlns:a16="http://schemas.microsoft.com/office/drawing/2014/main" id="{82F8B35F-ECCA-A24A-B994-FA3C3747909F}"/>
              </a:ext>
            </a:extLst>
          </p:cNvPr>
          <p:cNvSpPr>
            <a:spLocks noGrp="1"/>
          </p:cNvSpPr>
          <p:nvPr>
            <p:ph type="subTitle" idx="1"/>
          </p:nvPr>
        </p:nvSpPr>
        <p:spPr/>
        <p:txBody>
          <a:bodyPr/>
          <a:lstStyle/>
          <a:p>
            <a:r>
              <a:rPr lang="en-US" dirty="0"/>
              <a:t>Observational Techniques</a:t>
            </a:r>
          </a:p>
          <a:p>
            <a:r>
              <a:rPr lang="en-US" dirty="0"/>
              <a:t>Optics  / Telescopes</a:t>
            </a:r>
          </a:p>
          <a:p>
            <a:r>
              <a:rPr lang="en-US" dirty="0"/>
              <a:t>Adaptive optics</a:t>
            </a:r>
          </a:p>
          <a:p>
            <a:endParaRPr lang="en-US" dirty="0"/>
          </a:p>
          <a:p>
            <a:endParaRPr lang="en-US" dirty="0"/>
          </a:p>
        </p:txBody>
      </p:sp>
    </p:spTree>
    <p:extLst>
      <p:ext uri="{BB962C8B-B14F-4D97-AF65-F5344CB8AC3E}">
        <p14:creationId xmlns:p14="http://schemas.microsoft.com/office/powerpoint/2010/main" val="14180518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B12C3-9CF2-5D46-AE08-A3F3BF087086}"/>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189DF8B3-A18F-9544-BDD1-A02A0145446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4512701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0E10F-FD9E-E44B-96E1-8A5C2E6287C2}"/>
              </a:ext>
            </a:extLst>
          </p:cNvPr>
          <p:cNvSpPr>
            <a:spLocks noGrp="1"/>
          </p:cNvSpPr>
          <p:nvPr>
            <p:ph type="title"/>
          </p:nvPr>
        </p:nvSpPr>
        <p:spPr/>
        <p:txBody>
          <a:bodyPr/>
          <a:lstStyle/>
          <a:p>
            <a:r>
              <a:rPr lang="en-US" dirty="0"/>
              <a:t>Adaptive optics</a:t>
            </a:r>
          </a:p>
        </p:txBody>
      </p:sp>
      <p:sp>
        <p:nvSpPr>
          <p:cNvPr id="3" name="Content Placeholder 2">
            <a:extLst>
              <a:ext uri="{FF2B5EF4-FFF2-40B4-BE49-F238E27FC236}">
                <a16:creationId xmlns:a16="http://schemas.microsoft.com/office/drawing/2014/main" id="{209C07CD-69F1-124D-94E8-DE6181A940DC}"/>
              </a:ext>
            </a:extLst>
          </p:cNvPr>
          <p:cNvSpPr>
            <a:spLocks noGrp="1"/>
          </p:cNvSpPr>
          <p:nvPr>
            <p:ph idx="1"/>
          </p:nvPr>
        </p:nvSpPr>
        <p:spPr/>
        <p:txBody>
          <a:bodyPr>
            <a:normAutofit lnSpcReduction="10000"/>
          </a:bodyPr>
          <a:lstStyle/>
          <a:p>
            <a:r>
              <a:rPr lang="en-US" dirty="0"/>
              <a:t>What is it? Adaptive vs active optics</a:t>
            </a:r>
          </a:p>
          <a:p>
            <a:pPr lvl="1"/>
            <a:r>
              <a:rPr lang="en-US" dirty="0"/>
              <a:t>timescales</a:t>
            </a:r>
          </a:p>
          <a:p>
            <a:r>
              <a:rPr lang="en-US" dirty="0"/>
              <a:t>Basic components</a:t>
            </a:r>
          </a:p>
          <a:p>
            <a:pPr lvl="1"/>
            <a:r>
              <a:rPr lang="en-US" dirty="0" err="1"/>
              <a:t>Wavefront</a:t>
            </a:r>
            <a:r>
              <a:rPr lang="en-US" dirty="0"/>
              <a:t> sensor</a:t>
            </a:r>
          </a:p>
          <a:p>
            <a:pPr lvl="1"/>
            <a:r>
              <a:rPr lang="en-US" dirty="0"/>
              <a:t>control system</a:t>
            </a:r>
          </a:p>
          <a:p>
            <a:pPr lvl="1"/>
            <a:r>
              <a:rPr lang="en-US" dirty="0" err="1"/>
              <a:t>Wavefront</a:t>
            </a:r>
            <a:r>
              <a:rPr lang="en-US" dirty="0"/>
              <a:t> corrector</a:t>
            </a:r>
          </a:p>
          <a:p>
            <a:r>
              <a:rPr lang="en-US" dirty="0" err="1"/>
              <a:t>Wavefront</a:t>
            </a:r>
            <a:r>
              <a:rPr lang="en-US" dirty="0"/>
              <a:t> sensor</a:t>
            </a:r>
          </a:p>
          <a:p>
            <a:pPr lvl="1"/>
            <a:r>
              <a:rPr lang="en-US" dirty="0"/>
              <a:t>Shack-Hartmann sensor</a:t>
            </a:r>
          </a:p>
          <a:p>
            <a:r>
              <a:rPr lang="en-US" dirty="0" err="1"/>
              <a:t>Wavefront</a:t>
            </a:r>
            <a:r>
              <a:rPr lang="en-US" dirty="0"/>
              <a:t> correctors</a:t>
            </a:r>
          </a:p>
          <a:p>
            <a:pPr lvl="1"/>
            <a:r>
              <a:rPr lang="en-US" dirty="0"/>
              <a:t>Deformable mirrors / number of actuators</a:t>
            </a:r>
          </a:p>
        </p:txBody>
      </p:sp>
    </p:spTree>
    <p:extLst>
      <p:ext uri="{BB962C8B-B14F-4D97-AF65-F5344CB8AC3E}">
        <p14:creationId xmlns:p14="http://schemas.microsoft.com/office/powerpoint/2010/main" val="20158126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43CB3-E63E-4740-A8EE-256DABDE49F2}"/>
              </a:ext>
            </a:extLst>
          </p:cNvPr>
          <p:cNvSpPr>
            <a:spLocks noGrp="1"/>
          </p:cNvSpPr>
          <p:nvPr>
            <p:ph type="title"/>
          </p:nvPr>
        </p:nvSpPr>
        <p:spPr/>
        <p:txBody>
          <a:bodyPr>
            <a:normAutofit/>
          </a:bodyPr>
          <a:lstStyle/>
          <a:p>
            <a:r>
              <a:rPr lang="en-US" sz="3200" dirty="0"/>
              <a:t>AO </a:t>
            </a:r>
            <a:r>
              <a:rPr lang="en-US" sz="3200" dirty="0" err="1"/>
              <a:t>wavefront</a:t>
            </a:r>
            <a:r>
              <a:rPr lang="en-US" sz="3200" dirty="0"/>
              <a:t> correction, limitations, and overcoming them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E0DAF89-063F-3C4F-8193-70AEA21924BE}"/>
                  </a:ext>
                </a:extLst>
              </p:cNvPr>
              <p:cNvSpPr>
                <a:spLocks noGrp="1"/>
              </p:cNvSpPr>
              <p:nvPr>
                <p:ph idx="1"/>
              </p:nvPr>
            </p:nvSpPr>
            <p:spPr/>
            <p:txBody>
              <a:bodyPr>
                <a:normAutofit fontScale="70000" lnSpcReduction="20000"/>
              </a:bodyPr>
              <a:lstStyle/>
              <a:p>
                <a:r>
                  <a:rPr lang="en-US" dirty="0"/>
                  <a:t>Correction as a function</a:t>
                </a:r>
              </a:p>
              <a:p>
                <a:r>
                  <a:rPr lang="en-US" dirty="0"/>
                  <a:t> of Zernike order</a:t>
                </a:r>
              </a:p>
              <a:p>
                <a:pPr lvl="1"/>
                <a:r>
                  <a:rPr lang="en-US" dirty="0"/>
                  <a:t>Partial correction for large ratios of aperture diameter /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0</m:t>
                        </m:r>
                      </m:sub>
                    </m:sSub>
                  </m:oMath>
                </a14:m>
                <a:endParaRPr lang="en-US" dirty="0"/>
              </a:p>
              <a:p>
                <a:r>
                  <a:rPr lang="en-US" dirty="0"/>
                  <a:t>Constraints on sources for </a:t>
                </a:r>
                <a:r>
                  <a:rPr lang="en-US" dirty="0" err="1"/>
                  <a:t>wavefront</a:t>
                </a:r>
                <a:r>
                  <a:rPr lang="en-US" dirty="0"/>
                  <a:t> measurement</a:t>
                </a:r>
              </a:p>
              <a:p>
                <a:pPr lvl="1"/>
                <a:r>
                  <a:rPr lang="en-US" dirty="0"/>
                  <a:t>Need bright enough star, close enough</a:t>
                </a:r>
              </a:p>
              <a:p>
                <a:r>
                  <a:rPr lang="en-US" dirty="0"/>
                  <a:t>Laser guide stars</a:t>
                </a:r>
              </a:p>
              <a:p>
                <a:pPr lvl="1"/>
                <a:r>
                  <a:rPr lang="en-US" dirty="0"/>
                  <a:t>Rayleigh and sodium beacons</a:t>
                </a:r>
              </a:p>
              <a:p>
                <a:pPr lvl="1"/>
                <a:r>
                  <a:rPr lang="en-US" dirty="0"/>
                  <a:t>Focal </a:t>
                </a:r>
                <a:r>
                  <a:rPr lang="en-US" dirty="0" err="1"/>
                  <a:t>anisoplanatism</a:t>
                </a:r>
                <a:endParaRPr lang="en-US" dirty="0"/>
              </a:p>
              <a:p>
                <a:r>
                  <a:rPr lang="en-US" dirty="0"/>
                  <a:t>Constraints on corrected field-of-view</a:t>
                </a:r>
              </a:p>
              <a:p>
                <a:pPr lvl="1"/>
                <a:r>
                  <a:rPr lang="en-US" dirty="0"/>
                  <a:t>Field-dependent PSF</a:t>
                </a:r>
              </a:p>
              <a:p>
                <a:r>
                  <a:rPr lang="en-US" dirty="0"/>
                  <a:t>Wider field correction</a:t>
                </a:r>
              </a:p>
              <a:p>
                <a:pPr lvl="1"/>
                <a:r>
                  <a:rPr lang="en-US" dirty="0"/>
                  <a:t>Ground layer adaptive optics</a:t>
                </a:r>
              </a:p>
              <a:p>
                <a:pPr lvl="1"/>
                <a:r>
                  <a:rPr lang="en-US" dirty="0"/>
                  <a:t>Multi-conjugate AO</a:t>
                </a:r>
              </a:p>
              <a:p>
                <a:r>
                  <a:rPr lang="en-US" dirty="0"/>
                  <a:t>AO examples</a:t>
                </a:r>
              </a:p>
            </p:txBody>
          </p:sp>
        </mc:Choice>
        <mc:Fallback xmlns="">
          <p:sp>
            <p:nvSpPr>
              <p:cNvPr id="3" name="Content Placeholder 2">
                <a:extLst>
                  <a:ext uri="{FF2B5EF4-FFF2-40B4-BE49-F238E27FC236}">
                    <a16:creationId xmlns:a16="http://schemas.microsoft.com/office/drawing/2014/main" id="{6E0DAF89-063F-3C4F-8193-70AEA21924BE}"/>
                  </a:ext>
                </a:extLst>
              </p:cNvPr>
              <p:cNvSpPr>
                <a:spLocks noGrp="1" noRot="1" noChangeAspect="1" noMove="1" noResize="1" noEditPoints="1" noAdjustHandles="1" noChangeArrowheads="1" noChangeShapeType="1" noTextEdit="1"/>
              </p:cNvSpPr>
              <p:nvPr>
                <p:ph idx="1"/>
              </p:nvPr>
            </p:nvSpPr>
            <p:spPr>
              <a:blipFill>
                <a:blip r:embed="rId2"/>
                <a:stretch>
                  <a:fillRect l="-483" t="-2924"/>
                </a:stretch>
              </a:blipFill>
            </p:spPr>
            <p:txBody>
              <a:bodyPr/>
              <a:lstStyle/>
              <a:p>
                <a:r>
                  <a:rPr lang="en-US">
                    <a:noFill/>
                  </a:rPr>
                  <a:t> </a:t>
                </a:r>
              </a:p>
            </p:txBody>
          </p:sp>
        </mc:Fallback>
      </mc:AlternateContent>
    </p:spTree>
    <p:extLst>
      <p:ext uri="{BB962C8B-B14F-4D97-AF65-F5344CB8AC3E}">
        <p14:creationId xmlns:p14="http://schemas.microsoft.com/office/powerpoint/2010/main" val="77707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768FC-C900-5D4E-BBD6-928E8A2A5619}"/>
              </a:ext>
            </a:extLst>
          </p:cNvPr>
          <p:cNvSpPr>
            <a:spLocks noGrp="1"/>
          </p:cNvSpPr>
          <p:nvPr>
            <p:ph type="title"/>
          </p:nvPr>
        </p:nvSpPr>
        <p:spPr>
          <a:xfrm>
            <a:off x="744415" y="0"/>
            <a:ext cx="10515600" cy="1325563"/>
          </a:xfrm>
        </p:spPr>
        <p:txBody>
          <a:bodyPr/>
          <a:lstStyle/>
          <a:p>
            <a:r>
              <a:rPr lang="en-US" dirty="0"/>
              <a:t>First order optics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6F127EF-409C-4848-BEE2-DC20F9FB51E9}"/>
                  </a:ext>
                </a:extLst>
              </p:cNvPr>
              <p:cNvSpPr>
                <a:spLocks noGrp="1"/>
              </p:cNvSpPr>
              <p:nvPr>
                <p:ph idx="1"/>
              </p:nvPr>
            </p:nvSpPr>
            <p:spPr>
              <a:xfrm>
                <a:off x="744415" y="1460500"/>
                <a:ext cx="10515600" cy="5032375"/>
              </a:xfrm>
            </p:spPr>
            <p:txBody>
              <a:bodyPr>
                <a:normAutofit/>
              </a:bodyPr>
              <a:lstStyle/>
              <a:p>
                <a:r>
                  <a:rPr lang="en-US" dirty="0"/>
                  <a:t>Location of object and image</a:t>
                </a:r>
              </a:p>
              <a:p>
                <a:pPr marL="457200" lvl="1" indent="0">
                  <a:buNone/>
                </a:pP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𝑛</m:t>
                        </m:r>
                        <m:r>
                          <a:rPr lang="en-US" b="0" i="1" smtClean="0">
                            <a:latin typeface="Cambria Math" panose="02040503050406030204" pitchFamily="18" charset="0"/>
                          </a:rPr>
                          <m:t>′</m:t>
                        </m:r>
                      </m:num>
                      <m:den>
                        <m:r>
                          <a:rPr lang="en-US" b="0" i="1" smtClean="0">
                            <a:latin typeface="Cambria Math" panose="02040503050406030204" pitchFamily="18" charset="0"/>
                          </a:rPr>
                          <m:t>𝑠</m:t>
                        </m:r>
                        <m:r>
                          <a:rPr lang="en-US" b="0" i="1" smtClean="0">
                            <a:latin typeface="Cambria Math" panose="02040503050406030204" pitchFamily="18" charset="0"/>
                          </a:rPr>
                          <m:t>′</m:t>
                        </m:r>
                      </m:den>
                    </m:f>
                    <m:r>
                      <a:rPr lang="en-US" b="0" i="0" smtClean="0">
                        <a:latin typeface="Cambria Math" panose="02040503050406030204" pitchFamily="18" charset="0"/>
                      </a:rPr>
                      <m:t> − </m:t>
                    </m:r>
                    <m:f>
                      <m:fPr>
                        <m:ctrlPr>
                          <a:rPr lang="en-US" b="0" i="1" smtClean="0">
                            <a:latin typeface="Cambria Math" panose="02040503050406030204" pitchFamily="18" charset="0"/>
                          </a:rPr>
                        </m:ctrlPr>
                      </m:fPr>
                      <m:num>
                        <m:r>
                          <a:rPr lang="en-US" b="0" i="1" smtClean="0">
                            <a:latin typeface="Cambria Math" panose="02040503050406030204" pitchFamily="18" charset="0"/>
                          </a:rPr>
                          <m:t>𝑛</m:t>
                        </m:r>
                      </m:num>
                      <m:den>
                        <m:r>
                          <a:rPr lang="en-US" b="0" i="1" smtClean="0">
                            <a:latin typeface="Cambria Math" panose="02040503050406030204" pitchFamily="18" charset="0"/>
                          </a:rPr>
                          <m:t>𝑠</m:t>
                        </m:r>
                      </m:den>
                    </m:f>
                  </m:oMath>
                </a14:m>
                <a:r>
                  <a:rPr lang="en-US" dirty="0"/>
                  <a:t> = </a:t>
                </a:r>
                <a14:m>
                  <m:oMath xmlns:m="http://schemas.openxmlformats.org/officeDocument/2006/math">
                    <m:f>
                      <m:fPr>
                        <m:ctrlPr>
                          <a:rPr lang="en-US"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𝑛</m:t>
                        </m:r>
                      </m:num>
                      <m:den>
                        <m:r>
                          <a:rPr lang="en-US" b="0" i="1" smtClean="0">
                            <a:latin typeface="Cambria Math" panose="02040503050406030204" pitchFamily="18" charset="0"/>
                          </a:rPr>
                          <m:t>𝑅</m:t>
                        </m:r>
                      </m:den>
                    </m:f>
                  </m:oMath>
                </a14:m>
                <a:r>
                  <a:rPr lang="en-US" dirty="0"/>
                  <a:t>    (refraction)           </a:t>
                </a:r>
              </a:p>
              <a:p>
                <a:pPr marL="457200" lvl="1" indent="0">
                  <a:buNone/>
                </a:pPr>
                <a:endParaRPr lang="en-US" dirty="0"/>
              </a:p>
              <a:p>
                <a:pPr marL="457200" lvl="1" indent="0">
                  <a:buNone/>
                </a:pPr>
                <a:r>
                  <a:rPr lang="en-US" dirty="0"/>
                  <a:t>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𝑠</m:t>
                        </m:r>
                        <m:r>
                          <a:rPr lang="en-US" b="0" i="1" smtClean="0">
                            <a:latin typeface="Cambria Math" panose="02040503050406030204" pitchFamily="18" charset="0"/>
                          </a:rPr>
                          <m:t>′</m:t>
                        </m:r>
                      </m:den>
                    </m:f>
                  </m:oMath>
                </a14:m>
                <a:r>
                  <a:rPr lang="en-US" dirty="0"/>
                  <a:t>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𝑠</m:t>
                        </m:r>
                      </m:den>
                    </m:f>
                  </m:oMath>
                </a14:m>
                <a:r>
                  <a:rPr lang="en-US" dirty="0"/>
                  <a:t>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𝑅</m:t>
                        </m:r>
                      </m:den>
                    </m:f>
                  </m:oMath>
                </a14:m>
                <a:r>
                  <a:rPr lang="en-US" dirty="0"/>
                  <a:t>   (reflection)</a:t>
                </a:r>
              </a:p>
              <a:p>
                <a:pPr marL="914400" lvl="2" indent="0">
                  <a:buNone/>
                </a:pPr>
                <a:endParaRPr lang="en-US" dirty="0"/>
              </a:p>
              <a:p>
                <a:pPr marL="457200" lvl="1" indent="0">
                  <a:buNone/>
                </a:pPr>
                <a:r>
                  <a:rPr lang="en-US" dirty="0"/>
                  <a:t>R = radius of curvature of optical surface</a:t>
                </a:r>
              </a:p>
              <a:p>
                <a:r>
                  <a:rPr lang="en-US" dirty="0"/>
                  <a:t>Focal length: image distance for object at infinity</a:t>
                </a:r>
              </a:p>
              <a:p>
                <a:pPr lvl="1"/>
                <a:r>
                  <a:rPr lang="en-US" dirty="0"/>
                  <a:t>Focal length for mirror is R/2</a:t>
                </a:r>
              </a:p>
              <a:p>
                <a:r>
                  <a:rPr lang="en-US" dirty="0"/>
                  <a:t>Optics are </a:t>
                </a:r>
                <a:r>
                  <a:rPr lang="en-US" i="1" dirty="0"/>
                  <a:t>reversible</a:t>
                </a:r>
                <a:r>
                  <a:rPr lang="en-US" dirty="0"/>
                  <a:t>: </a:t>
                </a:r>
              </a:p>
              <a:p>
                <a:pPr marL="0" indent="0">
                  <a:buNone/>
                </a:pPr>
                <a:r>
                  <a:rPr lang="en-US" dirty="0"/>
                  <a:t>    conjugate points s and s’</a:t>
                </a:r>
              </a:p>
              <a:p>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56F127EF-409C-4848-BEE2-DC20F9FB51E9}"/>
                  </a:ext>
                </a:extLst>
              </p:cNvPr>
              <p:cNvSpPr>
                <a:spLocks noGrp="1" noRot="1" noChangeAspect="1" noMove="1" noResize="1" noEditPoints="1" noAdjustHandles="1" noChangeArrowheads="1" noChangeShapeType="1" noTextEdit="1"/>
              </p:cNvSpPr>
              <p:nvPr>
                <p:ph idx="1"/>
              </p:nvPr>
            </p:nvSpPr>
            <p:spPr>
              <a:xfrm>
                <a:off x="744415" y="1460500"/>
                <a:ext cx="10515600" cy="5032375"/>
              </a:xfrm>
              <a:blipFill>
                <a:blip r:embed="rId2"/>
                <a:stretch>
                  <a:fillRect l="-1086" t="-201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03433009-38B4-5E4A-B7C8-0E6E991AFA43}"/>
              </a:ext>
            </a:extLst>
          </p:cNvPr>
          <p:cNvPicPr>
            <a:picLocks noChangeAspect="1"/>
          </p:cNvPicPr>
          <p:nvPr/>
        </p:nvPicPr>
        <p:blipFill>
          <a:blip r:embed="rId3"/>
          <a:stretch>
            <a:fillRect/>
          </a:stretch>
        </p:blipFill>
        <p:spPr>
          <a:xfrm>
            <a:off x="6095999" y="662781"/>
            <a:ext cx="4363233" cy="2570124"/>
          </a:xfrm>
          <a:prstGeom prst="rect">
            <a:avLst/>
          </a:prstGeom>
        </p:spPr>
      </p:pic>
      <p:pic>
        <p:nvPicPr>
          <p:cNvPr id="6" name="Picture 5">
            <a:extLst>
              <a:ext uri="{FF2B5EF4-FFF2-40B4-BE49-F238E27FC236}">
                <a16:creationId xmlns:a16="http://schemas.microsoft.com/office/drawing/2014/main" id="{62DA41E2-E774-3342-A36B-A4364A1A81D2}"/>
              </a:ext>
            </a:extLst>
          </p:cNvPr>
          <p:cNvPicPr>
            <a:picLocks noChangeAspect="1"/>
          </p:cNvPicPr>
          <p:nvPr/>
        </p:nvPicPr>
        <p:blipFill>
          <a:blip r:embed="rId4"/>
          <a:stretch>
            <a:fillRect/>
          </a:stretch>
        </p:blipFill>
        <p:spPr>
          <a:xfrm>
            <a:off x="5373666" y="5073223"/>
            <a:ext cx="6499142" cy="1761450"/>
          </a:xfrm>
          <a:prstGeom prst="rect">
            <a:avLst/>
          </a:prstGeom>
        </p:spPr>
      </p:pic>
      <p:cxnSp>
        <p:nvCxnSpPr>
          <p:cNvPr id="8" name="Straight Arrow Connector 7">
            <a:extLst>
              <a:ext uri="{FF2B5EF4-FFF2-40B4-BE49-F238E27FC236}">
                <a16:creationId xmlns:a16="http://schemas.microsoft.com/office/drawing/2014/main" id="{F1EEAF11-6448-7149-8AAA-4B859D89B64A}"/>
              </a:ext>
            </a:extLst>
          </p:cNvPr>
          <p:cNvCxnSpPr/>
          <p:nvPr/>
        </p:nvCxnSpPr>
        <p:spPr>
          <a:xfrm>
            <a:off x="6613742" y="914400"/>
            <a:ext cx="164091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CB8CF99-E0FC-6847-BC2D-5BEC95685A89}"/>
              </a:ext>
            </a:extLst>
          </p:cNvPr>
          <p:cNvCxnSpPr/>
          <p:nvPr/>
        </p:nvCxnSpPr>
        <p:spPr>
          <a:xfrm>
            <a:off x="8248650" y="3067050"/>
            <a:ext cx="94297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E2FC486-BE59-2943-8E7B-23CB796BE1C0}"/>
              </a:ext>
            </a:extLst>
          </p:cNvPr>
          <p:cNvSpPr txBox="1"/>
          <p:nvPr/>
        </p:nvSpPr>
        <p:spPr>
          <a:xfrm>
            <a:off x="7229409" y="857015"/>
            <a:ext cx="409575" cy="369332"/>
          </a:xfrm>
          <a:prstGeom prst="rect">
            <a:avLst/>
          </a:prstGeom>
          <a:noFill/>
        </p:spPr>
        <p:txBody>
          <a:bodyPr wrap="square" rtlCol="0">
            <a:spAutoFit/>
          </a:bodyPr>
          <a:lstStyle/>
          <a:p>
            <a:r>
              <a:rPr lang="en-US" dirty="0"/>
              <a:t>s’</a:t>
            </a:r>
          </a:p>
        </p:txBody>
      </p:sp>
      <p:sp>
        <p:nvSpPr>
          <p:cNvPr id="12" name="TextBox 11">
            <a:extLst>
              <a:ext uri="{FF2B5EF4-FFF2-40B4-BE49-F238E27FC236}">
                <a16:creationId xmlns:a16="http://schemas.microsoft.com/office/drawing/2014/main" id="{CF56D793-DF56-B841-9E2B-4581BDBFE916}"/>
              </a:ext>
            </a:extLst>
          </p:cNvPr>
          <p:cNvSpPr txBox="1"/>
          <p:nvPr/>
        </p:nvSpPr>
        <p:spPr>
          <a:xfrm>
            <a:off x="8582920" y="3034472"/>
            <a:ext cx="274434" cy="369332"/>
          </a:xfrm>
          <a:prstGeom prst="rect">
            <a:avLst/>
          </a:prstGeom>
          <a:noFill/>
        </p:spPr>
        <p:txBody>
          <a:bodyPr wrap="none" rtlCol="0">
            <a:spAutoFit/>
          </a:bodyPr>
          <a:lstStyle/>
          <a:p>
            <a:r>
              <a:rPr lang="en-US" dirty="0"/>
              <a:t>s</a:t>
            </a:r>
          </a:p>
        </p:txBody>
      </p:sp>
      <p:cxnSp>
        <p:nvCxnSpPr>
          <p:cNvPr id="14" name="Straight Arrow Connector 13">
            <a:extLst>
              <a:ext uri="{FF2B5EF4-FFF2-40B4-BE49-F238E27FC236}">
                <a16:creationId xmlns:a16="http://schemas.microsoft.com/office/drawing/2014/main" id="{DD2D8689-AC5E-9C4B-8C2B-178FBB8E8305}"/>
              </a:ext>
            </a:extLst>
          </p:cNvPr>
          <p:cNvCxnSpPr/>
          <p:nvPr/>
        </p:nvCxnSpPr>
        <p:spPr>
          <a:xfrm>
            <a:off x="7724775" y="5073223"/>
            <a:ext cx="178117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872389C-A991-2F4F-8683-EF6BC7511355}"/>
              </a:ext>
            </a:extLst>
          </p:cNvPr>
          <p:cNvCxnSpPr/>
          <p:nvPr/>
        </p:nvCxnSpPr>
        <p:spPr>
          <a:xfrm>
            <a:off x="7752617" y="6454775"/>
            <a:ext cx="350666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5AD1CEB-33E2-1C43-8B57-75E550FF89B9}"/>
              </a:ext>
            </a:extLst>
          </p:cNvPr>
          <p:cNvSpPr txBox="1"/>
          <p:nvPr/>
        </p:nvSpPr>
        <p:spPr>
          <a:xfrm>
            <a:off x="8449952" y="4785355"/>
            <a:ext cx="332142" cy="369332"/>
          </a:xfrm>
          <a:prstGeom prst="rect">
            <a:avLst/>
          </a:prstGeom>
          <a:noFill/>
        </p:spPr>
        <p:txBody>
          <a:bodyPr wrap="none" rtlCol="0">
            <a:spAutoFit/>
          </a:bodyPr>
          <a:lstStyle/>
          <a:p>
            <a:r>
              <a:rPr lang="en-US" dirty="0"/>
              <a:t>s’</a:t>
            </a:r>
          </a:p>
        </p:txBody>
      </p:sp>
      <p:sp>
        <p:nvSpPr>
          <p:cNvPr id="18" name="TextBox 17">
            <a:extLst>
              <a:ext uri="{FF2B5EF4-FFF2-40B4-BE49-F238E27FC236}">
                <a16:creationId xmlns:a16="http://schemas.microsoft.com/office/drawing/2014/main" id="{E9E626D4-2D5C-1B4C-A854-8F21BE9D137B}"/>
              </a:ext>
            </a:extLst>
          </p:cNvPr>
          <p:cNvSpPr txBox="1"/>
          <p:nvPr/>
        </p:nvSpPr>
        <p:spPr>
          <a:xfrm>
            <a:off x="9231515" y="6373311"/>
            <a:ext cx="274434" cy="369332"/>
          </a:xfrm>
          <a:prstGeom prst="rect">
            <a:avLst/>
          </a:prstGeom>
          <a:noFill/>
        </p:spPr>
        <p:txBody>
          <a:bodyPr wrap="none" rtlCol="0">
            <a:spAutoFit/>
          </a:bodyPr>
          <a:lstStyle/>
          <a:p>
            <a:r>
              <a:rPr lang="en-US" dirty="0"/>
              <a:t>s</a:t>
            </a:r>
          </a:p>
        </p:txBody>
      </p:sp>
    </p:spTree>
    <p:extLst>
      <p:ext uri="{BB962C8B-B14F-4D97-AF65-F5344CB8AC3E}">
        <p14:creationId xmlns:p14="http://schemas.microsoft.com/office/powerpoint/2010/main" val="3357689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D2C81-8625-0D44-953C-98A133F365C6}"/>
              </a:ext>
            </a:extLst>
          </p:cNvPr>
          <p:cNvSpPr>
            <a:spLocks noGrp="1"/>
          </p:cNvSpPr>
          <p:nvPr>
            <p:ph type="title"/>
          </p:nvPr>
        </p:nvSpPr>
        <p:spPr/>
        <p:txBody>
          <a:bodyPr/>
          <a:lstStyle/>
          <a:p>
            <a:r>
              <a:rPr lang="en-US" dirty="0"/>
              <a:t>Focal ratio and magnification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7E17B27-D1E7-F741-8603-693D37D68B62}"/>
                  </a:ext>
                </a:extLst>
              </p:cNvPr>
              <p:cNvSpPr>
                <a:spLocks noGrp="1"/>
              </p:cNvSpPr>
              <p:nvPr>
                <p:ph idx="1"/>
              </p:nvPr>
            </p:nvSpPr>
            <p:spPr>
              <a:xfrm>
                <a:off x="838200" y="1825625"/>
                <a:ext cx="6183681" cy="4919756"/>
              </a:xfrm>
            </p:spPr>
            <p:txBody>
              <a:bodyPr>
                <a:normAutofit fontScale="92500" lnSpcReduction="20000"/>
              </a:bodyPr>
              <a:lstStyle/>
              <a:p>
                <a:r>
                  <a:rPr lang="en-US" dirty="0"/>
                  <a:t>Focal ratio: ratio of focal length to aperture diameter</a:t>
                </a:r>
              </a:p>
              <a:p>
                <a:pPr lvl="1"/>
                <a:r>
                  <a:rPr lang="en-US" dirty="0"/>
                  <a:t>“fast” systems: smaller focal ratio, “wider” beam</a:t>
                </a:r>
              </a:p>
              <a:p>
                <a:pPr lvl="1"/>
                <a:r>
                  <a:rPr lang="en-US" dirty="0"/>
                  <a:t>“slow” systems: larger focal ratio, “narrower” beam</a:t>
                </a:r>
              </a:p>
              <a:p>
                <a:pPr marL="457200" lvl="1" indent="0">
                  <a:buNone/>
                </a:pPr>
                <a:endParaRPr lang="en-US" dirty="0"/>
              </a:p>
              <a:p>
                <a:pPr lvl="1"/>
                <a:endParaRPr lang="en-US" dirty="0"/>
              </a:p>
              <a:p>
                <a:pPr marL="457200" lvl="1" indent="0">
                  <a:buNone/>
                </a:pPr>
                <a:endParaRPr lang="en-US" dirty="0"/>
              </a:p>
              <a:p>
                <a:r>
                  <a:rPr lang="en-US" dirty="0"/>
                  <a:t>Magnification: for object of height, h :</a:t>
                </a:r>
              </a:p>
              <a:p>
                <a:pPr marL="0" indent="0">
                  <a:buNone/>
                </a:pPr>
                <a:r>
                  <a:rPr lang="en-US" dirty="0"/>
                  <a:t>                     </a:t>
                </a:r>
                <a14:m>
                  <m:oMath xmlns:m="http://schemas.openxmlformats.org/officeDocument/2006/math">
                    <m:r>
                      <a:rPr lang="en-US" i="1">
                        <a:latin typeface="Cambria Math" panose="02040503050406030204" pitchFamily="18" charset="0"/>
                      </a:rPr>
                      <m:t>𝑚</m:t>
                    </m:r>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h</m:t>
                        </m:r>
                        <m:r>
                          <a:rPr lang="en-US" i="1">
                            <a:latin typeface="Cambria Math" panose="02040503050406030204" pitchFamily="18" charset="0"/>
                          </a:rPr>
                          <m:t>′</m:t>
                        </m:r>
                      </m:num>
                      <m:den>
                        <m:r>
                          <a:rPr lang="en-US" i="1">
                            <a:latin typeface="Cambria Math" panose="02040503050406030204" pitchFamily="18" charset="0"/>
                          </a:rPr>
                          <m:t>h</m:t>
                        </m:r>
                      </m:den>
                    </m:f>
                  </m:oMath>
                </a14:m>
                <a:r>
                  <a:rPr lang="en-US" dirty="0"/>
                  <a:t> =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𝑛𝑠</m:t>
                        </m:r>
                        <m:r>
                          <a:rPr lang="en-US" i="1">
                            <a:latin typeface="Cambria Math" panose="02040503050406030204" pitchFamily="18" charset="0"/>
                          </a:rPr>
                          <m:t>′</m:t>
                        </m:r>
                      </m:num>
                      <m:den>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m:t>
                            </m:r>
                          </m:sup>
                        </m:sSup>
                        <m:r>
                          <a:rPr lang="en-US" i="1">
                            <a:latin typeface="Cambria Math" panose="02040503050406030204" pitchFamily="18" charset="0"/>
                          </a:rPr>
                          <m:t>𝑠</m:t>
                        </m:r>
                      </m:den>
                    </m:f>
                  </m:oMath>
                </a14:m>
                <a:endParaRPr lang="en-US" dirty="0"/>
              </a:p>
              <a:p>
                <a:pPr marL="0" indent="0">
                  <a:buNone/>
                </a:pPr>
                <a:endParaRPr lang="en-US" dirty="0"/>
              </a:p>
              <a:p>
                <a:pPr lvl="1"/>
                <a:r>
                  <a:rPr lang="en-US" dirty="0"/>
                  <a:t>in telescope, magnification by secondary changes the focal ratio coming from the primary, generally making it larger</a:t>
                </a:r>
              </a:p>
              <a:p>
                <a:pPr marL="457200" lvl="1" indent="0">
                  <a:buNone/>
                </a:pPr>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B7E17B27-D1E7-F741-8603-693D37D68B62}"/>
                  </a:ext>
                </a:extLst>
              </p:cNvPr>
              <p:cNvSpPr>
                <a:spLocks noGrp="1" noRot="1" noChangeAspect="1" noMove="1" noResize="1" noEditPoints="1" noAdjustHandles="1" noChangeArrowheads="1" noChangeShapeType="1" noTextEdit="1"/>
              </p:cNvSpPr>
              <p:nvPr>
                <p:ph idx="1"/>
              </p:nvPr>
            </p:nvSpPr>
            <p:spPr>
              <a:xfrm>
                <a:off x="838200" y="1825625"/>
                <a:ext cx="6183681" cy="4919756"/>
              </a:xfrm>
              <a:blipFill>
                <a:blip r:embed="rId2"/>
                <a:stretch>
                  <a:fillRect l="-1643" t="-3085"/>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93AC838A-A110-A945-8F71-1BE30AD44697}"/>
              </a:ext>
            </a:extLst>
          </p:cNvPr>
          <p:cNvPicPr>
            <a:picLocks noChangeAspect="1"/>
          </p:cNvPicPr>
          <p:nvPr/>
        </p:nvPicPr>
        <p:blipFill>
          <a:blip r:embed="rId3"/>
          <a:stretch>
            <a:fillRect/>
          </a:stretch>
        </p:blipFill>
        <p:spPr>
          <a:xfrm>
            <a:off x="7479082" y="2243932"/>
            <a:ext cx="3950917" cy="2605315"/>
          </a:xfrm>
          <a:prstGeom prst="rect">
            <a:avLst/>
          </a:prstGeom>
        </p:spPr>
      </p:pic>
      <p:pic>
        <p:nvPicPr>
          <p:cNvPr id="6" name="Picture 5">
            <a:extLst>
              <a:ext uri="{FF2B5EF4-FFF2-40B4-BE49-F238E27FC236}">
                <a16:creationId xmlns:a16="http://schemas.microsoft.com/office/drawing/2014/main" id="{216954E3-A9C5-A847-B95B-CCD0D6C2B5E8}"/>
              </a:ext>
            </a:extLst>
          </p:cNvPr>
          <p:cNvPicPr>
            <a:picLocks noChangeAspect="1"/>
          </p:cNvPicPr>
          <p:nvPr/>
        </p:nvPicPr>
        <p:blipFill>
          <a:blip r:embed="rId4"/>
          <a:stretch>
            <a:fillRect/>
          </a:stretch>
        </p:blipFill>
        <p:spPr>
          <a:xfrm>
            <a:off x="7260008" y="4614068"/>
            <a:ext cx="4627192" cy="2131313"/>
          </a:xfrm>
          <a:prstGeom prst="rect">
            <a:avLst/>
          </a:prstGeom>
        </p:spPr>
      </p:pic>
    </p:spTree>
    <p:extLst>
      <p:ext uri="{BB962C8B-B14F-4D97-AF65-F5344CB8AC3E}">
        <p14:creationId xmlns:p14="http://schemas.microsoft.com/office/powerpoint/2010/main" val="2601576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70AEF-8F36-2646-9CAF-F4E712511FD0}"/>
              </a:ext>
            </a:extLst>
          </p:cNvPr>
          <p:cNvSpPr>
            <a:spLocks noGrp="1"/>
          </p:cNvSpPr>
          <p:nvPr>
            <p:ph type="title"/>
          </p:nvPr>
        </p:nvSpPr>
        <p:spPr/>
        <p:txBody>
          <a:bodyPr/>
          <a:lstStyle/>
          <a:p>
            <a:r>
              <a:rPr lang="en-US" dirty="0"/>
              <a:t>Telescope scale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4C9FD5B-260B-F247-A676-CDC378A987B4}"/>
                  </a:ext>
                </a:extLst>
              </p:cNvPr>
              <p:cNvSpPr>
                <a:spLocks noGrp="1"/>
              </p:cNvSpPr>
              <p:nvPr>
                <p:ph idx="1"/>
              </p:nvPr>
            </p:nvSpPr>
            <p:spPr/>
            <p:txBody>
              <a:bodyPr>
                <a:normAutofit fontScale="92500"/>
              </a:bodyPr>
              <a:lstStyle/>
              <a:p>
                <a:r>
                  <a:rPr lang="en-US" dirty="0"/>
                  <a:t>Scale:  relation between motion in the image plane and angular direction in the sky, e.g. arcsec(“) per mm</a:t>
                </a:r>
              </a:p>
              <a:p>
                <a:r>
                  <a:rPr lang="en-US" dirty="0"/>
                  <a:t>consider chief ray on axis and at field angle 𝛼 for object at  infinite distance</a:t>
                </a:r>
              </a:p>
              <a:p>
                <a:pPr marL="0" indent="0">
                  <a:buNone/>
                </a:pPr>
                <a:r>
                  <a:rPr lang="en-US" dirty="0"/>
                  <a:t>	tan 𝛼 ≈ 𝛼 = </a:t>
                </a:r>
                <a14:m>
                  <m:oMath xmlns:m="http://schemas.openxmlformats.org/officeDocument/2006/math">
                    <m:f>
                      <m:fPr>
                        <m:ctrlPr>
                          <a:rPr lang="en-US" i="1" dirty="0" smtClean="0">
                            <a:latin typeface="Cambria Math" panose="02040503050406030204" pitchFamily="18" charset="0"/>
                          </a:rPr>
                        </m:ctrlPr>
                      </m:fPr>
                      <m:num>
                        <m:r>
                          <a:rPr lang="en-US" b="0" i="1" dirty="0" smtClean="0">
                            <a:latin typeface="Cambria Math" panose="02040503050406030204" pitchFamily="18" charset="0"/>
                          </a:rPr>
                          <m:t>𝑥</m:t>
                        </m:r>
                      </m:num>
                      <m:den>
                        <m:r>
                          <a:rPr lang="en-US" b="0" i="1" dirty="0" smtClean="0">
                            <a:latin typeface="Cambria Math" panose="02040503050406030204" pitchFamily="18" charset="0"/>
                          </a:rPr>
                          <m:t>𝑓</m:t>
                        </m:r>
                      </m:den>
                    </m:f>
                  </m:oMath>
                </a14:m>
                <a:endParaRPr lang="en-US" dirty="0"/>
              </a:p>
              <a:p>
                <a:pPr marL="0" indent="0">
                  <a:buNone/>
                </a:pPr>
                <a:r>
                  <a:rPr lang="en-US" dirty="0"/>
                  <a:t>	scale (angle/physical) ≡ </a:t>
                </a:r>
                <a14:m>
                  <m:oMath xmlns:m="http://schemas.openxmlformats.org/officeDocument/2006/math">
                    <m:f>
                      <m:fPr>
                        <m:ctrlPr>
                          <a:rPr lang="en-US" i="1" dirty="0" smtClean="0">
                            <a:latin typeface="Cambria Math" panose="02040503050406030204" pitchFamily="18" charset="0"/>
                          </a:rPr>
                        </m:ctrlPr>
                      </m:fPr>
                      <m:num>
                        <m:r>
                          <a:rPr lang="en-US" i="1" dirty="0" smtClean="0">
                            <a:latin typeface="Cambria Math" panose="02040503050406030204" pitchFamily="18" charset="0"/>
                            <a:ea typeface="Cambria Math" panose="02040503050406030204" pitchFamily="18" charset="0"/>
                          </a:rPr>
                          <m:t>𝛼</m:t>
                        </m:r>
                      </m:num>
                      <m:den>
                        <m:r>
                          <a:rPr lang="en-US" b="0" i="1" dirty="0" smtClean="0">
                            <a:latin typeface="Cambria Math" panose="02040503050406030204" pitchFamily="18" charset="0"/>
                          </a:rPr>
                          <m:t>𝑥</m:t>
                        </m:r>
                      </m:den>
                    </m:f>
                    <m:r>
                      <a:rPr lang="en-US" i="1" dirty="0" smtClean="0">
                        <a:latin typeface="Cambria Math" panose="02040503050406030204" pitchFamily="18" charset="0"/>
                      </a:rPr>
                      <m:t>= </m:t>
                    </m:r>
                    <m:f>
                      <m:fPr>
                        <m:ctrlPr>
                          <a:rPr lang="en-US"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𝑓</m:t>
                        </m:r>
                      </m:den>
                    </m:f>
                  </m:oMath>
                </a14:m>
                <a:endParaRPr lang="en-US" dirty="0"/>
              </a:p>
              <a:p>
                <a:pPr marL="0" indent="0">
                  <a:buNone/>
                </a:pPr>
                <a:endParaRPr lang="en-US" dirty="0"/>
              </a:p>
              <a:p>
                <a:r>
                  <a:rPr lang="en-US" dirty="0"/>
                  <a:t>Can see why systems with larger focal ratios are “slow”, while those with smaller focal ratios are “fast”: for object of constant surface brightness, a fast system will collect more light per unit area</a:t>
                </a:r>
              </a:p>
              <a:p>
                <a:endParaRPr lang="en-US" dirty="0"/>
              </a:p>
            </p:txBody>
          </p:sp>
        </mc:Choice>
        <mc:Fallback xmlns="">
          <p:sp>
            <p:nvSpPr>
              <p:cNvPr id="3" name="Content Placeholder 2">
                <a:extLst>
                  <a:ext uri="{FF2B5EF4-FFF2-40B4-BE49-F238E27FC236}">
                    <a16:creationId xmlns:a16="http://schemas.microsoft.com/office/drawing/2014/main" id="{B4C9FD5B-260B-F247-A676-CDC378A987B4}"/>
                  </a:ext>
                </a:extLst>
              </p:cNvPr>
              <p:cNvSpPr>
                <a:spLocks noGrp="1" noRot="1" noChangeAspect="1" noMove="1" noResize="1" noEditPoints="1" noAdjustHandles="1" noChangeArrowheads="1" noChangeShapeType="1" noTextEdit="1"/>
              </p:cNvSpPr>
              <p:nvPr>
                <p:ph idx="1"/>
              </p:nvPr>
            </p:nvSpPr>
            <p:spPr>
              <a:blipFill>
                <a:blip r:embed="rId2"/>
                <a:stretch>
                  <a:fillRect l="-965" t="-2035" r="-1568" b="-1744"/>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383FF48B-82C7-C945-AD56-074098DB6106}"/>
              </a:ext>
            </a:extLst>
          </p:cNvPr>
          <p:cNvPicPr>
            <a:picLocks noChangeAspect="1"/>
          </p:cNvPicPr>
          <p:nvPr/>
        </p:nvPicPr>
        <p:blipFill>
          <a:blip r:embed="rId3"/>
          <a:stretch>
            <a:fillRect/>
          </a:stretch>
        </p:blipFill>
        <p:spPr>
          <a:xfrm>
            <a:off x="8049365" y="3265486"/>
            <a:ext cx="3658810" cy="1152525"/>
          </a:xfrm>
          <a:prstGeom prst="rect">
            <a:avLst/>
          </a:prstGeom>
        </p:spPr>
      </p:pic>
      <p:sp>
        <p:nvSpPr>
          <p:cNvPr id="5" name="Rectangle 4">
            <a:extLst>
              <a:ext uri="{FF2B5EF4-FFF2-40B4-BE49-F238E27FC236}">
                <a16:creationId xmlns:a16="http://schemas.microsoft.com/office/drawing/2014/main" id="{F29F5EBB-8869-004E-AF2F-8E984DA01BBF}"/>
              </a:ext>
            </a:extLst>
          </p:cNvPr>
          <p:cNvSpPr/>
          <p:nvPr/>
        </p:nvSpPr>
        <p:spPr>
          <a:xfrm>
            <a:off x="10515600" y="3389311"/>
            <a:ext cx="1295400" cy="847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cx</a:t>
            </a:r>
          </a:p>
        </p:txBody>
      </p:sp>
      <p:sp>
        <p:nvSpPr>
          <p:cNvPr id="7" name="Rectangle 6">
            <a:extLst>
              <a:ext uri="{FF2B5EF4-FFF2-40B4-BE49-F238E27FC236}">
                <a16:creationId xmlns:a16="http://schemas.microsoft.com/office/drawing/2014/main" id="{AD6F2083-A2DB-1E44-9B9F-80FFF13E7B83}"/>
              </a:ext>
            </a:extLst>
          </p:cNvPr>
          <p:cNvSpPr/>
          <p:nvPr/>
        </p:nvSpPr>
        <p:spPr>
          <a:xfrm>
            <a:off x="9744075" y="4001294"/>
            <a:ext cx="990600" cy="416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72D3AC-7CDA-BB4B-BD2C-23E97D1602EA}"/>
              </a:ext>
            </a:extLst>
          </p:cNvPr>
          <p:cNvSpPr txBox="1"/>
          <p:nvPr/>
        </p:nvSpPr>
        <p:spPr>
          <a:xfrm>
            <a:off x="10441350" y="3724295"/>
            <a:ext cx="293325" cy="276999"/>
          </a:xfrm>
          <a:prstGeom prst="rect">
            <a:avLst/>
          </a:prstGeom>
          <a:noFill/>
        </p:spPr>
        <p:txBody>
          <a:bodyPr wrap="square" rtlCol="0">
            <a:spAutoFit/>
          </a:bodyPr>
          <a:lstStyle/>
          <a:p>
            <a:r>
              <a:rPr lang="en-US" sz="1200" dirty="0"/>
              <a:t>x</a:t>
            </a:r>
          </a:p>
        </p:txBody>
      </p:sp>
    </p:spTree>
    <p:extLst>
      <p:ext uri="{BB962C8B-B14F-4D97-AF65-F5344CB8AC3E}">
        <p14:creationId xmlns:p14="http://schemas.microsoft.com/office/powerpoint/2010/main" val="22257612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51810</TotalTime>
  <Words>3073</Words>
  <Application>Microsoft Macintosh PowerPoint</Application>
  <PresentationFormat>Widescreen</PresentationFormat>
  <Paragraphs>482</Paragraphs>
  <Slides>69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69</vt:i4>
      </vt:variant>
    </vt:vector>
  </HeadingPairs>
  <TitlesOfParts>
    <vt:vector size="74" baseType="lpstr">
      <vt:lpstr>Arial</vt:lpstr>
      <vt:lpstr>Calibri</vt:lpstr>
      <vt:lpstr>Calibri Light</vt:lpstr>
      <vt:lpstr>Cambria Math</vt:lpstr>
      <vt:lpstr>Office Theme</vt:lpstr>
      <vt:lpstr>ASTR 535</vt:lpstr>
      <vt:lpstr>Learning Objectives</vt:lpstr>
      <vt:lpstr>Optics and astronomy</vt:lpstr>
      <vt:lpstr>Refraction and reflection</vt:lpstr>
      <vt:lpstr>Basic optics terms</vt:lpstr>
      <vt:lpstr>Paraxial regime</vt:lpstr>
      <vt:lpstr>First order optics</vt:lpstr>
      <vt:lpstr>Focal ratio and magnification</vt:lpstr>
      <vt:lpstr>Telescope scale</vt:lpstr>
      <vt:lpstr>PowerPoint Presentation</vt:lpstr>
      <vt:lpstr>ASTR 535</vt:lpstr>
      <vt:lpstr>Learning Objectives</vt:lpstr>
      <vt:lpstr>Multi surface systems</vt:lpstr>
      <vt:lpstr>Example: lenses</vt:lpstr>
      <vt:lpstr>Example: two mirror telescopes</vt:lpstr>
      <vt:lpstr>Basic design of 2-mirror telescopes</vt:lpstr>
      <vt:lpstr>Basic equations of two mirror telescopes</vt:lpstr>
      <vt:lpstr>Secondary mirror movement and the focal plane</vt:lpstr>
      <vt:lpstr>Pupils and stops</vt:lpstr>
      <vt:lpstr>PowerPoint Presentation</vt:lpstr>
      <vt:lpstr>Problem: telescope design</vt:lpstr>
      <vt:lpstr>PowerPoint Presentation</vt:lpstr>
      <vt:lpstr>ASTR 535</vt:lpstr>
      <vt:lpstr>Learning Objectives</vt:lpstr>
      <vt:lpstr>Telescope mirrors</vt:lpstr>
      <vt:lpstr>Large telescopes of the world</vt:lpstr>
      <vt:lpstr>Mirror coatings</vt:lpstr>
      <vt:lpstr>Telescope mounts and pointing</vt:lpstr>
      <vt:lpstr>PowerPoint Presentation</vt:lpstr>
      <vt:lpstr>ASTR 535</vt:lpstr>
      <vt:lpstr>Learning Objectives</vt:lpstr>
      <vt:lpstr>Aberrations: surface shapes for perfect images</vt:lpstr>
      <vt:lpstr>Fermat’s principle and shapes for unaberrated images</vt:lpstr>
      <vt:lpstr>Aberrations</vt:lpstr>
      <vt:lpstr>Characterizing aberrations</vt:lpstr>
      <vt:lpstr>Spherical aberration</vt:lpstr>
      <vt:lpstr>General third order aberrations</vt:lpstr>
      <vt:lpstr>Astigmatism</vt:lpstr>
      <vt:lpstr>Coma</vt:lpstr>
      <vt:lpstr>Field curvature and distortion</vt:lpstr>
      <vt:lpstr>PowerPoint Presentation</vt:lpstr>
      <vt:lpstr>Topics 10/13</vt:lpstr>
      <vt:lpstr>ASTR 535</vt:lpstr>
      <vt:lpstr>Learning objectives</vt:lpstr>
      <vt:lpstr>Aberration: quick review</vt:lpstr>
      <vt:lpstr>Aberration compensation</vt:lpstr>
      <vt:lpstr>Characteristic of some sample two mirror telescopes</vt:lpstr>
      <vt:lpstr>Other sources of aberration</vt:lpstr>
      <vt:lpstr>PowerPoint Presentation</vt:lpstr>
      <vt:lpstr>Topics 10/18</vt:lpstr>
      <vt:lpstr>Questions</vt:lpstr>
      <vt:lpstr>ASTR 535</vt:lpstr>
      <vt:lpstr>Learning Objectives</vt:lpstr>
      <vt:lpstr>Physical (diffraction) optics</vt:lpstr>
      <vt:lpstr>Diffraction integral</vt:lpstr>
      <vt:lpstr>Circular aperture, no aberrations</vt:lpstr>
      <vt:lpstr>Circular aperture, no aberrations</vt:lpstr>
      <vt:lpstr>Circular aperture with aberrations</vt:lpstr>
      <vt:lpstr>PowerPoint Presentation</vt:lpstr>
      <vt:lpstr>ASTR 535</vt:lpstr>
      <vt:lpstr>Application: HST optical aberrations</vt:lpstr>
      <vt:lpstr>PowerPoint Presentation</vt:lpstr>
      <vt:lpstr>Null correctors and the issue</vt:lpstr>
      <vt:lpstr>Double checks and management</vt:lpstr>
      <vt:lpstr>PowerPoint Presentation</vt:lpstr>
      <vt:lpstr>ASTR 535</vt:lpstr>
      <vt:lpstr>Learning Objectives</vt:lpstr>
      <vt:lpstr>Adaptive optics</vt:lpstr>
      <vt:lpstr>AO wavefront correction, limitations, and overcoming them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 535</dc:title>
  <dc:creator>Jon Holtzman</dc:creator>
  <cp:lastModifiedBy>Jon Holtzman</cp:lastModifiedBy>
  <cp:revision>65</cp:revision>
  <dcterms:created xsi:type="dcterms:W3CDTF">2019-10-23T15:22:23Z</dcterms:created>
  <dcterms:modified xsi:type="dcterms:W3CDTF">2023-10-31T22:49:30Z</dcterms:modified>
</cp:coreProperties>
</file>