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7"/>
  </p:notesMasterIdLst>
  <p:sldIdLst>
    <p:sldId id="264" r:id="rId2"/>
    <p:sldId id="265" r:id="rId3"/>
    <p:sldId id="258" r:id="rId4"/>
    <p:sldId id="268" r:id="rId5"/>
    <p:sldId id="269" r:id="rId6"/>
    <p:sldId id="259" r:id="rId7"/>
    <p:sldId id="279" r:id="rId8"/>
    <p:sldId id="270" r:id="rId9"/>
    <p:sldId id="271" r:id="rId10"/>
    <p:sldId id="260" r:id="rId11"/>
    <p:sldId id="274" r:id="rId12"/>
    <p:sldId id="266" r:id="rId13"/>
    <p:sldId id="275" r:id="rId14"/>
    <p:sldId id="267" r:id="rId15"/>
    <p:sldId id="281" r:id="rId16"/>
    <p:sldId id="261" r:id="rId17"/>
    <p:sldId id="282" r:id="rId18"/>
    <p:sldId id="280" r:id="rId19"/>
    <p:sldId id="272" r:id="rId20"/>
    <p:sldId id="273" r:id="rId21"/>
    <p:sldId id="262" r:id="rId22"/>
    <p:sldId id="276" r:id="rId23"/>
    <p:sldId id="277" r:id="rId24"/>
    <p:sldId id="278" r:id="rId25"/>
    <p:sldId id="263" r:id="rId26"/>
    <p:sldId id="257" r:id="rId27"/>
    <p:sldId id="302" r:id="rId28"/>
    <p:sldId id="303" r:id="rId29"/>
    <p:sldId id="316" r:id="rId30"/>
    <p:sldId id="308" r:id="rId31"/>
    <p:sldId id="314" r:id="rId32"/>
    <p:sldId id="313" r:id="rId33"/>
    <p:sldId id="304" r:id="rId34"/>
    <p:sldId id="284" r:id="rId35"/>
    <p:sldId id="285" r:id="rId36"/>
    <p:sldId id="289" r:id="rId37"/>
    <p:sldId id="318" r:id="rId38"/>
    <p:sldId id="288" r:id="rId39"/>
    <p:sldId id="319" r:id="rId40"/>
    <p:sldId id="283" r:id="rId41"/>
    <p:sldId id="299" r:id="rId42"/>
    <p:sldId id="300" r:id="rId43"/>
    <p:sldId id="320" r:id="rId44"/>
    <p:sldId id="291" r:id="rId45"/>
    <p:sldId id="321" r:id="rId46"/>
    <p:sldId id="292" r:id="rId47"/>
    <p:sldId id="293" r:id="rId48"/>
    <p:sldId id="294" r:id="rId49"/>
    <p:sldId id="295" r:id="rId50"/>
    <p:sldId id="286" r:id="rId51"/>
    <p:sldId id="287" r:id="rId52"/>
    <p:sldId id="301" r:id="rId53"/>
    <p:sldId id="296" r:id="rId54"/>
    <p:sldId id="297" r:id="rId55"/>
    <p:sldId id="298" r:id="rId56"/>
    <p:sldId id="305" r:id="rId57"/>
    <p:sldId id="315" r:id="rId58"/>
    <p:sldId id="317" r:id="rId59"/>
    <p:sldId id="306" r:id="rId60"/>
    <p:sldId id="307" r:id="rId61"/>
    <p:sldId id="309" r:id="rId62"/>
    <p:sldId id="310" r:id="rId63"/>
    <p:sldId id="311" r:id="rId64"/>
    <p:sldId id="312" r:id="rId65"/>
    <p:sldId id="322" r:id="rId66"/>
    <p:sldId id="323" r:id="rId67"/>
    <p:sldId id="324" r:id="rId68"/>
    <p:sldId id="325" r:id="rId69"/>
    <p:sldId id="326" r:id="rId70"/>
    <p:sldId id="327" r:id="rId71"/>
    <p:sldId id="331" r:id="rId72"/>
    <p:sldId id="328" r:id="rId73"/>
    <p:sldId id="329" r:id="rId74"/>
    <p:sldId id="332" r:id="rId75"/>
    <p:sldId id="330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42"/>
    <p:restoredTop sz="94659"/>
  </p:normalViewPr>
  <p:slideViewPr>
    <p:cSldViewPr snapToGrid="0" snapToObjects="1">
      <p:cViewPr varScale="1">
        <p:scale>
          <a:sx n="116" d="100"/>
          <a:sy n="116" d="100"/>
        </p:scale>
        <p:origin x="1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1C2D9-FFFA-CB45-8B2C-F2788C3BC80E}" type="datetimeFigureOut">
              <a:rPr lang="en-US" smtClean="0"/>
              <a:t>9/8/23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12A5B-D169-0543-8C2E-DB784853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6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12A5B-D169-0543-8C2E-DB784853F0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9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78C0F-02AB-C546-B13F-B72C2D3B7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0303D-15F4-7341-A1DD-0F1B9D88C3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CE0C3-864F-8340-8567-8F30AB203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22A0-B617-BA45-B154-6DB365B7E9C3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6D32B-FF4D-FF40-B401-15CA262CD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A3FD4-C7C9-9E47-9340-7296DD05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9447-8CAB-824B-994C-7E9FBFB9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1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755ED-4404-8941-8ADD-34F980C5B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3274C0-6E03-EC42-83D7-787470C69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8375C-C4FA-934B-9E13-5334B57CE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22A0-B617-BA45-B154-6DB365B7E9C3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3E2A6-8FF4-0144-878D-290F7D083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C79BB-F6C2-8A4A-AA69-2BEB3995D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9447-8CAB-824B-994C-7E9FBFB9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0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0587C5-B423-9144-971F-798F8FCE48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42BF27-4B02-0641-9ABE-4AC0D18B4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D510E-7103-0346-8081-BB9EDE7A5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22A0-B617-BA45-B154-6DB365B7E9C3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8A5D4-7DFE-F84E-B5F5-F6D9580DE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A3A3A-2280-CA4D-9FEB-C18FE03C6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9447-8CAB-824B-994C-7E9FBFB9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52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EA73C-785D-8847-8F0F-4D4ECB484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7AECD-CFD6-474C-A0FD-E13D857F3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AF4A9-D480-CA4F-9889-5A448B8A1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22A0-B617-BA45-B154-6DB365B7E9C3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703C0-716A-EA41-BE1B-D00F1CEDF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F02D6-24E1-7B41-8AD9-AF960F51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9447-8CAB-824B-994C-7E9FBFB9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6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C480B-F5B0-BC43-AF65-B04C74F12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52165-1CAD-F547-B437-F5B0BC4FF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1EF1A-7C74-6643-9D32-A60786055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22A0-B617-BA45-B154-6DB365B7E9C3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0A5D8-9FC8-7348-A665-46CADB43B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1D9BC-5889-D94E-A05C-6B406B158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9447-8CAB-824B-994C-7E9FBFB9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92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B0AA5-D0B1-1746-BDA8-8E50B4251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ED699-A869-3548-AFC6-AFAAA05BF7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BA822B-A16F-504D-B2C7-AD347FC7E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92424-172E-F044-93BD-A48AF6B7F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22A0-B617-BA45-B154-6DB365B7E9C3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C8871-4CF2-434F-AA45-41C27F4D6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0363F5-C0D0-6F46-8E2F-EE3292C95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9447-8CAB-824B-994C-7E9FBFB9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12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98D21-A1A9-6A4F-BC26-A8C5A3176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285B6-8BCE-FC46-BF3D-6CFD7CB0D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48A31C-4F3B-524B-AAD6-37E9BC261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91A00D-19FF-1C4C-8183-EB217FA1C0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693751-A0F6-A244-9C40-AE0B0684CD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8C759E-5AFE-EA47-BBB1-DA6BA1606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22A0-B617-BA45-B154-6DB365B7E9C3}" type="datetimeFigureOut">
              <a:rPr lang="en-US" smtClean="0"/>
              <a:t>9/8/23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A0FD09-1A31-F54B-BBCF-77F9862D0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F0C62D-9EF2-4446-88A2-096CC105A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9447-8CAB-824B-994C-7E9FBFB9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78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20D9C-2F31-3D41-A473-71F534429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C5FD65-D175-3A43-9F5E-9A6006950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22A0-B617-BA45-B154-6DB365B7E9C3}" type="datetimeFigureOut">
              <a:rPr lang="en-US" smtClean="0"/>
              <a:t>9/8/23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BE640-71DD-2B44-B7A5-39C269137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F50136-9266-094E-9424-1464CD2C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9447-8CAB-824B-994C-7E9FBFB9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68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1E439A-9A10-F941-BE17-6C0A41D2C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22A0-B617-BA45-B154-6DB365B7E9C3}" type="datetimeFigureOut">
              <a:rPr lang="en-US" smtClean="0"/>
              <a:t>9/8/23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28AEFB-505F-3744-AFCB-A04886129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2E1D1-E403-DE4D-9B09-D30F90C8F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9447-8CAB-824B-994C-7E9FBFB9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12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D9115-87F9-344C-8390-31930570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6C277-DB50-AA41-8F83-F82B5A836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1E06B9-1A3B-A643-83BA-5E99BA402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A2D52-CCA5-2D41-98F4-1ACE02766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22A0-B617-BA45-B154-6DB365B7E9C3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30D4BB-89EC-3E44-BB0C-6C7646A7B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F1F6B0-8322-194A-9F1B-131A2CC1A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9447-8CAB-824B-994C-7E9FBFB9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93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0B67-20BC-2846-A4C0-AA6BD490E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087AF7-42C5-284C-8464-5974D58868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D8EF2-CC01-644C-B2A7-88C5F8824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DCDAA-A187-6444-9B4E-EE99FBCC6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22A0-B617-BA45-B154-6DB365B7E9C3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57B08-A2D6-D841-B5C6-65236E6CC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A4FC1C-A372-4643-8E59-FF3FC04E6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9447-8CAB-824B-994C-7E9FBFB9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30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6EE576-5528-8649-A640-4EFA8DCA3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72D1D-6FC8-1D4A-9AEA-A36897063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778A7-AB09-7B41-B8CB-0B6A90C7BC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D22A0-B617-BA45-B154-6DB365B7E9C3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09296-4605-0049-BA2D-F1C6C77AB3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82D96-BA77-344F-9498-7594890BC2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F9447-8CAB-824B-994C-7E9FBFB9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1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raf-community/x11iraf" TargetMode="External"/><Relationship Id="rId2" Type="http://schemas.openxmlformats.org/officeDocument/2006/relationships/hyperlink" Target="https://sites.google.com/cfa.harvard.edu/saoimageds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ar-www.dur.ac.uk/~pdraper/gaia/gaia.html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A3289-DF0B-E44E-AC26-BD66481182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ASTR 535 : Observational Techniques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F8B35F-ECCA-A24A-B994-FA3C374790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Observing concepts and tools</a:t>
            </a:r>
          </a:p>
          <a:p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73903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7C4CB-FA1D-E641-A817-A01508780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Celestial coordinate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5FE18-CDEF-3547-98A4-415E5FD22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649686" cy="481466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Equatorial (RA/Dec) : aligned with Earth’s rotation axis</a:t>
            </a:r>
          </a:p>
          <a:p>
            <a:pPr lvl="1"/>
            <a:r>
              <a:rPr lang="en-US" dirty="0"/>
              <a:t>Declination (== latitude) : 0 at celestial equator, 90 degrees at pole </a:t>
            </a:r>
          </a:p>
          <a:p>
            <a:pPr lvl="1"/>
            <a:r>
              <a:rPr lang="en-US" dirty="0"/>
              <a:t>Right ascension:  0 at location of vernal equinox</a:t>
            </a:r>
          </a:p>
          <a:p>
            <a:pPr lvl="1"/>
            <a:r>
              <a:rPr lang="en-US" dirty="0"/>
              <a:t>Conventionally, RA measured in units of hours (for good reason), but now sometimes measured in degrees (24h = 360 degrees, 1 </a:t>
            </a:r>
            <a:r>
              <a:rPr lang="en-US" dirty="0" err="1"/>
              <a:t>hr</a:t>
            </a:r>
            <a:r>
              <a:rPr lang="en-US" dirty="0"/>
              <a:t> = 15 degrees)</a:t>
            </a:r>
          </a:p>
          <a:p>
            <a:pPr lvl="1"/>
            <a:r>
              <a:rPr lang="en-US" dirty="0"/>
              <a:t>Note when you look at the sky, if N is up, E is to the left!</a:t>
            </a:r>
          </a:p>
          <a:p>
            <a:r>
              <a:rPr lang="en-US" dirty="0"/>
              <a:t>Ecliptic  (𝜆,𝛽): aligned with plane of Earth’s revolution, Sun at 0 ecliptic latitude</a:t>
            </a:r>
          </a:p>
          <a:p>
            <a:r>
              <a:rPr lang="en-US" dirty="0"/>
              <a:t>Galactic (</a:t>
            </a:r>
            <a:r>
              <a:rPr lang="en-US" dirty="0" err="1"/>
              <a:t>l,b</a:t>
            </a:r>
            <a:r>
              <a:rPr lang="en-US" dirty="0"/>
              <a:t>)  : aligned with plane of the Milky Way (galactic latitude = 0), with galactic center at 0 galactic longitude</a:t>
            </a:r>
          </a:p>
          <a:p>
            <a:r>
              <a:rPr lang="en-US" dirty="0"/>
              <a:t>Can transform from one coordinate system to another using spherical trigonometry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BA836DF-8151-B642-BF98-F44221A48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088" y="1601065"/>
            <a:ext cx="42828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3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437E5-D0E3-4949-B87F-E9487D57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coordinate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B986C-B7CA-4346-91E3-A6DAFAF25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55771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Horizon (alt/</a:t>
            </a:r>
            <a:r>
              <a:rPr lang="en-US" dirty="0" err="1"/>
              <a:t>az</a:t>
            </a:r>
            <a:r>
              <a:rPr lang="en-US" dirty="0"/>
              <a:t>) : relative to surface tangent</a:t>
            </a:r>
          </a:p>
          <a:p>
            <a:r>
              <a:rPr lang="en-US" dirty="0"/>
              <a:t>Equatorial: HA/Dec : relative to Earth’s rotation axis, but fixed in time: hour angle/HA replaces right ascension</a:t>
            </a:r>
          </a:p>
          <a:p>
            <a:pPr lvl="1"/>
            <a:r>
              <a:rPr lang="en-US" dirty="0"/>
              <a:t>HA = 0 is the meridian</a:t>
            </a:r>
          </a:p>
          <a:p>
            <a:pPr lvl="1"/>
            <a:r>
              <a:rPr lang="en-US" dirty="0"/>
              <a:t>HA usually measured in </a:t>
            </a:r>
            <a:r>
              <a:rPr lang="en-US" dirty="0" err="1"/>
              <a:t>hms</a:t>
            </a:r>
            <a:r>
              <a:rPr lang="en-US" dirty="0"/>
              <a:t>, for obvious reasons when one watches stars move across the sky!</a:t>
            </a:r>
          </a:p>
          <a:p>
            <a:r>
              <a:rPr lang="en-US" dirty="0"/>
              <a:t>Altitude related to declination on the meridian</a:t>
            </a:r>
          </a:p>
          <a:p>
            <a:pPr lvl="1"/>
            <a:r>
              <a:rPr lang="en-US" dirty="0"/>
              <a:t>Declination that passes through zenith is given by the latitude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576F2A-ECB0-FD44-A7AC-B99133D8D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387" y="1535752"/>
            <a:ext cx="5080514" cy="489180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0932B7-9D23-3F49-902C-318044968466}"/>
              </a:ext>
            </a:extLst>
          </p:cNvPr>
          <p:cNvCxnSpPr/>
          <p:nvPr/>
        </p:nvCxnSpPr>
        <p:spPr>
          <a:xfrm flipH="1">
            <a:off x="7130143" y="2209800"/>
            <a:ext cx="4604657" cy="3788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5964C7B-E893-5B40-83EE-3B92B2F265EE}"/>
              </a:ext>
            </a:extLst>
          </p:cNvPr>
          <p:cNvSpPr txBox="1"/>
          <p:nvPr/>
        </p:nvSpPr>
        <p:spPr>
          <a:xfrm>
            <a:off x="9220364" y="1106220"/>
            <a:ext cx="2754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Pole-to-zenith = 90-latitude</a:t>
            </a:r>
          </a:p>
        </p:txBody>
      </p:sp>
    </p:spTree>
    <p:extLst>
      <p:ext uri="{BB962C8B-B14F-4D97-AF65-F5344CB8AC3E}">
        <p14:creationId xmlns:p14="http://schemas.microsoft.com/office/powerpoint/2010/main" val="1430252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B7A26-07AF-2C45-BDAC-2CB1D5824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A8E5D-2EB5-B342-AB5B-DC3FDF2DC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Issue with celestial coordinates: Earth’s rotation axis changes direction in time: precession and nutation</a:t>
            </a:r>
          </a:p>
          <a:p>
            <a:r>
              <a:rPr lang="en-US" dirty="0"/>
              <a:t>Coordinates change through time</a:t>
            </a:r>
          </a:p>
          <a:p>
            <a:r>
              <a:rPr lang="en-US" dirty="0"/>
              <a:t>Normally, this is “invisible” to the user because we use coordinates at some specified “equinox”, usually J2000.0</a:t>
            </a:r>
          </a:p>
          <a:p>
            <a:pPr lvl="1"/>
            <a:r>
              <a:rPr lang="en-US" dirty="0"/>
              <a:t>Telescope pointing software has to know how to translate these coordinates to actual directions in the sky at any given time, including precession, etc.</a:t>
            </a:r>
          </a:p>
        </p:txBody>
      </p:sp>
    </p:spTree>
    <p:extLst>
      <p:ext uri="{BB962C8B-B14F-4D97-AF65-F5344CB8AC3E}">
        <p14:creationId xmlns:p14="http://schemas.microsoft.com/office/powerpoint/2010/main" val="3421012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4943A-5F2A-4F4E-BDF0-578ABC113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463DF-8EDD-6044-AED0-D82B65097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Stars also change their position because of changing position of Earth as it orbits the Sun: parallax</a:t>
            </a:r>
          </a:p>
          <a:p>
            <a:r>
              <a:rPr lang="en-US" dirty="0"/>
              <a:t>Generally, &lt;&lt; 1 arcsec</a:t>
            </a:r>
          </a:p>
        </p:txBody>
      </p:sp>
    </p:spTree>
    <p:extLst>
      <p:ext uri="{BB962C8B-B14F-4D97-AF65-F5344CB8AC3E}">
        <p14:creationId xmlns:p14="http://schemas.microsoft.com/office/powerpoint/2010/main" val="1404261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299D7-C595-9046-8128-F2A2E7A42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 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99C8D-0295-E048-84D3-8CA99BFC8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Other issue: astronomical objects also physically move through space!</a:t>
            </a:r>
          </a:p>
          <a:p>
            <a:r>
              <a:rPr lang="en-US" dirty="0"/>
              <a:t>This is called </a:t>
            </a:r>
            <a:r>
              <a:rPr lang="en-US" i="1" dirty="0"/>
              <a:t>proper motion</a:t>
            </a:r>
          </a:p>
          <a:p>
            <a:pPr lvl="1"/>
            <a:r>
              <a:rPr lang="en-US" dirty="0"/>
              <a:t>Angular motion is larger for objects with larger space velocities and also for closer objects</a:t>
            </a:r>
          </a:p>
          <a:p>
            <a:r>
              <a:rPr lang="en-US" dirty="0"/>
              <a:t>For objects with measurable proper motion, need to also specify the </a:t>
            </a:r>
            <a:r>
              <a:rPr lang="en-US" i="1" dirty="0"/>
              <a:t>epoch </a:t>
            </a:r>
            <a:r>
              <a:rPr lang="en-US" dirty="0"/>
              <a:t>of the coordinates, i.e. the position (in some specified equinox, e.g. J2000) of the object. </a:t>
            </a:r>
          </a:p>
          <a:p>
            <a:pPr lvl="1"/>
            <a:r>
              <a:rPr lang="en-US" dirty="0"/>
              <a:t>Combined with proper motion, can get the position at any given date of observation</a:t>
            </a:r>
          </a:p>
          <a:p>
            <a:r>
              <a:rPr lang="en-US" dirty="0"/>
              <a:t>With large automated precision surveys, these things can matter!</a:t>
            </a:r>
          </a:p>
          <a:p>
            <a:r>
              <a:rPr lang="en-US" dirty="0"/>
              <a:t>GAIA provides proper motions for billions of stars!</a:t>
            </a:r>
          </a:p>
        </p:txBody>
      </p:sp>
    </p:spTree>
    <p:extLst>
      <p:ext uri="{BB962C8B-B14F-4D97-AF65-F5344CB8AC3E}">
        <p14:creationId xmlns:p14="http://schemas.microsoft.com/office/powerpoint/2010/main" val="1876166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D3A92-C27A-2F4A-BF85-E5615ACD1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0945D-13B5-B247-8EE6-CE85B977A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other effects that need to be considered to go from a celestial position to a local position at a given time (i.e., pointing a telescope!)</a:t>
            </a:r>
          </a:p>
          <a:p>
            <a:pPr lvl="1"/>
            <a:r>
              <a:rPr lang="en-US" dirty="0"/>
              <a:t>Aberration of starlight : arises from Earth’s motion</a:t>
            </a:r>
          </a:p>
          <a:p>
            <a:pPr lvl="1"/>
            <a:r>
              <a:rPr lang="en-US" dirty="0"/>
              <a:t>Atmospheric refraction</a:t>
            </a:r>
          </a:p>
        </p:txBody>
      </p:sp>
    </p:spTree>
    <p:extLst>
      <p:ext uri="{BB962C8B-B14F-4D97-AF65-F5344CB8AC3E}">
        <p14:creationId xmlns:p14="http://schemas.microsoft.com/office/powerpoint/2010/main" val="4102339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966BF-F617-1249-BFF6-9291742EF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Astronomical positions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0893B-3A03-FC41-9A43-9CFF43034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Various catalogs of astronomical objects</a:t>
            </a:r>
          </a:p>
          <a:p>
            <a:pPr lvl="1"/>
            <a:r>
              <a:rPr lang="en-US" dirty="0"/>
              <a:t>SIMBAD : astronomical object database</a:t>
            </a:r>
          </a:p>
          <a:p>
            <a:pPr lvl="1"/>
            <a:r>
              <a:rPr lang="en-US" dirty="0" err="1"/>
              <a:t>VizieR</a:t>
            </a:r>
            <a:r>
              <a:rPr lang="en-US" dirty="0"/>
              <a:t> : catalogs</a:t>
            </a:r>
          </a:p>
          <a:p>
            <a:pPr lvl="1"/>
            <a:r>
              <a:rPr lang="en-US" dirty="0"/>
              <a:t>NED : extragalactic objects</a:t>
            </a:r>
          </a:p>
          <a:p>
            <a:pPr lvl="1"/>
            <a:r>
              <a:rPr lang="en-US" dirty="0"/>
              <a:t>JPL Horizons : solar system objects (orbital motion very important)</a:t>
            </a:r>
          </a:p>
          <a:p>
            <a:pPr lvl="1"/>
            <a:endParaRPr lang="en-US" dirty="0"/>
          </a:p>
          <a:p>
            <a:pPr lvl="1"/>
            <a:r>
              <a:rPr lang="en-US"/>
              <a:t>GAIA (!)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958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0DDD7-7735-B142-908F-2F5D8001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Describing orientations in the sky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12FA2-0ECF-DD42-AA4A-B3948EF0A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Orientations of objects in the sky, e.g., the major axis of a galaxy or the orientation of a slit in a spectrograph,  are described by the </a:t>
            </a:r>
            <a:r>
              <a:rPr lang="en-US" i="1" dirty="0"/>
              <a:t>position angle, </a:t>
            </a:r>
            <a:r>
              <a:rPr lang="en-US" dirty="0"/>
              <a:t>which is the angle of the object axis from a N-S line, measured counterclockwise (</a:t>
            </a:r>
            <a:r>
              <a:rPr lang="en-US" dirty="0" err="1"/>
              <a:t>i.e.,going</a:t>
            </a:r>
            <a:r>
              <a:rPr lang="en-US" dirty="0"/>
              <a:t> from N through E)</a:t>
            </a:r>
          </a:p>
          <a:p>
            <a:r>
              <a:rPr lang="en-US" dirty="0"/>
              <a:t>The position angle at any location in the sky of the line from zenith to horizon is called the </a:t>
            </a:r>
            <a:r>
              <a:rPr lang="en-US" i="1" dirty="0"/>
              <a:t>parallactic angle</a:t>
            </a:r>
          </a:p>
        </p:txBody>
      </p:sp>
    </p:spTree>
    <p:extLst>
      <p:ext uri="{BB962C8B-B14F-4D97-AF65-F5344CB8AC3E}">
        <p14:creationId xmlns:p14="http://schemas.microsoft.com/office/powerpoint/2010/main" val="3065882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3189E-9C15-D14C-A199-91F2F5E4B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0E119-F980-C34B-ADD9-342FCF76D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38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A3289-DF0B-E44E-AC26-BD66481182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ASTR 535 : Observational Techniques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F8B35F-ECCA-A24A-B994-FA3C374790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Observing concepts and tools</a:t>
            </a:r>
          </a:p>
          <a:p>
            <a:r>
              <a:rPr lang="en-US" dirty="0"/>
              <a:t>Observability of astronomical objects</a:t>
            </a:r>
          </a:p>
        </p:txBody>
      </p:sp>
    </p:spTree>
    <p:extLst>
      <p:ext uri="{BB962C8B-B14F-4D97-AF65-F5344CB8AC3E}">
        <p14:creationId xmlns:p14="http://schemas.microsoft.com/office/powerpoint/2010/main" val="1121932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ABBB8-FA81-8C41-8205-7A3E69F9C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50125-6C32-5D42-8A24-2451CDB60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the different systems of time: solar time, atomic time, sidereal time</a:t>
            </a:r>
          </a:p>
          <a:p>
            <a:r>
              <a:rPr lang="en-US" dirty="0"/>
              <a:t>Understand calendars used in astronomy: Gregorian and Julian date</a:t>
            </a:r>
          </a:p>
        </p:txBody>
      </p:sp>
    </p:spTree>
    <p:extLst>
      <p:ext uri="{BB962C8B-B14F-4D97-AF65-F5344CB8AC3E}">
        <p14:creationId xmlns:p14="http://schemas.microsoft.com/office/powerpoint/2010/main" val="2711926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ABBB8-FA81-8C41-8205-7A3E69F9C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50125-6C32-5D42-8A24-2451CDB60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the basic principles of optimizing observations of objects</a:t>
            </a:r>
          </a:p>
          <a:p>
            <a:r>
              <a:rPr lang="en-US" dirty="0"/>
              <a:t>Be aware of and familiar with some tools for observation planning</a:t>
            </a:r>
          </a:p>
        </p:txBody>
      </p:sp>
    </p:spTree>
    <p:extLst>
      <p:ext uri="{BB962C8B-B14F-4D97-AF65-F5344CB8AC3E}">
        <p14:creationId xmlns:p14="http://schemas.microsoft.com/office/powerpoint/2010/main" val="1058157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315E3-0D71-7943-956B-841B18D57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Observability of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43D83-978E-E044-8334-7AF98CC17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observe an astronomical object:</a:t>
            </a:r>
          </a:p>
          <a:p>
            <a:pPr lvl="1"/>
            <a:r>
              <a:rPr lang="en-US" dirty="0"/>
              <a:t>Want it to be above the horizon!</a:t>
            </a:r>
          </a:p>
          <a:p>
            <a:pPr lvl="1"/>
            <a:r>
              <a:rPr lang="en-US" dirty="0"/>
              <a:t>Prefer to observe through as little atmosphere as possible, since increasing atmospheric column increases light losses: stronger effect at shorter wavelengths</a:t>
            </a:r>
          </a:p>
          <a:p>
            <a:r>
              <a:rPr lang="en-US" dirty="0"/>
              <a:t>Airmass quantifies thickness of atmosphere at a given direction in the sky</a:t>
            </a:r>
          </a:p>
          <a:p>
            <a:pPr lvl="1"/>
            <a:r>
              <a:rPr lang="en-US" dirty="0"/>
              <a:t>Overhead is minimum column: defined as 1 airmass</a:t>
            </a:r>
          </a:p>
          <a:p>
            <a:pPr lvl="2"/>
            <a:r>
              <a:rPr lang="en-US" dirty="0"/>
              <a:t>Note this is a “local” quantity, i.e. airmass at zenith is always 1, even from observatories at different elevations!</a:t>
            </a:r>
          </a:p>
          <a:p>
            <a:pPr lvl="1"/>
            <a:r>
              <a:rPr lang="en-US" dirty="0"/>
              <a:t>As one moves from zenith, airmass ~ 1/cos(Z), where Z is the zenith distance = 90 - altitude</a:t>
            </a:r>
          </a:p>
        </p:txBody>
      </p:sp>
    </p:spTree>
    <p:extLst>
      <p:ext uri="{BB962C8B-B14F-4D97-AF65-F5344CB8AC3E}">
        <p14:creationId xmlns:p14="http://schemas.microsoft.com/office/powerpoint/2010/main" val="3653036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EC502-97AE-E34D-AD75-5E34F508E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Observability of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BFCA7-8D95-3E46-B01E-131CE1E8A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objects move across the sky, airmass is minimized when it crosses the meridian, i.e. at HA=0</a:t>
            </a:r>
          </a:p>
          <a:p>
            <a:r>
              <a:rPr lang="en-US" dirty="0"/>
              <a:t>Relation between HA, RA, and LST:</a:t>
            </a:r>
          </a:p>
          <a:p>
            <a:pPr marL="457200" lvl="1" indent="0">
              <a:buNone/>
            </a:pPr>
            <a:r>
              <a:rPr lang="en-US" dirty="0"/>
              <a:t>    HA = LST – RA</a:t>
            </a:r>
          </a:p>
          <a:p>
            <a:r>
              <a:rPr lang="en-US" dirty="0"/>
              <a:t>So, object at a given RA crosses the meridian when LST = RA</a:t>
            </a:r>
          </a:p>
        </p:txBody>
      </p:sp>
    </p:spTree>
    <p:extLst>
      <p:ext uri="{BB962C8B-B14F-4D97-AF65-F5344CB8AC3E}">
        <p14:creationId xmlns:p14="http://schemas.microsoft.com/office/powerpoint/2010/main" val="1864168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58914-6CFE-1740-B492-3164337AA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can you best observe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2D650-8858-924A-B273-01A4203E7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Airmass changes with hour angle depending on declination</a:t>
            </a:r>
          </a:p>
          <a:p>
            <a:r>
              <a:rPr lang="en-US" dirty="0"/>
              <a:t>At the celestial equator, an HA of +/- 3 hours is an airmass of about 2 from  mid-latitude observatories</a:t>
            </a:r>
          </a:p>
          <a:p>
            <a:r>
              <a:rPr lang="en-US" b="1" dirty="0"/>
              <a:t>Generally</a:t>
            </a:r>
            <a:r>
              <a:rPr lang="en-US" dirty="0"/>
              <a:t>, observers try to observe below an airmass of two</a:t>
            </a:r>
          </a:p>
          <a:p>
            <a:pPr lvl="1"/>
            <a:r>
              <a:rPr lang="en-US" dirty="0"/>
              <a:t>Sometimes, you can’t, e.g. solar system observers of inner planets or comets!</a:t>
            </a:r>
          </a:p>
          <a:p>
            <a:r>
              <a:rPr lang="en-US" dirty="0"/>
              <a:t>So, from the northern hemisphere, observing window is ~6 hours on the celestial equator, longer at higher declinations, shorter at lower declination</a:t>
            </a:r>
          </a:p>
        </p:txBody>
      </p:sp>
    </p:spTree>
    <p:extLst>
      <p:ext uri="{BB962C8B-B14F-4D97-AF65-F5344CB8AC3E}">
        <p14:creationId xmlns:p14="http://schemas.microsoft.com/office/powerpoint/2010/main" val="1968409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A29BF-738F-BD4F-A816-286D77C50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059D5-31BD-4B47-93B7-B0F90FCE0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Given list of objects to observe, want to maximize efficiency and data quality</a:t>
            </a:r>
          </a:p>
          <a:p>
            <a:r>
              <a:rPr lang="en-US" dirty="0"/>
              <a:t>Try to observe all objects as they are crossing meridian, so start by sorting by right ascension and knowing the local sidereal time on the night you are observing</a:t>
            </a:r>
          </a:p>
          <a:p>
            <a:pPr lvl="1"/>
            <a:r>
              <a:rPr lang="en-US" dirty="0"/>
              <a:t>Don’t forget scientific priority!</a:t>
            </a:r>
          </a:p>
          <a:p>
            <a:pPr lvl="1"/>
            <a:r>
              <a:rPr lang="en-US" dirty="0"/>
              <a:t>Objects at higher declination are more forgiving of being observed off of the meridian than those at lower declination</a:t>
            </a:r>
          </a:p>
          <a:p>
            <a:pPr lvl="1"/>
            <a:r>
              <a:rPr lang="en-US" dirty="0"/>
              <a:t>Caveat: alt-</a:t>
            </a:r>
            <a:r>
              <a:rPr lang="en-US" dirty="0" err="1"/>
              <a:t>az</a:t>
            </a:r>
            <a:r>
              <a:rPr lang="en-US" dirty="0"/>
              <a:t> telescopes have a challenge tracking objects near the zenith, so there is often a “dead zone”, e.g. +/- 10 degrees from zenith, so for objects with declination near the latitude of the observatory, may need to </a:t>
            </a:r>
            <a:r>
              <a:rPr lang="en-US" i="1" dirty="0"/>
              <a:t>avoid </a:t>
            </a:r>
            <a:r>
              <a:rPr lang="en-US" dirty="0"/>
              <a:t>the meridian!</a:t>
            </a:r>
          </a:p>
          <a:p>
            <a:r>
              <a:rPr lang="en-US" dirty="0"/>
              <a:t>Also may want to consider efficiency in terms of slew times: prefer to move shorter distances in the sky</a:t>
            </a:r>
          </a:p>
          <a:p>
            <a:pPr lvl="1"/>
            <a:r>
              <a:rPr lang="en-US" dirty="0"/>
              <a:t>Working by right ascension usually satisfies this</a:t>
            </a:r>
          </a:p>
          <a:p>
            <a:pPr lvl="1"/>
            <a:r>
              <a:rPr lang="en-US" dirty="0"/>
              <a:t>But beware of alt-</a:t>
            </a:r>
            <a:r>
              <a:rPr lang="en-US" dirty="0" err="1"/>
              <a:t>az</a:t>
            </a:r>
            <a:r>
              <a:rPr lang="en-US" dirty="0"/>
              <a:t> telescopes if you have objects with declinations both less than and greater than the latitude, as these can require long azimuth slews!</a:t>
            </a:r>
          </a:p>
        </p:txBody>
      </p:sp>
    </p:spTree>
    <p:extLst>
      <p:ext uri="{BB962C8B-B14F-4D97-AF65-F5344CB8AC3E}">
        <p14:creationId xmlns:p14="http://schemas.microsoft.com/office/powerpoint/2010/main" val="617681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7771-EC9C-C04F-B3DD-8F9423164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Observability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7813B-E69E-8A46-BD4C-470276AD6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skycalc</a:t>
            </a:r>
            <a:r>
              <a:rPr lang="en-US" dirty="0"/>
              <a:t>/</a:t>
            </a:r>
            <a:r>
              <a:rPr lang="en-US" dirty="0" err="1"/>
              <a:t>skycalendar</a:t>
            </a:r>
            <a:r>
              <a:rPr lang="en-US" dirty="0"/>
              <a:t> : simple text based programs</a:t>
            </a:r>
          </a:p>
          <a:p>
            <a:r>
              <a:rPr lang="en-US" dirty="0" err="1"/>
              <a:t>JSkyCalc</a:t>
            </a:r>
            <a:r>
              <a:rPr lang="en-US" dirty="0"/>
              <a:t> :graphical Java program</a:t>
            </a:r>
          </a:p>
          <a:p>
            <a:r>
              <a:rPr lang="en-US" dirty="0"/>
              <a:t>Python</a:t>
            </a:r>
          </a:p>
          <a:p>
            <a:pPr lvl="1"/>
            <a:r>
              <a:rPr lang="en-US" dirty="0" err="1"/>
              <a:t>astropy.coordinates</a:t>
            </a:r>
            <a:r>
              <a:rPr lang="en-US" dirty="0"/>
              <a:t> : tools for working with coordinates and transforming between different systems</a:t>
            </a:r>
          </a:p>
          <a:p>
            <a:pPr lvl="1"/>
            <a:r>
              <a:rPr lang="en-US" dirty="0" err="1"/>
              <a:t>Astroplan</a:t>
            </a:r>
            <a:r>
              <a:rPr lang="en-US" dirty="0"/>
              <a:t> : </a:t>
            </a:r>
            <a:r>
              <a:rPr lang="en-US" dirty="0" err="1"/>
              <a:t>astropy</a:t>
            </a:r>
            <a:r>
              <a:rPr lang="en-US" dirty="0"/>
              <a:t> affiliated package for observation planning</a:t>
            </a:r>
          </a:p>
          <a:p>
            <a:r>
              <a:rPr lang="en-US" dirty="0" err="1"/>
              <a:t>WCSTools</a:t>
            </a:r>
            <a:r>
              <a:rPr lang="en-US" dirty="0"/>
              <a:t> : various tools for transformations between coordinate systems, tools for working with coordinates in image files</a:t>
            </a:r>
          </a:p>
        </p:txBody>
      </p:sp>
    </p:spTree>
    <p:extLst>
      <p:ext uri="{BB962C8B-B14F-4D97-AF65-F5344CB8AC3E}">
        <p14:creationId xmlns:p14="http://schemas.microsoft.com/office/powerpoint/2010/main" val="1125326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9E184-698C-4B49-9824-1732A8E05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A16C62-5DCA-9B4E-ACAF-EF5C09BC3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5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A3289-DF0B-E44E-AC26-BD66481182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ASTR 535 : Observational Techniques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F8B35F-ECCA-A24A-B994-FA3C374790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Observing concepts and tools</a:t>
            </a:r>
          </a:p>
          <a:p>
            <a:r>
              <a:rPr lang="en-US" dirty="0"/>
              <a:t>Telescope use and planning</a:t>
            </a:r>
          </a:p>
        </p:txBody>
      </p:sp>
    </p:spTree>
    <p:extLst>
      <p:ext uri="{BB962C8B-B14F-4D97-AF65-F5344CB8AC3E}">
        <p14:creationId xmlns:p14="http://schemas.microsoft.com/office/powerpoint/2010/main" val="3407319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ABBB8-FA81-8C41-8205-7A3E69F9C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50125-6C32-5D42-8A24-2451CDB60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some of the key things to prepare for before going observing</a:t>
            </a:r>
          </a:p>
        </p:txBody>
      </p:sp>
    </p:spTree>
    <p:extLst>
      <p:ext uri="{BB962C8B-B14F-4D97-AF65-F5344CB8AC3E}">
        <p14:creationId xmlns:p14="http://schemas.microsoft.com/office/powerpoint/2010/main" val="139316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AB70F-DD39-4549-86C1-CAB06730D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consideration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F723-C1AA-1A44-96A5-DE6379975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larger research telescopes, telescope time is valuable</a:t>
            </a:r>
          </a:p>
          <a:p>
            <a:pPr lvl="1"/>
            <a:r>
              <a:rPr lang="en-US" dirty="0"/>
              <a:t>Thousands of dollars per night</a:t>
            </a:r>
          </a:p>
          <a:p>
            <a:pPr lvl="1"/>
            <a:r>
              <a:rPr lang="en-US" dirty="0"/>
              <a:t>Often, oversubscription factors of several</a:t>
            </a:r>
          </a:p>
          <a:p>
            <a:r>
              <a:rPr lang="en-US" dirty="0"/>
              <a:t>Make full, efficient use of the resource</a:t>
            </a:r>
          </a:p>
          <a:p>
            <a:pPr lvl="1"/>
            <a:r>
              <a:rPr lang="en-US" dirty="0"/>
              <a:t>Prepare in advance</a:t>
            </a:r>
          </a:p>
          <a:p>
            <a:pPr lvl="1"/>
            <a:r>
              <a:rPr lang="en-US" dirty="0"/>
              <a:t>Have plan for productive use of all of the time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01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FE58B-9D2D-4B45-950F-CE5AEA25C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Time: solar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FF2BC-4E38-8444-8EB9-06E184767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9054"/>
            <a:ext cx="7321803" cy="520654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Solar time : based on the position of the Sun</a:t>
            </a:r>
          </a:p>
          <a:p>
            <a:pPr lvl="1"/>
            <a:r>
              <a:rPr lang="en-US" dirty="0"/>
              <a:t>Split into 24-hour intervals</a:t>
            </a:r>
          </a:p>
          <a:p>
            <a:pPr lvl="1"/>
            <a:r>
              <a:rPr lang="en-US" dirty="0"/>
              <a:t>Local apparent solar time: position of the Sun</a:t>
            </a:r>
          </a:p>
          <a:p>
            <a:pPr lvl="1"/>
            <a:r>
              <a:rPr lang="en-US" dirty="0"/>
              <a:t>But Sun doesn’t move at uniform speed across the sky throughout the year because of tilt of earth’s axis and eccentricity of orbit</a:t>
            </a:r>
          </a:p>
          <a:p>
            <a:pPr lvl="1"/>
            <a:r>
              <a:rPr lang="en-US" dirty="0"/>
              <a:t>Mean solar time tracks a fictitious ”mean Sun” that moves at uniform rate</a:t>
            </a:r>
          </a:p>
          <a:p>
            <a:pPr lvl="2"/>
            <a:r>
              <a:rPr lang="en-US" dirty="0"/>
              <a:t>”equation of time” describes difference between mean and apparent solar time</a:t>
            </a:r>
          </a:p>
          <a:p>
            <a:pPr lvl="1"/>
            <a:r>
              <a:rPr lang="en-US" dirty="0"/>
              <a:t>Local solar time depends on location on earth</a:t>
            </a:r>
          </a:p>
          <a:p>
            <a:pPr lvl="2"/>
            <a:r>
              <a:rPr lang="en-US" dirty="0"/>
              <a:t>Local mean solar time = 0 when anti-Sun crosses meridian (N-S line)</a:t>
            </a:r>
          </a:p>
          <a:p>
            <a:pPr lvl="1"/>
            <a:r>
              <a:rPr lang="en-US" dirty="0"/>
              <a:t>Solar time at Greenwich is called Universal Time</a:t>
            </a:r>
          </a:p>
          <a:p>
            <a:pPr lvl="1"/>
            <a:r>
              <a:rPr lang="en-US" dirty="0"/>
              <a:t>Local solar time = UT + longitude</a:t>
            </a:r>
          </a:p>
          <a:p>
            <a:pPr lvl="1"/>
            <a:r>
              <a:rPr lang="en-US" dirty="0"/>
              <a:t>“legal time” uses time zones</a:t>
            </a:r>
          </a:p>
          <a:p>
            <a:pPr lvl="1"/>
            <a:r>
              <a:rPr lang="en-US" dirty="0"/>
              <a:t>Problem: Earth’s rotation is not perfectly uniform, esp., slowing with time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D9FC82-E259-6A41-AED8-CB1583870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133" y="2346777"/>
            <a:ext cx="4089454" cy="319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62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A8597-B589-DD41-9EAB-0A5C7761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34" y="0"/>
            <a:ext cx="10515600" cy="1325563"/>
          </a:xfrm>
        </p:spPr>
        <p:txBody>
          <a:bodyPr/>
          <a:lstStyle/>
          <a:p>
            <a:r>
              <a:rPr lang="en-US" dirty="0"/>
              <a:t>Telescope and pointing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F58A7-8264-ED40-B5C3-8E80303FE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2927"/>
            <a:ext cx="10515600" cy="487562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Learn how telescope is commanded</a:t>
            </a:r>
          </a:p>
          <a:p>
            <a:r>
              <a:rPr lang="en-US" dirty="0"/>
              <a:t>Object catalogs</a:t>
            </a:r>
          </a:p>
          <a:p>
            <a:pPr lvl="1"/>
            <a:r>
              <a:rPr lang="en-US" dirty="0"/>
              <a:t>Can save time and minimize chances of error, especially late at night</a:t>
            </a:r>
          </a:p>
          <a:p>
            <a:r>
              <a:rPr lang="en-US" dirty="0"/>
              <a:t>Observation scripts</a:t>
            </a:r>
          </a:p>
          <a:p>
            <a:pPr lvl="1"/>
            <a:r>
              <a:rPr lang="en-US" dirty="0"/>
              <a:t>Critical for some types of observing, e.g., in the infrared</a:t>
            </a:r>
          </a:p>
          <a:p>
            <a:r>
              <a:rPr lang="en-US" dirty="0"/>
              <a:t>Pointing accuracy and finding charts</a:t>
            </a:r>
          </a:p>
          <a:p>
            <a:pPr lvl="1"/>
            <a:r>
              <a:rPr lang="en-US" dirty="0"/>
              <a:t>How accurately does telescope point</a:t>
            </a:r>
          </a:p>
          <a:p>
            <a:pPr lvl="1"/>
            <a:r>
              <a:rPr lang="en-US" dirty="0"/>
              <a:t>How easy will it be to identify your objects?</a:t>
            </a:r>
          </a:p>
          <a:p>
            <a:pPr lvl="1"/>
            <a:r>
              <a:rPr lang="en-US" dirty="0"/>
              <a:t>Prepare finding charts in advance; understand orientation of images</a:t>
            </a:r>
          </a:p>
          <a:p>
            <a:pPr lvl="1"/>
            <a:r>
              <a:rPr lang="en-US" dirty="0"/>
              <a:t>Tools: SIMBAD, </a:t>
            </a:r>
            <a:r>
              <a:rPr lang="en-US" dirty="0" err="1"/>
              <a:t>SkyView</a:t>
            </a:r>
            <a:endParaRPr lang="en-US" dirty="0"/>
          </a:p>
          <a:p>
            <a:r>
              <a:rPr lang="en-US" dirty="0"/>
              <a:t>Tracking performance and guiding</a:t>
            </a:r>
          </a:p>
          <a:p>
            <a:pPr lvl="1"/>
            <a:r>
              <a:rPr lang="en-US" dirty="0"/>
              <a:t>Sharper images maximize S/N, don’t want them to be degraded by telescope tracking</a:t>
            </a:r>
          </a:p>
          <a:p>
            <a:pPr lvl="1"/>
            <a:r>
              <a:rPr lang="en-US" dirty="0"/>
              <a:t>When guiding is needed, understand how it is done</a:t>
            </a:r>
          </a:p>
          <a:p>
            <a:pPr lvl="1"/>
            <a:r>
              <a:rPr lang="en-US" dirty="0"/>
              <a:t>In some cases, identifying guide stars in advance may be useful, e.g., to adjust pointing</a:t>
            </a:r>
          </a:p>
        </p:txBody>
      </p:sp>
    </p:spTree>
    <p:extLst>
      <p:ext uri="{BB962C8B-B14F-4D97-AF65-F5344CB8AC3E}">
        <p14:creationId xmlns:p14="http://schemas.microsoft.com/office/powerpoint/2010/main" val="21227637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F8957-3727-5B43-A11F-C82AAFF14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/data inspection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5B3D5-6491-234E-9F36-C2742ED59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You need to inspect data as it comes in, to ensure you are getting what you expect, and that there are no issues</a:t>
            </a:r>
          </a:p>
          <a:p>
            <a:pPr lvl="1"/>
            <a:r>
              <a:rPr lang="en-US" dirty="0"/>
              <a:t>Can impact observing efficiency: two people help</a:t>
            </a:r>
          </a:p>
          <a:p>
            <a:r>
              <a:rPr lang="en-US" dirty="0"/>
              <a:t>Tools for inspecting/analyzing images</a:t>
            </a:r>
          </a:p>
          <a:p>
            <a:pPr lvl="1"/>
            <a:r>
              <a:rPr lang="en-US" dirty="0"/>
              <a:t>Are data as expected?</a:t>
            </a:r>
          </a:p>
          <a:p>
            <a:pPr lvl="1"/>
            <a:r>
              <a:rPr lang="en-US" dirty="0"/>
              <a:t>Saturation issues?</a:t>
            </a:r>
          </a:p>
          <a:p>
            <a:pPr lvl="1"/>
            <a:r>
              <a:rPr lang="en-US" dirty="0"/>
              <a:t>Image quality</a:t>
            </a:r>
          </a:p>
          <a:p>
            <a:r>
              <a:rPr lang="en-US" dirty="0"/>
              <a:t>Focusing a telescope/instrument</a:t>
            </a:r>
          </a:p>
          <a:p>
            <a:pPr lvl="1"/>
            <a:r>
              <a:rPr lang="en-US" dirty="0"/>
              <a:t>Can be achieved by moving instrument, but more common, by moving secondary mirror</a:t>
            </a:r>
          </a:p>
          <a:p>
            <a:pPr lvl="1"/>
            <a:r>
              <a:rPr lang="en-US" dirty="0"/>
              <a:t>Focus run goes through several positions, chooses best (or fits a curve to find the minimum)</a:t>
            </a:r>
          </a:p>
          <a:p>
            <a:pPr lvl="1"/>
            <a:r>
              <a:rPr lang="en-US" dirty="0"/>
              <a:t>Focus provides you a measurement of the seeing, which may affect your plans</a:t>
            </a:r>
          </a:p>
          <a:p>
            <a:pPr lvl="1"/>
            <a:r>
              <a:rPr lang="en-US" dirty="0"/>
              <a:t>Focus can change throughout the night, so continue to monitor image quality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759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C28D2-4E09-5447-A842-5B4252FCC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 planning and logs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DE719-70AF-E646-AAAD-3598CE4FE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409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Observation planning</a:t>
            </a:r>
          </a:p>
          <a:p>
            <a:pPr marL="457200" lvl="1" indent="0">
              <a:buNone/>
            </a:pPr>
            <a:r>
              <a:rPr lang="en-US" dirty="0"/>
              <a:t>HA = LST – RA</a:t>
            </a:r>
          </a:p>
          <a:p>
            <a:pPr marL="457200" lvl="1" indent="0">
              <a:buNone/>
            </a:pPr>
            <a:r>
              <a:rPr lang="en-US" dirty="0"/>
              <a:t>Consider slew times</a:t>
            </a:r>
          </a:p>
          <a:p>
            <a:pPr marL="457200" lvl="1" indent="0">
              <a:buNone/>
            </a:pPr>
            <a:r>
              <a:rPr lang="en-US" dirty="0"/>
              <a:t>Consider scientific priorities</a:t>
            </a:r>
          </a:p>
          <a:p>
            <a:pPr marL="457200" lvl="1" indent="0">
              <a:buNone/>
            </a:pPr>
            <a:r>
              <a:rPr lang="en-US" dirty="0"/>
              <a:t>Tools: </a:t>
            </a:r>
            <a:r>
              <a:rPr lang="en-US" dirty="0" err="1"/>
              <a:t>skycalc</a:t>
            </a:r>
            <a:r>
              <a:rPr lang="en-US" dirty="0"/>
              <a:t>, </a:t>
            </a:r>
            <a:r>
              <a:rPr lang="en-US" dirty="0" err="1"/>
              <a:t>astropy</a:t>
            </a:r>
            <a:r>
              <a:rPr lang="en-US" dirty="0"/>
              <a:t>-affiliated </a:t>
            </a:r>
            <a:r>
              <a:rPr lang="en-US" dirty="0" err="1"/>
              <a:t>astroplan</a:t>
            </a:r>
            <a:endParaRPr lang="en-US" dirty="0"/>
          </a:p>
          <a:p>
            <a:r>
              <a:rPr lang="en-US" dirty="0"/>
              <a:t>Observing logs</a:t>
            </a:r>
          </a:p>
          <a:p>
            <a:pPr lvl="1"/>
            <a:r>
              <a:rPr lang="en-US" dirty="0"/>
              <a:t>Although you may think you won’t forget details, you probably will</a:t>
            </a:r>
          </a:p>
          <a:p>
            <a:pPr lvl="1"/>
            <a:r>
              <a:rPr lang="en-US" dirty="0"/>
              <a:t>Take notes on everything, especially anything odd/unusual</a:t>
            </a:r>
          </a:p>
          <a:p>
            <a:pPr lvl="1"/>
            <a:r>
              <a:rPr lang="en-US" dirty="0"/>
              <a:t>Note conditions of the sky, including transparency and seeing</a:t>
            </a:r>
          </a:p>
          <a:p>
            <a:pPr lvl="1"/>
            <a:r>
              <a:rPr lang="en-US" dirty="0"/>
              <a:t>While a log spreadsheet giving details of each exposure is nice, often, much of this information is in the image files: it’s the less standard stuff that it’s REALLY important to log!</a:t>
            </a:r>
          </a:p>
          <a:p>
            <a:pPr lvl="1"/>
            <a:r>
              <a:rPr lang="en-US" dirty="0"/>
              <a:t>Set up observing log in advance, e.g. Google Doc</a:t>
            </a:r>
          </a:p>
        </p:txBody>
      </p:sp>
    </p:spTree>
    <p:extLst>
      <p:ext uri="{BB962C8B-B14F-4D97-AF65-F5344CB8AC3E}">
        <p14:creationId xmlns:p14="http://schemas.microsoft.com/office/powerpoint/2010/main" val="230510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35498-666B-AB49-BFB9-5786870CF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BF782-8785-6D4F-92AC-27157A269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436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A3289-DF0B-E44E-AC26-BD66481182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ASTR 535 : Observational Techniques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F8B35F-ECCA-A24A-B994-FA3C374790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Observing concepts and tools</a:t>
            </a:r>
          </a:p>
          <a:p>
            <a:r>
              <a:rPr lang="en-US" dirty="0"/>
              <a:t>Digital imaging and image display</a:t>
            </a:r>
          </a:p>
        </p:txBody>
      </p:sp>
    </p:spTree>
    <p:extLst>
      <p:ext uri="{BB962C8B-B14F-4D97-AF65-F5344CB8AC3E}">
        <p14:creationId xmlns:p14="http://schemas.microsoft.com/office/powerpoint/2010/main" val="25363251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ABBB8-FA81-8C41-8205-7A3E69F9C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50125-6C32-5D42-8A24-2451CDB60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what digital imaging is, and some of the challenges involved with looking at digital images</a:t>
            </a:r>
          </a:p>
          <a:p>
            <a:r>
              <a:rPr lang="en-US" dirty="0"/>
              <a:t>Learn about intensity scaling</a:t>
            </a:r>
          </a:p>
          <a:p>
            <a:r>
              <a:rPr lang="en-US" dirty="0"/>
              <a:t>Learn about some standard image display software</a:t>
            </a:r>
          </a:p>
        </p:txBody>
      </p:sp>
    </p:spTree>
    <p:extLst>
      <p:ext uri="{BB962C8B-B14F-4D97-AF65-F5344CB8AC3E}">
        <p14:creationId xmlns:p14="http://schemas.microsoft.com/office/powerpoint/2010/main" val="24251575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CE064-D93E-B54C-BCB4-391267DF5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imaging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82147-2E89-D849-8F12-1A4DE3BCB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Quantitative detection of light</a:t>
            </a:r>
          </a:p>
          <a:p>
            <a:r>
              <a:rPr lang="en-US" dirty="0"/>
              <a:t>Linear detector: number of photons recorded is proportional to number of incident photons</a:t>
            </a:r>
          </a:p>
          <a:p>
            <a:r>
              <a:rPr lang="en-US" dirty="0"/>
              <a:t>Output of a detector is an array of numbers, often referred to as counts or DN (data numbers)</a:t>
            </a:r>
          </a:p>
          <a:p>
            <a:r>
              <a:rPr lang="en-US" dirty="0"/>
              <a:t>Individual picture elements: pixels</a:t>
            </a:r>
          </a:p>
          <a:p>
            <a:r>
              <a:rPr lang="en-US" dirty="0"/>
              <a:t>Potential issues in data visualization / inspection</a:t>
            </a:r>
          </a:p>
          <a:p>
            <a:pPr lvl="1"/>
            <a:r>
              <a:rPr lang="en-US" dirty="0"/>
              <a:t>Larger number of pixels than available on display</a:t>
            </a:r>
          </a:p>
          <a:p>
            <a:pPr lvl="1"/>
            <a:r>
              <a:rPr lang="en-US" dirty="0"/>
              <a:t>Larger dynamic range (intensities) than available on display</a:t>
            </a:r>
          </a:p>
        </p:txBody>
      </p:sp>
    </p:spTree>
    <p:extLst>
      <p:ext uri="{BB962C8B-B14F-4D97-AF65-F5344CB8AC3E}">
        <p14:creationId xmlns:p14="http://schemas.microsoft.com/office/powerpoint/2010/main" val="41719523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6FADB0C-1C1D-014B-9E30-88D57A1D1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05355" y="95167"/>
            <a:ext cx="3595751" cy="3540892"/>
          </a:xfrm>
        </p:spPr>
      </p:pic>
      <p:pic>
        <p:nvPicPr>
          <p:cNvPr id="7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11FD2BCC-9AF6-D747-B1A1-3543309C8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031" y="2994612"/>
            <a:ext cx="3805061" cy="3768221"/>
          </a:xfrm>
          <a:prstGeom prst="rect">
            <a:avLst/>
          </a:prstGeom>
        </p:spPr>
      </p:pic>
      <p:pic>
        <p:nvPicPr>
          <p:cNvPr id="13" name="Picture 12" descr="A group of white dots on a black surface&#10;&#10;Description automatically generated with low confidence">
            <a:extLst>
              <a:ext uri="{FF2B5EF4-FFF2-40B4-BE49-F238E27FC236}">
                <a16:creationId xmlns:a16="http://schemas.microsoft.com/office/drawing/2014/main" id="{51BB9864-A3FC-B44F-8628-B13BC80B8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85" y="55325"/>
            <a:ext cx="4433953" cy="3342424"/>
          </a:xfrm>
          <a:prstGeom prst="rect">
            <a:avLst/>
          </a:prstGeom>
        </p:spPr>
      </p:pic>
      <p:pic>
        <p:nvPicPr>
          <p:cNvPr id="9" name="Picture 8" descr="A picture containing star, outdoor object, night sky&#10;&#10;Description automatically generated">
            <a:extLst>
              <a:ext uri="{FF2B5EF4-FFF2-40B4-BE49-F238E27FC236}">
                <a16:creationId xmlns:a16="http://schemas.microsoft.com/office/drawing/2014/main" id="{A47A3A82-DB2E-2343-BA63-7575DA5D8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2786" y="3034454"/>
            <a:ext cx="3794462" cy="376822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CCB7FEF-CECD-704A-B968-12B094212682}"/>
              </a:ext>
            </a:extLst>
          </p:cNvPr>
          <p:cNvSpPr/>
          <p:nvPr/>
        </p:nvSpPr>
        <p:spPr>
          <a:xfrm>
            <a:off x="1078855" y="1348566"/>
            <a:ext cx="893135" cy="9657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3DA861-4A66-1342-8F10-ED7098A42D8B}"/>
              </a:ext>
            </a:extLst>
          </p:cNvPr>
          <p:cNvSpPr/>
          <p:nvPr/>
        </p:nvSpPr>
        <p:spPr>
          <a:xfrm>
            <a:off x="3427412" y="4417114"/>
            <a:ext cx="925209" cy="10028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8E262E-96AD-F547-89C0-EA949D0DCB97}"/>
              </a:ext>
            </a:extLst>
          </p:cNvPr>
          <p:cNvSpPr/>
          <p:nvPr/>
        </p:nvSpPr>
        <p:spPr>
          <a:xfrm>
            <a:off x="7570381" y="4417114"/>
            <a:ext cx="680484" cy="7503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145D1D-5FE0-D747-BFB0-51ED173688C0}"/>
              </a:ext>
            </a:extLst>
          </p:cNvPr>
          <p:cNvCxnSpPr/>
          <p:nvPr/>
        </p:nvCxnSpPr>
        <p:spPr>
          <a:xfrm>
            <a:off x="1781396" y="1318437"/>
            <a:ext cx="3794462" cy="1716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3AF41E8-088B-0345-B17D-7882A8BE0519}"/>
              </a:ext>
            </a:extLst>
          </p:cNvPr>
          <p:cNvCxnSpPr/>
          <p:nvPr/>
        </p:nvCxnSpPr>
        <p:spPr>
          <a:xfrm>
            <a:off x="1081310" y="2314311"/>
            <a:ext cx="887000" cy="4573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EC716E9-3727-4F40-BF55-02294A0AA6CA}"/>
              </a:ext>
            </a:extLst>
          </p:cNvPr>
          <p:cNvCxnSpPr/>
          <p:nvPr/>
        </p:nvCxnSpPr>
        <p:spPr>
          <a:xfrm>
            <a:off x="4352621" y="5420013"/>
            <a:ext cx="5545471" cy="1382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C321CFF-099D-654C-AD9A-B88666DB8C69}"/>
              </a:ext>
            </a:extLst>
          </p:cNvPr>
          <p:cNvCxnSpPr/>
          <p:nvPr/>
        </p:nvCxnSpPr>
        <p:spPr>
          <a:xfrm flipV="1">
            <a:off x="3427412" y="3014532"/>
            <a:ext cx="2665619" cy="13943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7260B9F-907D-854E-9688-1606546FEAEA}"/>
              </a:ext>
            </a:extLst>
          </p:cNvPr>
          <p:cNvCxnSpPr/>
          <p:nvPr/>
        </p:nvCxnSpPr>
        <p:spPr>
          <a:xfrm flipV="1">
            <a:off x="7570381" y="83918"/>
            <a:ext cx="934974" cy="4333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4214943-CA36-7D48-90D9-D105C41E1788}"/>
              </a:ext>
            </a:extLst>
          </p:cNvPr>
          <p:cNvCxnSpPr/>
          <p:nvPr/>
        </p:nvCxnSpPr>
        <p:spPr>
          <a:xfrm flipV="1">
            <a:off x="8250865" y="3711706"/>
            <a:ext cx="3850241" cy="1455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1265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D2052-4486-9348-9B79-A50C24FF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imaging: spatial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D6236-BADF-3344-B6DE-797CD9C0F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Computer display, e.g., laptop 2560x1600, external  monitor 1920x1200</a:t>
            </a:r>
          </a:p>
          <a:p>
            <a:r>
              <a:rPr lang="en-US" dirty="0"/>
              <a:t>Digital cameras</a:t>
            </a:r>
          </a:p>
          <a:p>
            <a:pPr lvl="1"/>
            <a:r>
              <a:rPr lang="en-US" dirty="0"/>
              <a:t>High quality 2048x2048 detectors are widespread</a:t>
            </a:r>
          </a:p>
          <a:p>
            <a:pPr lvl="1"/>
            <a:r>
              <a:rPr lang="en-US" dirty="0"/>
              <a:t>TMO camera: 9600x6422 </a:t>
            </a:r>
            <a:r>
              <a:rPr lang="en-US" dirty="0" err="1"/>
              <a:t>unbinned</a:t>
            </a:r>
            <a:r>
              <a:rPr lang="en-US" dirty="0"/>
              <a:t>, 4800x3211 binned 2x2</a:t>
            </a:r>
          </a:p>
          <a:p>
            <a:r>
              <a:rPr lang="en-US" dirty="0"/>
              <a:t>Not possible to see every pixel at the same time!</a:t>
            </a:r>
          </a:p>
          <a:p>
            <a:r>
              <a:rPr lang="en-US" dirty="0"/>
              <a:t>Options:</a:t>
            </a:r>
          </a:p>
          <a:p>
            <a:pPr lvl="1"/>
            <a:r>
              <a:rPr lang="en-US" dirty="0"/>
              <a:t>Zoom</a:t>
            </a:r>
          </a:p>
          <a:p>
            <a:pPr lvl="1"/>
            <a:r>
              <a:rPr lang="en-US" dirty="0"/>
              <a:t>Every Nth pixel</a:t>
            </a:r>
          </a:p>
          <a:p>
            <a:pPr lvl="1"/>
            <a:r>
              <a:rPr lang="en-US" dirty="0"/>
              <a:t>Average </a:t>
            </a:r>
            <a:r>
              <a:rPr lang="en-US" dirty="0" err="1"/>
              <a:t>NxN</a:t>
            </a:r>
            <a:r>
              <a:rPr lang="en-US" dirty="0"/>
              <a:t> pixels</a:t>
            </a:r>
          </a:p>
          <a:p>
            <a:pPr lvl="1"/>
            <a:r>
              <a:rPr lang="en-US" dirty="0"/>
              <a:t>Beware of </a:t>
            </a:r>
            <a:r>
              <a:rPr lang="en-US" dirty="0" err="1"/>
              <a:t>Moire</a:t>
            </a:r>
            <a:r>
              <a:rPr lang="en-US" dirty="0"/>
              <a:t> patterns</a:t>
            </a:r>
          </a:p>
          <a:p>
            <a:r>
              <a:rPr lang="en-US" dirty="0"/>
              <a:t>Be aware!</a:t>
            </a:r>
          </a:p>
        </p:txBody>
      </p:sp>
    </p:spTree>
    <p:extLst>
      <p:ext uri="{BB962C8B-B14F-4D97-AF65-F5344CB8AC3E}">
        <p14:creationId xmlns:p14="http://schemas.microsoft.com/office/powerpoint/2010/main" val="35643017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29CBF-B5A9-A64E-B1D1-2633A866A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E84F3-08E3-5E49-87E3-A7ADC45D6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07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E3B0E-C70F-2649-A2D1-8692E5E38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Time: atomic time and UTC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34858-159F-A645-ADFC-4D2D98231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Atomic time: based on atomic transitions</a:t>
            </a:r>
          </a:p>
          <a:p>
            <a:pPr lvl="1"/>
            <a:r>
              <a:rPr lang="en-US" dirty="0"/>
              <a:t>TAI : International Atomic Time</a:t>
            </a:r>
          </a:p>
          <a:p>
            <a:r>
              <a:rPr lang="en-US" dirty="0"/>
              <a:t>Coordinated Universal Time (UTC)</a:t>
            </a:r>
          </a:p>
          <a:p>
            <a:pPr lvl="1"/>
            <a:r>
              <a:rPr lang="en-US" dirty="0"/>
              <a:t>Mean solar time occasionally adjusted to match atomic time, with the addition of “leap seconds”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6331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B7155-B4B7-7A41-B227-ED977661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imaging: image display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C787D-32A9-6448-A484-34480798C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range : ratio of brightest to faintest objects</a:t>
            </a:r>
          </a:p>
          <a:p>
            <a:r>
              <a:rPr lang="en-US" dirty="0"/>
              <a:t>Typical astronomical signal chains provide 16-bit data, i.e. DN from 0 to 65535</a:t>
            </a:r>
          </a:p>
          <a:p>
            <a:pPr lvl="1"/>
            <a:r>
              <a:rPr lang="en-US" dirty="0"/>
              <a:t>ARC/KOSMOS will have an 18-bit signal chain</a:t>
            </a:r>
          </a:p>
          <a:p>
            <a:r>
              <a:rPr lang="en-US" dirty="0"/>
              <a:t>Typical graphics card and image display provide 8-bits of intensities, i.e. from 0 to 255, for each of 3 colors (eye may not be able to distinguish any more)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 Not possible to see all intensity information at the same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0189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65EA5-4C1E-8D4F-A552-9E11796D0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Brightness and contrast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5F5C8E5-EC40-1443-BFAB-BAC2792EC1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262675"/>
              </p:ext>
            </p:extLst>
          </p:nvPr>
        </p:nvGraphicFramePr>
        <p:xfrm>
          <a:off x="6908889" y="731520"/>
          <a:ext cx="779489" cy="5394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79489">
                  <a:extLst>
                    <a:ext uri="{9D8B030D-6E8A-4147-A177-3AD203B41FA5}">
                      <a16:colId xmlns:a16="http://schemas.microsoft.com/office/drawing/2014/main" val="409298274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240589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513778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896625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891595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555082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212334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749237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85919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956332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274511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9775796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857363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63930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276602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190379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596742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779416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18945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48834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84495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926327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117659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9359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734570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662832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103030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700447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63948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91564778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6D82ABE-926F-0144-AD4A-A406EAE93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478061"/>
              </p:ext>
            </p:extLst>
          </p:nvPr>
        </p:nvGraphicFramePr>
        <p:xfrm>
          <a:off x="9601200" y="2128603"/>
          <a:ext cx="571589" cy="1706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71589">
                  <a:extLst>
                    <a:ext uri="{9D8B030D-6E8A-4147-A177-3AD203B41FA5}">
                      <a16:colId xmlns:a16="http://schemas.microsoft.com/office/drawing/2014/main" val="3430260019"/>
                    </a:ext>
                  </a:extLst>
                </a:gridCol>
              </a:tblGrid>
              <a:tr h="210312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653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45047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46768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22847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4778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199234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86092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613768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A06613-676E-C146-91C5-B941C7331B26}"/>
              </a:ext>
            </a:extLst>
          </p:cNvPr>
          <p:cNvCxnSpPr>
            <a:cxnSpLocks/>
          </p:cNvCxnSpPr>
          <p:nvPr/>
        </p:nvCxnSpPr>
        <p:spPr>
          <a:xfrm flipV="1">
            <a:off x="7688378" y="2200312"/>
            <a:ext cx="1912822" cy="257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DC797F-FC3B-A345-A10A-8DDAF9A5F323}"/>
              </a:ext>
            </a:extLst>
          </p:cNvPr>
          <p:cNvCxnSpPr/>
          <p:nvPr/>
        </p:nvCxnSpPr>
        <p:spPr>
          <a:xfrm>
            <a:off x="7613374" y="3677478"/>
            <a:ext cx="19878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DA06F2-E986-444F-83CD-2717B5B48142}"/>
              </a:ext>
            </a:extLst>
          </p:cNvPr>
          <p:cNvCxnSpPr/>
          <p:nvPr/>
        </p:nvCxnSpPr>
        <p:spPr>
          <a:xfrm flipV="1">
            <a:off x="7688378" y="3835483"/>
            <a:ext cx="1912822" cy="22909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68D21EC-EC1D-4E4F-9365-49BA2519F4E9}"/>
              </a:ext>
            </a:extLst>
          </p:cNvPr>
          <p:cNvCxnSpPr/>
          <p:nvPr/>
        </p:nvCxnSpPr>
        <p:spPr>
          <a:xfrm>
            <a:off x="7688378" y="728293"/>
            <a:ext cx="1912822" cy="14003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7923A99-4EDA-794C-B903-2BE01ADEF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97578" cy="492293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Given limits of display:</a:t>
            </a:r>
          </a:p>
          <a:p>
            <a:pPr lvl="1"/>
            <a:r>
              <a:rPr lang="en-US" dirty="0"/>
              <a:t>Show small range at full intensity resolution, but nothing outside of range (high contrast) (blue lines)</a:t>
            </a:r>
          </a:p>
          <a:p>
            <a:pPr lvl="1"/>
            <a:r>
              <a:rPr lang="en-US" dirty="0"/>
              <a:t>Show large range, but at reduced intensity resolution (low contrast) (red lines)</a:t>
            </a:r>
          </a:p>
          <a:p>
            <a:pPr lvl="1"/>
            <a:r>
              <a:rPr lang="en-US" dirty="0"/>
              <a:t>Some combination (green lines)</a:t>
            </a:r>
          </a:p>
          <a:p>
            <a:r>
              <a:rPr lang="en-US" dirty="0"/>
              <a:t>If displaying at lower contrast, also choose which part of range to show (brightness)</a:t>
            </a:r>
          </a:p>
          <a:p>
            <a:r>
              <a:rPr lang="en-US" dirty="0"/>
              <a:t>Brightness (level) and contrast (range)</a:t>
            </a:r>
          </a:p>
          <a:p>
            <a:pPr lvl="1"/>
            <a:r>
              <a:rPr lang="en-US" dirty="0"/>
              <a:t>Contrast: separation between lines</a:t>
            </a:r>
          </a:p>
          <a:p>
            <a:pPr lvl="1"/>
            <a:r>
              <a:rPr lang="en-US" dirty="0"/>
              <a:t>Brightness: location of lines</a:t>
            </a:r>
          </a:p>
          <a:p>
            <a:pPr lvl="1"/>
            <a:r>
              <a:rPr lang="en-US" dirty="0"/>
              <a:t>Alternatively, low and high levels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AA03374-7406-674B-9C82-CA385E3B064F}"/>
              </a:ext>
            </a:extLst>
          </p:cNvPr>
          <p:cNvCxnSpPr/>
          <p:nvPr/>
        </p:nvCxnSpPr>
        <p:spPr>
          <a:xfrm>
            <a:off x="7688378" y="2128603"/>
            <a:ext cx="191282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7C4ED1C-D065-314F-9165-3CC7AAF1FFF5}"/>
              </a:ext>
            </a:extLst>
          </p:cNvPr>
          <p:cNvCxnSpPr/>
          <p:nvPr/>
        </p:nvCxnSpPr>
        <p:spPr>
          <a:xfrm flipV="1">
            <a:off x="7613374" y="3677478"/>
            <a:ext cx="1987826" cy="234563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FF42F63-932C-FB49-95DE-5D395FB87E92}"/>
              </a:ext>
            </a:extLst>
          </p:cNvPr>
          <p:cNvSpPr txBox="1"/>
          <p:nvPr/>
        </p:nvSpPr>
        <p:spPr>
          <a:xfrm rot="16200000">
            <a:off x="6634942" y="5992297"/>
            <a:ext cx="1143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0…..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7A8ABB-B6F7-C14C-BA32-782BD60BF6E4}"/>
              </a:ext>
            </a:extLst>
          </p:cNvPr>
          <p:cNvSpPr txBox="1"/>
          <p:nvPr/>
        </p:nvSpPr>
        <p:spPr>
          <a:xfrm rot="16200000">
            <a:off x="6608003" y="76299"/>
            <a:ext cx="1148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 65535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064FB0-5536-0443-AF45-D47AAF4CB02A}"/>
              </a:ext>
            </a:extLst>
          </p:cNvPr>
          <p:cNvSpPr txBox="1"/>
          <p:nvPr/>
        </p:nvSpPr>
        <p:spPr>
          <a:xfrm>
            <a:off x="9799983" y="40012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718A36-1ACF-4B4E-A75C-377675FBAC54}"/>
              </a:ext>
            </a:extLst>
          </p:cNvPr>
          <p:cNvSpPr txBox="1"/>
          <p:nvPr/>
        </p:nvSpPr>
        <p:spPr>
          <a:xfrm>
            <a:off x="9601200" y="1813392"/>
            <a:ext cx="799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255</a:t>
            </a:r>
          </a:p>
        </p:txBody>
      </p:sp>
    </p:spTree>
    <p:extLst>
      <p:ext uri="{BB962C8B-B14F-4D97-AF65-F5344CB8AC3E}">
        <p14:creationId xmlns:p14="http://schemas.microsoft.com/office/powerpoint/2010/main" val="37695253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2CCB4-EBFD-CB46-A286-38407C9B7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73A40-9EBA-704A-AA3C-909BE377F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software display routines will choose a default intensity scaling, or give you a choice of some algorithms:</a:t>
            </a:r>
          </a:p>
          <a:p>
            <a:pPr lvl="1"/>
            <a:r>
              <a:rPr lang="en-US" dirty="0"/>
              <a:t>Min-max (100%)</a:t>
            </a:r>
          </a:p>
          <a:p>
            <a:pPr lvl="1"/>
            <a:r>
              <a:rPr lang="en-US" dirty="0"/>
              <a:t>Various other percentiles (99% </a:t>
            </a:r>
            <a:r>
              <a:rPr lang="en-US" dirty="0">
                <a:sym typeface="Wingdings" pitchFamily="2" charset="2"/>
              </a:rPr>
              <a:t> 50%)</a:t>
            </a:r>
          </a:p>
          <a:p>
            <a:pPr lvl="1"/>
            <a:r>
              <a:rPr lang="en-US" dirty="0">
                <a:sym typeface="Wingdings" pitchFamily="2" charset="2"/>
              </a:rPr>
              <a:t>Histogram equalization</a:t>
            </a:r>
          </a:p>
          <a:p>
            <a:pPr lvl="1"/>
            <a:r>
              <a:rPr lang="en-US" dirty="0">
                <a:sym typeface="Wingdings" pitchFamily="2" charset="2"/>
              </a:rPr>
              <a:t>Nonlinear display </a:t>
            </a:r>
            <a:r>
              <a:rPr lang="en-US" dirty="0" err="1">
                <a:sym typeface="Wingdings" pitchFamily="2" charset="2"/>
              </a:rPr>
              <a:t>scalings</a:t>
            </a: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In many cases, the full dynamic range is not populated</a:t>
            </a:r>
          </a:p>
          <a:p>
            <a:pPr lvl="1"/>
            <a:r>
              <a:rPr lang="en-US" dirty="0">
                <a:sym typeface="Wingdings" pitchFamily="2" charset="2"/>
              </a:rPr>
              <a:t>Reasonable scaling: few sigma below sky to more sigma above</a:t>
            </a:r>
          </a:p>
          <a:p>
            <a:r>
              <a:rPr lang="en-US" dirty="0">
                <a:sym typeface="Wingdings" pitchFamily="2" charset="2"/>
              </a:rPr>
              <a:t>Changing scaling requires recalculation and display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8986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11345-B532-2142-88AC-C84A31A8F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3B9D4-C0FD-154B-9A5F-158D6BA3B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074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EC71-36BB-6D49-B6BF-2F3B4EEFB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maps and pseudo color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D8D8A-4DE6-5148-9846-D54782E65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scaling to 8-bits, can also associate a color with each one of the intensity levels</a:t>
            </a:r>
          </a:p>
          <a:p>
            <a:pPr lvl="1"/>
            <a:r>
              <a:rPr lang="en-US" dirty="0"/>
              <a:t>Black-and white (greys)</a:t>
            </a:r>
          </a:p>
          <a:p>
            <a:pPr lvl="1"/>
            <a:r>
              <a:rPr lang="en-US" dirty="0"/>
              <a:t>Inverted</a:t>
            </a:r>
          </a:p>
          <a:p>
            <a:pPr lvl="1"/>
            <a:r>
              <a:rPr lang="en-US" dirty="0"/>
              <a:t>Pseudo color: assign various colors to different intensity levels</a:t>
            </a:r>
          </a:p>
          <a:p>
            <a:r>
              <a:rPr lang="en-US" dirty="0"/>
              <a:t>Quick brightness/contrast adjustment can be done by adjusting the color map, but at some loss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41348081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1CE6A-A751-3449-B166-EA1AA3087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9A8B5-FA61-F743-A553-A3D12029A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898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4367C-57DD-FA44-88B0-870F3E786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“True” color 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1D2CF-769B-9F47-A5ED-4421AD4E2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True color images are made by combining images taken at multiple (usually 3) wavelength ranges</a:t>
            </a:r>
          </a:p>
          <a:p>
            <a:pPr lvl="1"/>
            <a:r>
              <a:rPr lang="en-US" dirty="0"/>
              <a:t>Standard color images: red, green, blue</a:t>
            </a:r>
          </a:p>
          <a:p>
            <a:pPr lvl="1"/>
            <a:r>
              <a:rPr lang="en-US" dirty="0"/>
              <a:t>Can encode other </a:t>
            </a:r>
            <a:r>
              <a:rPr lang="en-US" dirty="0" err="1"/>
              <a:t>bandpasses</a:t>
            </a:r>
            <a:r>
              <a:rPr lang="en-US" dirty="0"/>
              <a:t> into a “true” color:</a:t>
            </a:r>
          </a:p>
          <a:p>
            <a:pPr lvl="2"/>
            <a:r>
              <a:rPr lang="en-US" dirty="0"/>
              <a:t>UV, visual, IR</a:t>
            </a:r>
          </a:p>
          <a:p>
            <a:pPr lvl="2"/>
            <a:r>
              <a:rPr lang="en-US" dirty="0"/>
              <a:t>Broadband + narrowband</a:t>
            </a:r>
          </a:p>
        </p:txBody>
      </p:sp>
    </p:spTree>
    <p:extLst>
      <p:ext uri="{BB962C8B-B14F-4D97-AF65-F5344CB8AC3E}">
        <p14:creationId xmlns:p14="http://schemas.microsoft.com/office/powerpoint/2010/main" val="25067298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8EB53-43B9-B14C-B9E8-0E1D2BECF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display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CB2BE-19D3-DA45-B192-F061AD925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Blinking images</a:t>
            </a:r>
          </a:p>
          <a:p>
            <a:r>
              <a:rPr lang="en-US" dirty="0"/>
              <a:t>Annotating images</a:t>
            </a:r>
          </a:p>
          <a:p>
            <a:r>
              <a:rPr lang="en-US" dirty="0"/>
              <a:t>Interactive display: marking objects</a:t>
            </a:r>
          </a:p>
          <a:p>
            <a:r>
              <a:rPr lang="en-US" dirty="0"/>
              <a:t>Calculating quantities based on interactively marked objects</a:t>
            </a:r>
          </a:p>
        </p:txBody>
      </p:sp>
    </p:spTree>
    <p:extLst>
      <p:ext uri="{BB962C8B-B14F-4D97-AF65-F5344CB8AC3E}">
        <p14:creationId xmlns:p14="http://schemas.microsoft.com/office/powerpoint/2010/main" val="41099171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177A1-A4B7-0940-A78E-E2A0B2847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display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14793-34EB-514B-A80E-8FDBFBD34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SAOimage</a:t>
            </a:r>
            <a:r>
              <a:rPr lang="en-US" sz="2400" dirty="0"/>
              <a:t> ds9 : 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err="1">
                <a:hlinkClick r:id="rId2"/>
              </a:rPr>
              <a:t>sites.google.com</a:t>
            </a:r>
            <a:r>
              <a:rPr lang="en-US" sz="2400" dirty="0">
                <a:hlinkClick r:id="rId2"/>
              </a:rPr>
              <a:t>/</a:t>
            </a:r>
            <a:r>
              <a:rPr lang="en-US" sz="2400" dirty="0" err="1">
                <a:hlinkClick r:id="rId2"/>
              </a:rPr>
              <a:t>cfa.harvard.edu</a:t>
            </a:r>
            <a:r>
              <a:rPr lang="en-US" sz="2400" dirty="0">
                <a:hlinkClick r:id="rId2"/>
              </a:rPr>
              <a:t>/saoimageds9</a:t>
            </a:r>
            <a:endParaRPr lang="en-US" sz="2400" dirty="0"/>
          </a:p>
          <a:p>
            <a:r>
              <a:rPr lang="en-US" sz="2400" dirty="0" err="1"/>
              <a:t>ximtool</a:t>
            </a:r>
            <a:r>
              <a:rPr lang="en-US" sz="2400" dirty="0"/>
              <a:t> : </a:t>
            </a:r>
            <a:r>
              <a:rPr lang="en-US" sz="2400" dirty="0">
                <a:hlinkClick r:id="rId3"/>
              </a:rPr>
              <a:t>https://</a:t>
            </a:r>
            <a:r>
              <a:rPr lang="en-US" sz="2400" dirty="0" err="1">
                <a:hlinkClick r:id="rId3"/>
              </a:rPr>
              <a:t>github.com</a:t>
            </a:r>
            <a:r>
              <a:rPr lang="en-US" sz="2400" dirty="0">
                <a:hlinkClick r:id="rId3"/>
              </a:rPr>
              <a:t>/</a:t>
            </a:r>
            <a:r>
              <a:rPr lang="en-US" sz="2400" dirty="0" err="1">
                <a:hlinkClick r:id="rId3"/>
              </a:rPr>
              <a:t>iraf</a:t>
            </a:r>
            <a:r>
              <a:rPr lang="en-US" sz="2400" dirty="0">
                <a:hlinkClick r:id="rId3"/>
              </a:rPr>
              <a:t>-community/x11iraf</a:t>
            </a:r>
            <a:endParaRPr lang="en-US" sz="2400" dirty="0"/>
          </a:p>
          <a:p>
            <a:r>
              <a:rPr lang="en-US" sz="2400" dirty="0" err="1"/>
              <a:t>gaia</a:t>
            </a:r>
            <a:r>
              <a:rPr lang="en-US" sz="2400" dirty="0"/>
              <a:t> : </a:t>
            </a:r>
            <a:r>
              <a:rPr lang="en-US" sz="2400" dirty="0">
                <a:hlinkClick r:id="rId4"/>
              </a:rPr>
              <a:t>http://star-</a:t>
            </a:r>
            <a:r>
              <a:rPr lang="en-US" sz="2400" dirty="0" err="1">
                <a:hlinkClick r:id="rId4"/>
              </a:rPr>
              <a:t>www.dur.ac.uk</a:t>
            </a:r>
            <a:r>
              <a:rPr lang="en-US" sz="2400" dirty="0">
                <a:hlinkClick r:id="rId4"/>
              </a:rPr>
              <a:t>/~</a:t>
            </a:r>
            <a:r>
              <a:rPr lang="en-US" sz="2400" dirty="0" err="1">
                <a:hlinkClick r:id="rId4"/>
              </a:rPr>
              <a:t>pdraper</a:t>
            </a:r>
            <a:r>
              <a:rPr lang="en-US" sz="2400" dirty="0">
                <a:hlinkClick r:id="rId4"/>
              </a:rPr>
              <a:t>/</a:t>
            </a:r>
            <a:r>
              <a:rPr lang="en-US" sz="2400" dirty="0" err="1">
                <a:hlinkClick r:id="rId4"/>
              </a:rPr>
              <a:t>gaia</a:t>
            </a:r>
            <a:r>
              <a:rPr lang="en-US" sz="2400" dirty="0">
                <a:hlinkClick r:id="rId4"/>
              </a:rPr>
              <a:t>/</a:t>
            </a:r>
            <a:r>
              <a:rPr lang="en-US" sz="2400" dirty="0" err="1">
                <a:hlinkClick r:id="rId4"/>
              </a:rPr>
              <a:t>gaia.html</a:t>
            </a:r>
            <a:endParaRPr lang="en-US" sz="2400" dirty="0"/>
          </a:p>
          <a:p>
            <a:r>
              <a:rPr lang="en-US" sz="2400" dirty="0"/>
              <a:t>Python image display</a:t>
            </a:r>
          </a:p>
          <a:p>
            <a:pPr lvl="1"/>
            <a:r>
              <a:rPr lang="en-US" dirty="0"/>
              <a:t>Basic display with matplotlib </a:t>
            </a:r>
            <a:r>
              <a:rPr lang="en-US" dirty="0" err="1"/>
              <a:t>imshow</a:t>
            </a:r>
            <a:endParaRPr lang="en-US" dirty="0"/>
          </a:p>
          <a:p>
            <a:pPr lvl="1"/>
            <a:r>
              <a:rPr lang="en-US" dirty="0"/>
              <a:t>More advanced possibilities</a:t>
            </a:r>
          </a:p>
        </p:txBody>
      </p:sp>
    </p:spTree>
    <p:extLst>
      <p:ext uri="{BB962C8B-B14F-4D97-AF65-F5344CB8AC3E}">
        <p14:creationId xmlns:p14="http://schemas.microsoft.com/office/powerpoint/2010/main" val="11255053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84E1-0CB9-C841-9F7B-DC4507123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18157-E5DD-264E-B1A5-FE8C55BD7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00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C0ECB-D477-1948-A116-81F23F43A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10515600" cy="1325563"/>
          </a:xfrm>
        </p:spPr>
        <p:txBody>
          <a:bodyPr/>
          <a:lstStyle/>
          <a:p>
            <a:r>
              <a:rPr lang="en-US" dirty="0"/>
              <a:t>Time : sidereal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3F796-D6B0-3042-8535-6F134B3CF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500"/>
            <a:ext cx="10515600" cy="50323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Sidereal time : also measured by Earth’s rotation, but now relative to the stars</a:t>
            </a:r>
          </a:p>
          <a:p>
            <a:pPr lvl="1"/>
            <a:r>
              <a:rPr lang="en-US" dirty="0"/>
              <a:t>Since stars also move in space, sidereal time formally is measured by the position of the vernal equinox (location of mean Sun as it crossed the celestial equator)</a:t>
            </a:r>
          </a:p>
          <a:p>
            <a:pPr lvl="1"/>
            <a:r>
              <a:rPr lang="en-US" dirty="0"/>
              <a:t>Sidereal time also split into 24 hours</a:t>
            </a:r>
          </a:p>
          <a:p>
            <a:pPr lvl="1"/>
            <a:r>
              <a:rPr lang="en-US" dirty="0"/>
              <a:t>Sidereal day is slightly shorter (about 4 minutes, 23h 56m 4s) than solar day, because of Earth’s revolution around the Sun</a:t>
            </a:r>
          </a:p>
          <a:p>
            <a:pPr lvl="1"/>
            <a:r>
              <a:rPr lang="en-US" dirty="0"/>
              <a:t>Over a year those extra minutes amount to one full rotation</a:t>
            </a:r>
          </a:p>
          <a:p>
            <a:pPr lvl="1"/>
            <a:r>
              <a:rPr lang="en-US" dirty="0"/>
              <a:t>At 4 minutes per day, sidereal time drifts with respect to solar time by about 2 hours per month</a:t>
            </a:r>
          </a:p>
          <a:p>
            <a:pPr lvl="1"/>
            <a:r>
              <a:rPr lang="en-US" dirty="0"/>
              <a:t>Stars cross the meridian (line between N and S) at the same sidereal time every day, so the solar time they cross the meridian every day drifts</a:t>
            </a:r>
          </a:p>
          <a:p>
            <a:r>
              <a:rPr lang="en-US" dirty="0"/>
              <a:t>Local sidereal time = 0 when vernal equinox crosses the meridian</a:t>
            </a:r>
          </a:p>
          <a:p>
            <a:pPr lvl="1"/>
            <a:r>
              <a:rPr lang="en-US" dirty="0"/>
              <a:t>On ~March 21, LST=0 at noon:  LST at midnight (standard time) = 12hr</a:t>
            </a:r>
          </a:p>
          <a:p>
            <a:pPr lvl="1"/>
            <a:r>
              <a:rPr lang="en-US" dirty="0"/>
              <a:t>On ~June 21, LST at midnight (standard time) = 18 </a:t>
            </a:r>
            <a:r>
              <a:rPr lang="en-US" dirty="0" err="1"/>
              <a:t>hr</a:t>
            </a:r>
            <a:endParaRPr lang="en-US" dirty="0"/>
          </a:p>
          <a:p>
            <a:pPr lvl="1"/>
            <a:r>
              <a:rPr lang="en-US" dirty="0"/>
              <a:t>On ~Sep 21, LST at midnight (standard time) = 0 </a:t>
            </a:r>
            <a:r>
              <a:rPr lang="en-US" dirty="0" err="1"/>
              <a:t>hr</a:t>
            </a:r>
            <a:endParaRPr lang="en-US" dirty="0"/>
          </a:p>
          <a:p>
            <a:pPr lvl="1"/>
            <a:r>
              <a:rPr lang="en-US" dirty="0"/>
              <a:t>On  ~Dec 21, LST at midnight (standard time) = 6 </a:t>
            </a:r>
            <a:r>
              <a:rPr lang="en-US" dirty="0" err="1"/>
              <a:t>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3253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A3289-DF0B-E44E-AC26-BD66481182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ASTR 535 : Observational Techniques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F8B35F-ECCA-A24A-B994-FA3C374790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Observing concepts and tools</a:t>
            </a:r>
          </a:p>
          <a:p>
            <a:r>
              <a:rPr lang="en-US" dirty="0"/>
              <a:t>Digital imaging: file formats</a:t>
            </a:r>
          </a:p>
        </p:txBody>
      </p:sp>
    </p:spTree>
    <p:extLst>
      <p:ext uri="{BB962C8B-B14F-4D97-AF65-F5344CB8AC3E}">
        <p14:creationId xmlns:p14="http://schemas.microsoft.com/office/powerpoint/2010/main" val="30728019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ABBB8-FA81-8C41-8205-7A3E69F9C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50125-6C32-5D42-8A24-2451CDB60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some basic concepts of how data are stored in files</a:t>
            </a:r>
          </a:p>
          <a:p>
            <a:r>
              <a:rPr lang="en-US" dirty="0"/>
              <a:t>Understand how FITS files are structured</a:t>
            </a:r>
          </a:p>
        </p:txBody>
      </p:sp>
    </p:spTree>
    <p:extLst>
      <p:ext uri="{BB962C8B-B14F-4D97-AF65-F5344CB8AC3E}">
        <p14:creationId xmlns:p14="http://schemas.microsoft.com/office/powerpoint/2010/main" val="2304850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77CB1-00E0-574A-ADFE-7F3CDB989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image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0DEFC-68C9-0049-8AC5-86AD178AB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Image data is just a grid of numbers</a:t>
            </a:r>
          </a:p>
          <a:p>
            <a:r>
              <a:rPr lang="en-US" dirty="0"/>
              <a:t>In simplest format, one could just provide those numbers</a:t>
            </a:r>
          </a:p>
          <a:p>
            <a:pPr lvl="1"/>
            <a:r>
              <a:rPr lang="en-US" dirty="0"/>
              <a:t>For more compact files, store in binary representation</a:t>
            </a:r>
          </a:p>
          <a:p>
            <a:r>
              <a:rPr lang="en-US" dirty="0"/>
              <a:t>Need some minimal basic information in addition to a string of bits</a:t>
            </a:r>
          </a:p>
          <a:p>
            <a:pPr lvl="1"/>
            <a:r>
              <a:rPr lang="en-US" dirty="0"/>
              <a:t>How many bits for each pixel</a:t>
            </a:r>
          </a:p>
          <a:p>
            <a:pPr lvl="1"/>
            <a:r>
              <a:rPr lang="en-US" dirty="0"/>
              <a:t>How many pixels per row</a:t>
            </a:r>
          </a:p>
          <a:p>
            <a:r>
              <a:rPr lang="en-US" dirty="0"/>
              <a:t>For astronomical images, there is a lot of other potentially interesting ancillary information</a:t>
            </a:r>
          </a:p>
          <a:p>
            <a:pPr lvl="1"/>
            <a:r>
              <a:rPr lang="en-US" dirty="0"/>
              <a:t>telescope, coordinates, time, exposure time, etc.</a:t>
            </a:r>
          </a:p>
          <a:p>
            <a:pPr lvl="1"/>
            <a:r>
              <a:rPr lang="en-US" dirty="0"/>
              <a:t>what is on the axes</a:t>
            </a:r>
          </a:p>
          <a:p>
            <a:pPr lvl="1"/>
            <a:r>
              <a:rPr lang="en-US" dirty="0"/>
              <a:t>Instrument information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723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2D4A9-CDA8-C34F-B94F-EAF5E8488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 Image Transport System (FITS)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59D71-5F7F-9E44-8E0B-9F8BB1867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6914"/>
            <a:ext cx="10515600" cy="4351338"/>
          </a:xfrm>
        </p:spPr>
        <p:txBody>
          <a:bodyPr/>
          <a:lstStyle/>
          <a:p>
            <a:r>
              <a:rPr lang="en-US" dirty="0"/>
              <a:t>Basic FITS image files: contain two pieces: header and image</a:t>
            </a:r>
          </a:p>
          <a:p>
            <a:r>
              <a:rPr lang="en-US" dirty="0"/>
              <a:t>Header</a:t>
            </a:r>
          </a:p>
          <a:p>
            <a:pPr lvl="1"/>
            <a:r>
              <a:rPr lang="en-US" dirty="0"/>
              <a:t>Set of rows of 80 characters each</a:t>
            </a:r>
          </a:p>
          <a:p>
            <a:pPr lvl="2"/>
            <a:r>
              <a:rPr lang="en-US" dirty="0"/>
              <a:t>”card” name (limited to 8 characters)</a:t>
            </a:r>
          </a:p>
          <a:p>
            <a:pPr lvl="2"/>
            <a:r>
              <a:rPr lang="en-US" dirty="0"/>
              <a:t>“card” value</a:t>
            </a:r>
          </a:p>
          <a:p>
            <a:pPr lvl="2"/>
            <a:r>
              <a:rPr lang="en-US" dirty="0"/>
              <a:t>“card” comment</a:t>
            </a:r>
          </a:p>
          <a:p>
            <a:pPr lvl="1"/>
            <a:r>
              <a:rPr lang="en-US" dirty="0"/>
              <a:t>Must come in multiples of 36 card (2880 bytes); pad with blanks</a:t>
            </a:r>
          </a:p>
          <a:p>
            <a:r>
              <a:rPr lang="en-US" dirty="0"/>
              <a:t>Image</a:t>
            </a:r>
          </a:p>
          <a:p>
            <a:pPr lvl="1"/>
            <a:r>
              <a:rPr lang="en-US" dirty="0"/>
              <a:t>Binary sequence of data</a:t>
            </a:r>
          </a:p>
        </p:txBody>
      </p:sp>
    </p:spTree>
    <p:extLst>
      <p:ext uri="{BB962C8B-B14F-4D97-AF65-F5344CB8AC3E}">
        <p14:creationId xmlns:p14="http://schemas.microsoft.com/office/powerpoint/2010/main" val="22650174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05D4F-64CD-434A-A62C-EEC8367EB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FITS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D09FE-DC0C-AC46-BEEC-70D79F565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FITS has been generalized to also allow the storage of “tables”</a:t>
            </a:r>
          </a:p>
          <a:p>
            <a:r>
              <a:rPr lang="en-US" dirty="0"/>
              <a:t>ASCII and binary tables</a:t>
            </a:r>
          </a:p>
          <a:p>
            <a:r>
              <a:rPr lang="en-US" dirty="0"/>
              <a:t>Table column names not limited to 8 characters</a:t>
            </a:r>
          </a:p>
          <a:p>
            <a:r>
              <a:rPr lang="en-US" dirty="0"/>
              <a:t>Mixed data types supported</a:t>
            </a:r>
          </a:p>
          <a:p>
            <a:r>
              <a:rPr lang="en-US" dirty="0"/>
              <a:t>Some “data” files may be saved as FITS tables rather than FITS images</a:t>
            </a:r>
          </a:p>
          <a:p>
            <a:pPr lvl="1"/>
            <a:r>
              <a:rPr lang="en-US" dirty="0"/>
              <a:t>E.g., spectroscopic data</a:t>
            </a:r>
          </a:p>
        </p:txBody>
      </p:sp>
    </p:spTree>
    <p:extLst>
      <p:ext uri="{BB962C8B-B14F-4D97-AF65-F5344CB8AC3E}">
        <p14:creationId xmlns:p14="http://schemas.microsoft.com/office/powerpoint/2010/main" val="29958701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4EC5B-3C09-E247-8679-C46483265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FITS multi-extension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029BD-4D59-1D4D-8C6E-FEEF8E3DF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data may not be limited to a single “image” or a single “table”</a:t>
            </a:r>
          </a:p>
          <a:p>
            <a:r>
              <a:rPr lang="en-US" dirty="0"/>
              <a:t>Can have multiple “extensions” in a single FITS file</a:t>
            </a:r>
          </a:p>
          <a:p>
            <a:pPr lvl="1"/>
            <a:r>
              <a:rPr lang="en-US" dirty="0"/>
              <a:t>E.g., data, uncertainty, and mask</a:t>
            </a:r>
          </a:p>
          <a:p>
            <a:r>
              <a:rPr lang="en-US" dirty="0"/>
              <a:t>Each extension is an “HDU” (header-data unit)</a:t>
            </a:r>
          </a:p>
        </p:txBody>
      </p:sp>
    </p:spTree>
    <p:extLst>
      <p:ext uri="{BB962C8B-B14F-4D97-AF65-F5344CB8AC3E}">
        <p14:creationId xmlns:p14="http://schemas.microsoft.com/office/powerpoint/2010/main" val="22190952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B9423-18F4-4A4F-9E00-517D3381D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working with FITS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8B0BE-0758-9A4E-9D4B-37F3F1FED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astropy.io.fits</a:t>
            </a:r>
            <a:r>
              <a:rPr lang="en-US" dirty="0"/>
              <a:t> provides a comprehensive set of tools</a:t>
            </a:r>
          </a:p>
          <a:p>
            <a:r>
              <a:rPr lang="en-US" dirty="0"/>
              <a:t>For tabular data </a:t>
            </a:r>
            <a:r>
              <a:rPr lang="en-US" dirty="0" err="1"/>
              <a:t>astropy.table</a:t>
            </a:r>
            <a:r>
              <a:rPr lang="en-US" dirty="0"/>
              <a:t> provides good tools</a:t>
            </a:r>
          </a:p>
          <a:p>
            <a:r>
              <a:rPr lang="en-US" dirty="0"/>
              <a:t>Quick demo</a:t>
            </a:r>
          </a:p>
        </p:txBody>
      </p:sp>
    </p:spTree>
    <p:extLst>
      <p:ext uri="{BB962C8B-B14F-4D97-AF65-F5344CB8AC3E}">
        <p14:creationId xmlns:p14="http://schemas.microsoft.com/office/powerpoint/2010/main" val="19354178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D69A9-878B-364E-924E-BCDF74FC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file formats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556FA-3E38-EB47-9AAB-CF851E652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ascii (text) files : note </a:t>
            </a:r>
            <a:r>
              <a:rPr lang="en-US" dirty="0" err="1"/>
              <a:t>astropy.io.ascii</a:t>
            </a:r>
            <a:endParaRPr lang="en-US" dirty="0"/>
          </a:p>
          <a:p>
            <a:r>
              <a:rPr lang="en-US" dirty="0"/>
              <a:t>HDF format</a:t>
            </a:r>
          </a:p>
        </p:txBody>
      </p:sp>
    </p:spTree>
    <p:extLst>
      <p:ext uri="{BB962C8B-B14F-4D97-AF65-F5344CB8AC3E}">
        <p14:creationId xmlns:p14="http://schemas.microsoft.com/office/powerpoint/2010/main" val="34499015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62FB9-5B28-F449-8F4F-304526EAB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A110A-8246-A64D-B8AC-EF94488D9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92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A3289-DF0B-E44E-AC26-BD66481182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ASTR 535 : Observational Techniques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F8B35F-ECCA-A24A-B994-FA3C374790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Observing concepts and tools</a:t>
            </a:r>
          </a:p>
          <a:p>
            <a:r>
              <a:rPr lang="en-US" dirty="0"/>
              <a:t>Digital imaging: gain and readout noise</a:t>
            </a:r>
          </a:p>
        </p:txBody>
      </p:sp>
    </p:spTree>
    <p:extLst>
      <p:ext uri="{BB962C8B-B14F-4D97-AF65-F5344CB8AC3E}">
        <p14:creationId xmlns:p14="http://schemas.microsoft.com/office/powerpoint/2010/main" val="770978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AF4EC-7AD6-2241-9B2E-C53F056B0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Calendars and Julian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18EAB-7988-2644-B0D9-78665BC9B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Gregorian calendar:</a:t>
            </a:r>
          </a:p>
          <a:p>
            <a:pPr lvl="1"/>
            <a:r>
              <a:rPr lang="en-US" dirty="0"/>
              <a:t>Splits years into months and days</a:t>
            </a:r>
          </a:p>
          <a:p>
            <a:pPr lvl="1"/>
            <a:r>
              <a:rPr lang="en-US" dirty="0"/>
              <a:t>Since one year is not an even multiple of days (~365.25), periodically adds leap days, with complicated formula to account for the value of the fractional part of the length of the year in days</a:t>
            </a:r>
          </a:p>
          <a:p>
            <a:r>
              <a:rPr lang="en-US" dirty="0"/>
              <a:t>Julian date : just counts days</a:t>
            </a:r>
          </a:p>
          <a:p>
            <a:pPr lvl="1"/>
            <a:r>
              <a:rPr lang="en-US" dirty="0"/>
              <a:t>Julian date (JD): number of days since UT noon, Monday, Jan 1, 4713 BC (note, starts at UT noon!) : 1/1/2021 </a:t>
            </a:r>
            <a:r>
              <a:rPr lang="en-US" dirty="0">
                <a:sym typeface="Wingdings" pitchFamily="2" charset="2"/>
              </a:rPr>
              <a:t> JD </a:t>
            </a:r>
            <a:r>
              <a:rPr lang="en-US" dirty="0"/>
              <a:t>2459216</a:t>
            </a:r>
          </a:p>
          <a:p>
            <a:pPr lvl="1"/>
            <a:r>
              <a:rPr lang="en-US" dirty="0"/>
              <a:t>Modified Julian date (MJD) = JD – 2400000.5 (starts at UT midnight)</a:t>
            </a:r>
          </a:p>
          <a:p>
            <a:r>
              <a:rPr lang="en-US" dirty="0"/>
              <a:t>When giving precise times of astronomical events, may need to account for changing position of Earth with respect to object, and corresponding change in light travel time </a:t>
            </a:r>
          </a:p>
          <a:p>
            <a:pPr lvl="1"/>
            <a:r>
              <a:rPr lang="en-US" dirty="0"/>
              <a:t>Heliocentric Julian Date : Julian date for light arriving at the Sun (not Earth)</a:t>
            </a:r>
          </a:p>
          <a:p>
            <a:pPr lvl="1"/>
            <a:r>
              <a:rPr lang="en-US" dirty="0"/>
              <a:t>Difference from JD depends on location of object, can differ by up up ~8 minutes</a:t>
            </a:r>
          </a:p>
        </p:txBody>
      </p:sp>
    </p:spTree>
    <p:extLst>
      <p:ext uri="{BB962C8B-B14F-4D97-AF65-F5344CB8AC3E}">
        <p14:creationId xmlns:p14="http://schemas.microsoft.com/office/powerpoint/2010/main" val="35741981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ABBB8-FA81-8C41-8205-7A3E69F9C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50125-6C32-5D42-8A24-2451CDB60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the concept of gain and why it is critical for characterizing the noise in your data</a:t>
            </a:r>
          </a:p>
          <a:p>
            <a:r>
              <a:rPr lang="en-US" dirty="0"/>
              <a:t>Understand how you can measure the gain and readout noise</a:t>
            </a:r>
          </a:p>
        </p:txBody>
      </p:sp>
    </p:spTree>
    <p:extLst>
      <p:ext uri="{BB962C8B-B14F-4D97-AF65-F5344CB8AC3E}">
        <p14:creationId xmlns:p14="http://schemas.microsoft.com/office/powerpoint/2010/main" val="380326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4F3B7-BC79-8840-B670-6478B974B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D78B1-5120-FA40-B468-DADDA96BB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Digital detector signal chains usually introduce an electronic “gain”: a multiplicative constant that modifies the signal coming from the detector before the signal is digitized</a:t>
            </a:r>
          </a:p>
          <a:p>
            <a:r>
              <a:rPr lang="en-US" dirty="0"/>
              <a:t>Because of this, the data numbers do not directly give the number of detected photons (each of which generates an electron)</a:t>
            </a:r>
          </a:p>
          <a:p>
            <a:r>
              <a:rPr lang="en-US" dirty="0"/>
              <a:t>Instead</a:t>
            </a:r>
          </a:p>
          <a:p>
            <a:pPr marL="0" indent="0">
              <a:buNone/>
            </a:pPr>
            <a:r>
              <a:rPr lang="en-US" dirty="0"/>
              <a:t>               N(electrons) = GC</a:t>
            </a:r>
          </a:p>
          <a:p>
            <a:pPr marL="0" indent="0">
              <a:buNone/>
            </a:pPr>
            <a:r>
              <a:rPr lang="en-US" dirty="0"/>
              <a:t>where C is the number of counts (DN) and G is the “gain” in “units” of electrons/DN (all dimensionless), even though an electronics person would call this the ”inverse gain”</a:t>
            </a:r>
          </a:p>
          <a:p>
            <a:r>
              <a:rPr lang="en-US" b="1" dirty="0"/>
              <a:t>Knowing the gain is critically important, because the Poisson statistics is on the number of detected photons, not the DN value</a:t>
            </a:r>
          </a:p>
        </p:txBody>
      </p:sp>
    </p:spTree>
    <p:extLst>
      <p:ext uri="{BB962C8B-B14F-4D97-AF65-F5344CB8AC3E}">
        <p14:creationId xmlns:p14="http://schemas.microsoft.com/office/powerpoint/2010/main" val="15595859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9B31F-7F28-4142-95F5-5650E914D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 and Poisson noise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2DB40B-CA72-4D41-8BF0-D99F82B374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		N(electrons) = GC</a:t>
                </a:r>
              </a:p>
              <a:p>
                <a:pPr marL="0" indent="0">
                  <a:buNone/>
                </a:pPr>
                <a:r>
                  <a:rPr lang="en-US" dirty="0"/>
                  <a:t>So the noise in electrons is: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𝜎 (electrons )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𝑒𝑙𝑒𝑐𝑡𝑟𝑜𝑛𝑠</m:t>
                        </m:r>
                      </m:e>
                    </m:ra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𝐺𝐶</m:t>
                        </m:r>
                      </m:e>
                    </m:ra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Usually, however, people don’t convert images to units of electrons (although some do!)</a:t>
                </a:r>
              </a:p>
              <a:p>
                <a:pPr marL="0" indent="0">
                  <a:buNone/>
                </a:pPr>
                <a:r>
                  <a:rPr lang="en-US" dirty="0"/>
                  <a:t>In units of counts: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𝑒𝑙𝑒𝑐𝑡𝑟𝑜𝑛𝑠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𝜎 (counts)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𝑒𝑙𝑒𝑐𝑡𝑟𝑜𝑛𝑠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den>
                        </m:f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2DB40B-CA72-4D41-8BF0-D99F82B374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36523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B3162-5676-4D48-AFAB-59595403F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34" y="0"/>
            <a:ext cx="10515600" cy="1325563"/>
          </a:xfrm>
        </p:spPr>
        <p:txBody>
          <a:bodyPr/>
          <a:lstStyle/>
          <a:p>
            <a:r>
              <a:rPr lang="en-US" dirty="0"/>
              <a:t>Determining the gain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B9375E-1E78-C84C-A160-AA83B4986F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44978"/>
                <a:ext cx="10515600" cy="521707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Gain usually must be determined from the noise properties</a:t>
                </a:r>
              </a:p>
              <a:p>
                <a:r>
                  <a:rPr lang="en-US" dirty="0"/>
                  <a:t>Simple prescription:</a:t>
                </a:r>
              </a:p>
              <a:p>
                <a:pPr lvl="1"/>
                <a:r>
                  <a:rPr lang="en-US" dirty="0"/>
                  <a:t>Take two images with high (and similar) light levels</a:t>
                </a:r>
              </a:p>
              <a:p>
                <a:pPr lvl="1"/>
                <a:r>
                  <a:rPr lang="en-US" dirty="0"/>
                  <a:t>Measure the mean intensity in a region of ~constant intensity from an average of the two images: this measures the signal</a:t>
                </a:r>
              </a:p>
              <a:p>
                <a:pPr lvl="1"/>
                <a:r>
                  <a:rPr lang="en-US" dirty="0"/>
                  <a:t>Calculate the difference between the two images</a:t>
                </a:r>
              </a:p>
              <a:p>
                <a:pPr lvl="1"/>
                <a:r>
                  <a:rPr lang="en-US" dirty="0"/>
                  <a:t>Measure the standard deviation in the difference image in a region of ~constant intensity: this measures the noise, but since it comes from two images, it is a factor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larger than the noise from a single image</a:t>
                </a:r>
              </a:p>
              <a:p>
                <a:pPr lvl="1"/>
                <a:r>
                  <a:rPr lang="en-US" dirty="0"/>
                  <a:t>Calculate the gain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               𝜎 (counts in difference image)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This </a:t>
                </a:r>
                <a:r>
                  <a:rPr lang="en-US" b="1" dirty="0"/>
                  <a:t>assumes </a:t>
                </a:r>
                <a:r>
                  <a:rPr lang="en-US" dirty="0"/>
                  <a:t>that Poisson statistics is applicable, i.e. that there are no unknown sources of noise (or problems!)</a:t>
                </a:r>
              </a:p>
              <a:p>
                <a:r>
                  <a:rPr lang="en-US" dirty="0"/>
                  <a:t>Note that difference in two images is preferred to a region of a single image because the latter might include some variance from difference in pixel-to-pixel response or illumination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B9375E-1E78-C84C-A160-AA83B4986F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44978"/>
                <a:ext cx="10515600" cy="5217079"/>
              </a:xfrm>
              <a:blipFill>
                <a:blip r:embed="rId2"/>
                <a:stretch>
                  <a:fillRect l="-844" t="-2670" b="-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8131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84BE3-E90F-F94A-A146-A508DC88A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Gain: more comprehensive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434722-B7CB-F24E-AD05-683C275D8E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lvl="1" indent="0">
                  <a:buNone/>
                </a:pPr>
                <a:r>
                  <a:rPr lang="en-US" dirty="0"/>
                  <a:t> 𝜎 (counts in difference image)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For a more comprehensive test, do this at multiple light levels and plot 𝜎</a:t>
                </a:r>
                <a:r>
                  <a:rPr lang="en-US" baseline="30000" dirty="0"/>
                  <a:t>2</a:t>
                </a:r>
                <a:r>
                  <a:rPr lang="en-US" dirty="0"/>
                  <a:t> vs C: this should be a straight line with slope given by  2/G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434722-B7CB-F24E-AD05-683C275D8E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11117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B1196-1F5A-614E-B81F-94F66670C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Readout noise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98954B-4CAF-0245-8F11-6DDCEE5935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91384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At low light levels, readout noise contributes:</a:t>
                </a:r>
              </a:p>
              <a:p>
                <a:pPr marL="0" indent="0">
                  <a:buNone/>
                </a:pPr>
                <a:r>
                  <a:rPr lang="en-US" dirty="0"/>
                  <a:t>           𝜎 (counts)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𝑟𝑛</m:t>
                            </m:r>
                            <m:r>
                              <a:rPr lang="en-US" i="1" baseline="30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en-US" b="0" i="0" baseline="3000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𝑟𝑛</m:t>
                            </m:r>
                            <m:r>
                              <a:rPr lang="en-US" i="1" baseline="30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</a:t>
                </a:r>
              </a:p>
              <a:p>
                <a:r>
                  <a:rPr lang="en-US" dirty="0"/>
                  <a:t>To measure readout noise:</a:t>
                </a:r>
              </a:p>
              <a:p>
                <a:pPr lvl="1"/>
                <a:r>
                  <a:rPr lang="en-US" dirty="0"/>
                  <a:t>Take difference of two images with no light (bias frames), i.e. C=0, to determine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𝑟𝑛</m:t>
                    </m:r>
                    <m:r>
                      <a:rPr lang="en-US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once G is known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          𝜎 (counts in difference image)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𝑟𝑛</m:t>
                            </m:r>
                            <m:r>
                              <a:rPr lang="en-US" i="1" baseline="30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Difference image in case there is some “fixed pattern noise” in bias frames</a:t>
                </a:r>
              </a:p>
              <a:p>
                <a:pPr lvl="1"/>
                <a:r>
                  <a:rPr lang="en-US" dirty="0"/>
                  <a:t>Can also get from intercept of comprehensive gain test, but this can be susceptible to small uncertainties in measurements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          𝜎 (counts in difference image)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𝑟𝑛</m:t>
                            </m:r>
                            <m:r>
                              <a:rPr lang="en-US" i="1" baseline="30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98954B-4CAF-0245-8F11-6DDCEE5935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913842"/>
              </a:xfrm>
              <a:blipFill>
                <a:blip r:embed="rId2"/>
                <a:stretch>
                  <a:fillRect l="-965" t="-2320" r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2307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31754-9B65-7341-8F47-2093E114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4603F-7FDB-974C-A31B-90AC35CE9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478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A3289-DF0B-E44E-AC26-BD66481182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ASTR 535 : Observational Techniques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F8B35F-ECCA-A24A-B994-FA3C374790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Observing concepts and tools</a:t>
            </a:r>
          </a:p>
          <a:p>
            <a:r>
              <a:rPr lang="en-US" dirty="0"/>
              <a:t>Digital imaging: basic data reduction</a:t>
            </a:r>
          </a:p>
        </p:txBody>
      </p:sp>
    </p:spTree>
    <p:extLst>
      <p:ext uri="{BB962C8B-B14F-4D97-AF65-F5344CB8AC3E}">
        <p14:creationId xmlns:p14="http://schemas.microsoft.com/office/powerpoint/2010/main" val="37059516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ABBB8-FA81-8C41-8205-7A3E69F9C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50125-6C32-5D42-8A24-2451CDB60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the  most basic data reduction steps of bias level subtraction and flat fielding</a:t>
            </a:r>
          </a:p>
        </p:txBody>
      </p:sp>
    </p:spTree>
    <p:extLst>
      <p:ext uri="{BB962C8B-B14F-4D97-AF65-F5344CB8AC3E}">
        <p14:creationId xmlns:p14="http://schemas.microsoft.com/office/powerpoint/2010/main" val="30487020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94DC2-9E0E-714A-94EC-CCA31D32A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data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A8DFF-34EC-4C49-8643-317FD99C8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While data reduction may need to include correction for multiple effects, the most basic data reduction of digital images is simple and consists of two steps:</a:t>
            </a:r>
          </a:p>
          <a:p>
            <a:pPr lvl="1"/>
            <a:r>
              <a:rPr lang="en-US" dirty="0"/>
              <a:t>Bias level (</a:t>
            </a:r>
            <a:r>
              <a:rPr lang="en-US" dirty="0" err="1"/>
              <a:t>overscan</a:t>
            </a:r>
            <a:r>
              <a:rPr lang="en-US" dirty="0"/>
              <a:t>) subtraction</a:t>
            </a:r>
          </a:p>
          <a:p>
            <a:pPr lvl="1"/>
            <a:r>
              <a:rPr lang="en-US" dirty="0"/>
              <a:t>Flat fielding</a:t>
            </a:r>
          </a:p>
          <a:p>
            <a:pPr lvl="1"/>
            <a:endParaRPr lang="en-US" dirty="0"/>
          </a:p>
          <a:p>
            <a:r>
              <a:rPr lang="en-US" dirty="0"/>
              <a:t>Other things that we will address later:</a:t>
            </a:r>
          </a:p>
          <a:p>
            <a:pPr lvl="1"/>
            <a:r>
              <a:rPr lang="en-US" dirty="0"/>
              <a:t>Bias pattern subtraction</a:t>
            </a:r>
          </a:p>
          <a:p>
            <a:pPr lvl="1"/>
            <a:r>
              <a:rPr lang="en-US" dirty="0"/>
              <a:t>Dark current subtraction</a:t>
            </a:r>
          </a:p>
          <a:p>
            <a:pPr lvl="1"/>
            <a:r>
              <a:rPr lang="en-US" dirty="0"/>
              <a:t>Linearity correction</a:t>
            </a:r>
          </a:p>
          <a:p>
            <a:pPr lvl="1"/>
            <a:r>
              <a:rPr lang="en-US" dirty="0"/>
              <a:t>Shutter shading correction</a:t>
            </a:r>
          </a:p>
          <a:p>
            <a:pPr lvl="1"/>
            <a:r>
              <a:rPr lang="en-US" dirty="0"/>
              <a:t>Fringing subtraction</a:t>
            </a:r>
          </a:p>
          <a:p>
            <a:pPr lvl="1"/>
            <a:r>
              <a:rPr lang="en-US" dirty="0"/>
              <a:t>Spectroscopic data reduction (wavelength and flux calibration)</a:t>
            </a:r>
          </a:p>
        </p:txBody>
      </p:sp>
    </p:spTree>
    <p:extLst>
      <p:ext uri="{BB962C8B-B14F-4D97-AF65-F5344CB8AC3E}">
        <p14:creationId xmlns:p14="http://schemas.microsoft.com/office/powerpoint/2010/main" val="3724663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BC87A-AED2-0E4B-88F4-9C839A72C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EDA8E-769B-C34C-82A8-6DAC889B4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698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D091F-D0D0-5D46-A539-85D2882C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level (</a:t>
            </a:r>
            <a:r>
              <a:rPr lang="en-US" dirty="0" err="1"/>
              <a:t>overscan</a:t>
            </a:r>
            <a:r>
              <a:rPr lang="en-US" dirty="0"/>
              <a:t>) subtraction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E103E-6AB2-924B-B677-EB053CF6A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Before digitizing the signal from a detector, the signal electronics will add some level so that, in the presence of noise, there will be no ”negative” signal</a:t>
            </a:r>
          </a:p>
          <a:p>
            <a:r>
              <a:rPr lang="en-US" dirty="0"/>
              <a:t>This bias level does NOT contribute Poisson noise, so must be subtracted before the correct Poisson uncertainties can be determined</a:t>
            </a:r>
          </a:p>
          <a:p>
            <a:r>
              <a:rPr lang="en-US" dirty="0"/>
              <a:t>This level, usually called the bias level, may not be perfectly stable in time, so, when possible, should be determined from each image independently</a:t>
            </a:r>
          </a:p>
          <a:p>
            <a:r>
              <a:rPr lang="en-US" dirty="0"/>
              <a:t>This is usually achieved by adding a “</a:t>
            </a:r>
            <a:r>
              <a:rPr lang="en-US" dirty="0" err="1"/>
              <a:t>overscan</a:t>
            </a:r>
            <a:r>
              <a:rPr lang="en-US" dirty="0"/>
              <a:t>” region to each image, which adds ”virtual” pixels to an image, i.e. data values that are read through the signal chain but without any real pixel input</a:t>
            </a:r>
          </a:p>
          <a:p>
            <a:pPr lvl="1"/>
            <a:r>
              <a:rPr lang="en-US" dirty="0"/>
              <a:t>In CCDs, this generally adds columns to the “real” image</a:t>
            </a:r>
          </a:p>
          <a:p>
            <a:pPr lvl="1"/>
            <a:r>
              <a:rPr lang="en-US" dirty="0"/>
              <a:t>At TMO (CMOS detector), extra rows are added</a:t>
            </a:r>
          </a:p>
        </p:txBody>
      </p:sp>
    </p:spTree>
    <p:extLst>
      <p:ext uri="{BB962C8B-B14F-4D97-AF65-F5344CB8AC3E}">
        <p14:creationId xmlns:p14="http://schemas.microsoft.com/office/powerpoint/2010/main" val="27190840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D5B77-4099-224E-9752-5BE800DFF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22" y="37747"/>
            <a:ext cx="10515600" cy="1325563"/>
          </a:xfrm>
        </p:spPr>
        <p:txBody>
          <a:bodyPr/>
          <a:lstStyle/>
          <a:p>
            <a:r>
              <a:rPr lang="en-US" dirty="0" err="1"/>
              <a:t>Overscan</a:t>
            </a:r>
            <a:endParaRPr lang="en-US" dirty="0"/>
          </a:p>
        </p:txBody>
      </p:sp>
      <p:pic>
        <p:nvPicPr>
          <p:cNvPr id="5" name="Content Placeholder 4" descr="A close up of the moon&#10;&#10;Description automatically generated with medium confidence">
            <a:extLst>
              <a:ext uri="{FF2B5EF4-FFF2-40B4-BE49-F238E27FC236}">
                <a16:creationId xmlns:a16="http://schemas.microsoft.com/office/drawing/2014/main" id="{E9C123D5-C337-DB4C-B1E6-758842BD3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967" y="4249053"/>
            <a:ext cx="3345033" cy="2243822"/>
          </a:xfr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D86B495-4E81-8342-85FD-59B515F74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916" y="1510065"/>
            <a:ext cx="10731500" cy="2387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3BC8F6-F9E4-AB43-8C23-A81767D748E3}"/>
              </a:ext>
            </a:extLst>
          </p:cNvPr>
          <p:cNvSpPr/>
          <p:nvPr/>
        </p:nvSpPr>
        <p:spPr>
          <a:xfrm>
            <a:off x="1343378" y="4233333"/>
            <a:ext cx="2111022" cy="42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5D9788-7B3B-CA48-A34A-1116B274A76A}"/>
              </a:ext>
            </a:extLst>
          </p:cNvPr>
          <p:cNvCxnSpPr/>
          <p:nvPr/>
        </p:nvCxnSpPr>
        <p:spPr>
          <a:xfrm flipV="1">
            <a:off x="1343378" y="1510065"/>
            <a:ext cx="233538" cy="27232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C86534-C12F-E54A-BDB9-1B338B29349A}"/>
              </a:ext>
            </a:extLst>
          </p:cNvPr>
          <p:cNvCxnSpPr/>
          <p:nvPr/>
        </p:nvCxnSpPr>
        <p:spPr>
          <a:xfrm flipV="1">
            <a:off x="3454400" y="1591733"/>
            <a:ext cx="8523811" cy="264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C6B2EA-C073-BC42-8FEE-0E295BF55EBC}"/>
              </a:ext>
            </a:extLst>
          </p:cNvPr>
          <p:cNvCxnSpPr/>
          <p:nvPr/>
        </p:nvCxnSpPr>
        <p:spPr>
          <a:xfrm flipV="1">
            <a:off x="1343378" y="3897665"/>
            <a:ext cx="233538" cy="764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881DB3-023B-AF4D-861B-AC87357B9913}"/>
              </a:ext>
            </a:extLst>
          </p:cNvPr>
          <p:cNvCxnSpPr/>
          <p:nvPr/>
        </p:nvCxnSpPr>
        <p:spPr>
          <a:xfrm flipV="1">
            <a:off x="3454400" y="3897665"/>
            <a:ext cx="8404578" cy="764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D702CD21-C5FF-F24A-8218-90E5CFFB5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1637" y="4156932"/>
            <a:ext cx="2812763" cy="256560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6A1B031-18C3-0340-9AD5-EB99D81CB5BE}"/>
              </a:ext>
            </a:extLst>
          </p:cNvPr>
          <p:cNvSpPr txBox="1"/>
          <p:nvPr/>
        </p:nvSpPr>
        <p:spPr>
          <a:xfrm>
            <a:off x="406400" y="2608947"/>
            <a:ext cx="64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TMO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EDA57E-F663-0845-A59B-E8B2FD4DAFB2}"/>
              </a:ext>
            </a:extLst>
          </p:cNvPr>
          <p:cNvSpPr txBox="1"/>
          <p:nvPr/>
        </p:nvSpPr>
        <p:spPr>
          <a:xfrm>
            <a:off x="7451484" y="5163269"/>
            <a:ext cx="162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ARCTIC</a:t>
            </a:r>
          </a:p>
        </p:txBody>
      </p:sp>
    </p:spTree>
    <p:extLst>
      <p:ext uri="{BB962C8B-B14F-4D97-AF65-F5344CB8AC3E}">
        <p14:creationId xmlns:p14="http://schemas.microsoft.com/office/powerpoint/2010/main" val="1860004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D091F-D0D0-5D46-A539-85D2882C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level (</a:t>
            </a:r>
            <a:r>
              <a:rPr lang="en-US" dirty="0" err="1"/>
              <a:t>overscan</a:t>
            </a:r>
            <a:r>
              <a:rPr lang="en-US" dirty="0"/>
              <a:t>) subtraction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E103E-6AB2-924B-B677-EB053CF6A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simplest form, one determines the mean value in the </a:t>
            </a:r>
            <a:r>
              <a:rPr lang="en-US" dirty="0" err="1"/>
              <a:t>overscan</a:t>
            </a:r>
            <a:r>
              <a:rPr lang="en-US" dirty="0"/>
              <a:t>, and subtracts this from the rest of the image</a:t>
            </a:r>
          </a:p>
          <a:p>
            <a:r>
              <a:rPr lang="en-US" dirty="0"/>
              <a:t>In more complex cases, the bias level may drift over the course of the readout, so it may be necessary to do a row-by-row subtraction of bias level (or some smoothed version of it)</a:t>
            </a:r>
          </a:p>
        </p:txBody>
      </p:sp>
    </p:spTree>
    <p:extLst>
      <p:ext uri="{BB962C8B-B14F-4D97-AF65-F5344CB8AC3E}">
        <p14:creationId xmlns:p14="http://schemas.microsoft.com/office/powerpoint/2010/main" val="15492040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B827C-295E-0946-888C-6DC425323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 fielding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5FCC-ADC7-BD4E-B215-C166D38EC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Flat fielding corrects for non-uniform throughput across the field-of-view, i.e. at different locations within an image</a:t>
            </a:r>
          </a:p>
          <a:p>
            <a:pPr lvl="1"/>
            <a:r>
              <a:rPr lang="en-US" dirty="0"/>
              <a:t>Variations in throughput can arise from optics (vignetting, non-uniformity of filter, dust, etc.) and/or from variations in sensitivity of the detector in different locations</a:t>
            </a:r>
          </a:p>
          <a:p>
            <a:pPr lvl="1"/>
            <a:r>
              <a:rPr lang="en-US" dirty="0"/>
              <a:t>Flat fielding is critical for comparing intensity at one location to intensity at another</a:t>
            </a:r>
          </a:p>
          <a:p>
            <a:pPr lvl="2"/>
            <a:r>
              <a:rPr lang="en-US" dirty="0"/>
              <a:t>If one compares intensity in one image to another at the same location, then the need for flat fielding is minimized</a:t>
            </a:r>
          </a:p>
        </p:txBody>
      </p:sp>
    </p:spTree>
    <p:extLst>
      <p:ext uri="{BB962C8B-B14F-4D97-AF65-F5344CB8AC3E}">
        <p14:creationId xmlns:p14="http://schemas.microsoft.com/office/powerpoint/2010/main" val="411100712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D380B-8A75-F64A-A015-A3F43EB53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37" y="-297027"/>
            <a:ext cx="10515600" cy="1325563"/>
          </a:xfrm>
        </p:spPr>
        <p:txBody>
          <a:bodyPr/>
          <a:lstStyle/>
          <a:p>
            <a:r>
              <a:rPr lang="en-US" dirty="0"/>
              <a:t>TMO flat field</a:t>
            </a:r>
          </a:p>
        </p:txBody>
      </p:sp>
      <p:pic>
        <p:nvPicPr>
          <p:cNvPr id="5" name="Content Placeholder 4" descr="A close up of the moon&#10;&#10;Description automatically generated with medium confidence">
            <a:extLst>
              <a:ext uri="{FF2B5EF4-FFF2-40B4-BE49-F238E27FC236}">
                <a16:creationId xmlns:a16="http://schemas.microsoft.com/office/drawing/2014/main" id="{54D9E0C6-4873-434C-A1A2-5B955F50F0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8692" y="694932"/>
            <a:ext cx="8971571" cy="6018059"/>
          </a:xfrm>
        </p:spPr>
      </p:pic>
    </p:spTree>
    <p:extLst>
      <p:ext uri="{BB962C8B-B14F-4D97-AF65-F5344CB8AC3E}">
        <p14:creationId xmlns:p14="http://schemas.microsoft.com/office/powerpoint/2010/main" val="4538756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B827C-295E-0946-888C-6DC425323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 fielding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5FCC-ADC7-BD4E-B215-C166D38EC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Flat fields are created by observing an object that produces spatially uniform illumination, so that observed variations can be attributed to variations in throughput</a:t>
            </a:r>
          </a:p>
          <a:p>
            <a:r>
              <a:rPr lang="en-US" dirty="0"/>
              <a:t>Typical sources:</a:t>
            </a:r>
          </a:p>
          <a:p>
            <a:pPr lvl="1"/>
            <a:r>
              <a:rPr lang="en-US" dirty="0"/>
              <a:t>“white spot” on side of dome</a:t>
            </a:r>
          </a:p>
          <a:p>
            <a:pPr lvl="1"/>
            <a:r>
              <a:rPr lang="en-US" dirty="0"/>
              <a:t>Illuminated mirror covers</a:t>
            </a:r>
          </a:p>
          <a:p>
            <a:pPr lvl="1"/>
            <a:r>
              <a:rPr lang="en-US" dirty="0"/>
              <a:t>Twilight sky</a:t>
            </a:r>
          </a:p>
          <a:p>
            <a:r>
              <a:rPr lang="en-US" dirty="0"/>
              <a:t>No source is </a:t>
            </a:r>
            <a:r>
              <a:rPr lang="en-US" b="1" dirty="0"/>
              <a:t>perfectly </a:t>
            </a:r>
            <a:r>
              <a:rPr lang="en-US" dirty="0"/>
              <a:t>uniform, so deviations from uniformity will be propagated systematically into your images, at whatever level the non-uniformity is</a:t>
            </a:r>
          </a:p>
          <a:p>
            <a:r>
              <a:rPr lang="en-US" dirty="0"/>
              <a:t>Any </a:t>
            </a:r>
            <a:r>
              <a:rPr lang="en-US" b="1" dirty="0"/>
              <a:t>noise </a:t>
            </a:r>
            <a:r>
              <a:rPr lang="en-US" dirty="0"/>
              <a:t>in your flat field will be propagated systematically into your images, so you generally want to achieve very high S/N in the flat fields</a:t>
            </a:r>
          </a:p>
          <a:p>
            <a:pPr lvl="1"/>
            <a:r>
              <a:rPr lang="en-US" dirty="0"/>
              <a:t>Usually combine multiple images, each one at high S/N</a:t>
            </a:r>
          </a:p>
        </p:txBody>
      </p:sp>
    </p:spTree>
    <p:extLst>
      <p:ext uri="{BB962C8B-B14F-4D97-AF65-F5344CB8AC3E}">
        <p14:creationId xmlns:p14="http://schemas.microsoft.com/office/powerpoint/2010/main" val="1297502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A3289-DF0B-E44E-AC26-BD66481182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ASTR 535 : Observational Techniques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F8B35F-ECCA-A24A-B994-FA3C374790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Observing concepts and tools</a:t>
            </a:r>
          </a:p>
          <a:p>
            <a:r>
              <a:rPr lang="en-US" dirty="0"/>
              <a:t>Coordinate systems</a:t>
            </a:r>
          </a:p>
        </p:txBody>
      </p:sp>
    </p:spTree>
    <p:extLst>
      <p:ext uri="{BB962C8B-B14F-4D97-AF65-F5344CB8AC3E}">
        <p14:creationId xmlns:p14="http://schemas.microsoft.com/office/powerpoint/2010/main" val="2584575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ABBB8-FA81-8C41-8205-7A3E69F9C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50125-6C32-5D42-8A24-2451CDB60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the different celestial coordinate systems: equatorial, ecliptic, galactic</a:t>
            </a:r>
          </a:p>
          <a:p>
            <a:r>
              <a:rPr lang="en-US" dirty="0"/>
              <a:t>Understand the different local coordinate systems: alt-</a:t>
            </a:r>
            <a:r>
              <a:rPr lang="en-US" dirty="0" err="1"/>
              <a:t>az</a:t>
            </a:r>
            <a:r>
              <a:rPr lang="en-US" dirty="0"/>
              <a:t>, HA/Dec</a:t>
            </a:r>
          </a:p>
          <a:p>
            <a:r>
              <a:rPr lang="en-US" dirty="0"/>
              <a:t>Understand the effect of precession, and the meaning of the equinox of coordinates</a:t>
            </a:r>
          </a:p>
          <a:p>
            <a:r>
              <a:rPr lang="en-US" dirty="0"/>
              <a:t>Understand the effects of motions of astronomical objects: parallax and proper motions and the meaning of the epoch of coordinates</a:t>
            </a:r>
          </a:p>
        </p:txBody>
      </p:sp>
    </p:spTree>
    <p:extLst>
      <p:ext uri="{BB962C8B-B14F-4D97-AF65-F5344CB8AC3E}">
        <p14:creationId xmlns:p14="http://schemas.microsoft.com/office/powerpoint/2010/main" val="2203679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20357</TotalTime>
  <Words>4254</Words>
  <Application>Microsoft Macintosh PowerPoint</Application>
  <PresentationFormat>Widescreen</PresentationFormat>
  <Paragraphs>418</Paragraphs>
  <Slides>75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0" baseType="lpstr">
      <vt:lpstr>Arial</vt:lpstr>
      <vt:lpstr>Calibri</vt:lpstr>
      <vt:lpstr>Calibri Light</vt:lpstr>
      <vt:lpstr>Cambria Math</vt:lpstr>
      <vt:lpstr>Office Theme</vt:lpstr>
      <vt:lpstr>ASTR 535 : Observational Techniques</vt:lpstr>
      <vt:lpstr>Learning objectives</vt:lpstr>
      <vt:lpstr>Time: solar time</vt:lpstr>
      <vt:lpstr>Time: atomic time and UTC</vt:lpstr>
      <vt:lpstr>Time : sidereal time</vt:lpstr>
      <vt:lpstr>Calendars and Julian date</vt:lpstr>
      <vt:lpstr>PowerPoint Presentation</vt:lpstr>
      <vt:lpstr>ASTR 535 : Observational Techniques</vt:lpstr>
      <vt:lpstr>Learning objectives</vt:lpstr>
      <vt:lpstr>Celestial coordinate systems</vt:lpstr>
      <vt:lpstr>Local coordinate systems</vt:lpstr>
      <vt:lpstr>Precession</vt:lpstr>
      <vt:lpstr>Parallax</vt:lpstr>
      <vt:lpstr>Proper motion</vt:lpstr>
      <vt:lpstr>Other effects</vt:lpstr>
      <vt:lpstr>Astronomical positions</vt:lpstr>
      <vt:lpstr>Describing orientations in the sky</vt:lpstr>
      <vt:lpstr>PowerPoint Presentation</vt:lpstr>
      <vt:lpstr>ASTR 535 : Observational Techniques</vt:lpstr>
      <vt:lpstr>Learning objectives</vt:lpstr>
      <vt:lpstr>Observability of objects</vt:lpstr>
      <vt:lpstr>Observability of objects</vt:lpstr>
      <vt:lpstr>When can you best observe objects</vt:lpstr>
      <vt:lpstr>Observation planning</vt:lpstr>
      <vt:lpstr>Observability tools</vt:lpstr>
      <vt:lpstr>PowerPoint Presentation</vt:lpstr>
      <vt:lpstr>ASTR 535 : Observational Techniques</vt:lpstr>
      <vt:lpstr>Learning objectives</vt:lpstr>
      <vt:lpstr>Overall consideration</vt:lpstr>
      <vt:lpstr>Telescope and pointing</vt:lpstr>
      <vt:lpstr>Focus /data inspection</vt:lpstr>
      <vt:lpstr>Observation planning and logs</vt:lpstr>
      <vt:lpstr>PowerPoint Presentation</vt:lpstr>
      <vt:lpstr>ASTR 535 : Observational Techniques</vt:lpstr>
      <vt:lpstr>Learning objectives</vt:lpstr>
      <vt:lpstr>Digital imaging</vt:lpstr>
      <vt:lpstr>PowerPoint Presentation</vt:lpstr>
      <vt:lpstr>Digital imaging: spatial resolution</vt:lpstr>
      <vt:lpstr>Demo</vt:lpstr>
      <vt:lpstr>Digital imaging: image display</vt:lpstr>
      <vt:lpstr>Brightness and contrast</vt:lpstr>
      <vt:lpstr>Display parameters</vt:lpstr>
      <vt:lpstr>Demo</vt:lpstr>
      <vt:lpstr>Color maps and pseudo color</vt:lpstr>
      <vt:lpstr>Demo</vt:lpstr>
      <vt:lpstr>“True” color images</vt:lpstr>
      <vt:lpstr>Other display functions</vt:lpstr>
      <vt:lpstr>Some display tools</vt:lpstr>
      <vt:lpstr>PowerPoint Presentation</vt:lpstr>
      <vt:lpstr>ASTR 535 : Observational Techniques</vt:lpstr>
      <vt:lpstr>Learning objectives</vt:lpstr>
      <vt:lpstr>Storing image data</vt:lpstr>
      <vt:lpstr>Flexible Image Transport System (FITS)</vt:lpstr>
      <vt:lpstr>FITS tables</vt:lpstr>
      <vt:lpstr>FITS multi-extension files</vt:lpstr>
      <vt:lpstr>Tools for working with FITS files</vt:lpstr>
      <vt:lpstr>Other file formats</vt:lpstr>
      <vt:lpstr>PowerPoint Presentation</vt:lpstr>
      <vt:lpstr>ASTR 535 : Observational Techniques</vt:lpstr>
      <vt:lpstr>Learning objectives</vt:lpstr>
      <vt:lpstr>Gain</vt:lpstr>
      <vt:lpstr>Gain and Poisson noise</vt:lpstr>
      <vt:lpstr>Determining the gain</vt:lpstr>
      <vt:lpstr>Gain: more comprehensive test</vt:lpstr>
      <vt:lpstr>Readout noise</vt:lpstr>
      <vt:lpstr>PowerPoint Presentation</vt:lpstr>
      <vt:lpstr>ASTR 535 : Observational Techniques</vt:lpstr>
      <vt:lpstr>Learning objectives</vt:lpstr>
      <vt:lpstr>Basic data reduction</vt:lpstr>
      <vt:lpstr>Bias level (overscan) subtraction</vt:lpstr>
      <vt:lpstr>Overscan</vt:lpstr>
      <vt:lpstr>Bias level (overscan) subtraction</vt:lpstr>
      <vt:lpstr>Flat fielding</vt:lpstr>
      <vt:lpstr>TMO flat field</vt:lpstr>
      <vt:lpstr>Flat fielding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 535 : Observational Techniques</dc:title>
  <dc:creator>Jon Holtzman</dc:creator>
  <cp:lastModifiedBy>Jon Holtzman</cp:lastModifiedBy>
  <cp:revision>43</cp:revision>
  <dcterms:created xsi:type="dcterms:W3CDTF">2021-09-12T18:17:57Z</dcterms:created>
  <dcterms:modified xsi:type="dcterms:W3CDTF">2023-09-09T17:03:52Z</dcterms:modified>
</cp:coreProperties>
</file>