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78" r:id="rId3"/>
    <p:sldId id="274" r:id="rId4"/>
    <p:sldId id="275" r:id="rId5"/>
    <p:sldId id="261" r:id="rId6"/>
    <p:sldId id="276" r:id="rId7"/>
    <p:sldId id="277" r:id="rId8"/>
    <p:sldId id="279" r:id="rId9"/>
    <p:sldId id="281" r:id="rId10"/>
    <p:sldId id="280" r:id="rId11"/>
    <p:sldId id="282" r:id="rId12"/>
    <p:sldId id="262" r:id="rId13"/>
    <p:sldId id="283" r:id="rId14"/>
    <p:sldId id="263" r:id="rId15"/>
    <p:sldId id="284" r:id="rId16"/>
    <p:sldId id="290" r:id="rId17"/>
    <p:sldId id="291" r:id="rId18"/>
    <p:sldId id="292" r:id="rId19"/>
    <p:sldId id="264" r:id="rId20"/>
    <p:sldId id="285" r:id="rId21"/>
    <p:sldId id="293" r:id="rId22"/>
    <p:sldId id="294" r:id="rId23"/>
    <p:sldId id="295" r:id="rId24"/>
    <p:sldId id="286" r:id="rId25"/>
    <p:sldId id="300" r:id="rId26"/>
    <p:sldId id="296" r:id="rId27"/>
    <p:sldId id="297" r:id="rId28"/>
    <p:sldId id="298" r:id="rId29"/>
    <p:sldId id="301" r:id="rId30"/>
    <p:sldId id="302" r:id="rId31"/>
    <p:sldId id="303" r:id="rId32"/>
    <p:sldId id="299" r:id="rId33"/>
    <p:sldId id="287" r:id="rId34"/>
    <p:sldId id="304" r:id="rId35"/>
    <p:sldId id="288" r:id="rId36"/>
    <p:sldId id="310" r:id="rId37"/>
    <p:sldId id="305" r:id="rId38"/>
    <p:sldId id="306" r:id="rId39"/>
    <p:sldId id="307" r:id="rId40"/>
    <p:sldId id="308" r:id="rId41"/>
    <p:sldId id="309" r:id="rId42"/>
    <p:sldId id="313" r:id="rId43"/>
    <p:sldId id="311" r:id="rId44"/>
    <p:sldId id="312" r:id="rId45"/>
    <p:sldId id="314" r:id="rId46"/>
    <p:sldId id="315" r:id="rId47"/>
    <p:sldId id="334" r:id="rId48"/>
    <p:sldId id="323" r:id="rId49"/>
    <p:sldId id="324" r:id="rId50"/>
    <p:sldId id="320" r:id="rId51"/>
    <p:sldId id="335" r:id="rId52"/>
    <p:sldId id="321" r:id="rId53"/>
    <p:sldId id="322" r:id="rId54"/>
    <p:sldId id="325" r:id="rId55"/>
    <p:sldId id="316" r:id="rId56"/>
    <p:sldId id="317" r:id="rId57"/>
    <p:sldId id="326" r:id="rId58"/>
    <p:sldId id="327" r:id="rId59"/>
    <p:sldId id="328" r:id="rId60"/>
    <p:sldId id="329" r:id="rId61"/>
    <p:sldId id="330" r:id="rId62"/>
    <p:sldId id="318" r:id="rId63"/>
    <p:sldId id="319" r:id="rId64"/>
    <p:sldId id="332" r:id="rId65"/>
    <p:sldId id="268" r:id="rId66"/>
    <p:sldId id="333"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4694"/>
  </p:normalViewPr>
  <p:slideViewPr>
    <p:cSldViewPr snapToGrid="0" snapToObjects="1">
      <p:cViewPr varScale="1">
        <p:scale>
          <a:sx n="93" d="100"/>
          <a:sy n="93" d="100"/>
        </p:scale>
        <p:origin x="216" y="6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B162D-ACD8-F745-888C-6BD86C75E0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CA7075-7A9B-3C4F-8BE2-16BFE2756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021B0F-DE9B-F145-9EE0-BCB9D9344905}"/>
              </a:ext>
            </a:extLst>
          </p:cNvPr>
          <p:cNvSpPr>
            <a:spLocks noGrp="1"/>
          </p:cNvSpPr>
          <p:nvPr>
            <p:ph type="dt" sz="half" idx="10"/>
          </p:nvPr>
        </p:nvSpPr>
        <p:spPr/>
        <p:txBody>
          <a:bodyPr/>
          <a:lstStyle/>
          <a:p>
            <a:fld id="{C11EFBE8-46C5-0F4A-AF45-DBC9F37DD045}" type="datetimeFigureOut">
              <a:rPr lang="en-US" smtClean="0"/>
              <a:t>9/5/23</a:t>
            </a:fld>
            <a:endParaRPr lang="en-US"/>
          </a:p>
        </p:txBody>
      </p:sp>
      <p:sp>
        <p:nvSpPr>
          <p:cNvPr id="5" name="Footer Placeholder 4">
            <a:extLst>
              <a:ext uri="{FF2B5EF4-FFF2-40B4-BE49-F238E27FC236}">
                <a16:creationId xmlns:a16="http://schemas.microsoft.com/office/drawing/2014/main" id="{A4865DD2-5B58-434F-90C9-9975CBE2C2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E20E0-7118-2F4E-9BBC-B1D438D4999D}"/>
              </a:ext>
            </a:extLst>
          </p:cNvPr>
          <p:cNvSpPr>
            <a:spLocks noGrp="1"/>
          </p:cNvSpPr>
          <p:nvPr>
            <p:ph type="sldNum" sz="quarter" idx="12"/>
          </p:nvPr>
        </p:nvSpPr>
        <p:spPr/>
        <p:txBody>
          <a:bodyPr/>
          <a:lstStyle/>
          <a:p>
            <a:fld id="{17B34911-93C7-A140-B17B-5929F2B6B3A6}" type="slidenum">
              <a:rPr lang="en-US" smtClean="0"/>
              <a:t>‹#›</a:t>
            </a:fld>
            <a:endParaRPr lang="en-US"/>
          </a:p>
        </p:txBody>
      </p:sp>
    </p:spTree>
    <p:extLst>
      <p:ext uri="{BB962C8B-B14F-4D97-AF65-F5344CB8AC3E}">
        <p14:creationId xmlns:p14="http://schemas.microsoft.com/office/powerpoint/2010/main" val="1521660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2C23A-52CA-6549-9D18-82D7D92ABF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97ECE8-24A1-0346-B9D4-5318147552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8D6C1B-89E0-DE4D-92BB-7ECD7FFD8C93}"/>
              </a:ext>
            </a:extLst>
          </p:cNvPr>
          <p:cNvSpPr>
            <a:spLocks noGrp="1"/>
          </p:cNvSpPr>
          <p:nvPr>
            <p:ph type="dt" sz="half" idx="10"/>
          </p:nvPr>
        </p:nvSpPr>
        <p:spPr/>
        <p:txBody>
          <a:bodyPr/>
          <a:lstStyle/>
          <a:p>
            <a:fld id="{C11EFBE8-46C5-0F4A-AF45-DBC9F37DD045}" type="datetimeFigureOut">
              <a:rPr lang="en-US" smtClean="0"/>
              <a:t>9/5/23</a:t>
            </a:fld>
            <a:endParaRPr lang="en-US"/>
          </a:p>
        </p:txBody>
      </p:sp>
      <p:sp>
        <p:nvSpPr>
          <p:cNvPr id="5" name="Footer Placeholder 4">
            <a:extLst>
              <a:ext uri="{FF2B5EF4-FFF2-40B4-BE49-F238E27FC236}">
                <a16:creationId xmlns:a16="http://schemas.microsoft.com/office/drawing/2014/main" id="{9B4C062F-A4F8-EB43-91D1-C04BD8009C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0ED37A-5065-0D41-A85E-A7DBA9718081}"/>
              </a:ext>
            </a:extLst>
          </p:cNvPr>
          <p:cNvSpPr>
            <a:spLocks noGrp="1"/>
          </p:cNvSpPr>
          <p:nvPr>
            <p:ph type="sldNum" sz="quarter" idx="12"/>
          </p:nvPr>
        </p:nvSpPr>
        <p:spPr/>
        <p:txBody>
          <a:bodyPr/>
          <a:lstStyle/>
          <a:p>
            <a:fld id="{17B34911-93C7-A140-B17B-5929F2B6B3A6}" type="slidenum">
              <a:rPr lang="en-US" smtClean="0"/>
              <a:t>‹#›</a:t>
            </a:fld>
            <a:endParaRPr lang="en-US"/>
          </a:p>
        </p:txBody>
      </p:sp>
    </p:spTree>
    <p:extLst>
      <p:ext uri="{BB962C8B-B14F-4D97-AF65-F5344CB8AC3E}">
        <p14:creationId xmlns:p14="http://schemas.microsoft.com/office/powerpoint/2010/main" val="137540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379E1E-CAEE-D94E-AC23-FD07FE951C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F3F819-7B81-6740-A2E0-CFC0E1A79B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A9DA4D-0342-2A4C-BE5C-F3C12CFB9B91}"/>
              </a:ext>
            </a:extLst>
          </p:cNvPr>
          <p:cNvSpPr>
            <a:spLocks noGrp="1"/>
          </p:cNvSpPr>
          <p:nvPr>
            <p:ph type="dt" sz="half" idx="10"/>
          </p:nvPr>
        </p:nvSpPr>
        <p:spPr/>
        <p:txBody>
          <a:bodyPr/>
          <a:lstStyle/>
          <a:p>
            <a:fld id="{C11EFBE8-46C5-0F4A-AF45-DBC9F37DD045}" type="datetimeFigureOut">
              <a:rPr lang="en-US" smtClean="0"/>
              <a:t>9/5/23</a:t>
            </a:fld>
            <a:endParaRPr lang="en-US"/>
          </a:p>
        </p:txBody>
      </p:sp>
      <p:sp>
        <p:nvSpPr>
          <p:cNvPr id="5" name="Footer Placeholder 4">
            <a:extLst>
              <a:ext uri="{FF2B5EF4-FFF2-40B4-BE49-F238E27FC236}">
                <a16:creationId xmlns:a16="http://schemas.microsoft.com/office/drawing/2014/main" id="{1572B9E8-420A-014F-960E-F799DF1EED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2BF33B-FDBB-CC4A-BCB1-9D45314D4850}"/>
              </a:ext>
            </a:extLst>
          </p:cNvPr>
          <p:cNvSpPr>
            <a:spLocks noGrp="1"/>
          </p:cNvSpPr>
          <p:nvPr>
            <p:ph type="sldNum" sz="quarter" idx="12"/>
          </p:nvPr>
        </p:nvSpPr>
        <p:spPr/>
        <p:txBody>
          <a:bodyPr/>
          <a:lstStyle/>
          <a:p>
            <a:fld id="{17B34911-93C7-A140-B17B-5929F2B6B3A6}" type="slidenum">
              <a:rPr lang="en-US" smtClean="0"/>
              <a:t>‹#›</a:t>
            </a:fld>
            <a:endParaRPr lang="en-US"/>
          </a:p>
        </p:txBody>
      </p:sp>
    </p:spTree>
    <p:extLst>
      <p:ext uri="{BB962C8B-B14F-4D97-AF65-F5344CB8AC3E}">
        <p14:creationId xmlns:p14="http://schemas.microsoft.com/office/powerpoint/2010/main" val="1328275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6719E-876B-2046-8CD9-190CF081B6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BECA9E-73C4-B341-8062-B4519D3668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C6043D-C695-7646-AC15-E4BB17AC0542}"/>
              </a:ext>
            </a:extLst>
          </p:cNvPr>
          <p:cNvSpPr>
            <a:spLocks noGrp="1"/>
          </p:cNvSpPr>
          <p:nvPr>
            <p:ph type="dt" sz="half" idx="10"/>
          </p:nvPr>
        </p:nvSpPr>
        <p:spPr/>
        <p:txBody>
          <a:bodyPr/>
          <a:lstStyle/>
          <a:p>
            <a:fld id="{C11EFBE8-46C5-0F4A-AF45-DBC9F37DD045}" type="datetimeFigureOut">
              <a:rPr lang="en-US" smtClean="0"/>
              <a:t>9/5/23</a:t>
            </a:fld>
            <a:endParaRPr lang="en-US"/>
          </a:p>
        </p:txBody>
      </p:sp>
      <p:sp>
        <p:nvSpPr>
          <p:cNvPr id="5" name="Footer Placeholder 4">
            <a:extLst>
              <a:ext uri="{FF2B5EF4-FFF2-40B4-BE49-F238E27FC236}">
                <a16:creationId xmlns:a16="http://schemas.microsoft.com/office/drawing/2014/main" id="{01281A35-7390-A649-A681-0EE7A98E91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BD02F2-636A-9646-BC39-4336C884B34E}"/>
              </a:ext>
            </a:extLst>
          </p:cNvPr>
          <p:cNvSpPr>
            <a:spLocks noGrp="1"/>
          </p:cNvSpPr>
          <p:nvPr>
            <p:ph type="sldNum" sz="quarter" idx="12"/>
          </p:nvPr>
        </p:nvSpPr>
        <p:spPr/>
        <p:txBody>
          <a:bodyPr/>
          <a:lstStyle/>
          <a:p>
            <a:fld id="{17B34911-93C7-A140-B17B-5929F2B6B3A6}" type="slidenum">
              <a:rPr lang="en-US" smtClean="0"/>
              <a:t>‹#›</a:t>
            </a:fld>
            <a:endParaRPr lang="en-US"/>
          </a:p>
        </p:txBody>
      </p:sp>
    </p:spTree>
    <p:extLst>
      <p:ext uri="{BB962C8B-B14F-4D97-AF65-F5344CB8AC3E}">
        <p14:creationId xmlns:p14="http://schemas.microsoft.com/office/powerpoint/2010/main" val="15254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A3C65-9DE9-024D-BB6D-9A2FB00FDB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6E419D-CF10-6943-94C8-6F2A5C9AF9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822062-6E74-A94C-88F9-2D53170BC554}"/>
              </a:ext>
            </a:extLst>
          </p:cNvPr>
          <p:cNvSpPr>
            <a:spLocks noGrp="1"/>
          </p:cNvSpPr>
          <p:nvPr>
            <p:ph type="dt" sz="half" idx="10"/>
          </p:nvPr>
        </p:nvSpPr>
        <p:spPr/>
        <p:txBody>
          <a:bodyPr/>
          <a:lstStyle/>
          <a:p>
            <a:fld id="{C11EFBE8-46C5-0F4A-AF45-DBC9F37DD045}" type="datetimeFigureOut">
              <a:rPr lang="en-US" smtClean="0"/>
              <a:t>9/5/23</a:t>
            </a:fld>
            <a:endParaRPr lang="en-US"/>
          </a:p>
        </p:txBody>
      </p:sp>
      <p:sp>
        <p:nvSpPr>
          <p:cNvPr id="5" name="Footer Placeholder 4">
            <a:extLst>
              <a:ext uri="{FF2B5EF4-FFF2-40B4-BE49-F238E27FC236}">
                <a16:creationId xmlns:a16="http://schemas.microsoft.com/office/drawing/2014/main" id="{37A34088-B55F-2A43-B237-A71599B67C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836281-7B62-114F-B037-1F7F08FF9F70}"/>
              </a:ext>
            </a:extLst>
          </p:cNvPr>
          <p:cNvSpPr>
            <a:spLocks noGrp="1"/>
          </p:cNvSpPr>
          <p:nvPr>
            <p:ph type="sldNum" sz="quarter" idx="12"/>
          </p:nvPr>
        </p:nvSpPr>
        <p:spPr/>
        <p:txBody>
          <a:bodyPr/>
          <a:lstStyle/>
          <a:p>
            <a:fld id="{17B34911-93C7-A140-B17B-5929F2B6B3A6}" type="slidenum">
              <a:rPr lang="en-US" smtClean="0"/>
              <a:t>‹#›</a:t>
            </a:fld>
            <a:endParaRPr lang="en-US"/>
          </a:p>
        </p:txBody>
      </p:sp>
    </p:spTree>
    <p:extLst>
      <p:ext uri="{BB962C8B-B14F-4D97-AF65-F5344CB8AC3E}">
        <p14:creationId xmlns:p14="http://schemas.microsoft.com/office/powerpoint/2010/main" val="1929969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12CF-EC6F-F04B-BC61-B2635E1EA0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6F5623-9EB3-4646-8656-178FD5861B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86DBB2-6355-8345-A7C4-E5792794C7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A54C70-3862-F346-B760-DB9CC82F2DED}"/>
              </a:ext>
            </a:extLst>
          </p:cNvPr>
          <p:cNvSpPr>
            <a:spLocks noGrp="1"/>
          </p:cNvSpPr>
          <p:nvPr>
            <p:ph type="dt" sz="half" idx="10"/>
          </p:nvPr>
        </p:nvSpPr>
        <p:spPr/>
        <p:txBody>
          <a:bodyPr/>
          <a:lstStyle/>
          <a:p>
            <a:fld id="{C11EFBE8-46C5-0F4A-AF45-DBC9F37DD045}" type="datetimeFigureOut">
              <a:rPr lang="en-US" smtClean="0"/>
              <a:t>9/5/23</a:t>
            </a:fld>
            <a:endParaRPr lang="en-US"/>
          </a:p>
        </p:txBody>
      </p:sp>
      <p:sp>
        <p:nvSpPr>
          <p:cNvPr id="6" name="Footer Placeholder 5">
            <a:extLst>
              <a:ext uri="{FF2B5EF4-FFF2-40B4-BE49-F238E27FC236}">
                <a16:creationId xmlns:a16="http://schemas.microsoft.com/office/drawing/2014/main" id="{48B90A2A-5CC0-A644-86CF-5266BCA0DA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EAE62D-E4C2-0F4A-8455-BA9593477014}"/>
              </a:ext>
            </a:extLst>
          </p:cNvPr>
          <p:cNvSpPr>
            <a:spLocks noGrp="1"/>
          </p:cNvSpPr>
          <p:nvPr>
            <p:ph type="sldNum" sz="quarter" idx="12"/>
          </p:nvPr>
        </p:nvSpPr>
        <p:spPr/>
        <p:txBody>
          <a:bodyPr/>
          <a:lstStyle/>
          <a:p>
            <a:fld id="{17B34911-93C7-A140-B17B-5929F2B6B3A6}" type="slidenum">
              <a:rPr lang="en-US" smtClean="0"/>
              <a:t>‹#›</a:t>
            </a:fld>
            <a:endParaRPr lang="en-US"/>
          </a:p>
        </p:txBody>
      </p:sp>
    </p:spTree>
    <p:extLst>
      <p:ext uri="{BB962C8B-B14F-4D97-AF65-F5344CB8AC3E}">
        <p14:creationId xmlns:p14="http://schemas.microsoft.com/office/powerpoint/2010/main" val="2302617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5F29C-0B6B-A440-B66E-FDCDC0031A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83350C-838F-FF4C-B2A9-BE9901989E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8AF718-0CA9-7D44-94B1-1D8F1BB430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0EBA22-D2FA-3D44-A135-C1055755A3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08FAE9-505A-B043-AD50-6EAA527510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09232B-2BA0-4345-971A-5BD202B5492C}"/>
              </a:ext>
            </a:extLst>
          </p:cNvPr>
          <p:cNvSpPr>
            <a:spLocks noGrp="1"/>
          </p:cNvSpPr>
          <p:nvPr>
            <p:ph type="dt" sz="half" idx="10"/>
          </p:nvPr>
        </p:nvSpPr>
        <p:spPr/>
        <p:txBody>
          <a:bodyPr/>
          <a:lstStyle/>
          <a:p>
            <a:fld id="{C11EFBE8-46C5-0F4A-AF45-DBC9F37DD045}" type="datetimeFigureOut">
              <a:rPr lang="en-US" smtClean="0"/>
              <a:t>9/5/23</a:t>
            </a:fld>
            <a:endParaRPr lang="en-US"/>
          </a:p>
        </p:txBody>
      </p:sp>
      <p:sp>
        <p:nvSpPr>
          <p:cNvPr id="8" name="Footer Placeholder 7">
            <a:extLst>
              <a:ext uri="{FF2B5EF4-FFF2-40B4-BE49-F238E27FC236}">
                <a16:creationId xmlns:a16="http://schemas.microsoft.com/office/drawing/2014/main" id="{5BB713DD-4F65-814E-AE51-3E48B43C51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FC64C2-B28D-EE48-BE69-5A494BD19495}"/>
              </a:ext>
            </a:extLst>
          </p:cNvPr>
          <p:cNvSpPr>
            <a:spLocks noGrp="1"/>
          </p:cNvSpPr>
          <p:nvPr>
            <p:ph type="sldNum" sz="quarter" idx="12"/>
          </p:nvPr>
        </p:nvSpPr>
        <p:spPr/>
        <p:txBody>
          <a:bodyPr/>
          <a:lstStyle/>
          <a:p>
            <a:fld id="{17B34911-93C7-A140-B17B-5929F2B6B3A6}" type="slidenum">
              <a:rPr lang="en-US" smtClean="0"/>
              <a:t>‹#›</a:t>
            </a:fld>
            <a:endParaRPr lang="en-US"/>
          </a:p>
        </p:txBody>
      </p:sp>
    </p:spTree>
    <p:extLst>
      <p:ext uri="{BB962C8B-B14F-4D97-AF65-F5344CB8AC3E}">
        <p14:creationId xmlns:p14="http://schemas.microsoft.com/office/powerpoint/2010/main" val="84989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FF3F8-94B0-4447-B017-DB01406142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844ABD-6B10-364C-AA88-70AEB4107013}"/>
              </a:ext>
            </a:extLst>
          </p:cNvPr>
          <p:cNvSpPr>
            <a:spLocks noGrp="1"/>
          </p:cNvSpPr>
          <p:nvPr>
            <p:ph type="dt" sz="half" idx="10"/>
          </p:nvPr>
        </p:nvSpPr>
        <p:spPr/>
        <p:txBody>
          <a:bodyPr/>
          <a:lstStyle/>
          <a:p>
            <a:fld id="{C11EFBE8-46C5-0F4A-AF45-DBC9F37DD045}" type="datetimeFigureOut">
              <a:rPr lang="en-US" smtClean="0"/>
              <a:t>9/5/23</a:t>
            </a:fld>
            <a:endParaRPr lang="en-US"/>
          </a:p>
        </p:txBody>
      </p:sp>
      <p:sp>
        <p:nvSpPr>
          <p:cNvPr id="4" name="Footer Placeholder 3">
            <a:extLst>
              <a:ext uri="{FF2B5EF4-FFF2-40B4-BE49-F238E27FC236}">
                <a16:creationId xmlns:a16="http://schemas.microsoft.com/office/drawing/2014/main" id="{57076E86-8C3C-6C4C-A552-B9E3FA0450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58B90D-72E7-DB44-98D8-39984569B907}"/>
              </a:ext>
            </a:extLst>
          </p:cNvPr>
          <p:cNvSpPr>
            <a:spLocks noGrp="1"/>
          </p:cNvSpPr>
          <p:nvPr>
            <p:ph type="sldNum" sz="quarter" idx="12"/>
          </p:nvPr>
        </p:nvSpPr>
        <p:spPr/>
        <p:txBody>
          <a:bodyPr/>
          <a:lstStyle/>
          <a:p>
            <a:fld id="{17B34911-93C7-A140-B17B-5929F2B6B3A6}" type="slidenum">
              <a:rPr lang="en-US" smtClean="0"/>
              <a:t>‹#›</a:t>
            </a:fld>
            <a:endParaRPr lang="en-US"/>
          </a:p>
        </p:txBody>
      </p:sp>
    </p:spTree>
    <p:extLst>
      <p:ext uri="{BB962C8B-B14F-4D97-AF65-F5344CB8AC3E}">
        <p14:creationId xmlns:p14="http://schemas.microsoft.com/office/powerpoint/2010/main" val="436845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DB1CEB-8A2B-6B4E-960E-26632B2AA46D}"/>
              </a:ext>
            </a:extLst>
          </p:cNvPr>
          <p:cNvSpPr>
            <a:spLocks noGrp="1"/>
          </p:cNvSpPr>
          <p:nvPr>
            <p:ph type="dt" sz="half" idx="10"/>
          </p:nvPr>
        </p:nvSpPr>
        <p:spPr/>
        <p:txBody>
          <a:bodyPr/>
          <a:lstStyle/>
          <a:p>
            <a:fld id="{C11EFBE8-46C5-0F4A-AF45-DBC9F37DD045}" type="datetimeFigureOut">
              <a:rPr lang="en-US" smtClean="0"/>
              <a:t>9/5/23</a:t>
            </a:fld>
            <a:endParaRPr lang="en-US"/>
          </a:p>
        </p:txBody>
      </p:sp>
      <p:sp>
        <p:nvSpPr>
          <p:cNvPr id="3" name="Footer Placeholder 2">
            <a:extLst>
              <a:ext uri="{FF2B5EF4-FFF2-40B4-BE49-F238E27FC236}">
                <a16:creationId xmlns:a16="http://schemas.microsoft.com/office/drawing/2014/main" id="{68D381B3-B0EF-154A-9685-3269682599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8E3315-A1AC-D14F-A932-02A78BC2F1F8}"/>
              </a:ext>
            </a:extLst>
          </p:cNvPr>
          <p:cNvSpPr>
            <a:spLocks noGrp="1"/>
          </p:cNvSpPr>
          <p:nvPr>
            <p:ph type="sldNum" sz="quarter" idx="12"/>
          </p:nvPr>
        </p:nvSpPr>
        <p:spPr/>
        <p:txBody>
          <a:bodyPr/>
          <a:lstStyle/>
          <a:p>
            <a:fld id="{17B34911-93C7-A140-B17B-5929F2B6B3A6}" type="slidenum">
              <a:rPr lang="en-US" smtClean="0"/>
              <a:t>‹#›</a:t>
            </a:fld>
            <a:endParaRPr lang="en-US"/>
          </a:p>
        </p:txBody>
      </p:sp>
    </p:spTree>
    <p:extLst>
      <p:ext uri="{BB962C8B-B14F-4D97-AF65-F5344CB8AC3E}">
        <p14:creationId xmlns:p14="http://schemas.microsoft.com/office/powerpoint/2010/main" val="4137738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6E2A9-47B3-1E4B-86F1-2D025D7368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165045-6744-9049-B8C3-FE0E3A2774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4C3DA7-6593-0544-AC51-457F713335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D39224-B125-5C42-8DCC-A4225DF6F850}"/>
              </a:ext>
            </a:extLst>
          </p:cNvPr>
          <p:cNvSpPr>
            <a:spLocks noGrp="1"/>
          </p:cNvSpPr>
          <p:nvPr>
            <p:ph type="dt" sz="half" idx="10"/>
          </p:nvPr>
        </p:nvSpPr>
        <p:spPr/>
        <p:txBody>
          <a:bodyPr/>
          <a:lstStyle/>
          <a:p>
            <a:fld id="{C11EFBE8-46C5-0F4A-AF45-DBC9F37DD045}" type="datetimeFigureOut">
              <a:rPr lang="en-US" smtClean="0"/>
              <a:t>9/5/23</a:t>
            </a:fld>
            <a:endParaRPr lang="en-US"/>
          </a:p>
        </p:txBody>
      </p:sp>
      <p:sp>
        <p:nvSpPr>
          <p:cNvPr id="6" name="Footer Placeholder 5">
            <a:extLst>
              <a:ext uri="{FF2B5EF4-FFF2-40B4-BE49-F238E27FC236}">
                <a16:creationId xmlns:a16="http://schemas.microsoft.com/office/drawing/2014/main" id="{8FE5CCFC-45BE-BD40-9D7C-DA88E4ED64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79F032-DA30-EC44-B888-9E64DC363405}"/>
              </a:ext>
            </a:extLst>
          </p:cNvPr>
          <p:cNvSpPr>
            <a:spLocks noGrp="1"/>
          </p:cNvSpPr>
          <p:nvPr>
            <p:ph type="sldNum" sz="quarter" idx="12"/>
          </p:nvPr>
        </p:nvSpPr>
        <p:spPr/>
        <p:txBody>
          <a:bodyPr/>
          <a:lstStyle/>
          <a:p>
            <a:fld id="{17B34911-93C7-A140-B17B-5929F2B6B3A6}" type="slidenum">
              <a:rPr lang="en-US" smtClean="0"/>
              <a:t>‹#›</a:t>
            </a:fld>
            <a:endParaRPr lang="en-US"/>
          </a:p>
        </p:txBody>
      </p:sp>
    </p:spTree>
    <p:extLst>
      <p:ext uri="{BB962C8B-B14F-4D97-AF65-F5344CB8AC3E}">
        <p14:creationId xmlns:p14="http://schemas.microsoft.com/office/powerpoint/2010/main" val="248404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ABC47-A771-EF49-A861-F31160DC60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A3DB48-D845-3F4A-8D18-CF5BD2ED0E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12E510-055D-0F46-9701-198A4E5BFA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F20955-CD7E-C349-A217-91F9784A1AE6}"/>
              </a:ext>
            </a:extLst>
          </p:cNvPr>
          <p:cNvSpPr>
            <a:spLocks noGrp="1"/>
          </p:cNvSpPr>
          <p:nvPr>
            <p:ph type="dt" sz="half" idx="10"/>
          </p:nvPr>
        </p:nvSpPr>
        <p:spPr/>
        <p:txBody>
          <a:bodyPr/>
          <a:lstStyle/>
          <a:p>
            <a:fld id="{C11EFBE8-46C5-0F4A-AF45-DBC9F37DD045}" type="datetimeFigureOut">
              <a:rPr lang="en-US" smtClean="0"/>
              <a:t>9/5/23</a:t>
            </a:fld>
            <a:endParaRPr lang="en-US"/>
          </a:p>
        </p:txBody>
      </p:sp>
      <p:sp>
        <p:nvSpPr>
          <p:cNvPr id="6" name="Footer Placeholder 5">
            <a:extLst>
              <a:ext uri="{FF2B5EF4-FFF2-40B4-BE49-F238E27FC236}">
                <a16:creationId xmlns:a16="http://schemas.microsoft.com/office/drawing/2014/main" id="{CFA73751-62ED-8B41-82A9-8DB289BA16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CB9FEC-CB44-184B-AE61-C3D58CF12C7A}"/>
              </a:ext>
            </a:extLst>
          </p:cNvPr>
          <p:cNvSpPr>
            <a:spLocks noGrp="1"/>
          </p:cNvSpPr>
          <p:nvPr>
            <p:ph type="sldNum" sz="quarter" idx="12"/>
          </p:nvPr>
        </p:nvSpPr>
        <p:spPr/>
        <p:txBody>
          <a:bodyPr/>
          <a:lstStyle/>
          <a:p>
            <a:fld id="{17B34911-93C7-A140-B17B-5929F2B6B3A6}" type="slidenum">
              <a:rPr lang="en-US" smtClean="0"/>
              <a:t>‹#›</a:t>
            </a:fld>
            <a:endParaRPr lang="en-US"/>
          </a:p>
        </p:txBody>
      </p:sp>
    </p:spTree>
    <p:extLst>
      <p:ext uri="{BB962C8B-B14F-4D97-AF65-F5344CB8AC3E}">
        <p14:creationId xmlns:p14="http://schemas.microsoft.com/office/powerpoint/2010/main" val="2960018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F5DE30-1AA0-014A-BA45-1D53F7F617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69FFE3-B6B3-4843-A7A4-7AF4A37DC9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A112CE-E1DC-264B-84E0-D9A50E8B44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1EFBE8-46C5-0F4A-AF45-DBC9F37DD045}" type="datetimeFigureOut">
              <a:rPr lang="en-US" smtClean="0"/>
              <a:t>9/5/23</a:t>
            </a:fld>
            <a:endParaRPr lang="en-US"/>
          </a:p>
        </p:txBody>
      </p:sp>
      <p:sp>
        <p:nvSpPr>
          <p:cNvPr id="5" name="Footer Placeholder 4">
            <a:extLst>
              <a:ext uri="{FF2B5EF4-FFF2-40B4-BE49-F238E27FC236}">
                <a16:creationId xmlns:a16="http://schemas.microsoft.com/office/drawing/2014/main" id="{D3B8A90A-751F-6646-BBF7-02EEE2E9FA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BEFC43-85DC-B043-9060-626F2F0461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B34911-93C7-A140-B17B-5929F2B6B3A6}" type="slidenum">
              <a:rPr lang="en-US" smtClean="0"/>
              <a:t>‹#›</a:t>
            </a:fld>
            <a:endParaRPr lang="en-US"/>
          </a:p>
        </p:txBody>
      </p:sp>
    </p:spTree>
    <p:extLst>
      <p:ext uri="{BB962C8B-B14F-4D97-AF65-F5344CB8AC3E}">
        <p14:creationId xmlns:p14="http://schemas.microsoft.com/office/powerpoint/2010/main" val="1808579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3289-DF0B-E44E-AC26-BD6648118274}"/>
              </a:ext>
            </a:extLst>
          </p:cNvPr>
          <p:cNvSpPr>
            <a:spLocks noGrp="1"/>
          </p:cNvSpPr>
          <p:nvPr>
            <p:ph type="ctrTitle"/>
          </p:nvPr>
        </p:nvSpPr>
        <p:spPr/>
        <p:txBody>
          <a:bodyPr>
            <a:normAutofit/>
          </a:bodyPr>
          <a:lstStyle/>
          <a:p>
            <a:r>
              <a:rPr lang="en-US" sz="4000" dirty="0"/>
              <a:t>ASTR 535 : Observational Techniques</a:t>
            </a:r>
          </a:p>
        </p:txBody>
      </p:sp>
      <p:sp>
        <p:nvSpPr>
          <p:cNvPr id="3" name="Subtitle 2">
            <a:extLst>
              <a:ext uri="{FF2B5EF4-FFF2-40B4-BE49-F238E27FC236}">
                <a16:creationId xmlns:a16="http://schemas.microsoft.com/office/drawing/2014/main" id="{82F8B35F-ECCA-A24A-B994-FA3C3747909F}"/>
              </a:ext>
            </a:extLst>
          </p:cNvPr>
          <p:cNvSpPr>
            <a:spLocks noGrp="1"/>
          </p:cNvSpPr>
          <p:nvPr>
            <p:ph type="subTitle" idx="1"/>
          </p:nvPr>
        </p:nvSpPr>
        <p:spPr/>
        <p:txBody>
          <a:bodyPr/>
          <a:lstStyle/>
          <a:p>
            <a:r>
              <a:rPr lang="en-US" dirty="0"/>
              <a:t>Uncertainties and Error Propagation</a:t>
            </a:r>
          </a:p>
          <a:p>
            <a:r>
              <a:rPr lang="en-US" dirty="0"/>
              <a:t>Probability distribution functions and their statistics</a:t>
            </a:r>
          </a:p>
        </p:txBody>
      </p:sp>
    </p:spTree>
    <p:extLst>
      <p:ext uri="{BB962C8B-B14F-4D97-AF65-F5344CB8AC3E}">
        <p14:creationId xmlns:p14="http://schemas.microsoft.com/office/powerpoint/2010/main" val="1421945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59CB2-CCA8-1B48-BF82-548A7313B800}"/>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2BB7634E-EA19-1D47-8124-A1CA09CB4AFB}"/>
              </a:ext>
            </a:extLst>
          </p:cNvPr>
          <p:cNvSpPr>
            <a:spLocks noGrp="1"/>
          </p:cNvSpPr>
          <p:nvPr>
            <p:ph idx="1"/>
          </p:nvPr>
        </p:nvSpPr>
        <p:spPr/>
        <p:txBody>
          <a:bodyPr/>
          <a:lstStyle/>
          <a:p>
            <a:r>
              <a:rPr lang="en-US" dirty="0"/>
              <a:t>Understand the Poisson distribution and when it applies. </a:t>
            </a:r>
          </a:p>
          <a:p>
            <a:r>
              <a:rPr lang="en-US" dirty="0"/>
              <a:t>Know how the variance/standard deviation of the Poisson distribution is related to the mean of the distribution.</a:t>
            </a:r>
          </a:p>
          <a:p>
            <a:r>
              <a:rPr lang="en-US" dirty="0"/>
              <a:t>Know what a Gaussian (normal) distribution is, including the full functional form of it. </a:t>
            </a:r>
          </a:p>
          <a:p>
            <a:r>
              <a:rPr lang="en-US" dirty="0"/>
              <a:t>Understand under what circumstances the Poisson distribution is similar to a normal distribution.</a:t>
            </a:r>
          </a:p>
          <a:p>
            <a:endParaRPr lang="en-US" dirty="0"/>
          </a:p>
        </p:txBody>
      </p:sp>
    </p:spTree>
    <p:extLst>
      <p:ext uri="{BB962C8B-B14F-4D97-AF65-F5344CB8AC3E}">
        <p14:creationId xmlns:p14="http://schemas.microsoft.com/office/powerpoint/2010/main" val="617638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B80E0-6DA6-FF4D-9333-98C5EA403BC8}"/>
              </a:ext>
            </a:extLst>
          </p:cNvPr>
          <p:cNvSpPr>
            <a:spLocks noGrp="1"/>
          </p:cNvSpPr>
          <p:nvPr>
            <p:ph type="title"/>
          </p:nvPr>
        </p:nvSpPr>
        <p:spPr/>
        <p:txBody>
          <a:bodyPr/>
          <a:lstStyle/>
          <a:p>
            <a:r>
              <a:rPr lang="en-US" dirty="0"/>
              <a:t>Probability distribution function for counting photons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A26B199-623F-434D-9D06-CC2AEB8852CB}"/>
                  </a:ext>
                </a:extLst>
              </p:cNvPr>
              <p:cNvSpPr>
                <a:spLocks noGrp="1"/>
              </p:cNvSpPr>
              <p:nvPr>
                <p:ph idx="1"/>
              </p:nvPr>
            </p:nvSpPr>
            <p:spPr/>
            <p:txBody>
              <a:bodyPr>
                <a:normAutofit fontScale="92500" lnSpcReduction="10000"/>
              </a:bodyPr>
              <a:lstStyle/>
              <a:p>
                <a:r>
                  <a:rPr lang="en-US" dirty="0"/>
                  <a:t>For photons, the PDF of observed counts given some true incident count is given by the Poisson distribution</a:t>
                </a:r>
              </a:p>
              <a:p>
                <a:r>
                  <a:rPr lang="en-US" dirty="0"/>
                  <a:t>Poisson distribution is derived from the binomial distribution </a:t>
                </a:r>
              </a:p>
              <a:p>
                <a:pPr marL="0" indent="0">
                  <a:buNone/>
                </a:pPr>
                <a:r>
                  <a:rPr lang="en-US" dirty="0"/>
                  <a:t>       P(</a:t>
                </a:r>
                <a:r>
                  <a:rPr lang="en-US" dirty="0" err="1"/>
                  <a:t>x,n,p</a:t>
                </a:r>
                <a:r>
                  <a:rPr lang="en-US" dirty="0"/>
                  <a:t>)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𝑝𝑥</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m:t>
                            </m:r>
                          </m:e>
                          <m:sup>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sup>
                        </m:sSup>
                      </m:num>
                      <m:den>
                        <m:r>
                          <a:rPr lang="en-US" b="0" i="1" smtClean="0">
                            <a:latin typeface="Cambria Math" panose="02040503050406030204" pitchFamily="18" charset="0"/>
                          </a:rPr>
                          <m:t>𝑥</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𝑥</m:t>
                            </m:r>
                          </m:e>
                        </m:d>
                        <m:r>
                          <a:rPr lang="en-US" b="0" i="1" smtClean="0">
                            <a:latin typeface="Cambria Math" panose="02040503050406030204" pitchFamily="18" charset="0"/>
                          </a:rPr>
                          <m:t>!</m:t>
                        </m:r>
                      </m:den>
                    </m:f>
                  </m:oMath>
                </a14:m>
                <a:endParaRPr lang="en-US" dirty="0"/>
              </a:p>
              <a:p>
                <a:pPr marL="0" indent="0">
                  <a:buNone/>
                </a:pPr>
                <a:r>
                  <a:rPr lang="en-US" dirty="0"/>
                  <a:t>which gives the probability of observing a particular value, x, given a total number of events, n, and a probability of observing x in a given event, p, under the assumption that events are independent</a:t>
                </a:r>
              </a:p>
              <a:p>
                <a:r>
                  <a:rPr lang="en-US" dirty="0"/>
                  <a:t>Can derive mean and variance:</a:t>
                </a:r>
              </a:p>
              <a:p>
                <a:pPr marL="0" indent="0">
                  <a:buNone/>
                </a:pPr>
                <a:r>
                  <a:rPr lang="en-US" dirty="0"/>
                  <a:t>                        𝜇 = np</a:t>
                </a:r>
              </a:p>
              <a:p>
                <a:pPr marL="0" indent="0">
                  <a:buNone/>
                </a:pPr>
                <a:r>
                  <a:rPr lang="en-US" dirty="0"/>
                  <a:t>                        𝜎</a:t>
                </a:r>
                <a:r>
                  <a:rPr lang="en-US" baseline="30000" dirty="0"/>
                  <a:t>2</a:t>
                </a:r>
                <a:r>
                  <a:rPr lang="en-US" dirty="0"/>
                  <a:t> = np(1-p)</a:t>
                </a:r>
              </a:p>
            </p:txBody>
          </p:sp>
        </mc:Choice>
        <mc:Fallback xmlns="">
          <p:sp>
            <p:nvSpPr>
              <p:cNvPr id="3" name="Content Placeholder 2">
                <a:extLst>
                  <a:ext uri="{FF2B5EF4-FFF2-40B4-BE49-F238E27FC236}">
                    <a16:creationId xmlns:a16="http://schemas.microsoft.com/office/drawing/2014/main" id="{0A26B199-623F-434D-9D06-CC2AEB8852CB}"/>
                  </a:ext>
                </a:extLst>
              </p:cNvPr>
              <p:cNvSpPr>
                <a:spLocks noGrp="1" noRot="1" noChangeAspect="1" noMove="1" noResize="1" noEditPoints="1" noAdjustHandles="1" noChangeArrowheads="1" noChangeShapeType="1" noTextEdit="1"/>
              </p:cNvSpPr>
              <p:nvPr>
                <p:ph idx="1"/>
              </p:nvPr>
            </p:nvSpPr>
            <p:spPr>
              <a:blipFill>
                <a:blip r:embed="rId2"/>
                <a:stretch>
                  <a:fillRect l="-1086" t="-2616" r="-362" b="-1453"/>
                </a:stretch>
              </a:blipFill>
            </p:spPr>
            <p:txBody>
              <a:bodyPr/>
              <a:lstStyle/>
              <a:p>
                <a:r>
                  <a:rPr lang="en-US">
                    <a:noFill/>
                  </a:rPr>
                  <a:t> </a:t>
                </a:r>
              </a:p>
            </p:txBody>
          </p:sp>
        </mc:Fallback>
      </mc:AlternateContent>
      <p:sp>
        <p:nvSpPr>
          <p:cNvPr id="5" name="AutoShape 2" descr="$\displaystyle {n! p^x (1-p)^{n-x} \over x! (n-x)!}$">
            <a:extLst>
              <a:ext uri="{FF2B5EF4-FFF2-40B4-BE49-F238E27FC236}">
                <a16:creationId xmlns:a16="http://schemas.microsoft.com/office/drawing/2014/main" id="{51871019-DEA9-F54F-9FCB-07E812C28C7C}"/>
              </a:ext>
            </a:extLst>
          </p:cNvPr>
          <p:cNvSpPr>
            <a:spLocks noChangeAspect="1" noChangeArrowheads="1"/>
          </p:cNvSpPr>
          <p:nvPr/>
        </p:nvSpPr>
        <p:spPr bwMode="auto">
          <a:xfrm>
            <a:off x="423863"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77545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F1BC0-436D-884E-9F05-C2CF798E6153}"/>
              </a:ext>
            </a:extLst>
          </p:cNvPr>
          <p:cNvSpPr>
            <a:spLocks noGrp="1"/>
          </p:cNvSpPr>
          <p:nvPr>
            <p:ph type="title"/>
          </p:nvPr>
        </p:nvSpPr>
        <p:spPr/>
        <p:txBody>
          <a:bodyPr/>
          <a:lstStyle/>
          <a:p>
            <a:r>
              <a:rPr lang="en-US" dirty="0"/>
              <a:t>Poisson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8567359-AEFF-8E4D-BD11-4B7067AC946B}"/>
                  </a:ext>
                </a:extLst>
              </p:cNvPr>
              <p:cNvSpPr>
                <a:spLocks noGrp="1"/>
              </p:cNvSpPr>
              <p:nvPr>
                <p:ph idx="1"/>
              </p:nvPr>
            </p:nvSpPr>
            <p:spPr/>
            <p:txBody>
              <a:bodyPr>
                <a:normAutofit fontScale="92500"/>
              </a:bodyPr>
              <a:lstStyle/>
              <a:p>
                <a:r>
                  <a:rPr lang="en-US" dirty="0"/>
                  <a:t>For counting photons, </a:t>
                </a:r>
              </a:p>
              <a:p>
                <a:pPr lvl="1"/>
                <a:r>
                  <a:rPr lang="en-US" dirty="0"/>
                  <a:t>we don’t know n or p</a:t>
                </a:r>
              </a:p>
              <a:p>
                <a:pPr lvl="1"/>
                <a:r>
                  <a:rPr lang="en-US" dirty="0"/>
                  <a:t>we know that p &lt;&lt; 1</a:t>
                </a:r>
              </a:p>
              <a:p>
                <a:pPr lvl="1"/>
                <a:r>
                  <a:rPr lang="en-US" dirty="0"/>
                  <a:t>we either know the mean or can estimate it by making a measurement</a:t>
                </a:r>
              </a:p>
              <a:p>
                <a:r>
                  <a:rPr lang="en-US" dirty="0"/>
                  <a:t>In this limit, the binomial distribution approaches the Poisson distribution</a:t>
                </a:r>
              </a:p>
              <a:p>
                <a:pPr marL="0" indent="0">
                  <a:buNone/>
                </a:pPr>
                <a:r>
                  <a:rPr lang="en-US" dirty="0"/>
                  <a:t>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𝜇</m:t>
                        </m:r>
                      </m:e>
                    </m:d>
                    <m:r>
                      <a:rPr lang="en-US" b="0" i="0"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𝜇</m:t>
                        </m:r>
                        <m:r>
                          <a:rPr lang="en-US" b="0" i="1" baseline="30000" smtClean="0">
                            <a:latin typeface="Cambria Math" panose="02040503050406030204" pitchFamily="18" charset="0"/>
                          </a:rPr>
                          <m:t>𝑥</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𝜇</m:t>
                            </m:r>
                          </m:sup>
                        </m:sSup>
                      </m:num>
                      <m:den>
                        <m:r>
                          <a:rPr lang="en-US" b="0" i="1" smtClean="0">
                            <a:latin typeface="Cambria Math" panose="02040503050406030204" pitchFamily="18" charset="0"/>
                          </a:rPr>
                          <m:t>𝑥</m:t>
                        </m:r>
                        <m:r>
                          <a:rPr lang="en-US" b="0" i="1" smtClean="0">
                            <a:latin typeface="Cambria Math" panose="02040503050406030204" pitchFamily="18" charset="0"/>
                          </a:rPr>
                          <m:t>!</m:t>
                        </m:r>
                      </m:den>
                    </m:f>
                  </m:oMath>
                </a14:m>
                <a:endParaRPr lang="en-US" dirty="0"/>
              </a:p>
              <a:p>
                <a:r>
                  <a:rPr lang="en-US" dirty="0"/>
                  <a:t>For the variance, the binomial np(1-p) for p&lt;&lt;1 gives:</a:t>
                </a:r>
              </a:p>
              <a:p>
                <a:pPr marL="0" indent="0">
                  <a:buNone/>
                </a:pPr>
                <a:r>
                  <a:rPr lang="en-US" dirty="0"/>
                  <a:t>            𝜎</a:t>
                </a:r>
                <a:r>
                  <a:rPr lang="en-US" baseline="30000" dirty="0"/>
                  <a:t>2</a:t>
                </a:r>
                <a:r>
                  <a:rPr lang="en-US" dirty="0"/>
                  <a:t> = np = 𝜇</a:t>
                </a:r>
              </a:p>
              <a:p>
                <a:pPr marL="0" indent="0">
                  <a:buNone/>
                </a:pPr>
                <a:r>
                  <a:rPr lang="en-US" dirty="0"/>
                  <a:t>            𝜎 = </a:t>
                </a:r>
                <a14:m>
                  <m:oMath xmlns:m="http://schemas.openxmlformats.org/officeDocument/2006/math">
                    <m:rad>
                      <m:radPr>
                        <m:degHide m:val="on"/>
                        <m:ctrlPr>
                          <a:rPr lang="en-US" i="1" smtClean="0">
                            <a:latin typeface="Cambria Math" panose="02040503050406030204" pitchFamily="18" charset="0"/>
                          </a:rPr>
                        </m:ctrlPr>
                      </m:radPr>
                      <m:deg/>
                      <m:e>
                        <m:r>
                          <a:rPr lang="en-US" i="1" smtClean="0">
                            <a:latin typeface="Cambria Math" panose="02040503050406030204" pitchFamily="18" charset="0"/>
                          </a:rPr>
                          <m:t>𝜇</m:t>
                        </m:r>
                      </m:e>
                    </m:rad>
                  </m:oMath>
                </a14:m>
                <a:r>
                  <a:rPr lang="en-US" dirty="0"/>
                  <a:t>              </a:t>
                </a:r>
                <a:r>
                  <a:rPr lang="en-US" dirty="0">
                    <a:sym typeface="Wingdings" pitchFamily="2" charset="2"/>
                  </a:rPr>
                  <a:t> very important!</a:t>
                </a: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58567359-AEFF-8E4D-BD11-4B7067AC946B}"/>
                  </a:ext>
                </a:extLst>
              </p:cNvPr>
              <p:cNvSpPr>
                <a:spLocks noGrp="1" noRot="1" noChangeAspect="1" noMove="1" noResize="1" noEditPoints="1" noAdjustHandles="1" noChangeArrowheads="1" noChangeShapeType="1" noTextEdit="1"/>
              </p:cNvSpPr>
              <p:nvPr>
                <p:ph idx="1"/>
              </p:nvPr>
            </p:nvSpPr>
            <p:spPr>
              <a:blipFill>
                <a:blip r:embed="rId2"/>
                <a:stretch>
                  <a:fillRect l="-965" t="-2035"/>
                </a:stretch>
              </a:blipFill>
            </p:spPr>
            <p:txBody>
              <a:bodyPr/>
              <a:lstStyle/>
              <a:p>
                <a:r>
                  <a:rPr lang="en-US">
                    <a:noFill/>
                  </a:rPr>
                  <a:t> </a:t>
                </a:r>
              </a:p>
            </p:txBody>
          </p:sp>
        </mc:Fallback>
      </mc:AlternateContent>
    </p:spTree>
    <p:extLst>
      <p:ext uri="{BB962C8B-B14F-4D97-AF65-F5344CB8AC3E}">
        <p14:creationId xmlns:p14="http://schemas.microsoft.com/office/powerpoint/2010/main" val="428222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EF38B-BBB9-C74D-9B78-7D156DFF7D99}"/>
              </a:ext>
            </a:extLst>
          </p:cNvPr>
          <p:cNvSpPr>
            <a:spLocks noGrp="1"/>
          </p:cNvSpPr>
          <p:nvPr>
            <p:ph type="title"/>
          </p:nvPr>
        </p:nvSpPr>
        <p:spPr/>
        <p:txBody>
          <a:bodyPr/>
          <a:lstStyle/>
          <a:p>
            <a:r>
              <a:rPr lang="en-US" dirty="0"/>
              <a:t>Poisson distribution</a:t>
            </a:r>
          </a:p>
        </p:txBody>
      </p:sp>
      <p:pic>
        <p:nvPicPr>
          <p:cNvPr id="4" name="Content Placeholder 3">
            <a:extLst>
              <a:ext uri="{FF2B5EF4-FFF2-40B4-BE49-F238E27FC236}">
                <a16:creationId xmlns:a16="http://schemas.microsoft.com/office/drawing/2014/main" id="{108F2C88-87CE-D64C-8A5D-4FF52A3CAC85}"/>
              </a:ext>
            </a:extLst>
          </p:cNvPr>
          <p:cNvPicPr>
            <a:picLocks noGrp="1" noChangeAspect="1"/>
          </p:cNvPicPr>
          <p:nvPr>
            <p:ph idx="1"/>
          </p:nvPr>
        </p:nvPicPr>
        <p:blipFill>
          <a:blip r:embed="rId2"/>
          <a:stretch>
            <a:fillRect/>
          </a:stretch>
        </p:blipFill>
        <p:spPr>
          <a:xfrm>
            <a:off x="6419931" y="0"/>
            <a:ext cx="5418778" cy="7012538"/>
          </a:xfrm>
        </p:spPr>
      </p:pic>
      <p:sp>
        <p:nvSpPr>
          <p:cNvPr id="5" name="TextBox 4">
            <a:extLst>
              <a:ext uri="{FF2B5EF4-FFF2-40B4-BE49-F238E27FC236}">
                <a16:creationId xmlns:a16="http://schemas.microsoft.com/office/drawing/2014/main" id="{D1D9B971-C326-884B-A9A6-9D0B76A3626C}"/>
              </a:ext>
            </a:extLst>
          </p:cNvPr>
          <p:cNvSpPr txBox="1"/>
          <p:nvPr/>
        </p:nvSpPr>
        <p:spPr>
          <a:xfrm>
            <a:off x="457200" y="1690688"/>
            <a:ext cx="5791199" cy="3693319"/>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sz="2400" dirty="0"/>
              <a:t>Applies for discrete quantities</a:t>
            </a:r>
          </a:p>
          <a:p>
            <a:pPr marL="285750" indent="-285750">
              <a:buFont typeface="Arial" panose="020B0604020202020204" pitchFamily="34" charset="0"/>
              <a:buChar char="•"/>
            </a:pPr>
            <a:r>
              <a:rPr lang="en-US" sz="2400" dirty="0"/>
              <a:t>Can’t count less than zero!</a:t>
            </a:r>
          </a:p>
          <a:p>
            <a:pPr marL="285750" indent="-285750">
              <a:buFont typeface="Arial" panose="020B0604020202020204" pitchFamily="34" charset="0"/>
              <a:buChar char="•"/>
            </a:pPr>
            <a:r>
              <a:rPr lang="en-US" sz="2400" dirty="0"/>
              <a:t>Distribution is not symmetric, esp. for low means</a:t>
            </a:r>
          </a:p>
          <a:p>
            <a:pPr marL="285750" indent="-285750">
              <a:buFont typeface="Arial" panose="020B0604020202020204" pitchFamily="34" charset="0"/>
              <a:buChar char="•"/>
            </a:pPr>
            <a:r>
              <a:rPr lang="en-US" sz="2400" dirty="0"/>
              <a:t>At high means, approaches a Gaussian (normal) distribution</a:t>
            </a:r>
          </a:p>
          <a:p>
            <a:pPr marL="285750" indent="-285750">
              <a:buFont typeface="Arial" panose="020B0604020202020204" pitchFamily="34" charset="0"/>
              <a:buChar char="•"/>
            </a:pPr>
            <a:r>
              <a:rPr lang="en-US" sz="2400" dirty="0"/>
              <a:t>Poisson distribution is applicable to any counting experiment, and is sometimes called counting statistics</a:t>
            </a:r>
          </a:p>
        </p:txBody>
      </p:sp>
    </p:spTree>
    <p:extLst>
      <p:ext uri="{BB962C8B-B14F-4D97-AF65-F5344CB8AC3E}">
        <p14:creationId xmlns:p14="http://schemas.microsoft.com/office/powerpoint/2010/main" val="2036229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A3096-ACAD-0945-8052-404A323FEE40}"/>
              </a:ext>
            </a:extLst>
          </p:cNvPr>
          <p:cNvSpPr>
            <a:spLocks noGrp="1"/>
          </p:cNvSpPr>
          <p:nvPr>
            <p:ph type="title"/>
          </p:nvPr>
        </p:nvSpPr>
        <p:spPr/>
        <p:txBody>
          <a:bodyPr/>
          <a:lstStyle/>
          <a:p>
            <a:r>
              <a:rPr lang="en-US" dirty="0"/>
              <a:t>Gaussian (normal) distribution</a:t>
            </a:r>
          </a:p>
        </p:txBody>
      </p:sp>
      <p:sp>
        <p:nvSpPr>
          <p:cNvPr id="3" name="Content Placeholder 2">
            <a:extLst>
              <a:ext uri="{FF2B5EF4-FFF2-40B4-BE49-F238E27FC236}">
                <a16:creationId xmlns:a16="http://schemas.microsoft.com/office/drawing/2014/main" id="{5028BA74-7E2E-F04C-9994-CB51EA67F42C}"/>
              </a:ext>
            </a:extLst>
          </p:cNvPr>
          <p:cNvSpPr>
            <a:spLocks noGrp="1"/>
          </p:cNvSpPr>
          <p:nvPr>
            <p:ph idx="1"/>
          </p:nvPr>
        </p:nvSpPr>
        <p:spPr/>
        <p:txBody>
          <a:bodyPr/>
          <a:lstStyle/>
          <a:p>
            <a:r>
              <a:rPr lang="en-US" dirty="0"/>
              <a:t>Gaussian distribution is important for several reasons</a:t>
            </a:r>
          </a:p>
          <a:p>
            <a:pPr lvl="1"/>
            <a:r>
              <a:rPr lang="en-US" dirty="0"/>
              <a:t>Poisson approaches Gaussian for large mean</a:t>
            </a:r>
          </a:p>
          <a:p>
            <a:pPr lvl="1"/>
            <a:r>
              <a:rPr lang="en-US" dirty="0"/>
              <a:t>Gaussian describes some other noise sources in observing, in particular, the instrumental noise known as readout noise</a:t>
            </a:r>
          </a:p>
          <a:p>
            <a:pPr lvl="1"/>
            <a:r>
              <a:rPr lang="en-US" dirty="0"/>
              <a:t>Many quantities in nature appear to be distributed according to a normal distribution, perhaps due to the </a:t>
            </a:r>
            <a:r>
              <a:rPr lang="en-US" i="1" dirty="0"/>
              <a:t>central limit theorem</a:t>
            </a:r>
          </a:p>
          <a:p>
            <a:r>
              <a:rPr lang="en-US" dirty="0"/>
              <a:t>But certainly, not all PDFs are Gaussian!</a:t>
            </a:r>
          </a:p>
        </p:txBody>
      </p:sp>
    </p:spTree>
    <p:extLst>
      <p:ext uri="{BB962C8B-B14F-4D97-AF65-F5344CB8AC3E}">
        <p14:creationId xmlns:p14="http://schemas.microsoft.com/office/powerpoint/2010/main" val="224840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21F9-5F66-204B-A111-401800082273}"/>
              </a:ext>
            </a:extLst>
          </p:cNvPr>
          <p:cNvSpPr>
            <a:spLocks noGrp="1"/>
          </p:cNvSpPr>
          <p:nvPr>
            <p:ph type="title"/>
          </p:nvPr>
        </p:nvSpPr>
        <p:spPr/>
        <p:txBody>
          <a:bodyPr/>
          <a:lstStyle/>
          <a:p>
            <a:r>
              <a:rPr lang="en-US" dirty="0"/>
              <a:t>Gaussian (normal)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7B3C1B5-D2E2-6148-84A8-F91818E80BBD}"/>
                  </a:ext>
                </a:extLst>
              </p:cNvPr>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𝜎</m:t>
                          </m:r>
                        </m:e>
                      </m:d>
                      <m:r>
                        <a:rPr lang="en-US" b="0" i="1"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𝜎</m:t>
                          </m:r>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e>
                          </m:rad>
                        </m:den>
                      </m:f>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e>
                              </m:d>
                              <m:r>
                                <a:rPr lang="en-US" b="0" i="1" baseline="30000" smtClean="0">
                                  <a:latin typeface="Cambria Math" panose="02040503050406030204" pitchFamily="18" charset="0"/>
                                  <a:ea typeface="Cambria Math" panose="02040503050406030204" pitchFamily="18" charset="0"/>
                                </a:rPr>
                                <m:t>2</m:t>
                              </m:r>
                            </m:num>
                            <m:den>
                              <m:r>
                                <a:rPr lang="en-US" b="0" i="1" smtClean="0">
                                  <a:latin typeface="Cambria Math" panose="02040503050406030204" pitchFamily="18" charset="0"/>
                                  <a:ea typeface="Cambria Math" panose="02040503050406030204" pitchFamily="18" charset="0"/>
                                </a:rPr>
                                <m:t>2</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   </m:t>
                              </m:r>
                            </m:den>
                          </m:f>
                        </m:sup>
                      </m:sSup>
                    </m:oMath>
                  </m:oMathPara>
                </a14:m>
                <a:endParaRPr lang="en-US" dirty="0"/>
              </a:p>
            </p:txBody>
          </p:sp>
        </mc:Choice>
        <mc:Fallback xmlns="">
          <p:sp>
            <p:nvSpPr>
              <p:cNvPr id="3" name="Content Placeholder 2">
                <a:extLst>
                  <a:ext uri="{FF2B5EF4-FFF2-40B4-BE49-F238E27FC236}">
                    <a16:creationId xmlns:a16="http://schemas.microsoft.com/office/drawing/2014/main" id="{47B3C1B5-D2E2-6148-84A8-F91818E80BBD}"/>
                  </a:ext>
                </a:extLst>
              </p:cNvPr>
              <p:cNvSpPr>
                <a:spLocks noGrp="1" noRot="1" noChangeAspect="1" noMove="1" noResize="1" noEditPoints="1" noAdjustHandles="1" noChangeArrowheads="1" noChangeShapeType="1" noTextEdit="1"/>
              </p:cNvSpPr>
              <p:nvPr>
                <p:ph idx="1"/>
              </p:nvPr>
            </p:nvSpPr>
            <p:spPr>
              <a:blipFill>
                <a:blip r:embed="rId2"/>
                <a:stretch>
                  <a:fillRect t="-291"/>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56216B0E-A906-D249-8E19-3AE435EAC6CB}"/>
              </a:ext>
            </a:extLst>
          </p:cNvPr>
          <p:cNvPicPr>
            <a:picLocks noChangeAspect="1"/>
          </p:cNvPicPr>
          <p:nvPr/>
        </p:nvPicPr>
        <p:blipFill>
          <a:blip r:embed="rId3"/>
          <a:stretch>
            <a:fillRect/>
          </a:stretch>
        </p:blipFill>
        <p:spPr>
          <a:xfrm>
            <a:off x="3490329" y="3406775"/>
            <a:ext cx="4864100" cy="3086100"/>
          </a:xfrm>
          <a:prstGeom prst="rect">
            <a:avLst/>
          </a:prstGeom>
        </p:spPr>
      </p:pic>
    </p:spTree>
    <p:extLst>
      <p:ext uri="{BB962C8B-B14F-4D97-AF65-F5344CB8AC3E}">
        <p14:creationId xmlns:p14="http://schemas.microsoft.com/office/powerpoint/2010/main" val="1524718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535C8-9DAD-AD49-B741-A4AC4FBF59E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1F697DB-EE86-FA4F-A11D-CF63ABA639B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42571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3289-DF0B-E44E-AC26-BD6648118274}"/>
              </a:ext>
            </a:extLst>
          </p:cNvPr>
          <p:cNvSpPr>
            <a:spLocks noGrp="1"/>
          </p:cNvSpPr>
          <p:nvPr>
            <p:ph type="ctrTitle"/>
          </p:nvPr>
        </p:nvSpPr>
        <p:spPr/>
        <p:txBody>
          <a:bodyPr>
            <a:normAutofit/>
          </a:bodyPr>
          <a:lstStyle/>
          <a:p>
            <a:r>
              <a:rPr lang="en-US" sz="4000" dirty="0"/>
              <a:t>ASTR 535 : Observational Techniques</a:t>
            </a:r>
          </a:p>
        </p:txBody>
      </p:sp>
      <p:sp>
        <p:nvSpPr>
          <p:cNvPr id="3" name="Subtitle 2">
            <a:extLst>
              <a:ext uri="{FF2B5EF4-FFF2-40B4-BE49-F238E27FC236}">
                <a16:creationId xmlns:a16="http://schemas.microsoft.com/office/drawing/2014/main" id="{82F8B35F-ECCA-A24A-B994-FA3C3747909F}"/>
              </a:ext>
            </a:extLst>
          </p:cNvPr>
          <p:cNvSpPr>
            <a:spLocks noGrp="1"/>
          </p:cNvSpPr>
          <p:nvPr>
            <p:ph type="subTitle" idx="1"/>
          </p:nvPr>
        </p:nvSpPr>
        <p:spPr/>
        <p:txBody>
          <a:bodyPr/>
          <a:lstStyle/>
          <a:p>
            <a:r>
              <a:rPr lang="en-US" dirty="0"/>
              <a:t>Uncertainties and Error Propagation</a:t>
            </a:r>
          </a:p>
          <a:p>
            <a:r>
              <a:rPr lang="en-US" dirty="0"/>
              <a:t>Using uncertainties and confidence limits</a:t>
            </a:r>
          </a:p>
        </p:txBody>
      </p:sp>
    </p:spTree>
    <p:extLst>
      <p:ext uri="{BB962C8B-B14F-4D97-AF65-F5344CB8AC3E}">
        <p14:creationId xmlns:p14="http://schemas.microsoft.com/office/powerpoint/2010/main" val="2760984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59CB2-CCA8-1B48-BF82-548A7313B800}"/>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2BB7634E-EA19-1D47-8124-A1CA09CB4AFB}"/>
              </a:ext>
            </a:extLst>
          </p:cNvPr>
          <p:cNvSpPr>
            <a:spLocks noGrp="1"/>
          </p:cNvSpPr>
          <p:nvPr>
            <p:ph idx="1"/>
          </p:nvPr>
        </p:nvSpPr>
        <p:spPr/>
        <p:txBody>
          <a:bodyPr/>
          <a:lstStyle/>
          <a:p>
            <a:r>
              <a:rPr lang="en-US" dirty="0"/>
              <a:t>Understand different circumstances under which you need to understand uncertainties and their importance</a:t>
            </a:r>
          </a:p>
          <a:p>
            <a:r>
              <a:rPr lang="en-US" dirty="0"/>
              <a:t>Know how uncertainties are represented and how confidence intervals are used</a:t>
            </a:r>
          </a:p>
          <a:p>
            <a:r>
              <a:rPr lang="en-US" dirty="0"/>
              <a:t>Understand how to assess whether a data series is consistent with a hypothesis and the stated uncertainties</a:t>
            </a:r>
          </a:p>
        </p:txBody>
      </p:sp>
    </p:spTree>
    <p:extLst>
      <p:ext uri="{BB962C8B-B14F-4D97-AF65-F5344CB8AC3E}">
        <p14:creationId xmlns:p14="http://schemas.microsoft.com/office/powerpoint/2010/main" val="4139137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A9A33-9E57-D046-B91A-78CD64CC9BBE}"/>
              </a:ext>
            </a:extLst>
          </p:cNvPr>
          <p:cNvSpPr>
            <a:spLocks noGrp="1"/>
          </p:cNvSpPr>
          <p:nvPr>
            <p:ph type="title"/>
          </p:nvPr>
        </p:nvSpPr>
        <p:spPr/>
        <p:txBody>
          <a:bodyPr/>
          <a:lstStyle/>
          <a:p>
            <a:r>
              <a:rPr lang="en-US" dirty="0"/>
              <a:t>Importance of uncertainties: applications</a:t>
            </a:r>
          </a:p>
        </p:txBody>
      </p:sp>
      <p:sp>
        <p:nvSpPr>
          <p:cNvPr id="3" name="Content Placeholder 2">
            <a:extLst>
              <a:ext uri="{FF2B5EF4-FFF2-40B4-BE49-F238E27FC236}">
                <a16:creationId xmlns:a16="http://schemas.microsoft.com/office/drawing/2014/main" id="{42AC5E55-D342-2249-9E68-C549D204078F}"/>
              </a:ext>
            </a:extLst>
          </p:cNvPr>
          <p:cNvSpPr>
            <a:spLocks noGrp="1"/>
          </p:cNvSpPr>
          <p:nvPr>
            <p:ph idx="1"/>
          </p:nvPr>
        </p:nvSpPr>
        <p:spPr/>
        <p:txBody>
          <a:bodyPr/>
          <a:lstStyle/>
          <a:p>
            <a:r>
              <a:rPr lang="en-US" dirty="0"/>
              <a:t>Exposure time calculation : how much time is needed to bring uncertainties to required level</a:t>
            </a:r>
          </a:p>
          <a:p>
            <a:r>
              <a:rPr lang="en-US" dirty="0"/>
              <a:t>Is observed scatter consistent with expectation?</a:t>
            </a:r>
          </a:p>
          <a:p>
            <a:pPr lvl="1"/>
            <a:r>
              <a:rPr lang="en-US" dirty="0"/>
              <a:t>If not, need to revise expectation or investigate uncertainties</a:t>
            </a:r>
          </a:p>
          <a:p>
            <a:r>
              <a:rPr lang="en-US" dirty="0"/>
              <a:t>Distinguish scientific hypotheses</a:t>
            </a:r>
          </a:p>
        </p:txBody>
      </p:sp>
    </p:spTree>
    <p:extLst>
      <p:ext uri="{BB962C8B-B14F-4D97-AF65-F5344CB8AC3E}">
        <p14:creationId xmlns:p14="http://schemas.microsoft.com/office/powerpoint/2010/main" val="211047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F205B-AD93-F843-A4E8-77B0F942305C}"/>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958B9FC8-6718-1A41-8B3D-8176C367C07E}"/>
              </a:ext>
            </a:extLst>
          </p:cNvPr>
          <p:cNvSpPr>
            <a:spLocks noGrp="1"/>
          </p:cNvSpPr>
          <p:nvPr>
            <p:ph idx="1"/>
          </p:nvPr>
        </p:nvSpPr>
        <p:spPr/>
        <p:txBody>
          <a:bodyPr/>
          <a:lstStyle/>
          <a:p>
            <a:r>
              <a:rPr lang="en-US" dirty="0"/>
              <a:t>Understand the concept of probability distribution functions and basic quantities used to describe them: mean, variance, standard deviation. </a:t>
            </a:r>
          </a:p>
          <a:p>
            <a:r>
              <a:rPr lang="en-US" dirty="0"/>
              <a:t>Understand the difference between population quantities and sample quantities.</a:t>
            </a:r>
          </a:p>
          <a:p>
            <a:r>
              <a:rPr lang="en-US" dirty="0"/>
              <a:t>Understand the impact of outliers and advantages and disadvantages of using robust estimators</a:t>
            </a:r>
          </a:p>
          <a:p>
            <a:endParaRPr lang="en-US" dirty="0"/>
          </a:p>
        </p:txBody>
      </p:sp>
    </p:spTree>
    <p:extLst>
      <p:ext uri="{BB962C8B-B14F-4D97-AF65-F5344CB8AC3E}">
        <p14:creationId xmlns:p14="http://schemas.microsoft.com/office/powerpoint/2010/main" val="1478857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17D6B-9D23-A647-9267-7A9CDF59E408}"/>
              </a:ext>
            </a:extLst>
          </p:cNvPr>
          <p:cNvSpPr>
            <a:spLocks noGrp="1"/>
          </p:cNvSpPr>
          <p:nvPr>
            <p:ph type="title"/>
          </p:nvPr>
        </p:nvSpPr>
        <p:spPr/>
        <p:txBody>
          <a:bodyPr/>
          <a:lstStyle/>
          <a:p>
            <a:r>
              <a:rPr lang="en-US" dirty="0"/>
              <a:t>Uncertainties</a:t>
            </a:r>
          </a:p>
        </p:txBody>
      </p:sp>
      <p:sp>
        <p:nvSpPr>
          <p:cNvPr id="3" name="Content Placeholder 2">
            <a:extLst>
              <a:ext uri="{FF2B5EF4-FFF2-40B4-BE49-F238E27FC236}">
                <a16:creationId xmlns:a16="http://schemas.microsoft.com/office/drawing/2014/main" id="{FA012B93-9765-044B-B75B-12AD604F7515}"/>
              </a:ext>
            </a:extLst>
          </p:cNvPr>
          <p:cNvSpPr>
            <a:spLocks noGrp="1"/>
          </p:cNvSpPr>
          <p:nvPr>
            <p:ph idx="1"/>
          </p:nvPr>
        </p:nvSpPr>
        <p:spPr/>
        <p:txBody>
          <a:bodyPr/>
          <a:lstStyle/>
          <a:p>
            <a:r>
              <a:rPr lang="en-US" dirty="0"/>
              <a:t>Distribution of uncertainties is given by the probability distribution function of experimental outcomes</a:t>
            </a:r>
          </a:p>
          <a:p>
            <a:r>
              <a:rPr lang="en-US" dirty="0"/>
              <a:t>Often simply characterized by the standard deviation</a:t>
            </a:r>
            <a:r>
              <a:rPr lang="en-US" dirty="0">
                <a:sym typeface="Wingdings" pitchFamily="2" charset="2"/>
              </a:rPr>
              <a:t> the error bar</a:t>
            </a:r>
          </a:p>
          <a:p>
            <a:r>
              <a:rPr lang="en-US" dirty="0">
                <a:sym typeface="Wingdings" pitchFamily="2" charset="2"/>
              </a:rPr>
              <a:t>Interpretation of the error bar does depend on the nature of the PDF, but often is interpreted under the assumption of normally distributed uncertainties</a:t>
            </a:r>
            <a:endParaRPr lang="en-US" dirty="0"/>
          </a:p>
        </p:txBody>
      </p:sp>
    </p:spTree>
    <p:extLst>
      <p:ext uri="{BB962C8B-B14F-4D97-AF65-F5344CB8AC3E}">
        <p14:creationId xmlns:p14="http://schemas.microsoft.com/office/powerpoint/2010/main" val="718805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53602-FF6D-EE48-A62E-E4BA0DCF55D1}"/>
              </a:ext>
            </a:extLst>
          </p:cNvPr>
          <p:cNvSpPr>
            <a:spLocks noGrp="1"/>
          </p:cNvSpPr>
          <p:nvPr>
            <p:ph type="title"/>
          </p:nvPr>
        </p:nvSpPr>
        <p:spPr/>
        <p:txBody>
          <a:bodyPr/>
          <a:lstStyle/>
          <a:p>
            <a:r>
              <a:rPr lang="en-US" dirty="0"/>
              <a:t>Confidence levels</a:t>
            </a:r>
          </a:p>
        </p:txBody>
      </p:sp>
      <p:sp>
        <p:nvSpPr>
          <p:cNvPr id="3" name="Content Placeholder 2">
            <a:extLst>
              <a:ext uri="{FF2B5EF4-FFF2-40B4-BE49-F238E27FC236}">
                <a16:creationId xmlns:a16="http://schemas.microsoft.com/office/drawing/2014/main" id="{C2F5533B-9BEE-2F49-BFC3-FBC1D8F570FE}"/>
              </a:ext>
            </a:extLst>
          </p:cNvPr>
          <p:cNvSpPr>
            <a:spLocks noGrp="1"/>
          </p:cNvSpPr>
          <p:nvPr>
            <p:ph idx="1"/>
          </p:nvPr>
        </p:nvSpPr>
        <p:spPr>
          <a:xfrm>
            <a:off x="838200" y="1825625"/>
            <a:ext cx="4336473" cy="4351338"/>
          </a:xfrm>
        </p:spPr>
        <p:txBody>
          <a:bodyPr>
            <a:normAutofit lnSpcReduction="10000"/>
          </a:bodyPr>
          <a:lstStyle/>
          <a:p>
            <a:r>
              <a:rPr lang="en-US" dirty="0"/>
              <a:t>Say you observe some value well off of the mean value</a:t>
            </a:r>
          </a:p>
          <a:p>
            <a:r>
              <a:rPr lang="en-US" dirty="0"/>
              <a:t>Calculate the probability of getting a value as far or farther from the mean as a particular measured value</a:t>
            </a:r>
          </a:p>
          <a:p>
            <a:r>
              <a:rPr lang="en-US" dirty="0"/>
              <a:t>Integrate under the Gaussian: the error function (erf)</a:t>
            </a:r>
          </a:p>
          <a:p>
            <a:r>
              <a:rPr lang="en-US" dirty="0"/>
              <a:t>1𝜎, 2𝜎, 3𝜎 results, etc.</a:t>
            </a:r>
          </a:p>
        </p:txBody>
      </p:sp>
      <p:pic>
        <p:nvPicPr>
          <p:cNvPr id="4" name="Picture 3">
            <a:extLst>
              <a:ext uri="{FF2B5EF4-FFF2-40B4-BE49-F238E27FC236}">
                <a16:creationId xmlns:a16="http://schemas.microsoft.com/office/drawing/2014/main" id="{6838133C-FAC7-384C-AB54-CDF508CFCE8D}"/>
              </a:ext>
            </a:extLst>
          </p:cNvPr>
          <p:cNvPicPr>
            <a:picLocks noChangeAspect="1"/>
          </p:cNvPicPr>
          <p:nvPr/>
        </p:nvPicPr>
        <p:blipFill>
          <a:blip r:embed="rId2"/>
          <a:stretch>
            <a:fillRect/>
          </a:stretch>
        </p:blipFill>
        <p:spPr>
          <a:xfrm>
            <a:off x="5139758" y="1027906"/>
            <a:ext cx="7507277" cy="5464969"/>
          </a:xfrm>
          <a:prstGeom prst="rect">
            <a:avLst/>
          </a:prstGeom>
        </p:spPr>
      </p:pic>
    </p:spTree>
    <p:extLst>
      <p:ext uri="{BB962C8B-B14F-4D97-AF65-F5344CB8AC3E}">
        <p14:creationId xmlns:p14="http://schemas.microsoft.com/office/powerpoint/2010/main" val="3073402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478AD33-8F63-E043-960A-0D201B632B3D}"/>
                  </a:ext>
                </a:extLst>
              </p:cNvPr>
              <p:cNvSpPr>
                <a:spLocks noGrp="1"/>
              </p:cNvSpPr>
              <p:nvPr>
                <p:ph type="title"/>
              </p:nvPr>
            </p:nvSpPr>
            <p:spPr>
              <a:xfrm>
                <a:off x="-4135582" y="18255"/>
                <a:ext cx="10515600" cy="1325563"/>
              </a:xfrm>
            </p:spPr>
            <p:txBody>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𝜒</m:t>
                      </m:r>
                      <m:r>
                        <a:rPr lang="en-US" i="1" baseline="30000">
                          <a:latin typeface="Cambria Math" panose="02040503050406030204" pitchFamily="18" charset="0"/>
                          <a:ea typeface="Cambria Math" panose="02040503050406030204" pitchFamily="18" charset="0"/>
                        </a:rPr>
                        <m:t>2</m:t>
                      </m:r>
                    </m:oMath>
                  </m:oMathPara>
                </a14:m>
                <a:endParaRPr lang="en-US" dirty="0"/>
              </a:p>
            </p:txBody>
          </p:sp>
        </mc:Choice>
        <mc:Fallback xmlns="">
          <p:sp>
            <p:nvSpPr>
              <p:cNvPr id="2" name="Title 1">
                <a:extLst>
                  <a:ext uri="{FF2B5EF4-FFF2-40B4-BE49-F238E27FC236}">
                    <a16:creationId xmlns:a16="http://schemas.microsoft.com/office/drawing/2014/main" id="{A478AD33-8F63-E043-960A-0D201B632B3D}"/>
                  </a:ext>
                </a:extLst>
              </p:cNvPr>
              <p:cNvSpPr>
                <a:spLocks noGrp="1" noRot="1" noChangeAspect="1" noMove="1" noResize="1" noEditPoints="1" noAdjustHandles="1" noChangeArrowheads="1" noChangeShapeType="1" noTextEdit="1"/>
              </p:cNvSpPr>
              <p:nvPr>
                <p:ph type="title"/>
              </p:nvPr>
            </p:nvSpPr>
            <p:spPr>
              <a:xfrm>
                <a:off x="-4135582" y="18255"/>
                <a:ext cx="10515600" cy="1325563"/>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A974F08-0D5A-434C-9F59-406B139CB7DF}"/>
                  </a:ext>
                </a:extLst>
              </p:cNvPr>
              <p:cNvSpPr>
                <a:spLocks noGrp="1"/>
              </p:cNvSpPr>
              <p:nvPr>
                <p:ph idx="1"/>
              </p:nvPr>
            </p:nvSpPr>
            <p:spPr>
              <a:xfrm>
                <a:off x="588818" y="1091333"/>
                <a:ext cx="4842164" cy="5641975"/>
              </a:xfrm>
            </p:spPr>
            <p:txBody>
              <a:bodyPr>
                <a:normAutofit fontScale="85000" lnSpcReduction="20000"/>
              </a:bodyPr>
              <a:lstStyle/>
              <a:p>
                <a:r>
                  <a:rPr lang="en-US" dirty="0"/>
                  <a:t>Say you have a series of measurements, and an assumption or hypothesis about the nature of the source, e.g., it is constant in time: is scatter of a set of points consistent with expectation?</a:t>
                </a:r>
              </a:p>
              <a:p>
                <a:r>
                  <a:rPr lang="en-US" dirty="0"/>
                  <a:t>Can calculate chi-squared statistic</a:t>
                </a:r>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𝜒</m:t>
                      </m:r>
                      <m:r>
                        <a:rPr lang="en-US" b="0" i="1" baseline="30000"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𝑜𝑏𝑠</m:t>
                              </m:r>
                              <m:r>
                                <a:rPr lang="en-US" b="0" i="1" baseline="-25000"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𝑚𝑜𝑑𝑒𝑙𝑖</m:t>
                              </m:r>
                            </m:e>
                          </m:d>
                          <m:r>
                            <a:rPr lang="en-US" b="0" i="1" baseline="30000" smtClean="0">
                              <a:latin typeface="Cambria Math" panose="02040503050406030204" pitchFamily="18" charset="0"/>
                              <a:ea typeface="Cambria Math" panose="02040503050406030204" pitchFamily="18" charset="0"/>
                            </a:rPr>
                            <m:t>2</m:t>
                          </m:r>
                        </m:num>
                        <m:den>
                          <m:r>
                            <a:rPr lang="en-US" b="0" i="1" smtClean="0">
                              <a:latin typeface="Cambria Math" panose="02040503050406030204" pitchFamily="18" charset="0"/>
                              <a:ea typeface="Cambria Math" panose="02040503050406030204" pitchFamily="18" charset="0"/>
                            </a:rPr>
                            <m:t>𝜎</m:t>
                          </m:r>
                          <m:r>
                            <a:rPr lang="en-US" b="0" i="1" baseline="-25000" smtClean="0">
                              <a:latin typeface="Cambria Math" panose="02040503050406030204" pitchFamily="18" charset="0"/>
                              <a:ea typeface="Cambria Math" panose="02040503050406030204" pitchFamily="18" charset="0"/>
                            </a:rPr>
                            <m:t>𝑖</m:t>
                          </m:r>
                          <m:r>
                            <a:rPr lang="en-US" b="0" i="1" baseline="30000" smtClean="0">
                              <a:latin typeface="Cambria Math" panose="02040503050406030204" pitchFamily="18" charset="0"/>
                              <a:ea typeface="Cambria Math" panose="02040503050406030204" pitchFamily="18" charset="0"/>
                            </a:rPr>
                            <m:t>2</m:t>
                          </m:r>
                        </m:den>
                      </m:f>
                    </m:oMath>
                  </m:oMathPara>
                </a14:m>
                <a:endParaRPr lang="en-US" dirty="0"/>
              </a:p>
              <a:p>
                <a:r>
                  <a:rPr lang="en-US" dirty="0"/>
                  <a:t>For a given number of data points, one can calculate probability of getting a particular value of</a:t>
                </a:r>
                <a14:m>
                  <m:oMath xmlns:m="http://schemas.openxmlformats.org/officeDocument/2006/math">
                    <m:r>
                      <a:rPr lang="en-US" b="0" i="0"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𝜒</m:t>
                    </m:r>
                    <m:r>
                      <a:rPr lang="en-US" i="1" baseline="30000">
                        <a:latin typeface="Cambria Math" panose="02040503050406030204" pitchFamily="18" charset="0"/>
                        <a:ea typeface="Cambria Math" panose="02040503050406030204" pitchFamily="18" charset="0"/>
                      </a:rPr>
                      <m:t>2</m:t>
                    </m:r>
                  </m:oMath>
                </a14:m>
                <a:r>
                  <a:rPr lang="en-US" dirty="0"/>
                  <a:t>or larger</a:t>
                </a:r>
              </a:p>
              <a:p>
                <a:r>
                  <a:rPr lang="en-US" dirty="0"/>
                  <a:t>Quick estimate: reduced </a:t>
                </a:r>
                <a14:m>
                  <m:oMath xmlns:m="http://schemas.openxmlformats.org/officeDocument/2006/math">
                    <m:r>
                      <a:rPr lang="en-US" i="1">
                        <a:latin typeface="Cambria Math" panose="02040503050406030204" pitchFamily="18" charset="0"/>
                        <a:ea typeface="Cambria Math" panose="02040503050406030204" pitchFamily="18" charset="0"/>
                      </a:rPr>
                      <m:t>𝜒</m:t>
                    </m:r>
                    <m:r>
                      <a:rPr lang="en-US" i="1" baseline="30000">
                        <a:latin typeface="Cambria Math" panose="02040503050406030204" pitchFamily="18" charset="0"/>
                        <a:ea typeface="Cambria Math" panose="02040503050406030204" pitchFamily="18" charset="0"/>
                      </a:rPr>
                      <m:t>2</m:t>
                    </m:r>
                  </m:oMath>
                </a14:m>
                <a:r>
                  <a:rPr lang="en-US" dirty="0"/>
                  <a:t> : </a:t>
                </a:r>
                <a14:m>
                  <m:oMath xmlns:m="http://schemas.openxmlformats.org/officeDocument/2006/math">
                    <m:r>
                      <a:rPr lang="en-US" i="1">
                        <a:latin typeface="Cambria Math" panose="02040503050406030204" pitchFamily="18" charset="0"/>
                        <a:ea typeface="Cambria Math" panose="02040503050406030204" pitchFamily="18" charset="0"/>
                      </a:rPr>
                      <m:t>𝜒</m:t>
                    </m:r>
                  </m:oMath>
                </a14:m>
                <a:r>
                  <a:rPr lang="en-US" baseline="-25000" dirty="0"/>
                  <a:t>𝜈</a:t>
                </a:r>
                <a:r>
                  <a:rPr lang="en-US" baseline="30000" dirty="0"/>
                  <a:t>2 </a:t>
                </a:r>
                <a:r>
                  <a:rPr lang="en-US" dirty="0"/>
                  <a:t> = </a:t>
                </a:r>
                <a14:m>
                  <m:oMath xmlns:m="http://schemas.openxmlformats.org/officeDocument/2006/math">
                    <m:r>
                      <a:rPr lang="en-US" i="1">
                        <a:latin typeface="Cambria Math" panose="02040503050406030204" pitchFamily="18" charset="0"/>
                        <a:ea typeface="Cambria Math" panose="02040503050406030204" pitchFamily="18" charset="0"/>
                      </a:rPr>
                      <m:t>𝜒</m:t>
                    </m:r>
                    <m:r>
                      <a:rPr lang="en-US" i="1" baseline="30000">
                        <a:latin typeface="Cambria Math" panose="02040503050406030204" pitchFamily="18" charset="0"/>
                        <a:ea typeface="Cambria Math" panose="02040503050406030204" pitchFamily="18" charset="0"/>
                      </a:rPr>
                      <m:t>2</m:t>
                    </m:r>
                  </m:oMath>
                </a14:m>
                <a:r>
                  <a:rPr lang="en-US" dirty="0"/>
                  <a:t> / </a:t>
                </a:r>
                <a:r>
                  <a:rPr lang="en-US" dirty="0" err="1"/>
                  <a:t>dof</a:t>
                </a:r>
                <a:endParaRPr lang="en-US" dirty="0"/>
              </a:p>
              <a:p>
                <a:pPr marL="0" indent="0">
                  <a:buNone/>
                </a:pPr>
                <a:r>
                  <a:rPr lang="en-US" dirty="0"/>
                  <a:t>Where </a:t>
                </a:r>
                <a:r>
                  <a:rPr lang="en-US" dirty="0" err="1"/>
                  <a:t>dof</a:t>
                </a:r>
                <a:r>
                  <a:rPr lang="en-US" dirty="0"/>
                  <a:t> is the “degrees of freedom” = number of points minus number of parameters</a:t>
                </a:r>
              </a:p>
            </p:txBody>
          </p:sp>
        </mc:Choice>
        <mc:Fallback xmlns="">
          <p:sp>
            <p:nvSpPr>
              <p:cNvPr id="3" name="Content Placeholder 2">
                <a:extLst>
                  <a:ext uri="{FF2B5EF4-FFF2-40B4-BE49-F238E27FC236}">
                    <a16:creationId xmlns:a16="http://schemas.microsoft.com/office/drawing/2014/main" id="{8A974F08-0D5A-434C-9F59-406B139CB7DF}"/>
                  </a:ext>
                </a:extLst>
              </p:cNvPr>
              <p:cNvSpPr>
                <a:spLocks noGrp="1" noRot="1" noChangeAspect="1" noMove="1" noResize="1" noEditPoints="1" noAdjustHandles="1" noChangeArrowheads="1" noChangeShapeType="1" noTextEdit="1"/>
              </p:cNvSpPr>
              <p:nvPr>
                <p:ph idx="1"/>
              </p:nvPr>
            </p:nvSpPr>
            <p:spPr>
              <a:xfrm>
                <a:off x="588818" y="1091333"/>
                <a:ext cx="4842164" cy="5641975"/>
              </a:xfrm>
              <a:blipFill>
                <a:blip r:embed="rId3"/>
                <a:stretch>
                  <a:fillRect l="-2094" t="-2466" r="-1571"/>
                </a:stretch>
              </a:blipFill>
            </p:spPr>
            <p:txBody>
              <a:bodyPr/>
              <a:lstStyle/>
              <a:p>
                <a:r>
                  <a:rPr lang="en-US">
                    <a:noFill/>
                  </a:rPr>
                  <a:t> </a:t>
                </a:r>
              </a:p>
            </p:txBody>
          </p:sp>
        </mc:Fallback>
      </mc:AlternateContent>
      <p:pic>
        <p:nvPicPr>
          <p:cNvPr id="7" name="Picture 6" descr="Chart, scatter chart&#10;&#10;Description automatically generated">
            <a:extLst>
              <a:ext uri="{FF2B5EF4-FFF2-40B4-BE49-F238E27FC236}">
                <a16:creationId xmlns:a16="http://schemas.microsoft.com/office/drawing/2014/main" id="{7EA6E4DF-5A8F-4A46-A56D-E46896AFA10A}"/>
              </a:ext>
            </a:extLst>
          </p:cNvPr>
          <p:cNvPicPr>
            <a:picLocks noChangeAspect="1"/>
          </p:cNvPicPr>
          <p:nvPr/>
        </p:nvPicPr>
        <p:blipFill>
          <a:blip r:embed="rId4"/>
          <a:stretch>
            <a:fillRect/>
          </a:stretch>
        </p:blipFill>
        <p:spPr>
          <a:xfrm>
            <a:off x="5627253" y="878031"/>
            <a:ext cx="7142019" cy="5356514"/>
          </a:xfrm>
          <a:prstGeom prst="rect">
            <a:avLst/>
          </a:prstGeom>
        </p:spPr>
      </p:pic>
    </p:spTree>
    <p:extLst>
      <p:ext uri="{BB962C8B-B14F-4D97-AF65-F5344CB8AC3E}">
        <p14:creationId xmlns:p14="http://schemas.microsoft.com/office/powerpoint/2010/main" val="53104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F6CF6-DCFB-C94E-BB2C-5572862E01C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BF41303-8F04-1D47-B694-6989A7E0D45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355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3289-DF0B-E44E-AC26-BD6648118274}"/>
              </a:ext>
            </a:extLst>
          </p:cNvPr>
          <p:cNvSpPr>
            <a:spLocks noGrp="1"/>
          </p:cNvSpPr>
          <p:nvPr>
            <p:ph type="ctrTitle"/>
          </p:nvPr>
        </p:nvSpPr>
        <p:spPr/>
        <p:txBody>
          <a:bodyPr>
            <a:normAutofit/>
          </a:bodyPr>
          <a:lstStyle/>
          <a:p>
            <a:r>
              <a:rPr lang="en-US" sz="4000" dirty="0"/>
              <a:t>ASTR 535 : Observational Techniques</a:t>
            </a:r>
          </a:p>
        </p:txBody>
      </p:sp>
      <p:sp>
        <p:nvSpPr>
          <p:cNvPr id="3" name="Subtitle 2">
            <a:extLst>
              <a:ext uri="{FF2B5EF4-FFF2-40B4-BE49-F238E27FC236}">
                <a16:creationId xmlns:a16="http://schemas.microsoft.com/office/drawing/2014/main" id="{82F8B35F-ECCA-A24A-B994-FA3C3747909F}"/>
              </a:ext>
            </a:extLst>
          </p:cNvPr>
          <p:cNvSpPr>
            <a:spLocks noGrp="1"/>
          </p:cNvSpPr>
          <p:nvPr>
            <p:ph type="subTitle" idx="1"/>
          </p:nvPr>
        </p:nvSpPr>
        <p:spPr/>
        <p:txBody>
          <a:bodyPr/>
          <a:lstStyle/>
          <a:p>
            <a:r>
              <a:rPr lang="en-US" dirty="0"/>
              <a:t>Uncertainties and Error Propagation</a:t>
            </a:r>
          </a:p>
          <a:p>
            <a:r>
              <a:rPr lang="en-US" dirty="0"/>
              <a:t>Noise equation</a:t>
            </a:r>
          </a:p>
        </p:txBody>
      </p:sp>
    </p:spTree>
    <p:extLst>
      <p:ext uri="{BB962C8B-B14F-4D97-AF65-F5344CB8AC3E}">
        <p14:creationId xmlns:p14="http://schemas.microsoft.com/office/powerpoint/2010/main" val="3721369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9A141-42BA-A744-B725-FA688D32CFDE}"/>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17DF128D-E175-E149-B490-96C69EC638D3}"/>
              </a:ext>
            </a:extLst>
          </p:cNvPr>
          <p:cNvSpPr>
            <a:spLocks noGrp="1"/>
          </p:cNvSpPr>
          <p:nvPr>
            <p:ph idx="1"/>
          </p:nvPr>
        </p:nvSpPr>
        <p:spPr/>
        <p:txBody>
          <a:bodyPr>
            <a:normAutofit/>
          </a:bodyPr>
          <a:lstStyle/>
          <a:p>
            <a:r>
              <a:rPr lang="en-US" dirty="0"/>
              <a:t>Understand the concept of S/N and fractional error. </a:t>
            </a:r>
          </a:p>
          <a:p>
            <a:r>
              <a:rPr lang="en-US" dirty="0"/>
              <a:t>Know how S/N depends on the signal for the Poisson-limited case.</a:t>
            </a:r>
          </a:p>
          <a:p>
            <a:r>
              <a:rPr lang="en-US" dirty="0"/>
              <a:t>Understand how Poisson uncertainties in the background contributes to the S/N of an object, and how the background contribution depends on both the brightness of the background but also on the image quality because the amount of background included in the measurement</a:t>
            </a:r>
          </a:p>
          <a:p>
            <a:r>
              <a:rPr lang="en-US" dirty="0"/>
              <a:t>Understand readout noise and how it represented by a normal distribution with zero mean. Know under what circumstances readout noise is an important contributor to the total noise.</a:t>
            </a:r>
          </a:p>
          <a:p>
            <a:endParaRPr lang="en-US" dirty="0"/>
          </a:p>
          <a:p>
            <a:endParaRPr lang="en-US" dirty="0"/>
          </a:p>
          <a:p>
            <a:endParaRPr lang="en-US" dirty="0"/>
          </a:p>
        </p:txBody>
      </p:sp>
    </p:spTree>
    <p:extLst>
      <p:ext uri="{BB962C8B-B14F-4D97-AF65-F5344CB8AC3E}">
        <p14:creationId xmlns:p14="http://schemas.microsoft.com/office/powerpoint/2010/main" val="3444250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029D1-E118-334C-8BAF-B944E86D6530}"/>
              </a:ext>
            </a:extLst>
          </p:cNvPr>
          <p:cNvSpPr>
            <a:spLocks noGrp="1"/>
          </p:cNvSpPr>
          <p:nvPr>
            <p:ph type="title"/>
          </p:nvPr>
        </p:nvSpPr>
        <p:spPr/>
        <p:txBody>
          <a:bodyPr/>
          <a:lstStyle/>
          <a:p>
            <a:r>
              <a:rPr lang="en-US" dirty="0"/>
              <a:t>Signal-to-noise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0E141D-BBC4-124D-8B63-03FDE96A1A1E}"/>
                  </a:ext>
                </a:extLst>
              </p:cNvPr>
              <p:cNvSpPr>
                <a:spLocks noGrp="1"/>
              </p:cNvSpPr>
              <p:nvPr>
                <p:ph idx="1"/>
              </p:nvPr>
            </p:nvSpPr>
            <p:spPr/>
            <p:txBody>
              <a:bodyPr/>
              <a:lstStyle/>
              <a:p>
                <a:r>
                  <a:rPr lang="en-US" dirty="0"/>
                  <a:t>The precision of a measurement can be quantified by the fractional uncertainty, i.e., for signal S</a:t>
                </a:r>
              </a:p>
              <a:p>
                <a:pPr marL="0" indent="0">
                  <a:buNone/>
                </a:pPr>
                <a:r>
                  <a:rPr lang="en-US" dirty="0"/>
                  <a:t>                      fractional uncertainty ≡ </a:t>
                </a:r>
                <a14:m>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rPr>
                          <m:t>𝜎</m:t>
                        </m:r>
                        <m:r>
                          <a:rPr lang="en-US" b="0" i="1" baseline="-25000" smtClean="0">
                            <a:latin typeface="Cambria Math" panose="02040503050406030204" pitchFamily="18" charset="0"/>
                          </a:rPr>
                          <m:t>𝑆</m:t>
                        </m:r>
                        <m:r>
                          <a:rPr lang="en-US" b="0" i="1" smtClean="0">
                            <a:latin typeface="Cambria Math" panose="02040503050406030204" pitchFamily="18" charset="0"/>
                          </a:rPr>
                          <m:t> </m:t>
                        </m:r>
                      </m:num>
                      <m:den>
                        <m:r>
                          <a:rPr lang="en-US" b="0" i="1" smtClean="0">
                            <a:latin typeface="Cambria Math" panose="02040503050406030204" pitchFamily="18" charset="0"/>
                          </a:rPr>
                          <m:t>𝑆</m:t>
                        </m:r>
                      </m:den>
                    </m:f>
                  </m:oMath>
                </a14:m>
                <a:endParaRPr lang="en-US" dirty="0"/>
              </a:p>
              <a:p>
                <a:r>
                  <a:rPr lang="en-US" dirty="0"/>
                  <a:t>Astronomers often use the inverse of this, and call the uncertainty the </a:t>
                </a:r>
                <a:r>
                  <a:rPr lang="en-US" i="1" dirty="0"/>
                  <a:t>noise</a:t>
                </a:r>
                <a:r>
                  <a:rPr lang="en-US" dirty="0"/>
                  <a:t>, to get the signal-to-noise (S/N, SNR) of a measurement</a:t>
                </a:r>
                <a:r>
                  <a:rPr lang="en-US" i="1" dirty="0"/>
                  <a:t>:</a:t>
                </a:r>
              </a:p>
              <a:p>
                <a:pPr marL="0"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𝑆</m:t>
                          </m:r>
                        </m:num>
                        <m:den>
                          <m:r>
                            <a:rPr lang="en-US" b="0" i="1" smtClean="0">
                              <a:latin typeface="Cambria Math" panose="02040503050406030204" pitchFamily="18" charset="0"/>
                            </a:rPr>
                            <m:t>𝑁</m:t>
                          </m:r>
                        </m:den>
                      </m:f>
                      <m:r>
                        <a:rPr lang="en-US" i="1" smtClean="0">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𝑆</m:t>
                          </m:r>
                        </m:num>
                        <m:den>
                          <m:r>
                            <a:rPr lang="en-US" i="1">
                              <a:latin typeface="Cambria Math" panose="02040503050406030204" pitchFamily="18" charset="0"/>
                            </a:rPr>
                            <m:t>𝜎</m:t>
                          </m:r>
                          <m:r>
                            <a:rPr lang="en-US" i="1" baseline="-25000">
                              <a:latin typeface="Cambria Math" panose="02040503050406030204" pitchFamily="18" charset="0"/>
                            </a:rPr>
                            <m:t>𝑆</m:t>
                          </m:r>
                        </m:den>
                      </m:f>
                    </m:oMath>
                  </m:oMathPara>
                </a14:m>
                <a:endParaRPr lang="en-US" i="1" dirty="0"/>
              </a:p>
              <a:p>
                <a:r>
                  <a:rPr lang="en-US" dirty="0"/>
                  <a:t>So, clearly, higher S/N is better, and corresponds to lower fractional uncertainty</a:t>
                </a:r>
              </a:p>
            </p:txBody>
          </p:sp>
        </mc:Choice>
        <mc:Fallback xmlns="">
          <p:sp>
            <p:nvSpPr>
              <p:cNvPr id="3" name="Content Placeholder 2">
                <a:extLst>
                  <a:ext uri="{FF2B5EF4-FFF2-40B4-BE49-F238E27FC236}">
                    <a16:creationId xmlns:a16="http://schemas.microsoft.com/office/drawing/2014/main" id="{D10E141D-BBC4-124D-8B63-03FDE96A1A1E}"/>
                  </a:ext>
                </a:extLst>
              </p:cNvPr>
              <p:cNvSpPr>
                <a:spLocks noGrp="1" noRot="1" noChangeAspect="1" noMove="1" noResize="1" noEditPoints="1" noAdjustHandles="1" noChangeArrowheads="1" noChangeShapeType="1" noTextEdit="1"/>
              </p:cNvSpPr>
              <p:nvPr>
                <p:ph idx="1"/>
              </p:nvPr>
            </p:nvSpPr>
            <p:spPr>
              <a:blipFill>
                <a:blip r:embed="rId2"/>
                <a:stretch>
                  <a:fillRect l="-1086" t="-2326" r="-1809"/>
                </a:stretch>
              </a:blipFill>
            </p:spPr>
            <p:txBody>
              <a:bodyPr/>
              <a:lstStyle/>
              <a:p>
                <a:r>
                  <a:rPr lang="en-US">
                    <a:noFill/>
                  </a:rPr>
                  <a:t> </a:t>
                </a:r>
              </a:p>
            </p:txBody>
          </p:sp>
        </mc:Fallback>
      </mc:AlternateContent>
    </p:spTree>
    <p:extLst>
      <p:ext uri="{BB962C8B-B14F-4D97-AF65-F5344CB8AC3E}">
        <p14:creationId xmlns:p14="http://schemas.microsoft.com/office/powerpoint/2010/main" val="159069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D0BDD-F79A-4C40-9DB1-A7A963CAE9BC}"/>
              </a:ext>
            </a:extLst>
          </p:cNvPr>
          <p:cNvSpPr>
            <a:spLocks noGrp="1"/>
          </p:cNvSpPr>
          <p:nvPr>
            <p:ph type="title"/>
          </p:nvPr>
        </p:nvSpPr>
        <p:spPr/>
        <p:txBody>
          <a:bodyPr/>
          <a:lstStyle/>
          <a:p>
            <a:r>
              <a:rPr lang="en-US" dirty="0"/>
              <a:t>Noise source: signal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5319CB1-FAEF-C145-8466-9DF3B3F771D4}"/>
                  </a:ext>
                </a:extLst>
              </p:cNvPr>
              <p:cNvSpPr>
                <a:spLocks noGrp="1"/>
              </p:cNvSpPr>
              <p:nvPr>
                <p:ph idx="1"/>
              </p:nvPr>
            </p:nvSpPr>
            <p:spPr/>
            <p:txBody>
              <a:bodyPr>
                <a:normAutofit fontScale="92500"/>
              </a:bodyPr>
              <a:lstStyle/>
              <a:p>
                <a:r>
                  <a:rPr lang="en-US" dirty="0"/>
                  <a:t>In the simplest case, the only noise source is Poisson uncertainties from the source itself, where 𝜎</a:t>
                </a:r>
                <a:r>
                  <a:rPr lang="en-US" baseline="-25000" dirty="0"/>
                  <a:t>S</a:t>
                </a:r>
                <a:r>
                  <a:rPr lang="en-US" dirty="0"/>
                  <a:t> = </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𝑆</m:t>
                        </m:r>
                      </m:e>
                    </m:rad>
                  </m:oMath>
                </a14:m>
                <a:r>
                  <a:rPr lang="en-US" dirty="0"/>
                  <a:t>,  so</a:t>
                </a:r>
              </a:p>
              <a:p>
                <a:pPr marL="0"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𝑆</m:t>
                          </m:r>
                        </m:num>
                        <m:den>
                          <m:r>
                            <a:rPr lang="en-US" b="0" i="1" smtClean="0">
                              <a:latin typeface="Cambria Math" panose="02040503050406030204" pitchFamily="18" charset="0"/>
                            </a:rPr>
                            <m:t>𝑁</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𝑆</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𝑆</m:t>
                              </m:r>
                            </m:e>
                          </m:rad>
                        </m:den>
                      </m:f>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𝑆</m:t>
                          </m:r>
                        </m:e>
                      </m:rad>
                    </m:oMath>
                  </m:oMathPara>
                </a14:m>
                <a:endParaRPr lang="en-US" dirty="0"/>
              </a:p>
              <a:p>
                <a:r>
                  <a:rPr lang="en-US" dirty="0"/>
                  <a:t>We can break this down to see how it depends on source photon flux, collecting area, and exposure time given S = </a:t>
                </a:r>
                <a:r>
                  <a:rPr lang="en-US" dirty="0" err="1"/>
                  <a:t>S’Tt</a:t>
                </a:r>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𝑆</m:t>
                          </m:r>
                        </m:num>
                        <m:den>
                          <m:r>
                            <a:rPr lang="en-US" b="0" i="1" smtClean="0">
                              <a:latin typeface="Cambria Math" panose="02040503050406030204" pitchFamily="18" charset="0"/>
                            </a:rPr>
                            <m:t>𝑁</m:t>
                          </m:r>
                        </m:den>
                      </m:f>
                      <m:r>
                        <a:rPr lang="en-US" b="0" i="1" smtClean="0">
                          <a:latin typeface="Cambria Math" panose="02040503050406030204" pitchFamily="18" charset="0"/>
                        </a:rPr>
                        <m:t>= </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r>
                                <a:rPr lang="en-US" b="0" i="1" smtClean="0">
                                  <a:latin typeface="Cambria Math" panose="02040503050406030204" pitchFamily="18" charset="0"/>
                                </a:rPr>
                                <m:t>𝑆</m:t>
                              </m:r>
                            </m:e>
                            <m:sup>
                              <m:r>
                                <a:rPr lang="en-US" b="0" i="1" smtClean="0">
                                  <a:latin typeface="Cambria Math" panose="02040503050406030204" pitchFamily="18" charset="0"/>
                                </a:rPr>
                                <m:t>′</m:t>
                              </m:r>
                            </m:sup>
                          </m:sSup>
                          <m:r>
                            <a:rPr lang="en-US" b="0" i="1" smtClean="0">
                              <a:latin typeface="Cambria Math" panose="02040503050406030204" pitchFamily="18" charset="0"/>
                            </a:rPr>
                            <m:t>𝑇𝑡</m:t>
                          </m:r>
                        </m:e>
                      </m:rad>
                    </m:oMath>
                  </m:oMathPara>
                </a14:m>
                <a:endParaRPr lang="en-US" dirty="0"/>
              </a:p>
              <a:p>
                <a:pPr marL="0" indent="0">
                  <a:buNone/>
                </a:pPr>
                <a:r>
                  <a:rPr lang="en-US" dirty="0"/>
                  <a:t>    but you don’t need to separately know S’, T, and t to get S/N!</a:t>
                </a:r>
              </a:p>
              <a:p>
                <a:pPr lvl="1"/>
                <a:r>
                  <a:rPr lang="en-US" dirty="0"/>
                  <a:t>S/N scales with </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𝑡</m:t>
                        </m:r>
                      </m:e>
                    </m:rad>
                  </m:oMath>
                </a14:m>
                <a:endParaRPr lang="en-US" dirty="0"/>
              </a:p>
              <a:p>
                <a:pPr lvl="1"/>
                <a:r>
                  <a:rPr lang="en-US" dirty="0"/>
                  <a:t>S/N scales with </a:t>
                </a:r>
                <a14:m>
                  <m:oMath xmlns:m="http://schemas.openxmlformats.org/officeDocument/2006/math">
                    <m:rad>
                      <m:radPr>
                        <m:degHide m:val="on"/>
                        <m:ctrlPr>
                          <a:rPr lang="en-US" i="1" smtClean="0">
                            <a:latin typeface="Cambria Math" panose="02040503050406030204" pitchFamily="18" charset="0"/>
                          </a:rPr>
                        </m:ctrlPr>
                      </m:radPr>
                      <m:deg/>
                      <m:e>
                        <m:sSup>
                          <m:sSupPr>
                            <m:ctrlPr>
                              <a:rPr lang="en-US" b="0" i="1" smtClean="0">
                                <a:latin typeface="Cambria Math" panose="02040503050406030204" pitchFamily="18" charset="0"/>
                              </a:rPr>
                            </m:ctrlPr>
                          </m:sSupPr>
                          <m:e>
                            <m:r>
                              <a:rPr lang="en-US" b="0" i="1" smtClean="0">
                                <a:latin typeface="Cambria Math" panose="02040503050406030204" pitchFamily="18" charset="0"/>
                              </a:rPr>
                              <m:t>𝑆</m:t>
                            </m:r>
                          </m:e>
                          <m:sup>
                            <m:r>
                              <a:rPr lang="en-US" b="0" i="1" smtClean="0">
                                <a:latin typeface="Cambria Math" panose="02040503050406030204" pitchFamily="18" charset="0"/>
                              </a:rPr>
                              <m:t>′</m:t>
                            </m:r>
                          </m:sup>
                        </m:sSup>
                      </m:e>
                    </m:rad>
                  </m:oMath>
                </a14:m>
                <a:r>
                  <a:rPr lang="en-US" dirty="0"/>
                  <a:t>, i.e. source brightness</a:t>
                </a:r>
              </a:p>
            </p:txBody>
          </p:sp>
        </mc:Choice>
        <mc:Fallback xmlns="">
          <p:sp>
            <p:nvSpPr>
              <p:cNvPr id="3" name="Content Placeholder 2">
                <a:extLst>
                  <a:ext uri="{FF2B5EF4-FFF2-40B4-BE49-F238E27FC236}">
                    <a16:creationId xmlns:a16="http://schemas.microsoft.com/office/drawing/2014/main" id="{B5319CB1-FAEF-C145-8466-9DF3B3F771D4}"/>
                  </a:ext>
                </a:extLst>
              </p:cNvPr>
              <p:cNvSpPr>
                <a:spLocks noGrp="1" noRot="1" noChangeAspect="1" noMove="1" noResize="1" noEditPoints="1" noAdjustHandles="1" noChangeArrowheads="1" noChangeShapeType="1" noTextEdit="1"/>
              </p:cNvSpPr>
              <p:nvPr>
                <p:ph idx="1"/>
              </p:nvPr>
            </p:nvSpPr>
            <p:spPr>
              <a:blipFill>
                <a:blip r:embed="rId2"/>
                <a:stretch>
                  <a:fillRect l="-965" t="-2035" r="-1568" b="-2616"/>
                </a:stretch>
              </a:blipFill>
            </p:spPr>
            <p:txBody>
              <a:bodyPr/>
              <a:lstStyle/>
              <a:p>
                <a:r>
                  <a:rPr lang="en-US">
                    <a:noFill/>
                  </a:rPr>
                  <a:t> </a:t>
                </a:r>
              </a:p>
            </p:txBody>
          </p:sp>
        </mc:Fallback>
      </mc:AlternateContent>
    </p:spTree>
    <p:extLst>
      <p:ext uri="{BB962C8B-B14F-4D97-AF65-F5344CB8AC3E}">
        <p14:creationId xmlns:p14="http://schemas.microsoft.com/office/powerpoint/2010/main" val="1160431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34BF1-F5F4-E94E-B391-7F9ADECB4089}"/>
              </a:ext>
            </a:extLst>
          </p:cNvPr>
          <p:cNvSpPr>
            <a:spLocks noGrp="1"/>
          </p:cNvSpPr>
          <p:nvPr>
            <p:ph type="title"/>
          </p:nvPr>
        </p:nvSpPr>
        <p:spPr/>
        <p:txBody>
          <a:bodyPr/>
          <a:lstStyle/>
          <a:p>
            <a:r>
              <a:rPr lang="en-US" dirty="0"/>
              <a:t>Noise source: background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7426F82-ED59-174C-ADB0-8A3E6A03E206}"/>
                  </a:ext>
                </a:extLst>
              </p:cNvPr>
              <p:cNvSpPr>
                <a:spLocks noGrp="1"/>
              </p:cNvSpPr>
              <p:nvPr>
                <p:ph idx="1"/>
              </p:nvPr>
            </p:nvSpPr>
            <p:spPr/>
            <p:txBody>
              <a:bodyPr>
                <a:normAutofit fontScale="92500" lnSpcReduction="20000"/>
              </a:bodyPr>
              <a:lstStyle/>
              <a:p>
                <a:r>
                  <a:rPr lang="en-US" dirty="0"/>
                  <a:t>In many cases, we also have to account for “background” emission</a:t>
                </a:r>
              </a:p>
              <a:p>
                <a:r>
                  <a:rPr lang="en-US" dirty="0"/>
                  <a:t>”background” is extended, so is a surface brightness</a:t>
                </a:r>
              </a:p>
              <a:p>
                <a:r>
                  <a:rPr lang="en-US" dirty="0"/>
                  <a:t>Amount of “background” in a measurement depends on area of the sky in which source photons are collected, because one gets background over that area</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𝑇𝑡</m:t>
                      </m:r>
                      <m:r>
                        <a:rPr lang="en-US" b="0" i="1" smtClean="0">
                          <a:latin typeface="Cambria Math" panose="02040503050406030204" pitchFamily="18" charset="0"/>
                        </a:rPr>
                        <m:t>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𝐵</m:t>
                          </m:r>
                          <m:r>
                            <a:rPr lang="en-US" b="0" i="1" baseline="-25000" smtClean="0">
                              <a:latin typeface="Cambria Math" panose="02040503050406030204" pitchFamily="18" charset="0"/>
                              <a:ea typeface="Cambria Math" panose="02040503050406030204" pitchFamily="18" charset="0"/>
                            </a:rPr>
                            <m:t>𝜆</m:t>
                          </m:r>
                        </m:num>
                        <m:den>
                          <m:r>
                            <a:rPr lang="en-US" b="0" i="1" smtClean="0">
                              <a:latin typeface="Cambria Math" panose="02040503050406030204" pitchFamily="18" charset="0"/>
                              <a:ea typeface="Cambria Math" panose="02040503050406030204" pitchFamily="18" charset="0"/>
                            </a:rPr>
                            <m:t>h𝑐</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𝜆</m:t>
                          </m:r>
                        </m:den>
                      </m:f>
                      <m:r>
                        <a:rPr lang="en-US" b="0" i="1" smtClean="0">
                          <a:latin typeface="Cambria Math" panose="02040503050406030204" pitchFamily="18" charset="0"/>
                          <a:ea typeface="Cambria Math" panose="02040503050406030204" pitchFamily="18" charset="0"/>
                        </a:rPr>
                        <m:t>𝑞</m:t>
                      </m:r>
                      <m:r>
                        <a:rPr lang="en-US" b="0" i="1" baseline="-25000" smtClean="0">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𝜆</m:t>
                      </m:r>
                    </m:oMath>
                  </m:oMathPara>
                </a14:m>
                <a:endParaRPr lang="en-US" dirty="0"/>
              </a:p>
              <a:p>
                <a:pPr marL="0" indent="0">
                  <a:buNone/>
                </a:pPr>
                <a:r>
                  <a:rPr lang="en-US" dirty="0"/>
                  <a:t>where B is a surface brightness, and the total background counts is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𝐴𝐵</m:t>
                      </m:r>
                    </m:oMath>
                  </m:oMathPara>
                </a14:m>
                <a:endParaRPr lang="en-US" dirty="0"/>
              </a:p>
              <a:p>
                <a:pPr marL="0" indent="0">
                  <a:buNone/>
                </a:pPr>
                <a:r>
                  <a:rPr lang="en-US" dirty="0"/>
                  <a:t>where A is the area (solid angle) over which we collect source photons</a:t>
                </a:r>
              </a:p>
              <a:p>
                <a:pPr marL="0" indent="0">
                  <a:buNone/>
                </a:pPr>
                <a:r>
                  <a:rPr lang="en-US" dirty="0"/>
                  <a:t>We can express B in flux/solid angle and A in solid angle or, alternatively, express B in flux/pixel and A in pixels</a:t>
                </a:r>
              </a:p>
            </p:txBody>
          </p:sp>
        </mc:Choice>
        <mc:Fallback xmlns="">
          <p:sp>
            <p:nvSpPr>
              <p:cNvPr id="3" name="Content Placeholder 2">
                <a:extLst>
                  <a:ext uri="{FF2B5EF4-FFF2-40B4-BE49-F238E27FC236}">
                    <a16:creationId xmlns:a16="http://schemas.microsoft.com/office/drawing/2014/main" id="{F7426F82-ED59-174C-ADB0-8A3E6A03E206}"/>
                  </a:ext>
                </a:extLst>
              </p:cNvPr>
              <p:cNvSpPr>
                <a:spLocks noGrp="1" noRot="1" noChangeAspect="1" noMove="1" noResize="1" noEditPoints="1" noAdjustHandles="1" noChangeArrowheads="1" noChangeShapeType="1" noTextEdit="1"/>
              </p:cNvSpPr>
              <p:nvPr>
                <p:ph idx="1"/>
              </p:nvPr>
            </p:nvSpPr>
            <p:spPr>
              <a:blipFill>
                <a:blip r:embed="rId2"/>
                <a:stretch>
                  <a:fillRect l="-1086" t="-3488" b="-2907"/>
                </a:stretch>
              </a:blipFill>
            </p:spPr>
            <p:txBody>
              <a:bodyPr/>
              <a:lstStyle/>
              <a:p>
                <a:r>
                  <a:rPr lang="en-US">
                    <a:noFill/>
                  </a:rPr>
                  <a:t> </a:t>
                </a:r>
              </a:p>
            </p:txBody>
          </p:sp>
        </mc:Fallback>
      </mc:AlternateContent>
    </p:spTree>
    <p:extLst>
      <p:ext uri="{BB962C8B-B14F-4D97-AF65-F5344CB8AC3E}">
        <p14:creationId xmlns:p14="http://schemas.microsoft.com/office/powerpoint/2010/main" val="2718226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34BF1-F5F4-E94E-B391-7F9ADECB4089}"/>
              </a:ext>
            </a:extLst>
          </p:cNvPr>
          <p:cNvSpPr>
            <a:spLocks noGrp="1"/>
          </p:cNvSpPr>
          <p:nvPr>
            <p:ph type="title"/>
          </p:nvPr>
        </p:nvSpPr>
        <p:spPr/>
        <p:txBody>
          <a:bodyPr/>
          <a:lstStyle/>
          <a:p>
            <a:r>
              <a:rPr lang="en-US" dirty="0"/>
              <a:t>Noise source: background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7426F82-ED59-174C-ADB0-8A3E6A03E206}"/>
                  </a:ext>
                </a:extLst>
              </p:cNvPr>
              <p:cNvSpPr>
                <a:spLocks noGrp="1"/>
              </p:cNvSpPr>
              <p:nvPr>
                <p:ph idx="1"/>
              </p:nvPr>
            </p:nvSpPr>
            <p:spPr/>
            <p:txBody>
              <a:bodyPr>
                <a:normAutofit fontScale="92500" lnSpcReduction="20000"/>
              </a:bodyPr>
              <a:lstStyle/>
              <a:p>
                <a:r>
                  <a:rPr lang="en-US" dirty="0"/>
                  <a:t>Since we collect both source and background photons, the Poisson statistics comes from the total photons we collect:</a:t>
                </a:r>
              </a:p>
              <a:p>
                <a:pPr marL="0" indent="0">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ea typeface="Cambria Math" panose="02040503050406030204" pitchFamily="18" charset="0"/>
                        </a:rPr>
                        <m:t>𝜎</m:t>
                      </m:r>
                      <m:r>
                        <a:rPr lang="en-US" b="0" i="1" dirty="0" smtClean="0">
                          <a:latin typeface="Cambria Math" panose="02040503050406030204" pitchFamily="18" charset="0"/>
                          <a:ea typeface="Cambria Math" panose="02040503050406030204" pitchFamily="18" charset="0"/>
                        </a:rPr>
                        <m:t>= </m:t>
                      </m:r>
                      <m:rad>
                        <m:radPr>
                          <m:degHide m:val="on"/>
                          <m:ctrlPr>
                            <a:rPr lang="en-US" b="0" i="1" dirty="0" smtClean="0">
                              <a:latin typeface="Cambria Math" panose="02040503050406030204" pitchFamily="18" charset="0"/>
                              <a:ea typeface="Cambria Math" panose="02040503050406030204" pitchFamily="18" charset="0"/>
                            </a:rPr>
                          </m:ctrlPr>
                        </m:radPr>
                        <m:deg/>
                        <m:e>
                          <m:r>
                            <a:rPr lang="en-US" b="0" i="1" dirty="0" smtClean="0">
                              <a:latin typeface="Cambria Math" panose="02040503050406030204" pitchFamily="18" charset="0"/>
                              <a:ea typeface="Cambria Math" panose="02040503050406030204" pitchFamily="18" charset="0"/>
                            </a:rPr>
                            <m:t>𝑆</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𝐴𝐵</m:t>
                          </m:r>
                        </m:e>
                      </m:rad>
                    </m:oMath>
                  </m:oMathPara>
                </a14:m>
                <a:endParaRPr lang="en-US" dirty="0"/>
              </a:p>
              <a:p>
                <a:r>
                  <a:rPr lang="en-US" dirty="0"/>
                  <a:t>To measure the signal from the object alone, we make a separate estimate of the background, B, usually by looking around the object, and subtract it from the measurement of the object</a:t>
                </a:r>
              </a:p>
              <a:p>
                <a:r>
                  <a:rPr lang="en-US" dirty="0"/>
                  <a:t>Even if we measure B exactly, and subtract it off, the uncertainty arising from the photons we count (S+B) remains</a:t>
                </a:r>
              </a:p>
              <a:p>
                <a:pPr marL="0"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𝑆</m:t>
                          </m:r>
                        </m:num>
                        <m:den>
                          <m:r>
                            <a:rPr lang="en-US" b="0" i="1" smtClean="0">
                              <a:latin typeface="Cambria Math" panose="02040503050406030204" pitchFamily="18" charset="0"/>
                            </a:rPr>
                            <m:t>𝑁</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𝑆</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𝐴𝐵</m:t>
                              </m:r>
                            </m:e>
                          </m:rad>
                        </m:den>
                      </m:f>
                    </m:oMath>
                  </m:oMathPara>
                </a14:m>
                <a:endParaRPr lang="en-US" dirty="0"/>
              </a:p>
              <a:p>
                <a:r>
                  <a:rPr lang="en-US" dirty="0"/>
                  <a:t>This highlights the relevance of both dark skies (lower </a:t>
                </a:r>
                <a14:m>
                  <m:oMath xmlns:m="http://schemas.openxmlformats.org/officeDocument/2006/math">
                    <m:r>
                      <a:rPr lang="en-US" b="0" i="1" smtClean="0">
                        <a:latin typeface="Cambria Math" panose="02040503050406030204" pitchFamily="18" charset="0"/>
                      </a:rPr>
                      <m:t>𝐵</m:t>
                    </m:r>
                  </m:oMath>
                </a14:m>
                <a:r>
                  <a:rPr lang="en-US" dirty="0"/>
                  <a:t>) and sharper images, which allow for lower </a:t>
                </a:r>
                <a14:m>
                  <m:oMath xmlns:m="http://schemas.openxmlformats.org/officeDocument/2006/math">
                    <m:r>
                      <a:rPr lang="en-US" b="0" i="1" smtClean="0">
                        <a:latin typeface="Cambria Math" panose="02040503050406030204" pitchFamily="18" charset="0"/>
                      </a:rPr>
                      <m:t>𝐴</m:t>
                    </m:r>
                  </m:oMath>
                </a14:m>
                <a:endParaRPr lang="en-US" i="1" dirty="0"/>
              </a:p>
            </p:txBody>
          </p:sp>
        </mc:Choice>
        <mc:Fallback xmlns="">
          <p:sp>
            <p:nvSpPr>
              <p:cNvPr id="3" name="Content Placeholder 2">
                <a:extLst>
                  <a:ext uri="{FF2B5EF4-FFF2-40B4-BE49-F238E27FC236}">
                    <a16:creationId xmlns:a16="http://schemas.microsoft.com/office/drawing/2014/main" id="{F7426F82-ED59-174C-ADB0-8A3E6A03E206}"/>
                  </a:ext>
                </a:extLst>
              </p:cNvPr>
              <p:cNvSpPr>
                <a:spLocks noGrp="1" noRot="1" noChangeAspect="1" noMove="1" noResize="1" noEditPoints="1" noAdjustHandles="1" noChangeArrowheads="1" noChangeShapeType="1" noTextEdit="1"/>
              </p:cNvSpPr>
              <p:nvPr>
                <p:ph idx="1"/>
              </p:nvPr>
            </p:nvSpPr>
            <p:spPr>
              <a:blipFill>
                <a:blip r:embed="rId2"/>
                <a:stretch>
                  <a:fillRect l="-965" t="-3488"/>
                </a:stretch>
              </a:blipFill>
            </p:spPr>
            <p:txBody>
              <a:bodyPr/>
              <a:lstStyle/>
              <a:p>
                <a:r>
                  <a:rPr lang="en-US">
                    <a:noFill/>
                  </a:rPr>
                  <a:t> </a:t>
                </a:r>
              </a:p>
            </p:txBody>
          </p:sp>
        </mc:Fallback>
      </mc:AlternateContent>
    </p:spTree>
    <p:extLst>
      <p:ext uri="{BB962C8B-B14F-4D97-AF65-F5344CB8AC3E}">
        <p14:creationId xmlns:p14="http://schemas.microsoft.com/office/powerpoint/2010/main" val="3433808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E33D3-07F6-0142-839C-A9F4B4ED69DE}"/>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99F6D631-287B-D84F-BE83-D311213B59F1}"/>
              </a:ext>
            </a:extLst>
          </p:cNvPr>
          <p:cNvSpPr>
            <a:spLocks noGrp="1"/>
          </p:cNvSpPr>
          <p:nvPr>
            <p:ph idx="1"/>
          </p:nvPr>
        </p:nvSpPr>
        <p:spPr/>
        <p:txBody>
          <a:bodyPr>
            <a:normAutofit fontScale="92500" lnSpcReduction="10000"/>
          </a:bodyPr>
          <a:lstStyle/>
          <a:p>
            <a:r>
              <a:rPr lang="en-US" dirty="0"/>
              <a:t>In most empirical science, where one is making measurements, it is critical to understand the uncertainty on the measurement</a:t>
            </a:r>
          </a:p>
          <a:p>
            <a:r>
              <a:rPr lang="en-US" dirty="0"/>
              <a:t>Being able to predict the expected uncertainty is critical to experimental design</a:t>
            </a:r>
          </a:p>
          <a:p>
            <a:r>
              <a:rPr lang="en-US" dirty="0"/>
              <a:t>In the case of measuring light, there are multiple sources of uncertainty</a:t>
            </a:r>
          </a:p>
          <a:p>
            <a:pPr lvl="1"/>
            <a:r>
              <a:rPr lang="en-US" dirty="0"/>
              <a:t>Statistical uncertainty in counting photons, both from object and sky</a:t>
            </a:r>
          </a:p>
          <a:p>
            <a:pPr lvl="1"/>
            <a:r>
              <a:rPr lang="en-US" dirty="0"/>
              <a:t>Instrumental uncertainties</a:t>
            </a:r>
          </a:p>
          <a:p>
            <a:r>
              <a:rPr lang="en-US" dirty="0"/>
              <a:t>Note that uncertainty analysis is often called error analysis, and uncertainties are often called errors</a:t>
            </a:r>
          </a:p>
          <a:p>
            <a:r>
              <a:rPr lang="en-US" dirty="0"/>
              <a:t>Distinction between random and systematic uncertainties: precision and accuracy</a:t>
            </a:r>
          </a:p>
        </p:txBody>
      </p:sp>
    </p:spTree>
    <p:extLst>
      <p:ext uri="{BB962C8B-B14F-4D97-AF65-F5344CB8AC3E}">
        <p14:creationId xmlns:p14="http://schemas.microsoft.com/office/powerpoint/2010/main" val="3273703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34BF1-F5F4-E94E-B391-7F9ADECB4089}"/>
              </a:ext>
            </a:extLst>
          </p:cNvPr>
          <p:cNvSpPr>
            <a:spLocks noGrp="1"/>
          </p:cNvSpPr>
          <p:nvPr>
            <p:ph type="title"/>
          </p:nvPr>
        </p:nvSpPr>
        <p:spPr/>
        <p:txBody>
          <a:bodyPr/>
          <a:lstStyle/>
          <a:p>
            <a:r>
              <a:rPr lang="en-US" dirty="0"/>
              <a:t>Noise source: background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7426F82-ED59-174C-ADB0-8A3E6A03E206}"/>
                  </a:ext>
                </a:extLst>
              </p:cNvPr>
              <p:cNvSpPr>
                <a:spLocks noGrp="1"/>
              </p:cNvSpPr>
              <p:nvPr>
                <p:ph idx="1"/>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𝑆</m:t>
                          </m:r>
                        </m:num>
                        <m:den>
                          <m:r>
                            <a:rPr lang="en-US" b="0" i="1" smtClean="0">
                              <a:latin typeface="Cambria Math" panose="02040503050406030204" pitchFamily="18" charset="0"/>
                            </a:rPr>
                            <m:t>𝑁</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𝑆</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𝐴𝐵</m:t>
                              </m:r>
                            </m:e>
                          </m:rad>
                        </m:den>
                      </m:f>
                    </m:oMath>
                  </m:oMathPara>
                </a14:m>
                <a:endParaRPr lang="en-US" dirty="0"/>
              </a:p>
              <a:p>
                <a:r>
                  <a:rPr lang="en-US" dirty="0"/>
                  <a:t>Breaking out the dependence on collecting area and exposure time</a:t>
                </a: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𝑆</m:t>
                          </m:r>
                        </m:num>
                        <m:den>
                          <m:r>
                            <a:rPr lang="en-US" i="1">
                              <a:latin typeface="Cambria Math" panose="02040503050406030204" pitchFamily="18" charset="0"/>
                            </a:rPr>
                            <m:t>𝑁</m:t>
                          </m:r>
                        </m:den>
                      </m:f>
                      <m:r>
                        <a:rPr lang="en-US" i="1">
                          <a:latin typeface="Cambria Math" panose="02040503050406030204" pitchFamily="18" charset="0"/>
                        </a:rPr>
                        <m:t>= </m:t>
                      </m:r>
                      <m:f>
                        <m:fPr>
                          <m:ctrlPr>
                            <a:rPr lang="en-US" i="1">
                              <a:latin typeface="Cambria Math" panose="02040503050406030204" pitchFamily="18" charset="0"/>
                            </a:rPr>
                          </m:ctrlPr>
                        </m:fPr>
                        <m:num>
                          <m:sSup>
                            <m:sSupPr>
                              <m:ctrlPr>
                                <a:rPr lang="en-US" b="0" i="1" smtClean="0">
                                  <a:latin typeface="Cambria Math" panose="02040503050406030204" pitchFamily="18" charset="0"/>
                                </a:rPr>
                              </m:ctrlPr>
                            </m:sSupPr>
                            <m:e>
                              <m:r>
                                <a:rPr lang="en-US" i="1">
                                  <a:latin typeface="Cambria Math" panose="02040503050406030204" pitchFamily="18" charset="0"/>
                                </a:rPr>
                                <m:t>𝑆</m:t>
                              </m:r>
                            </m:e>
                            <m:sup>
                              <m:r>
                                <a:rPr lang="en-US" b="0" i="1" smtClean="0">
                                  <a:latin typeface="Cambria Math" panose="02040503050406030204" pitchFamily="18" charset="0"/>
                                </a:rPr>
                                <m:t>′</m:t>
                              </m:r>
                            </m:sup>
                          </m:sSup>
                          <m:r>
                            <a:rPr lang="en-US" b="0" i="1" smtClean="0">
                              <a:latin typeface="Cambria Math" panose="02040503050406030204" pitchFamily="18" charset="0"/>
                            </a:rPr>
                            <m:t>𝑇𝑡</m:t>
                          </m:r>
                        </m:num>
                        <m:den>
                          <m:rad>
                            <m:radPr>
                              <m:degHide m:val="on"/>
                              <m:ctrlPr>
                                <a:rPr lang="en-US" i="1">
                                  <a:latin typeface="Cambria Math" panose="02040503050406030204" pitchFamily="18" charset="0"/>
                                </a:rPr>
                              </m:ctrlPr>
                            </m:radPr>
                            <m:deg/>
                            <m:e>
                              <m:sSup>
                                <m:sSupPr>
                                  <m:ctrlPr>
                                    <a:rPr lang="en-US" b="0" i="1" smtClean="0">
                                      <a:latin typeface="Cambria Math" panose="02040503050406030204" pitchFamily="18" charset="0"/>
                                    </a:rPr>
                                  </m:ctrlPr>
                                </m:sSupPr>
                                <m:e>
                                  <m:r>
                                    <a:rPr lang="en-US" i="1">
                                      <a:latin typeface="Cambria Math" panose="02040503050406030204" pitchFamily="18" charset="0"/>
                                    </a:rPr>
                                    <m:t>𝑆</m:t>
                                  </m:r>
                                </m:e>
                                <m:sup>
                                  <m:r>
                                    <a:rPr lang="en-US" b="0" i="1" smtClean="0">
                                      <a:latin typeface="Cambria Math" panose="02040503050406030204" pitchFamily="18" charset="0"/>
                                    </a:rPr>
                                    <m:t>′</m:t>
                                  </m:r>
                                </m:sup>
                              </m:sSup>
                              <m:r>
                                <a:rPr lang="en-US" b="0" i="1" smtClean="0">
                                  <a:latin typeface="Cambria Math" panose="02040503050406030204" pitchFamily="18" charset="0"/>
                                </a:rPr>
                                <m:t>𝑇𝑡</m:t>
                              </m:r>
                              <m:r>
                                <a:rPr lang="en-US" i="1">
                                  <a:latin typeface="Cambria Math" panose="02040503050406030204" pitchFamily="18" charset="0"/>
                                </a:rPr>
                                <m:t>+</m:t>
                              </m:r>
                              <m:r>
                                <a:rPr lang="en-US" i="1">
                                  <a:latin typeface="Cambria Math" panose="02040503050406030204" pitchFamily="18" charset="0"/>
                                </a:rPr>
                                <m:t>𝐴</m:t>
                              </m:r>
                              <m:sSup>
                                <m:sSupPr>
                                  <m:ctrlPr>
                                    <a:rPr lang="en-US" b="0" i="1" smtClean="0">
                                      <a:latin typeface="Cambria Math" panose="02040503050406030204" pitchFamily="18" charset="0"/>
                                    </a:rPr>
                                  </m:ctrlPr>
                                </m:sSupPr>
                                <m:e>
                                  <m:r>
                                    <a:rPr lang="en-US" i="1">
                                      <a:latin typeface="Cambria Math" panose="02040503050406030204" pitchFamily="18" charset="0"/>
                                    </a:rPr>
                                    <m:t>𝐵</m:t>
                                  </m:r>
                                </m:e>
                                <m:sup>
                                  <m:r>
                                    <a:rPr lang="en-US" b="0" i="1" smtClean="0">
                                      <a:latin typeface="Cambria Math" panose="02040503050406030204" pitchFamily="18" charset="0"/>
                                    </a:rPr>
                                    <m:t>′</m:t>
                                  </m:r>
                                </m:sup>
                              </m:sSup>
                              <m:r>
                                <a:rPr lang="en-US" b="0" i="1" smtClean="0">
                                  <a:latin typeface="Cambria Math" panose="02040503050406030204" pitchFamily="18" charset="0"/>
                                </a:rPr>
                                <m:t>𝑇𝑡</m:t>
                              </m:r>
                            </m:e>
                          </m:rad>
                        </m:den>
                      </m:f>
                    </m:oMath>
                  </m:oMathPara>
                </a14:m>
                <a:endParaRPr lang="en-US" i="1" dirty="0"/>
              </a:p>
              <a:p>
                <a:r>
                  <a:rPr lang="en-US" dirty="0"/>
                  <a:t>Again, S/N scales with </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𝑡</m:t>
                        </m:r>
                      </m:e>
                    </m:rad>
                  </m:oMath>
                </a14:m>
                <a:endParaRPr lang="en-US" i="1" dirty="0"/>
              </a:p>
              <a:p>
                <a:r>
                  <a:rPr lang="en-US" dirty="0"/>
                  <a:t>But now, S/N scales with S’ directly</a:t>
                </a:r>
              </a:p>
            </p:txBody>
          </p:sp>
        </mc:Choice>
        <mc:Fallback xmlns="">
          <p:sp>
            <p:nvSpPr>
              <p:cNvPr id="3" name="Content Placeholder 2">
                <a:extLst>
                  <a:ext uri="{FF2B5EF4-FFF2-40B4-BE49-F238E27FC236}">
                    <a16:creationId xmlns:a16="http://schemas.microsoft.com/office/drawing/2014/main" id="{F7426F82-ED59-174C-ADB0-8A3E6A03E206}"/>
                  </a:ext>
                </a:extLst>
              </p:cNvPr>
              <p:cNvSpPr>
                <a:spLocks noGrp="1" noRot="1" noChangeAspect="1" noMove="1" noResize="1" noEditPoints="1" noAdjustHandles="1" noChangeArrowheads="1" noChangeShapeType="1" noTextEdit="1"/>
              </p:cNvSpPr>
              <p:nvPr>
                <p:ph idx="1"/>
              </p:nvPr>
            </p:nvSpPr>
            <p:spPr>
              <a:blipFill>
                <a:blip r:embed="rId2"/>
                <a:stretch>
                  <a:fillRect l="-1086" t="-581"/>
                </a:stretch>
              </a:blipFill>
            </p:spPr>
            <p:txBody>
              <a:bodyPr/>
              <a:lstStyle/>
              <a:p>
                <a:r>
                  <a:rPr lang="en-US">
                    <a:noFill/>
                  </a:rPr>
                  <a:t> </a:t>
                </a:r>
              </a:p>
            </p:txBody>
          </p:sp>
        </mc:Fallback>
      </mc:AlternateContent>
    </p:spTree>
    <p:extLst>
      <p:ext uri="{BB962C8B-B14F-4D97-AF65-F5344CB8AC3E}">
        <p14:creationId xmlns:p14="http://schemas.microsoft.com/office/powerpoint/2010/main" val="2996070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34BF1-F5F4-E94E-B391-7F9ADECB4089}"/>
              </a:ext>
            </a:extLst>
          </p:cNvPr>
          <p:cNvSpPr>
            <a:spLocks noGrp="1"/>
          </p:cNvSpPr>
          <p:nvPr>
            <p:ph type="title"/>
          </p:nvPr>
        </p:nvSpPr>
        <p:spPr/>
        <p:txBody>
          <a:bodyPr/>
          <a:lstStyle/>
          <a:p>
            <a:r>
              <a:rPr lang="en-US" dirty="0"/>
              <a:t>Noise source: signal and background limited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7426F82-ED59-174C-ADB0-8A3E6A03E206}"/>
                  </a:ext>
                </a:extLst>
              </p:cNvPr>
              <p:cNvSpPr>
                <a:spLocks noGrp="1"/>
              </p:cNvSpPr>
              <p:nvPr>
                <p:ph idx="1"/>
              </p:nvPr>
            </p:nvSpPr>
            <p:spPr/>
            <p:txBody>
              <a:bodyPr>
                <a:normAutofit lnSpcReduction="10000"/>
              </a:bodyPr>
              <a:lstStyle/>
              <a:p>
                <a:pPr marL="0"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𝑆</m:t>
                          </m:r>
                        </m:num>
                        <m:den>
                          <m:r>
                            <a:rPr lang="en-US" b="0" i="1" smtClean="0">
                              <a:latin typeface="Cambria Math" panose="02040503050406030204" pitchFamily="18" charset="0"/>
                            </a:rPr>
                            <m:t>𝑁</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𝑆</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𝐴𝐵</m:t>
                              </m:r>
                            </m:e>
                          </m:rad>
                        </m:den>
                      </m:f>
                    </m:oMath>
                  </m:oMathPara>
                </a14:m>
                <a:endParaRPr lang="en-US" dirty="0"/>
              </a:p>
              <a:p>
                <a:pPr marL="0" indent="0">
                  <a:buNone/>
                </a:pPr>
                <a:r>
                  <a:rPr lang="en-US" dirty="0"/>
                  <a:t>Signal-limited</a:t>
                </a: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𝑆</m:t>
                          </m:r>
                        </m:num>
                        <m:den>
                          <m:r>
                            <a:rPr lang="en-US" i="1">
                              <a:latin typeface="Cambria Math" panose="02040503050406030204" pitchFamily="18" charset="0"/>
                            </a:rPr>
                            <m:t>𝑁</m:t>
                          </m:r>
                        </m:den>
                      </m:f>
                      <m:r>
                        <a:rPr lang="en-US" i="1">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𝑆</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𝑆</m:t>
                              </m:r>
                            </m:e>
                          </m:rad>
                        </m:den>
                      </m:f>
                      <m:r>
                        <a:rPr lang="en-US" b="0" i="1" smtClean="0">
                          <a:latin typeface="Cambria Math" panose="02040503050406030204" pitchFamily="18" charset="0"/>
                        </a:rPr>
                        <m:t>=</m:t>
                      </m:r>
                      <m:r>
                        <a:rPr lang="en-US" i="1">
                          <a:latin typeface="Cambria Math" panose="02040503050406030204" pitchFamily="18" charset="0"/>
                        </a:rPr>
                        <m:t> </m:t>
                      </m:r>
                      <m:f>
                        <m:fPr>
                          <m:ctrlPr>
                            <a:rPr lang="en-US" i="1">
                              <a:latin typeface="Cambria Math" panose="02040503050406030204" pitchFamily="18" charset="0"/>
                            </a:rPr>
                          </m:ctrlPr>
                        </m:fPr>
                        <m:num>
                          <m:sSup>
                            <m:sSupPr>
                              <m:ctrlPr>
                                <a:rPr lang="en-US" b="0" i="1" smtClean="0">
                                  <a:latin typeface="Cambria Math" panose="02040503050406030204" pitchFamily="18" charset="0"/>
                                </a:rPr>
                              </m:ctrlPr>
                            </m:sSupPr>
                            <m:e>
                              <m:r>
                                <a:rPr lang="en-US" i="1">
                                  <a:latin typeface="Cambria Math" panose="02040503050406030204" pitchFamily="18" charset="0"/>
                                </a:rPr>
                                <m:t>𝑆</m:t>
                              </m:r>
                            </m:e>
                            <m:sup>
                              <m:r>
                                <a:rPr lang="en-US" b="0" i="1" smtClean="0">
                                  <a:latin typeface="Cambria Math" panose="02040503050406030204" pitchFamily="18" charset="0"/>
                                </a:rPr>
                                <m:t>′</m:t>
                              </m:r>
                            </m:sup>
                          </m:sSup>
                          <m:r>
                            <a:rPr lang="en-US" b="0" i="1" smtClean="0">
                              <a:latin typeface="Cambria Math" panose="02040503050406030204" pitchFamily="18" charset="0"/>
                            </a:rPr>
                            <m:t>𝑇𝑡</m:t>
                          </m:r>
                        </m:num>
                        <m:den>
                          <m:rad>
                            <m:radPr>
                              <m:degHide m:val="on"/>
                              <m:ctrlPr>
                                <a:rPr lang="en-US" i="1">
                                  <a:latin typeface="Cambria Math" panose="02040503050406030204" pitchFamily="18" charset="0"/>
                                </a:rPr>
                              </m:ctrlPr>
                            </m:radPr>
                            <m:deg/>
                            <m:e>
                              <m:sSup>
                                <m:sSupPr>
                                  <m:ctrlPr>
                                    <a:rPr lang="en-US" b="0" i="1" smtClean="0">
                                      <a:latin typeface="Cambria Math" panose="02040503050406030204" pitchFamily="18" charset="0"/>
                                    </a:rPr>
                                  </m:ctrlPr>
                                </m:sSupPr>
                                <m:e>
                                  <m:r>
                                    <a:rPr lang="en-US" i="1">
                                      <a:latin typeface="Cambria Math" panose="02040503050406030204" pitchFamily="18" charset="0"/>
                                    </a:rPr>
                                    <m:t>𝑆</m:t>
                                  </m:r>
                                </m:e>
                                <m:sup>
                                  <m:r>
                                    <a:rPr lang="en-US" b="0" i="1" smtClean="0">
                                      <a:latin typeface="Cambria Math" panose="02040503050406030204" pitchFamily="18" charset="0"/>
                                    </a:rPr>
                                    <m:t>′</m:t>
                                  </m:r>
                                </m:sup>
                              </m:sSup>
                              <m:r>
                                <a:rPr lang="en-US" b="0" i="1" smtClean="0">
                                  <a:latin typeface="Cambria Math" panose="02040503050406030204" pitchFamily="18" charset="0"/>
                                </a:rPr>
                                <m:t>𝑇𝑡</m:t>
                              </m:r>
                            </m:e>
                          </m:rad>
                        </m:den>
                      </m:f>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r>
                                <a:rPr lang="en-US" b="0" i="1" smtClean="0">
                                  <a:latin typeface="Cambria Math" panose="02040503050406030204" pitchFamily="18" charset="0"/>
                                </a:rPr>
                                <m:t>𝑆</m:t>
                              </m:r>
                            </m:e>
                            <m:sup>
                              <m:r>
                                <a:rPr lang="en-US" b="0" i="1" smtClean="0">
                                  <a:latin typeface="Cambria Math" panose="02040503050406030204" pitchFamily="18" charset="0"/>
                                </a:rPr>
                                <m:t>′</m:t>
                              </m:r>
                            </m:sup>
                          </m:sSup>
                          <m:r>
                            <a:rPr lang="en-US" b="0" i="1" smtClean="0">
                              <a:latin typeface="Cambria Math" panose="02040503050406030204" pitchFamily="18" charset="0"/>
                            </a:rPr>
                            <m:t>𝑇𝑡</m:t>
                          </m:r>
                        </m:e>
                      </m:rad>
                    </m:oMath>
                  </m:oMathPara>
                </a14:m>
                <a:endParaRPr lang="en-US" b="0" i="1" dirty="0"/>
              </a:p>
              <a:p>
                <a:pPr marL="0" indent="0">
                  <a:buNone/>
                </a:pPr>
                <a:r>
                  <a:rPr lang="en-US" dirty="0"/>
                  <a:t>Background-limited</a:t>
                </a: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𝑆</m:t>
                          </m:r>
                        </m:num>
                        <m:den>
                          <m:r>
                            <a:rPr lang="en-US" i="1">
                              <a:latin typeface="Cambria Math" panose="02040503050406030204" pitchFamily="18" charset="0"/>
                            </a:rPr>
                            <m:t>𝑁</m:t>
                          </m:r>
                        </m:den>
                      </m:f>
                      <m:r>
                        <a:rPr lang="en-US" i="1">
                          <a:latin typeface="Cambria Math" panose="02040503050406030204" pitchFamily="18" charset="0"/>
                        </a:rPr>
                        <m:t>= </m:t>
                      </m:r>
                      <m:f>
                        <m:fPr>
                          <m:ctrlPr>
                            <a:rPr lang="en-US" i="1" smtClean="0">
                              <a:latin typeface="Cambria Math" panose="02040503050406030204" pitchFamily="18" charset="0"/>
                            </a:rPr>
                          </m:ctrlPr>
                        </m:fPr>
                        <m:num>
                          <m:r>
                            <a:rPr lang="en-US" b="0" i="1" smtClean="0">
                              <a:latin typeface="Cambria Math" panose="02040503050406030204" pitchFamily="18" charset="0"/>
                            </a:rPr>
                            <m:t>𝑆</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𝐴𝐵</m:t>
                              </m:r>
                            </m:e>
                          </m:rad>
                        </m:den>
                      </m:f>
                      <m:r>
                        <a:rPr lang="en-US" b="0" i="1" smtClean="0">
                          <a:latin typeface="Cambria Math" panose="02040503050406030204" pitchFamily="18" charset="0"/>
                        </a:rPr>
                        <m:t>=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i="1">
                                  <a:latin typeface="Cambria Math" panose="02040503050406030204" pitchFamily="18" charset="0"/>
                                </a:rPr>
                                <m:t>′</m:t>
                              </m:r>
                            </m:sup>
                          </m:sSup>
                          <m:r>
                            <a:rPr lang="en-US" i="1">
                              <a:latin typeface="Cambria Math" panose="02040503050406030204" pitchFamily="18" charset="0"/>
                            </a:rPr>
                            <m:t>𝑇𝑡</m:t>
                          </m:r>
                        </m:num>
                        <m:den>
                          <m:rad>
                            <m:radPr>
                              <m:degHide m:val="on"/>
                              <m:ctrlPr>
                                <a:rPr lang="en-US" i="1">
                                  <a:latin typeface="Cambria Math" panose="02040503050406030204" pitchFamily="18" charset="0"/>
                                </a:rPr>
                              </m:ctrlPr>
                            </m:radPr>
                            <m:deg/>
                            <m:e>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𝐵</m:t>
                                  </m:r>
                                </m:e>
                                <m:sup>
                                  <m:r>
                                    <a:rPr lang="en-US" b="0" i="1" smtClean="0">
                                      <a:latin typeface="Cambria Math" panose="02040503050406030204" pitchFamily="18" charset="0"/>
                                    </a:rPr>
                                    <m:t>′</m:t>
                                  </m:r>
                                </m:sup>
                              </m:sSup>
                              <m:r>
                                <a:rPr lang="en-US" b="0" i="1" smtClean="0">
                                  <a:latin typeface="Cambria Math" panose="02040503050406030204" pitchFamily="18" charset="0"/>
                                </a:rPr>
                                <m:t>𝑇𝑡</m:t>
                              </m:r>
                            </m:e>
                          </m:rad>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𝑆</m:t>
                          </m:r>
                          <m:r>
                            <a:rPr lang="en-US" b="0" i="1" smtClean="0">
                              <a:latin typeface="Cambria Math" panose="02040503050406030204" pitchFamily="18" charset="0"/>
                            </a:rPr>
                            <m:t>′</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𝐴𝐵</m:t>
                              </m:r>
                            </m:e>
                          </m:rad>
                        </m:den>
                      </m:f>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𝑇𝑡</m:t>
                          </m:r>
                        </m:e>
                      </m:rad>
                    </m:oMath>
                  </m:oMathPara>
                </a14:m>
                <a:endParaRPr lang="en-US" i="1" dirty="0"/>
              </a:p>
              <a:p>
                <a:pPr marL="0" indent="0">
                  <a:buNone/>
                </a:pPr>
                <a:r>
                  <a:rPr lang="en-US" dirty="0"/>
                  <a:t>Once you are background-limited, S/N drops linearly with source photon flux</a:t>
                </a:r>
              </a:p>
            </p:txBody>
          </p:sp>
        </mc:Choice>
        <mc:Fallback xmlns="">
          <p:sp>
            <p:nvSpPr>
              <p:cNvPr id="3" name="Content Placeholder 2">
                <a:extLst>
                  <a:ext uri="{FF2B5EF4-FFF2-40B4-BE49-F238E27FC236}">
                    <a16:creationId xmlns:a16="http://schemas.microsoft.com/office/drawing/2014/main" id="{F7426F82-ED59-174C-ADB0-8A3E6A03E206}"/>
                  </a:ext>
                </a:extLst>
              </p:cNvPr>
              <p:cNvSpPr>
                <a:spLocks noGrp="1" noRot="1" noChangeAspect="1" noMove="1" noResize="1" noEditPoints="1" noAdjustHandles="1" noChangeArrowheads="1" noChangeShapeType="1" noTextEdit="1"/>
              </p:cNvSpPr>
              <p:nvPr>
                <p:ph idx="1"/>
              </p:nvPr>
            </p:nvSpPr>
            <p:spPr>
              <a:blipFill>
                <a:blip r:embed="rId2"/>
                <a:stretch>
                  <a:fillRect l="-1206" t="-581" b="-2035"/>
                </a:stretch>
              </a:blipFill>
            </p:spPr>
            <p:txBody>
              <a:bodyPr/>
              <a:lstStyle/>
              <a:p>
                <a:r>
                  <a:rPr lang="en-US">
                    <a:noFill/>
                  </a:rPr>
                  <a:t> </a:t>
                </a:r>
              </a:p>
            </p:txBody>
          </p:sp>
        </mc:Fallback>
      </mc:AlternateContent>
    </p:spTree>
    <p:extLst>
      <p:ext uri="{BB962C8B-B14F-4D97-AF65-F5344CB8AC3E}">
        <p14:creationId xmlns:p14="http://schemas.microsoft.com/office/powerpoint/2010/main" val="2298886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E5512-E0B7-5F43-AA00-A20CDE4E6D3E}"/>
              </a:ext>
            </a:extLst>
          </p:cNvPr>
          <p:cNvSpPr>
            <a:spLocks noGrp="1"/>
          </p:cNvSpPr>
          <p:nvPr>
            <p:ph type="title"/>
          </p:nvPr>
        </p:nvSpPr>
        <p:spPr/>
        <p:txBody>
          <a:bodyPr/>
          <a:lstStyle/>
          <a:p>
            <a:r>
              <a:rPr lang="en-US" dirty="0"/>
              <a:t>Noise source: readout noise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3ECCAB7-A84F-F749-9AC6-5299D2A61731}"/>
                  </a:ext>
                </a:extLst>
              </p:cNvPr>
              <p:cNvSpPr>
                <a:spLocks noGrp="1"/>
              </p:cNvSpPr>
              <p:nvPr>
                <p:ph idx="1"/>
              </p:nvPr>
            </p:nvSpPr>
            <p:spPr>
              <a:xfrm>
                <a:off x="838200" y="1825624"/>
                <a:ext cx="10515600" cy="5032375"/>
              </a:xfrm>
            </p:spPr>
            <p:txBody>
              <a:bodyPr>
                <a:normAutofit fontScale="92500" lnSpcReduction="20000"/>
              </a:bodyPr>
              <a:lstStyle/>
              <a:p>
                <a:r>
                  <a:rPr lang="en-US" dirty="0"/>
                  <a:t>An additional source of noise arises with some types of detectors, e.g., CCDs, and is called </a:t>
                </a:r>
                <a:r>
                  <a:rPr lang="en-US" i="1" dirty="0"/>
                  <a:t>readout noise, </a:t>
                </a:r>
                <a:r>
                  <a:rPr lang="en-US" dirty="0"/>
                  <a:t>which is distributed as a normal distribution for each pixel with zero mean and standard deviation</a:t>
                </a:r>
                <a:r>
                  <a:rPr lang="en-US" i="1" dirty="0"/>
                  <a:t>, 𝜎</a:t>
                </a:r>
                <a:r>
                  <a:rPr lang="en-US" i="1" baseline="-25000" dirty="0" err="1"/>
                  <a:t>rn</a:t>
                </a:r>
                <a:r>
                  <a:rPr lang="en-US" i="1" baseline="-25000" dirty="0"/>
                  <a:t>  </a:t>
                </a:r>
                <a:r>
                  <a:rPr lang="en-US" dirty="0"/>
                  <a:t>(generally called the readout noise)</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𝑆</m:t>
                          </m:r>
                        </m:num>
                        <m:den>
                          <m:r>
                            <a:rPr lang="en-US" i="1">
                              <a:latin typeface="Cambria Math" panose="02040503050406030204" pitchFamily="18" charset="0"/>
                            </a:rPr>
                            <m:t>𝑁</m:t>
                          </m:r>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𝑆</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𝐴𝐵</m:t>
                              </m:r>
                              <m:r>
                                <a:rPr lang="en-US" b="0" i="1" smtClean="0">
                                  <a:latin typeface="Cambria Math" panose="02040503050406030204" pitchFamily="18" charset="0"/>
                                </a:rPr>
                                <m:t>+</m:t>
                              </m:r>
                              <m:r>
                                <a:rPr lang="en-US" b="0" i="1" smtClean="0">
                                  <a:latin typeface="Cambria Math" panose="02040503050406030204" pitchFamily="18" charset="0"/>
                                </a:rPr>
                                <m:t>𝑁𝑝𝑖𝑥</m:t>
                              </m:r>
                              <m:r>
                                <a:rPr lang="en-US" b="0" i="1" smtClean="0">
                                  <a:latin typeface="Cambria Math" panose="02040503050406030204" pitchFamily="18" charset="0"/>
                                </a:rPr>
                                <m:t>𝜎</m:t>
                              </m:r>
                              <m:r>
                                <a:rPr lang="en-US" b="0" i="1" baseline="30000" smtClean="0">
                                  <a:latin typeface="Cambria Math" panose="02040503050406030204" pitchFamily="18" charset="0"/>
                                </a:rPr>
                                <m:t>2</m:t>
                              </m:r>
                              <m:r>
                                <a:rPr lang="en-US" i="1" baseline="-25000">
                                  <a:latin typeface="Cambria Math" panose="02040503050406030204" pitchFamily="18" charset="0"/>
                                </a:rPr>
                                <m:t>𝑟𝑛</m:t>
                              </m:r>
                            </m:e>
                          </m:rad>
                        </m:den>
                      </m:f>
                    </m:oMath>
                  </m:oMathPara>
                </a14:m>
                <a:endParaRPr lang="en-US" dirty="0"/>
              </a:p>
              <a:p>
                <a:pPr marL="0" indent="0">
                  <a:buNone/>
                </a:pPr>
                <a:endParaRPr lang="en-US" dirty="0"/>
              </a:p>
              <a:p>
                <a:r>
                  <a:rPr lang="en-US" dirty="0"/>
                  <a:t>Unlike the signal and background terms, however, the readout noise term does not depend on exposure time or collecting area</a:t>
                </a:r>
              </a:p>
              <a:p>
                <a:r>
                  <a:rPr lang="en-US" dirty="0"/>
                  <a:t>In the readout noise limited case, S/N scales with S like in the background case</a:t>
                </a:r>
              </a:p>
              <a:p>
                <a:r>
                  <a:rPr lang="en-US" dirty="0"/>
                  <a:t>Minimize </a:t>
                </a:r>
                <a:r>
                  <a:rPr lang="en-US" i="1" dirty="0"/>
                  <a:t>𝜎</a:t>
                </a:r>
                <a:r>
                  <a:rPr lang="en-US" i="1" baseline="-25000" dirty="0" err="1"/>
                  <a:t>rn</a:t>
                </a:r>
                <a:r>
                  <a:rPr lang="en-US" i="1" baseline="-25000" dirty="0"/>
                  <a:t>  </a:t>
                </a:r>
                <a:r>
                  <a:rPr lang="en-US" dirty="0"/>
                  <a:t>with better detectors and electronics, and also by trying to ensure pixel scale is a good match to images, so </a:t>
                </a:r>
                <a:r>
                  <a:rPr lang="en-US" dirty="0" err="1"/>
                  <a:t>N</a:t>
                </a:r>
                <a:r>
                  <a:rPr lang="en-US" baseline="-25000" dirty="0" err="1"/>
                  <a:t>pix</a:t>
                </a:r>
                <a:r>
                  <a:rPr lang="en-US" baseline="-25000" dirty="0"/>
                  <a:t> </a:t>
                </a:r>
                <a:r>
                  <a:rPr lang="en-US" dirty="0"/>
                  <a:t>is minimized</a:t>
                </a:r>
              </a:p>
            </p:txBody>
          </p:sp>
        </mc:Choice>
        <mc:Fallback xmlns="">
          <p:sp>
            <p:nvSpPr>
              <p:cNvPr id="3" name="Content Placeholder 2">
                <a:extLst>
                  <a:ext uri="{FF2B5EF4-FFF2-40B4-BE49-F238E27FC236}">
                    <a16:creationId xmlns:a16="http://schemas.microsoft.com/office/drawing/2014/main" id="{33ECCAB7-A84F-F749-9AC6-5299D2A61731}"/>
                  </a:ext>
                </a:extLst>
              </p:cNvPr>
              <p:cNvSpPr>
                <a:spLocks noGrp="1" noRot="1" noChangeAspect="1" noMove="1" noResize="1" noEditPoints="1" noAdjustHandles="1" noChangeArrowheads="1" noChangeShapeType="1" noTextEdit="1"/>
              </p:cNvSpPr>
              <p:nvPr>
                <p:ph idx="1"/>
              </p:nvPr>
            </p:nvSpPr>
            <p:spPr>
              <a:xfrm>
                <a:off x="838200" y="1825624"/>
                <a:ext cx="10515600" cy="5032375"/>
              </a:xfrm>
              <a:blipFill>
                <a:blip r:embed="rId2"/>
                <a:stretch>
                  <a:fillRect l="-965" t="-3023"/>
                </a:stretch>
              </a:blipFill>
            </p:spPr>
            <p:txBody>
              <a:bodyPr/>
              <a:lstStyle/>
              <a:p>
                <a:r>
                  <a:rPr lang="en-US">
                    <a:noFill/>
                  </a:rPr>
                  <a:t> </a:t>
                </a:r>
              </a:p>
            </p:txBody>
          </p:sp>
        </mc:Fallback>
      </mc:AlternateContent>
    </p:spTree>
    <p:extLst>
      <p:ext uri="{BB962C8B-B14F-4D97-AF65-F5344CB8AC3E}">
        <p14:creationId xmlns:p14="http://schemas.microsoft.com/office/powerpoint/2010/main" val="2667696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98FC9-4671-A142-8B74-D183DB2D5E4A}"/>
              </a:ext>
            </a:extLst>
          </p:cNvPr>
          <p:cNvSpPr>
            <a:spLocks noGrp="1"/>
          </p:cNvSpPr>
          <p:nvPr>
            <p:ph type="title"/>
          </p:nvPr>
        </p:nvSpPr>
        <p:spPr/>
        <p:txBody>
          <a:bodyPr/>
          <a:lstStyle/>
          <a:p>
            <a:r>
              <a:rPr lang="en-US" dirty="0"/>
              <a:t>What regime are different types of observations?</a:t>
            </a:r>
          </a:p>
        </p:txBody>
      </p:sp>
      <p:sp>
        <p:nvSpPr>
          <p:cNvPr id="3" name="Content Placeholder 2">
            <a:extLst>
              <a:ext uri="{FF2B5EF4-FFF2-40B4-BE49-F238E27FC236}">
                <a16:creationId xmlns:a16="http://schemas.microsoft.com/office/drawing/2014/main" id="{D1056A4B-8D80-F042-ADC7-5617BCD096FB}"/>
              </a:ext>
            </a:extLst>
          </p:cNvPr>
          <p:cNvSpPr>
            <a:spLocks noGrp="1"/>
          </p:cNvSpPr>
          <p:nvPr>
            <p:ph idx="1"/>
          </p:nvPr>
        </p:nvSpPr>
        <p:spPr/>
        <p:txBody>
          <a:bodyPr/>
          <a:lstStyle/>
          <a:p>
            <a:r>
              <a:rPr lang="en-US" dirty="0"/>
              <a:t>Imaging</a:t>
            </a:r>
          </a:p>
          <a:p>
            <a:pPr lvl="1"/>
            <a:r>
              <a:rPr lang="en-US" dirty="0"/>
              <a:t>Bright objects (much brighter than sky) : signal-limited</a:t>
            </a:r>
          </a:p>
          <a:p>
            <a:pPr lvl="1"/>
            <a:r>
              <a:rPr lang="en-US" dirty="0"/>
              <a:t>Fainter objects : background-limited</a:t>
            </a:r>
          </a:p>
          <a:p>
            <a:pPr lvl="1"/>
            <a:r>
              <a:rPr lang="en-US" dirty="0"/>
              <a:t>In optical, typical sky surface brightness ranges from 18-22 mag/square arcsec</a:t>
            </a:r>
          </a:p>
          <a:p>
            <a:pPr lvl="1"/>
            <a:r>
              <a:rPr lang="en-US" dirty="0"/>
              <a:t>In near-IR, typical sky surface brightness ranges from 12-15 mag/square arcsec</a:t>
            </a:r>
          </a:p>
          <a:p>
            <a:pPr lvl="1"/>
            <a:r>
              <a:rPr lang="en-US" dirty="0"/>
              <a:t>Image quality also matter</a:t>
            </a:r>
          </a:p>
          <a:p>
            <a:r>
              <a:rPr lang="en-US" dirty="0"/>
              <a:t>Spectroscopy</a:t>
            </a:r>
          </a:p>
          <a:p>
            <a:pPr lvl="1"/>
            <a:r>
              <a:rPr lang="en-US" dirty="0"/>
              <a:t>Both object and background light is dispersed (in most applications)</a:t>
            </a:r>
          </a:p>
          <a:p>
            <a:pPr lvl="1"/>
            <a:r>
              <a:rPr lang="en-US" dirty="0"/>
              <a:t>Readout noise can become important, especially for short exposures</a:t>
            </a:r>
          </a:p>
          <a:p>
            <a:pPr lvl="1"/>
            <a:endParaRPr lang="en-US" dirty="0"/>
          </a:p>
        </p:txBody>
      </p:sp>
    </p:spTree>
    <p:extLst>
      <p:ext uri="{BB962C8B-B14F-4D97-AF65-F5344CB8AC3E}">
        <p14:creationId xmlns:p14="http://schemas.microsoft.com/office/powerpoint/2010/main" val="4005086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333D0-B604-E747-A2D3-D611727A0BC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E7EEAB0-9BE0-7843-8F2C-1F4B9E8C27B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48513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3289-DF0B-E44E-AC26-BD6648118274}"/>
              </a:ext>
            </a:extLst>
          </p:cNvPr>
          <p:cNvSpPr>
            <a:spLocks noGrp="1"/>
          </p:cNvSpPr>
          <p:nvPr>
            <p:ph type="ctrTitle"/>
          </p:nvPr>
        </p:nvSpPr>
        <p:spPr/>
        <p:txBody>
          <a:bodyPr>
            <a:normAutofit/>
          </a:bodyPr>
          <a:lstStyle/>
          <a:p>
            <a:r>
              <a:rPr lang="en-US" sz="4000" dirty="0"/>
              <a:t>ASTR 535 : Observational Techniques</a:t>
            </a:r>
          </a:p>
        </p:txBody>
      </p:sp>
      <p:sp>
        <p:nvSpPr>
          <p:cNvPr id="3" name="Subtitle 2">
            <a:extLst>
              <a:ext uri="{FF2B5EF4-FFF2-40B4-BE49-F238E27FC236}">
                <a16:creationId xmlns:a16="http://schemas.microsoft.com/office/drawing/2014/main" id="{82F8B35F-ECCA-A24A-B994-FA3C3747909F}"/>
              </a:ext>
            </a:extLst>
          </p:cNvPr>
          <p:cNvSpPr>
            <a:spLocks noGrp="1"/>
          </p:cNvSpPr>
          <p:nvPr>
            <p:ph type="subTitle" idx="1"/>
          </p:nvPr>
        </p:nvSpPr>
        <p:spPr/>
        <p:txBody>
          <a:bodyPr/>
          <a:lstStyle/>
          <a:p>
            <a:r>
              <a:rPr lang="en-US" dirty="0"/>
              <a:t>Uncertainties and Error Propagation</a:t>
            </a:r>
          </a:p>
          <a:p>
            <a:r>
              <a:rPr lang="en-US" dirty="0"/>
              <a:t>Error propagation</a:t>
            </a:r>
          </a:p>
        </p:txBody>
      </p:sp>
    </p:spTree>
    <p:extLst>
      <p:ext uri="{BB962C8B-B14F-4D97-AF65-F5344CB8AC3E}">
        <p14:creationId xmlns:p14="http://schemas.microsoft.com/office/powerpoint/2010/main" val="32064520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8E33F-584F-0A4C-8FE1-810726310404}"/>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3DCCF2EC-655D-054A-B8ED-0EF2EC472587}"/>
              </a:ext>
            </a:extLst>
          </p:cNvPr>
          <p:cNvSpPr>
            <a:spLocks noGrp="1"/>
          </p:cNvSpPr>
          <p:nvPr>
            <p:ph idx="1"/>
          </p:nvPr>
        </p:nvSpPr>
        <p:spPr/>
        <p:txBody>
          <a:bodyPr/>
          <a:lstStyle/>
          <a:p>
            <a:r>
              <a:rPr lang="en-US" dirty="0"/>
              <a:t>Know the uncertainty (error) propagation formula and be able to apply it in a general case</a:t>
            </a:r>
          </a:p>
        </p:txBody>
      </p:sp>
    </p:spTree>
    <p:extLst>
      <p:ext uri="{BB962C8B-B14F-4D97-AF65-F5344CB8AC3E}">
        <p14:creationId xmlns:p14="http://schemas.microsoft.com/office/powerpoint/2010/main" val="24597533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31432-86D1-784A-808A-2A6F87EF0B08}"/>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93D4BF81-B506-FC45-A8CF-66E44F779A18}"/>
              </a:ext>
            </a:extLst>
          </p:cNvPr>
          <p:cNvSpPr>
            <a:spLocks noGrp="1"/>
          </p:cNvSpPr>
          <p:nvPr>
            <p:ph idx="1"/>
          </p:nvPr>
        </p:nvSpPr>
        <p:spPr/>
        <p:txBody>
          <a:bodyPr>
            <a:normAutofit/>
          </a:bodyPr>
          <a:lstStyle/>
          <a:p>
            <a:r>
              <a:rPr lang="en-US" dirty="0"/>
              <a:t>say we want to make some calculations (e.g., calibration, unit conversion, averaging, conversion to magnitudes, calculation of colors, etc.) using these observations: we need to be able to estimate the uncertainties in the calculated quantities that depend on our measured quantities.</a:t>
            </a:r>
          </a:p>
          <a:p>
            <a:r>
              <a:rPr lang="en-US" dirty="0"/>
              <a:t>Specific example: when we added in readout noise in the noise equation, why did we add the uncertainty in quadrature? </a:t>
            </a:r>
          </a:p>
          <a:p>
            <a:endParaRPr lang="en-US" dirty="0"/>
          </a:p>
          <a:p>
            <a:endParaRPr lang="en-US" dirty="0"/>
          </a:p>
        </p:txBody>
      </p:sp>
    </p:spTree>
    <p:extLst>
      <p:ext uri="{BB962C8B-B14F-4D97-AF65-F5344CB8AC3E}">
        <p14:creationId xmlns:p14="http://schemas.microsoft.com/office/powerpoint/2010/main" val="14062275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87AD3-CFFC-3440-9509-10B4975D4FC6}"/>
              </a:ext>
            </a:extLst>
          </p:cNvPr>
          <p:cNvSpPr>
            <a:spLocks noGrp="1"/>
          </p:cNvSpPr>
          <p:nvPr>
            <p:ph type="title"/>
          </p:nvPr>
        </p:nvSpPr>
        <p:spPr/>
        <p:txBody>
          <a:bodyPr/>
          <a:lstStyle/>
          <a:p>
            <a:r>
              <a:rPr lang="en-US" dirty="0"/>
              <a:t>Propagation of uncertainties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CC8A2CF-D786-4241-B3F7-3C708AD22AA2}"/>
                  </a:ext>
                </a:extLst>
              </p:cNvPr>
              <p:cNvSpPr>
                <a:spLocks noGrp="1"/>
              </p:cNvSpPr>
              <p:nvPr>
                <p:ph idx="1"/>
              </p:nvPr>
            </p:nvSpPr>
            <p:spPr/>
            <p:txBody>
              <a:bodyPr>
                <a:normAutofit lnSpcReduction="10000"/>
              </a:bodyPr>
              <a:lstStyle/>
              <a:p>
                <a:r>
                  <a:rPr lang="en-US" dirty="0"/>
                  <a:t>Say you have some quantities (</a:t>
                </a:r>
                <a:r>
                  <a:rPr lang="en-US" dirty="0" err="1"/>
                  <a:t>u,v</a:t>
                </a:r>
                <a:r>
                  <a:rPr lang="en-US" dirty="0"/>
                  <a:t>,…) with known uncertainties (𝜎</a:t>
                </a:r>
                <a:r>
                  <a:rPr lang="en-US" baseline="-25000" dirty="0"/>
                  <a:t>u</a:t>
                </a:r>
                <a:r>
                  <a:rPr lang="en-US" dirty="0"/>
                  <a:t>, 𝜎</a:t>
                </a:r>
                <a:r>
                  <a:rPr lang="en-US" baseline="-25000" dirty="0"/>
                  <a:t>v</a:t>
                </a:r>
                <a:r>
                  <a:rPr lang="en-US" dirty="0"/>
                  <a:t>,…) and you combine these into some new quantity, x</a:t>
                </a:r>
              </a:p>
              <a:p>
                <a:pPr marL="0" indent="0">
                  <a:buNone/>
                </a:pPr>
                <a:r>
                  <a:rPr lang="en-US" dirty="0"/>
                  <a:t>                          x = f(</a:t>
                </a:r>
                <a:r>
                  <a:rPr lang="en-US" dirty="0" err="1"/>
                  <a:t>u,v</a:t>
                </a:r>
                <a:r>
                  <a:rPr lang="en-US" dirty="0"/>
                  <a:t>,…)</a:t>
                </a:r>
              </a:p>
              <a:p>
                <a:pPr marL="0" indent="0">
                  <a:buNone/>
                </a:pPr>
                <a:r>
                  <a:rPr lang="en-US" dirty="0"/>
                  <a:t>   What is 𝜎</a:t>
                </a:r>
                <a:r>
                  <a:rPr lang="en-US" baseline="-25000" dirty="0"/>
                  <a:t>x</a:t>
                </a:r>
                <a:r>
                  <a:rPr lang="en-US" dirty="0"/>
                  <a:t>?</a:t>
                </a:r>
              </a:p>
              <a:p>
                <a:r>
                  <a:rPr lang="en-US" dirty="0"/>
                  <a:t>If uncertainties are small:</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baseline="-25000" smtClean="0">
                          <a:latin typeface="Cambria Math" panose="02040503050406030204" pitchFamily="18" charset="0"/>
                        </a:rPr>
                        <m:t>𝑖</m:t>
                      </m:r>
                      <m:r>
                        <a:rPr lang="en-US" b="0" i="1" smtClean="0">
                          <a:latin typeface="Cambria Math" panose="02040503050406030204" pitchFamily="18" charset="0"/>
                        </a:rPr>
                        <m:t> − &lt;</m:t>
                      </m:r>
                      <m:r>
                        <a:rPr lang="en-US" b="0" i="1" smtClean="0">
                          <a:latin typeface="Cambria Math" panose="02040503050406030204" pitchFamily="18" charset="0"/>
                        </a:rPr>
                        <m:t>𝑥</m:t>
                      </m:r>
                      <m:r>
                        <a:rPr lang="en-US" b="0" i="1" smtClean="0">
                          <a:latin typeface="Cambria Math" panose="02040503050406030204" pitchFamily="18" charset="0"/>
                        </a:rPr>
                        <m:t>&gt; ≈(</m:t>
                      </m:r>
                      <m:r>
                        <a:rPr lang="en-US" b="0" i="1" smtClean="0">
                          <a:latin typeface="Cambria Math" panose="02040503050406030204" pitchFamily="18" charset="0"/>
                          <a:ea typeface="Cambria Math" panose="02040503050406030204" pitchFamily="18" charset="0"/>
                        </a:rPr>
                        <m:t>𝑢𝑖</m:t>
                      </m:r>
                      <m:r>
                        <a:rPr lang="en-US" b="0" i="1" smtClean="0">
                          <a:latin typeface="Cambria Math" panose="02040503050406030204" pitchFamily="18" charset="0"/>
                          <a:ea typeface="Cambria Math" panose="02040503050406030204" pitchFamily="18" charset="0"/>
                        </a:rPr>
                        <m:t> − &lt;</m:t>
                      </m:r>
                      <m:r>
                        <a:rPr lang="en-US" b="0" i="1" smtClean="0">
                          <a:latin typeface="Cambria Math" panose="02040503050406030204" pitchFamily="18" charset="0"/>
                          <a:ea typeface="Cambria Math" panose="02040503050406030204" pitchFamily="18" charset="0"/>
                        </a:rPr>
                        <m:t>𝑢</m:t>
                      </m:r>
                      <m:r>
                        <a:rPr lang="en-US" b="0" i="1" smtClean="0">
                          <a:latin typeface="Cambria Math" panose="02040503050406030204" pitchFamily="18" charset="0"/>
                          <a:ea typeface="Cambria Math" panose="02040503050406030204" pitchFamily="18" charset="0"/>
                        </a:rPr>
                        <m:t>&gt;)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𝑢</m:t>
                          </m:r>
                        </m:den>
                      </m:f>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v</m:t>
                      </m:r>
                      <m:r>
                        <m:rPr>
                          <m:sty m:val="p"/>
                        </m:rPr>
                        <a:rPr lang="en-US" b="0" i="0" baseline="-25000" smtClean="0">
                          <a:latin typeface="Cambria Math" panose="02040503050406030204" pitchFamily="18" charset="0"/>
                          <a:ea typeface="Cambria Math" panose="02040503050406030204" pitchFamily="18" charset="0"/>
                        </a:rPr>
                        <m:t>i</m:t>
                      </m:r>
                      <m:r>
                        <a:rPr lang="en-US" b="0" i="0" smtClean="0">
                          <a:latin typeface="Cambria Math" panose="02040503050406030204" pitchFamily="18" charset="0"/>
                          <a:ea typeface="Cambria Math" panose="02040503050406030204" pitchFamily="18" charset="0"/>
                        </a:rPr>
                        <m:t> − &lt;</m:t>
                      </m:r>
                      <m:r>
                        <m:rPr>
                          <m:sty m:val="p"/>
                        </m:rPr>
                        <a:rPr lang="en-US" b="0" i="0" smtClean="0">
                          <a:latin typeface="Cambria Math" panose="02040503050406030204" pitchFamily="18" charset="0"/>
                          <a:ea typeface="Cambria Math" panose="02040503050406030204" pitchFamily="18" charset="0"/>
                        </a:rPr>
                        <m:t>v</m:t>
                      </m:r>
                      <m:r>
                        <a:rPr lang="en-US" b="0" i="1" smtClean="0">
                          <a:latin typeface="Cambria Math" panose="02040503050406030204" pitchFamily="18" charset="0"/>
                          <a:ea typeface="Cambria Math" panose="02040503050406030204" pitchFamily="18" charset="0"/>
                        </a:rPr>
                        <m:t>&gt;)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𝑣</m:t>
                          </m:r>
                        </m:den>
                      </m:f>
                    </m:oMath>
                  </m:oMathPara>
                </a14:m>
                <a:endParaRPr lang="en-US" dirty="0"/>
              </a:p>
              <a:p>
                <a:pPr marL="0" indent="0">
                  <a:buNone/>
                </a:pPr>
                <a:r>
                  <a:rPr lang="en-US" dirty="0"/>
                  <a:t>   e.g.    </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oMath>
                  </m:oMathPara>
                </a14:m>
                <a:endParaRPr lang="en-US" b="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𝑢𝑣</m:t>
                      </m:r>
                    </m:oMath>
                  </m:oMathPara>
                </a14:m>
                <a:endParaRPr lang="en-US" b="0"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BCC8A2CF-D786-4241-B3F7-3C708AD22AA2}"/>
                  </a:ext>
                </a:extLst>
              </p:cNvPr>
              <p:cNvSpPr>
                <a:spLocks noGrp="1" noRot="1" noChangeAspect="1" noMove="1" noResize="1" noEditPoints="1" noAdjustHandles="1" noChangeArrowheads="1" noChangeShapeType="1" noTextEdit="1"/>
              </p:cNvSpPr>
              <p:nvPr>
                <p:ph idx="1"/>
              </p:nvPr>
            </p:nvSpPr>
            <p:spPr>
              <a:blipFill>
                <a:blip r:embed="rId2"/>
                <a:stretch>
                  <a:fillRect l="-1086" t="-3198"/>
                </a:stretch>
              </a:blipFill>
            </p:spPr>
            <p:txBody>
              <a:bodyPr/>
              <a:lstStyle/>
              <a:p>
                <a:r>
                  <a:rPr lang="en-US">
                    <a:noFill/>
                  </a:rPr>
                  <a:t> </a:t>
                </a:r>
              </a:p>
            </p:txBody>
          </p:sp>
        </mc:Fallback>
      </mc:AlternateContent>
      <p:sp>
        <p:nvSpPr>
          <p:cNvPr id="5" name="AutoShape 2" descr="$\displaystyle \left(\vphantom{{{\partial{x}}\over{\partial {u}}}}\right.$">
            <a:extLst>
              <a:ext uri="{FF2B5EF4-FFF2-40B4-BE49-F238E27FC236}">
                <a16:creationId xmlns:a16="http://schemas.microsoft.com/office/drawing/2014/main" id="{9A7C5CBA-78BC-364F-9D9B-42DA0EDA0A81}"/>
              </a:ext>
            </a:extLst>
          </p:cNvPr>
          <p:cNvSpPr>
            <a:spLocks noChangeAspect="1" noChangeArrowheads="1"/>
          </p:cNvSpPr>
          <p:nvPr/>
        </p:nvSpPr>
        <p:spPr bwMode="auto">
          <a:xfrm>
            <a:off x="2185988"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3" descr="$\displaystyle {{\partial{x}}\over{\partial {u}}}$">
            <a:extLst>
              <a:ext uri="{FF2B5EF4-FFF2-40B4-BE49-F238E27FC236}">
                <a16:creationId xmlns:a16="http://schemas.microsoft.com/office/drawing/2014/main" id="{CF284F85-3EB6-994C-9247-267FE33F961A}"/>
              </a:ext>
            </a:extLst>
          </p:cNvPr>
          <p:cNvSpPr>
            <a:spLocks noChangeAspect="1" noChangeArrowheads="1"/>
          </p:cNvSpPr>
          <p:nvPr/>
        </p:nvSpPr>
        <p:spPr bwMode="auto">
          <a:xfrm>
            <a:off x="2662238"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isplaystyle \left.\vphantom{{{\partial{x}}\over{\partial {u}}}}\right)$">
            <a:extLst>
              <a:ext uri="{FF2B5EF4-FFF2-40B4-BE49-F238E27FC236}">
                <a16:creationId xmlns:a16="http://schemas.microsoft.com/office/drawing/2014/main" id="{E726AE34-7106-B24D-AB69-9912ABED0860}"/>
              </a:ext>
            </a:extLst>
          </p:cNvPr>
          <p:cNvSpPr>
            <a:spLocks noChangeAspect="1" noChangeArrowheads="1"/>
          </p:cNvSpPr>
          <p:nvPr/>
        </p:nvSpPr>
        <p:spPr bwMode="auto">
          <a:xfrm>
            <a:off x="3138488"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5" descr="$\displaystyle \left(\vphantom{{{\partial{x}}\over{\partial {v}}}}\right.$">
            <a:extLst>
              <a:ext uri="{FF2B5EF4-FFF2-40B4-BE49-F238E27FC236}">
                <a16:creationId xmlns:a16="http://schemas.microsoft.com/office/drawing/2014/main" id="{633BDE32-8A74-C14A-93FB-6C2A7AFB43EE}"/>
              </a:ext>
            </a:extLst>
          </p:cNvPr>
          <p:cNvSpPr>
            <a:spLocks noChangeAspect="1" noChangeArrowheads="1"/>
          </p:cNvSpPr>
          <p:nvPr/>
        </p:nvSpPr>
        <p:spPr bwMode="auto">
          <a:xfrm>
            <a:off x="4875213"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displaystyle {{\partial{x}}\over{\partial {v}}}$">
            <a:extLst>
              <a:ext uri="{FF2B5EF4-FFF2-40B4-BE49-F238E27FC236}">
                <a16:creationId xmlns:a16="http://schemas.microsoft.com/office/drawing/2014/main" id="{CF9D504F-CCCB-C646-BCFB-47CDCA243ACF}"/>
              </a:ext>
            </a:extLst>
          </p:cNvPr>
          <p:cNvSpPr>
            <a:spLocks noChangeAspect="1" noChangeArrowheads="1"/>
          </p:cNvSpPr>
          <p:nvPr/>
        </p:nvSpPr>
        <p:spPr bwMode="auto">
          <a:xfrm>
            <a:off x="5351463"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7" descr="$\displaystyle \left.\vphantom{{{\partial{x}}\over{\partial {v}}}}\right)$">
            <a:extLst>
              <a:ext uri="{FF2B5EF4-FFF2-40B4-BE49-F238E27FC236}">
                <a16:creationId xmlns:a16="http://schemas.microsoft.com/office/drawing/2014/main" id="{D4C6933A-6A0A-D849-9B2F-47BCB5985242}"/>
              </a:ext>
            </a:extLst>
          </p:cNvPr>
          <p:cNvSpPr>
            <a:spLocks noChangeAspect="1" noChangeArrowheads="1"/>
          </p:cNvSpPr>
          <p:nvPr/>
        </p:nvSpPr>
        <p:spPr bwMode="auto">
          <a:xfrm>
            <a:off x="5827713"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displaystyle {1\over N}$">
            <a:extLst>
              <a:ext uri="{FF2B5EF4-FFF2-40B4-BE49-F238E27FC236}">
                <a16:creationId xmlns:a16="http://schemas.microsoft.com/office/drawing/2014/main" id="{9D1CC249-9DF5-8747-8066-784A77E2254C}"/>
              </a:ext>
            </a:extLst>
          </p:cNvPr>
          <p:cNvSpPr>
            <a:spLocks noChangeAspect="1" noChangeArrowheads="1"/>
          </p:cNvSpPr>
          <p:nvPr/>
        </p:nvSpPr>
        <p:spPr bwMode="auto">
          <a:xfrm>
            <a:off x="1773238"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9" descr="$\displaystyle \sum$">
            <a:extLst>
              <a:ext uri="{FF2B5EF4-FFF2-40B4-BE49-F238E27FC236}">
                <a16:creationId xmlns:a16="http://schemas.microsoft.com/office/drawing/2014/main" id="{D5817752-7BAD-4048-94EA-08C896C43CA6}"/>
              </a:ext>
            </a:extLst>
          </p:cNvPr>
          <p:cNvSpPr>
            <a:spLocks noChangeAspect="1" noChangeArrowheads="1"/>
          </p:cNvSpPr>
          <p:nvPr/>
        </p:nvSpPr>
        <p:spPr bwMode="auto">
          <a:xfrm>
            <a:off x="2249488"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0" descr="$\displaystyle \left(\vphantom{{{\partial{x}}\over{\partial {u}}}}\right.$">
            <a:extLst>
              <a:ext uri="{FF2B5EF4-FFF2-40B4-BE49-F238E27FC236}">
                <a16:creationId xmlns:a16="http://schemas.microsoft.com/office/drawing/2014/main" id="{0A552C6F-1B25-2649-9C3C-258A5661FA60}"/>
              </a:ext>
            </a:extLst>
          </p:cNvPr>
          <p:cNvSpPr>
            <a:spLocks noChangeAspect="1" noChangeArrowheads="1"/>
          </p:cNvSpPr>
          <p:nvPr/>
        </p:nvSpPr>
        <p:spPr bwMode="auto">
          <a:xfrm>
            <a:off x="579438" y="2746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1" descr="$\displaystyle {{\partial{x}}\over{\partial {u}}}$">
            <a:extLst>
              <a:ext uri="{FF2B5EF4-FFF2-40B4-BE49-F238E27FC236}">
                <a16:creationId xmlns:a16="http://schemas.microsoft.com/office/drawing/2014/main" id="{E275E388-11A8-3F47-8289-E503A6A80F5D}"/>
              </a:ext>
            </a:extLst>
          </p:cNvPr>
          <p:cNvSpPr>
            <a:spLocks noChangeAspect="1" noChangeArrowheads="1"/>
          </p:cNvSpPr>
          <p:nvPr/>
        </p:nvSpPr>
        <p:spPr bwMode="auto">
          <a:xfrm>
            <a:off x="1055688" y="2746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2" descr="$\displaystyle \left.\vphantom{{{\partial{x}}\over{\partial {u}}}}\right)^{2}_{}$">
            <a:extLst>
              <a:ext uri="{FF2B5EF4-FFF2-40B4-BE49-F238E27FC236}">
                <a16:creationId xmlns:a16="http://schemas.microsoft.com/office/drawing/2014/main" id="{9A4AB2D8-2B67-5C4D-9585-15E29ECC899A}"/>
              </a:ext>
            </a:extLst>
          </p:cNvPr>
          <p:cNvSpPr>
            <a:spLocks noChangeAspect="1" noChangeArrowheads="1"/>
          </p:cNvSpPr>
          <p:nvPr/>
        </p:nvSpPr>
        <p:spPr bwMode="auto">
          <a:xfrm>
            <a:off x="1531938" y="2746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13" descr="$\displaystyle \left(\vphantom{{{\partial{x}}\over{\partial {v}}}}\right.$">
            <a:extLst>
              <a:ext uri="{FF2B5EF4-FFF2-40B4-BE49-F238E27FC236}">
                <a16:creationId xmlns:a16="http://schemas.microsoft.com/office/drawing/2014/main" id="{740FF234-F1C0-F745-B302-595E4FB07BCC}"/>
              </a:ext>
            </a:extLst>
          </p:cNvPr>
          <p:cNvSpPr>
            <a:spLocks noChangeAspect="1" noChangeArrowheads="1"/>
          </p:cNvSpPr>
          <p:nvPr/>
        </p:nvSpPr>
        <p:spPr bwMode="auto">
          <a:xfrm>
            <a:off x="2530475" y="2746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14" descr="$\displaystyle {{\partial{x}}\over{\partial {v}}}$">
            <a:extLst>
              <a:ext uri="{FF2B5EF4-FFF2-40B4-BE49-F238E27FC236}">
                <a16:creationId xmlns:a16="http://schemas.microsoft.com/office/drawing/2014/main" id="{CF6D13B0-EE57-F141-BBEA-682482212A96}"/>
              </a:ext>
            </a:extLst>
          </p:cNvPr>
          <p:cNvSpPr>
            <a:spLocks noChangeAspect="1" noChangeArrowheads="1"/>
          </p:cNvSpPr>
          <p:nvPr/>
        </p:nvSpPr>
        <p:spPr bwMode="auto">
          <a:xfrm>
            <a:off x="3006725" y="2746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15" descr="$\displaystyle \left.\vphantom{{{\partial{x}}\over{\partial {v}}}}\right)^{2}_{}$">
            <a:extLst>
              <a:ext uri="{FF2B5EF4-FFF2-40B4-BE49-F238E27FC236}">
                <a16:creationId xmlns:a16="http://schemas.microsoft.com/office/drawing/2014/main" id="{FB8FF285-2BE8-F743-B917-D8815606E62B}"/>
              </a:ext>
            </a:extLst>
          </p:cNvPr>
          <p:cNvSpPr>
            <a:spLocks noChangeAspect="1" noChangeArrowheads="1"/>
          </p:cNvSpPr>
          <p:nvPr/>
        </p:nvSpPr>
        <p:spPr bwMode="auto">
          <a:xfrm>
            <a:off x="3482975" y="2746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16" descr="$\displaystyle {{\partial{x}}\over{\partial {u}}}$">
            <a:extLst>
              <a:ext uri="{FF2B5EF4-FFF2-40B4-BE49-F238E27FC236}">
                <a16:creationId xmlns:a16="http://schemas.microsoft.com/office/drawing/2014/main" id="{76C82FF6-44C3-7A4A-B203-0DC8023AFF7D}"/>
              </a:ext>
            </a:extLst>
          </p:cNvPr>
          <p:cNvSpPr>
            <a:spLocks noChangeAspect="1" noChangeArrowheads="1"/>
          </p:cNvSpPr>
          <p:nvPr/>
        </p:nvSpPr>
        <p:spPr bwMode="auto">
          <a:xfrm>
            <a:off x="4614863" y="2746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17" descr="$\displaystyle {{\partial{x}}\over{\partial {v}}}$">
            <a:extLst>
              <a:ext uri="{FF2B5EF4-FFF2-40B4-BE49-F238E27FC236}">
                <a16:creationId xmlns:a16="http://schemas.microsoft.com/office/drawing/2014/main" id="{EE39235C-0CCE-8F49-B6B2-889694656013}"/>
              </a:ext>
            </a:extLst>
          </p:cNvPr>
          <p:cNvSpPr>
            <a:spLocks noChangeAspect="1" noChangeArrowheads="1"/>
          </p:cNvSpPr>
          <p:nvPr/>
        </p:nvSpPr>
        <p:spPr bwMode="auto">
          <a:xfrm>
            <a:off x="5091113" y="2746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AutoShape 18" descr="$\displaystyle {1\over N}$">
            <a:extLst>
              <a:ext uri="{FF2B5EF4-FFF2-40B4-BE49-F238E27FC236}">
                <a16:creationId xmlns:a16="http://schemas.microsoft.com/office/drawing/2014/main" id="{6CFC9DC4-399E-B344-A2E9-0D08151216B3}"/>
              </a:ext>
            </a:extLst>
          </p:cNvPr>
          <p:cNvSpPr>
            <a:spLocks noChangeAspect="1" noChangeArrowheads="1"/>
          </p:cNvSpPr>
          <p:nvPr/>
        </p:nvSpPr>
        <p:spPr bwMode="auto">
          <a:xfrm>
            <a:off x="1811338" y="838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AutoShape 19" descr="$\displaystyle \sum$">
            <a:extLst>
              <a:ext uri="{FF2B5EF4-FFF2-40B4-BE49-F238E27FC236}">
                <a16:creationId xmlns:a16="http://schemas.microsoft.com/office/drawing/2014/main" id="{A1966458-56EA-254E-9E90-00D836665938}"/>
              </a:ext>
            </a:extLst>
          </p:cNvPr>
          <p:cNvSpPr>
            <a:spLocks noChangeAspect="1" noChangeArrowheads="1"/>
          </p:cNvSpPr>
          <p:nvPr/>
        </p:nvSpPr>
        <p:spPr bwMode="auto">
          <a:xfrm>
            <a:off x="2287588" y="838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4482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986E9-4A7A-D643-A86A-B198CA6FF466}"/>
              </a:ext>
            </a:extLst>
          </p:cNvPr>
          <p:cNvSpPr>
            <a:spLocks noGrp="1"/>
          </p:cNvSpPr>
          <p:nvPr>
            <p:ph type="title"/>
          </p:nvPr>
        </p:nvSpPr>
        <p:spPr/>
        <p:txBody>
          <a:bodyPr/>
          <a:lstStyle/>
          <a:p>
            <a:r>
              <a:rPr lang="en-US" dirty="0"/>
              <a:t>Propagation of uncertainties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3B094EE-B659-5748-974D-04D5B1E9FBB0}"/>
                  </a:ext>
                </a:extLst>
              </p:cNvPr>
              <p:cNvSpPr>
                <a:spLocks noGrp="1"/>
              </p:cNvSpPr>
              <p:nvPr>
                <p:ph idx="1"/>
              </p:nvPr>
            </p:nvSpPr>
            <p:spPr/>
            <p:txBody>
              <a:bodyPr>
                <a:normAutofit lnSpcReduction="10000"/>
              </a:bodyPr>
              <a:lstStyle/>
              <a:p>
                <a:pPr marL="0" indent="0">
                  <a:buNone/>
                </a:pPr>
                <a:r>
                  <a:rPr lang="en-US" dirty="0"/>
                  <a:t>By definition, the uncertainty 𝜎</a:t>
                </a:r>
                <a:r>
                  <a:rPr lang="en-US" baseline="-25000" dirty="0"/>
                  <a:t>x </a:t>
                </a:r>
                <a:r>
                  <a:rPr lang="en-US" dirty="0"/>
                  <a:t>is given by</a:t>
                </a:r>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𝜎</m:t>
                      </m:r>
                      <m:r>
                        <a:rPr lang="en-US" b="0" i="1" baseline="-25000" smtClean="0">
                          <a:latin typeface="Cambria Math" panose="02040503050406030204" pitchFamily="18" charset="0"/>
                          <a:ea typeface="Cambria Math" panose="02040503050406030204" pitchFamily="18" charset="0"/>
                        </a:rPr>
                        <m:t>𝑥</m:t>
                      </m:r>
                      <m:r>
                        <a:rPr lang="en-US" b="0" i="1" baseline="30000"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lim</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𝑁</m:t>
                          </m:r>
                        </m:den>
                      </m:f>
                      <m:nary>
                        <m:naryPr>
                          <m:chr m:val="∑"/>
                          <m:subHide m:val="on"/>
                          <m:supHide m:val="on"/>
                          <m:ctrlPr>
                            <a:rPr lang="en-US" b="0" i="1" smtClean="0">
                              <a:latin typeface="Cambria Math" panose="02040503050406030204" pitchFamily="18" charset="0"/>
                              <a:ea typeface="Cambria Math" panose="02040503050406030204" pitchFamily="18" charset="0"/>
                            </a:rPr>
                          </m:ctrlPr>
                        </m:naryPr>
                        <m:sub/>
                        <m:sup/>
                        <m:e>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r>
                                <a:rPr lang="en-US" b="0" i="1" baseline="-25000"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 − &lt;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&gt;</m:t>
                              </m:r>
                            </m:e>
                          </m:d>
                          <m:r>
                            <a:rPr lang="en-US" b="0" i="1" baseline="30000" smtClean="0">
                              <a:latin typeface="Cambria Math" panose="02040503050406030204" pitchFamily="18" charset="0"/>
                              <a:ea typeface="Cambria Math" panose="02040503050406030204" pitchFamily="18" charset="0"/>
                            </a:rPr>
                            <m:t>2</m:t>
                          </m:r>
                        </m:e>
                      </m:nary>
                    </m:oMath>
                  </m:oMathPara>
                </a14:m>
                <a:endParaRPr lang="en-US" dirty="0"/>
              </a:p>
              <a:p>
                <a:pPr marL="0" indent="0">
                  <a:buNone/>
                </a:pPr>
                <a:r>
                  <a:rPr lang="en-US" dirty="0"/>
                  <a:t> (sample variance approaches population variance as N approaches ∞)</a:t>
                </a:r>
              </a:p>
              <a:p>
                <a:pPr marL="0" indent="0">
                  <a:buNone/>
                </a:pPr>
                <a:r>
                  <a:rPr lang="en-US" dirty="0"/>
                  <a:t>Substituting our expression for </a:t>
                </a:r>
                <a14:m>
                  <m:oMath xmlns:m="http://schemas.openxmlformats.org/officeDocument/2006/math">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r>
                          <a:rPr lang="en-US" i="1" baseline="-25000">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 − &lt;</m:t>
                        </m:r>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&gt;</m:t>
                        </m:r>
                      </m:e>
                    </m:d>
                  </m:oMath>
                </a14:m>
                <a:r>
                  <a:rPr lang="en-US" dirty="0"/>
                  <a:t>:</a:t>
                </a:r>
              </a:p>
              <a:p>
                <a:pPr marL="0" indent="0">
                  <a:buNone/>
                </a:pPr>
                <a14:m>
                  <m:oMath xmlns:m="http://schemas.openxmlformats.org/officeDocument/2006/math">
                    <m:r>
                      <a:rPr lang="en-US" i="1">
                        <a:latin typeface="Cambria Math" panose="02040503050406030204" pitchFamily="18" charset="0"/>
                        <a:ea typeface="Cambria Math" panose="02040503050406030204" pitchFamily="18" charset="0"/>
                      </a:rPr>
                      <m:t>𝜎</m:t>
                    </m:r>
                    <m:r>
                      <a:rPr lang="en-US" i="1" baseline="-25000">
                        <a:latin typeface="Cambria Math" panose="02040503050406030204" pitchFamily="18" charset="0"/>
                        <a:ea typeface="Cambria Math" panose="02040503050406030204" pitchFamily="18" charset="0"/>
                      </a:rPr>
                      <m:t>𝑥</m:t>
                    </m:r>
                    <m:r>
                      <a:rPr lang="en-US" i="1" baseline="3000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lim</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𝑁</m:t>
                        </m:r>
                      </m:den>
                    </m:f>
                    <m:r>
                      <a:rPr lang="en-US" b="0" i="1" smtClean="0">
                        <a:latin typeface="Cambria Math" panose="02040503050406030204" pitchFamily="18" charset="0"/>
                        <a:ea typeface="Cambria Math" panose="02040503050406030204" pitchFamily="18" charset="0"/>
                      </a:rPr>
                      <m:t>[</m:t>
                    </m:r>
                    <m:nary>
                      <m:naryPr>
                        <m:chr m:val="∑"/>
                        <m:subHide m:val="on"/>
                        <m:supHide m:val="on"/>
                        <m:ctrlPr>
                          <a:rPr lang="en-US" i="1" smtClean="0">
                            <a:latin typeface="Cambria Math" panose="02040503050406030204" pitchFamily="18" charset="0"/>
                            <a:ea typeface="Cambria Math" panose="02040503050406030204" pitchFamily="18" charset="0"/>
                          </a:rPr>
                        </m:ctrlPr>
                      </m:naryPr>
                      <m:sub/>
                      <m:sup/>
                      <m:e>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𝑢</m:t>
                            </m:r>
                            <m:r>
                              <a:rPr lang="en-US" i="1" baseline="-25000">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 − &lt;</m:t>
                            </m:r>
                            <m:r>
                              <a:rPr lang="en-US" b="0" i="1" smtClean="0">
                                <a:latin typeface="Cambria Math" panose="02040503050406030204" pitchFamily="18" charset="0"/>
                                <a:ea typeface="Cambria Math" panose="02040503050406030204" pitchFamily="18" charset="0"/>
                              </a:rPr>
                              <m:t>𝑢</m:t>
                            </m:r>
                            <m:r>
                              <a:rPr lang="en-US" i="1">
                                <a:latin typeface="Cambria Math" panose="02040503050406030204" pitchFamily="18" charset="0"/>
                                <a:ea typeface="Cambria Math" panose="02040503050406030204" pitchFamily="18" charset="0"/>
                              </a:rPr>
                              <m:t>&gt;</m:t>
                            </m:r>
                          </m:e>
                        </m:d>
                        <m:r>
                          <a:rPr lang="en-US" i="1" baseline="30000">
                            <a:latin typeface="Cambria Math" panose="02040503050406030204" pitchFamily="18" charset="0"/>
                            <a:ea typeface="Cambria Math" panose="02040503050406030204" pitchFamily="18" charset="0"/>
                          </a:rPr>
                          <m:t>2</m:t>
                        </m:r>
                      </m:e>
                    </m:nary>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𝑢</m:t>
                        </m:r>
                      </m:den>
                    </m:f>
                  </m:oMath>
                </a14:m>
                <a:r>
                  <a:rPr lang="en-US" dirty="0"/>
                  <a:t>)</a:t>
                </a:r>
                <a:r>
                  <a:rPr lang="en-US" baseline="30000" dirty="0"/>
                  <a:t>2</a:t>
                </a:r>
                <a:r>
                  <a:rPr lang="en-US" dirty="0"/>
                  <a:t> + </a:t>
                </a:r>
                <a14:m>
                  <m:oMath xmlns:m="http://schemas.openxmlformats.org/officeDocument/2006/math">
                    <m:nary>
                      <m:naryPr>
                        <m:chr m:val="∑"/>
                        <m:subHide m:val="on"/>
                        <m:supHide m:val="on"/>
                        <m:ctrlPr>
                          <a:rPr lang="en-US" i="1">
                            <a:latin typeface="Cambria Math" panose="02040503050406030204" pitchFamily="18" charset="0"/>
                            <a:ea typeface="Cambria Math" panose="02040503050406030204" pitchFamily="18" charset="0"/>
                          </a:rPr>
                        </m:ctrlPr>
                      </m:naryPr>
                      <m:sub/>
                      <m:sup/>
                      <m:e>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𝑣</m:t>
                            </m:r>
                            <m:r>
                              <a:rPr lang="en-US" i="1" baseline="-25000">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 − &lt;</m:t>
                            </m:r>
                            <m:r>
                              <a:rPr lang="en-US" b="0" i="1" smtClean="0">
                                <a:latin typeface="Cambria Math" panose="02040503050406030204" pitchFamily="18" charset="0"/>
                                <a:ea typeface="Cambria Math" panose="02040503050406030204" pitchFamily="18" charset="0"/>
                              </a:rPr>
                              <m:t>𝑣</m:t>
                            </m:r>
                            <m:r>
                              <a:rPr lang="en-US" i="1">
                                <a:latin typeface="Cambria Math" panose="02040503050406030204" pitchFamily="18" charset="0"/>
                                <a:ea typeface="Cambria Math" panose="02040503050406030204" pitchFamily="18" charset="0"/>
                              </a:rPr>
                              <m:t>&gt;</m:t>
                            </m:r>
                          </m:e>
                        </m:d>
                        <m:r>
                          <a:rPr lang="en-US" i="1" baseline="30000">
                            <a:latin typeface="Cambria Math" panose="02040503050406030204" pitchFamily="18" charset="0"/>
                            <a:ea typeface="Cambria Math" panose="02040503050406030204" pitchFamily="18" charset="0"/>
                          </a:rPr>
                          <m:t>2</m:t>
                        </m:r>
                      </m:e>
                    </m:nary>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num>
                      <m:den>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𝑣</m:t>
                        </m:r>
                      </m:den>
                    </m:f>
                  </m:oMath>
                </a14:m>
                <a:r>
                  <a:rPr lang="en-US" dirty="0"/>
                  <a:t>)</a:t>
                </a:r>
                <a:r>
                  <a:rPr lang="en-US" baseline="30000" dirty="0"/>
                  <a:t>2 </a:t>
                </a:r>
                <a:r>
                  <a:rPr lang="en-US" dirty="0"/>
                  <a:t> +  </a:t>
                </a:r>
              </a:p>
              <a:p>
                <a:pPr marL="0" indent="0">
                  <a:buNone/>
                </a:pPr>
                <a:r>
                  <a:rPr lang="en-US" dirty="0"/>
                  <a:t>                                        </a:t>
                </a:r>
                <a14:m>
                  <m:oMath xmlns:m="http://schemas.openxmlformats.org/officeDocument/2006/math">
                    <m:r>
                      <a:rPr lang="en-US" b="0" i="0" smtClean="0">
                        <a:latin typeface="Cambria Math" panose="02040503050406030204" pitchFamily="18" charset="0"/>
                        <a:ea typeface="Cambria Math" panose="02040503050406030204" pitchFamily="18" charset="0"/>
                      </a:rPr>
                      <m:t>2</m:t>
                    </m:r>
                    <m:nary>
                      <m:naryPr>
                        <m:chr m:val="∑"/>
                        <m:subHide m:val="on"/>
                        <m:supHide m:val="on"/>
                        <m:ctrlPr>
                          <a:rPr lang="en-US" i="1">
                            <a:latin typeface="Cambria Math" panose="02040503050406030204" pitchFamily="18" charset="0"/>
                            <a:ea typeface="Cambria Math" panose="02040503050406030204" pitchFamily="18" charset="0"/>
                          </a:rPr>
                        </m:ctrlPr>
                      </m:naryPr>
                      <m:sub/>
                      <m:sup/>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𝑢</m:t>
                            </m:r>
                            <m:r>
                              <a:rPr lang="en-US" i="1" baseline="-25000">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 − &lt;</m:t>
                            </m:r>
                            <m:r>
                              <a:rPr lang="en-US" i="1">
                                <a:latin typeface="Cambria Math" panose="02040503050406030204" pitchFamily="18" charset="0"/>
                                <a:ea typeface="Cambria Math" panose="02040503050406030204" pitchFamily="18" charset="0"/>
                              </a:rPr>
                              <m:t>𝑢</m:t>
                            </m:r>
                            <m:r>
                              <a:rPr lang="en-US" i="1">
                                <a:latin typeface="Cambria Math" panose="02040503050406030204" pitchFamily="18" charset="0"/>
                                <a:ea typeface="Cambria Math" panose="02040503050406030204" pitchFamily="18" charset="0"/>
                              </a:rPr>
                              <m:t>&gt;</m:t>
                            </m:r>
                          </m:e>
                        </m:d>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𝑣</m:t>
                            </m:r>
                            <m:r>
                              <a:rPr lang="en-US" i="1" baseline="-25000">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 − &lt;</m:t>
                            </m:r>
                            <m:r>
                              <a:rPr lang="en-US" i="1">
                                <a:latin typeface="Cambria Math" panose="02040503050406030204" pitchFamily="18" charset="0"/>
                                <a:ea typeface="Cambria Math" panose="02040503050406030204" pitchFamily="18" charset="0"/>
                              </a:rPr>
                              <m:t>𝑣</m:t>
                            </m:r>
                            <m:r>
                              <a:rPr lang="en-US" i="1">
                                <a:latin typeface="Cambria Math" panose="02040503050406030204" pitchFamily="18" charset="0"/>
                                <a:ea typeface="Cambria Math" panose="02040503050406030204" pitchFamily="18" charset="0"/>
                              </a:rPr>
                              <m:t>&gt;</m:t>
                            </m:r>
                          </m:e>
                        </m:d>
                      </m:e>
                    </m:nary>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𝑢</m:t>
                        </m:r>
                      </m:den>
                    </m:f>
                    <m:r>
                      <m:rPr>
                        <m:nor/>
                      </m:rPr>
                      <a:rPr lang="en-US" dirty="0"/>
                      <m:t>)</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𝑣</m:t>
                        </m:r>
                      </m:den>
                    </m:f>
                    <m:r>
                      <m:rPr>
                        <m:nor/>
                      </m:rPr>
                      <a:rPr lang="en-US" dirty="0"/>
                      <m:t>)]</m:t>
                    </m:r>
                  </m:oMath>
                </a14:m>
                <a:endParaRPr lang="en-US" dirty="0"/>
              </a:p>
              <a:p>
                <a:pPr marL="0" indent="0">
                  <a:buNone/>
                </a:pPr>
                <a14:m>
                  <m:oMath xmlns:m="http://schemas.openxmlformats.org/officeDocument/2006/math">
                    <m:r>
                      <a:rPr lang="en-US" b="0" i="1" smtClean="0">
                        <a:latin typeface="Cambria Math" panose="02040503050406030204" pitchFamily="18" charset="0"/>
                      </a:rPr>
                      <m:t>        = </m:t>
                    </m:r>
                    <m:r>
                      <a:rPr lang="en-US" b="0" i="1" smtClean="0">
                        <a:latin typeface="Cambria Math" panose="02040503050406030204" pitchFamily="18" charset="0"/>
                        <a:ea typeface="Cambria Math" panose="02040503050406030204" pitchFamily="18" charset="0"/>
                      </a:rPr>
                      <m:t>𝜎</m:t>
                    </m:r>
                    <m:r>
                      <a:rPr lang="en-US" b="0" i="1" baseline="-25000" smtClean="0">
                        <a:latin typeface="Cambria Math" panose="02040503050406030204" pitchFamily="18" charset="0"/>
                        <a:ea typeface="Cambria Math" panose="02040503050406030204" pitchFamily="18" charset="0"/>
                      </a:rPr>
                      <m:t>𝑢</m:t>
                    </m:r>
                    <m:r>
                      <a:rPr lang="en-US" b="0" i="1" baseline="30000" smtClean="0">
                        <a:latin typeface="Cambria Math" panose="02040503050406030204" pitchFamily="18" charset="0"/>
                        <a:ea typeface="Cambria Math" panose="02040503050406030204" pitchFamily="18" charset="0"/>
                      </a:rPr>
                      <m:t>2</m:t>
                    </m:r>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𝑢</m:t>
                        </m:r>
                      </m:den>
                    </m:f>
                  </m:oMath>
                </a14:m>
                <a:r>
                  <a:rPr lang="en-US" dirty="0"/>
                  <a:t>)</a:t>
                </a:r>
                <a:r>
                  <a:rPr lang="en-US" baseline="30000" dirty="0"/>
                  <a:t>2</a:t>
                </a:r>
                <a:r>
                  <a:rPr lang="en-US" dirty="0"/>
                  <a:t> +</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𝜎</m:t>
                    </m:r>
                    <m:r>
                      <a:rPr lang="en-US" b="0" i="1" baseline="-25000" smtClean="0">
                        <a:latin typeface="Cambria Math" panose="02040503050406030204" pitchFamily="18" charset="0"/>
                        <a:ea typeface="Cambria Math" panose="02040503050406030204" pitchFamily="18" charset="0"/>
                      </a:rPr>
                      <m:t>𝑣</m:t>
                    </m:r>
                    <m:r>
                      <a:rPr lang="en-US" i="1" baseline="30000">
                        <a:latin typeface="Cambria Math" panose="02040503050406030204" pitchFamily="18" charset="0"/>
                        <a:ea typeface="Cambria Math" panose="02040503050406030204" pitchFamily="18" charset="0"/>
                      </a:rPr>
                      <m:t>2</m:t>
                    </m:r>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num>
                      <m:den>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𝑣</m:t>
                        </m:r>
                      </m:den>
                    </m:f>
                  </m:oMath>
                </a14:m>
                <a:r>
                  <a:rPr lang="en-US" dirty="0"/>
                  <a:t>)</a:t>
                </a:r>
                <a:r>
                  <a:rPr lang="en-US" baseline="30000" dirty="0"/>
                  <a:t>2</a:t>
                </a:r>
                <a:r>
                  <a:rPr lang="en-US" dirty="0"/>
                  <a:t> +</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𝜎</m:t>
                    </m:r>
                    <m:r>
                      <a:rPr lang="en-US" b="0" i="1" baseline="30000" smtClean="0">
                        <a:latin typeface="Cambria Math" panose="02040503050406030204" pitchFamily="18" charset="0"/>
                        <a:ea typeface="Cambria Math" panose="02040503050406030204" pitchFamily="18" charset="0"/>
                      </a:rPr>
                      <m:t>2</m:t>
                    </m:r>
                    <m:r>
                      <a:rPr lang="en-US" b="0" i="1" baseline="-25000" smtClean="0">
                        <a:latin typeface="Cambria Math" panose="02040503050406030204" pitchFamily="18" charset="0"/>
                        <a:ea typeface="Cambria Math" panose="02040503050406030204" pitchFamily="18" charset="0"/>
                      </a:rPr>
                      <m:t>𝑢𝑣</m:t>
                    </m:r>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𝑢</m:t>
                        </m:r>
                      </m:den>
                    </m:f>
                    <m:r>
                      <m:rPr>
                        <m:nor/>
                      </m:rPr>
                      <a:rPr lang="en-US" dirty="0"/>
                      <m:t>)</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𝑣</m:t>
                        </m:r>
                      </m:den>
                    </m:f>
                  </m:oMath>
                </a14:m>
                <a:r>
                  <a:rPr lang="en-US" dirty="0"/>
                  <a:t>)</a:t>
                </a:r>
                <a:endParaRPr lang="en-US" baseline="-25000" dirty="0"/>
              </a:p>
            </p:txBody>
          </p:sp>
        </mc:Choice>
        <mc:Fallback xmlns="">
          <p:sp>
            <p:nvSpPr>
              <p:cNvPr id="3" name="Content Placeholder 2">
                <a:extLst>
                  <a:ext uri="{FF2B5EF4-FFF2-40B4-BE49-F238E27FC236}">
                    <a16:creationId xmlns:a16="http://schemas.microsoft.com/office/drawing/2014/main" id="{B3B094EE-B659-5748-974D-04D5B1E9FBB0}"/>
                  </a:ext>
                </a:extLst>
              </p:cNvPr>
              <p:cNvSpPr>
                <a:spLocks noGrp="1" noRot="1" noChangeAspect="1" noMove="1" noResize="1" noEditPoints="1" noAdjustHandles="1" noChangeArrowheads="1" noChangeShapeType="1" noTextEdit="1"/>
              </p:cNvSpPr>
              <p:nvPr>
                <p:ph idx="1"/>
              </p:nvPr>
            </p:nvSpPr>
            <p:spPr>
              <a:blipFill>
                <a:blip r:embed="rId2"/>
                <a:stretch>
                  <a:fillRect l="-1206" t="-28198" b="-4070"/>
                </a:stretch>
              </a:blipFill>
            </p:spPr>
            <p:txBody>
              <a:bodyPr/>
              <a:lstStyle/>
              <a:p>
                <a:r>
                  <a:rPr lang="en-US">
                    <a:noFill/>
                  </a:rPr>
                  <a:t> </a:t>
                </a:r>
              </a:p>
            </p:txBody>
          </p:sp>
        </mc:Fallback>
      </mc:AlternateContent>
      <p:sp>
        <p:nvSpPr>
          <p:cNvPr id="5" name="AutoShape 2" descr="$\displaystyle {1\over N}$">
            <a:extLst>
              <a:ext uri="{FF2B5EF4-FFF2-40B4-BE49-F238E27FC236}">
                <a16:creationId xmlns:a16="http://schemas.microsoft.com/office/drawing/2014/main" id="{3AFAB64A-0D4F-784E-BC6E-F893F7121533}"/>
              </a:ext>
            </a:extLst>
          </p:cNvPr>
          <p:cNvSpPr>
            <a:spLocks noChangeAspect="1" noChangeArrowheads="1"/>
          </p:cNvSpPr>
          <p:nvPr/>
        </p:nvSpPr>
        <p:spPr bwMode="auto">
          <a:xfrm>
            <a:off x="17859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3" descr="$\displaystyle \sum$">
            <a:extLst>
              <a:ext uri="{FF2B5EF4-FFF2-40B4-BE49-F238E27FC236}">
                <a16:creationId xmlns:a16="http://schemas.microsoft.com/office/drawing/2014/main" id="{EC727618-D4FB-6B44-8AFD-ABB2BB66ADE5}"/>
              </a:ext>
            </a:extLst>
          </p:cNvPr>
          <p:cNvSpPr>
            <a:spLocks noChangeAspect="1" noChangeArrowheads="1"/>
          </p:cNvSpPr>
          <p:nvPr/>
        </p:nvSpPr>
        <p:spPr bwMode="auto">
          <a:xfrm>
            <a:off x="224631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67987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87CBA-64CA-D846-B157-88B7CD1CA36D}"/>
              </a:ext>
            </a:extLst>
          </p:cNvPr>
          <p:cNvSpPr>
            <a:spLocks noGrp="1"/>
          </p:cNvSpPr>
          <p:nvPr>
            <p:ph type="title"/>
          </p:nvPr>
        </p:nvSpPr>
        <p:spPr/>
        <p:txBody>
          <a:bodyPr/>
          <a:lstStyle/>
          <a:p>
            <a:r>
              <a:rPr lang="en-US" dirty="0"/>
              <a:t>Light</a:t>
            </a:r>
          </a:p>
        </p:txBody>
      </p:sp>
      <p:sp>
        <p:nvSpPr>
          <p:cNvPr id="3" name="Content Placeholder 2">
            <a:extLst>
              <a:ext uri="{FF2B5EF4-FFF2-40B4-BE49-F238E27FC236}">
                <a16:creationId xmlns:a16="http://schemas.microsoft.com/office/drawing/2014/main" id="{266C4D4C-7869-E740-906A-16E5B8CCA48A}"/>
              </a:ext>
            </a:extLst>
          </p:cNvPr>
          <p:cNvSpPr>
            <a:spLocks noGrp="1"/>
          </p:cNvSpPr>
          <p:nvPr>
            <p:ph idx="1"/>
          </p:nvPr>
        </p:nvSpPr>
        <p:spPr/>
        <p:txBody>
          <a:bodyPr/>
          <a:lstStyle/>
          <a:p>
            <a:r>
              <a:rPr lang="en-US" dirty="0"/>
              <a:t>For a given incident photon flux, the detected flux in a series of exposures will yield a range of measured photon fluxes</a:t>
            </a:r>
          </a:p>
          <a:p>
            <a:r>
              <a:rPr lang="en-US" dirty="0"/>
              <a:t>we describe this by a probability distribution function (PDF), which gives the relative frequency of getting different measurements for a given true value (which we are trying to discern)</a:t>
            </a:r>
          </a:p>
        </p:txBody>
      </p:sp>
    </p:spTree>
    <p:extLst>
      <p:ext uri="{BB962C8B-B14F-4D97-AF65-F5344CB8AC3E}">
        <p14:creationId xmlns:p14="http://schemas.microsoft.com/office/powerpoint/2010/main" val="3847557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0805D-4D15-044D-8D7E-E7EE9952921C}"/>
              </a:ext>
            </a:extLst>
          </p:cNvPr>
          <p:cNvSpPr>
            <a:spLocks noGrp="1"/>
          </p:cNvSpPr>
          <p:nvPr>
            <p:ph type="title"/>
          </p:nvPr>
        </p:nvSpPr>
        <p:spPr/>
        <p:txBody>
          <a:bodyPr/>
          <a:lstStyle/>
          <a:p>
            <a:r>
              <a:rPr lang="en-US" dirty="0"/>
              <a:t>Covariance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BC47A68-4351-5945-AEBE-5865253FD66C}"/>
                  </a:ext>
                </a:extLst>
              </p:cNvPr>
              <p:cNvSpPr>
                <a:spLocks noGrp="1"/>
              </p:cNvSpPr>
              <p:nvPr>
                <p:ph idx="1"/>
              </p:nvPr>
            </p:nvSpPr>
            <p:spPr/>
            <p:txBody>
              <a:bodyPr>
                <a:normAutofit lnSpcReduction="10000"/>
              </a:bodyPr>
              <a:lstStyle/>
              <a:p>
                <a:pPr marL="0" indent="0">
                  <a:buNone/>
                </a:pPr>
                <a:r>
                  <a:rPr lang="en-US" dirty="0"/>
                  <a:t>Last term is the covariance:</a:t>
                </a:r>
              </a:p>
              <a:p>
                <a:pPr marL="0" indent="0">
                  <a:buNone/>
                </a:pPr>
                <a14:m>
                  <m:oMath xmlns:m="http://schemas.openxmlformats.org/officeDocument/2006/math">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𝜎</m:t>
                    </m:r>
                    <m:r>
                      <a:rPr lang="en-US" b="0" i="1" baseline="-25000" smtClean="0">
                        <a:latin typeface="Cambria Math" panose="02040503050406030204" pitchFamily="18" charset="0"/>
                        <a:ea typeface="Cambria Math" panose="02040503050406030204" pitchFamily="18" charset="0"/>
                      </a:rPr>
                      <m:t>𝑢𝑣</m:t>
                    </m:r>
                    <m:r>
                      <a:rPr lang="en-US" i="1" baseline="3000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lim</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𝑁</m:t>
                        </m:r>
                      </m:den>
                    </m:f>
                    <m:r>
                      <a:rPr lang="en-US" i="1">
                        <a:latin typeface="Cambria Math" panose="02040503050406030204" pitchFamily="18" charset="0"/>
                        <a:ea typeface="Cambria Math" panose="02040503050406030204" pitchFamily="18" charset="0"/>
                      </a:rPr>
                      <m:t>[</m:t>
                    </m:r>
                    <m:nary>
                      <m:naryPr>
                        <m:chr m:val="∑"/>
                        <m:subHide m:val="on"/>
                        <m:supHide m:val="on"/>
                        <m:ctrlPr>
                          <a:rPr lang="en-US" i="1">
                            <a:latin typeface="Cambria Math" panose="02040503050406030204" pitchFamily="18" charset="0"/>
                            <a:ea typeface="Cambria Math" panose="02040503050406030204" pitchFamily="18" charset="0"/>
                          </a:rPr>
                        </m:ctrlPr>
                      </m:naryPr>
                      <m:sub/>
                      <m:sup/>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𝑢</m:t>
                            </m:r>
                            <m:r>
                              <a:rPr lang="en-US" i="1" baseline="-25000">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 − &lt;</m:t>
                            </m:r>
                            <m:r>
                              <a:rPr lang="en-US" i="1">
                                <a:latin typeface="Cambria Math" panose="02040503050406030204" pitchFamily="18" charset="0"/>
                                <a:ea typeface="Cambria Math" panose="02040503050406030204" pitchFamily="18" charset="0"/>
                              </a:rPr>
                              <m:t>𝑢</m:t>
                            </m:r>
                            <m:r>
                              <a:rPr lang="en-US" i="1">
                                <a:latin typeface="Cambria Math" panose="02040503050406030204" pitchFamily="18" charset="0"/>
                                <a:ea typeface="Cambria Math" panose="02040503050406030204" pitchFamily="18" charset="0"/>
                              </a:rPr>
                              <m:t>&gt;</m:t>
                            </m:r>
                          </m:e>
                        </m:d>
                      </m:e>
                    </m:nary>
                  </m:oMath>
                </a14:m>
                <a:r>
                  <a:rPr lang="en-US" dirty="0">
                    <a:ea typeface="Cambria Math" panose="02040503050406030204" pitchFamily="18" charset="0"/>
                  </a:rPr>
                  <a:t> </a:t>
                </a:r>
                <a14:m>
                  <m:oMath xmlns:m="http://schemas.openxmlformats.org/officeDocument/2006/math">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𝑣</m:t>
                        </m:r>
                        <m:r>
                          <a:rPr lang="en-US" i="1" baseline="-25000">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 − &lt;</m:t>
                        </m:r>
                        <m:r>
                          <a:rPr lang="en-US" b="0" i="1" smtClean="0">
                            <a:latin typeface="Cambria Math" panose="02040503050406030204" pitchFamily="18" charset="0"/>
                            <a:ea typeface="Cambria Math" panose="02040503050406030204" pitchFamily="18" charset="0"/>
                          </a:rPr>
                          <m:t>𝑣</m:t>
                        </m:r>
                        <m:r>
                          <a:rPr lang="en-US" i="1">
                            <a:latin typeface="Cambria Math" panose="02040503050406030204" pitchFamily="18" charset="0"/>
                            <a:ea typeface="Cambria Math" panose="02040503050406030204" pitchFamily="18" charset="0"/>
                          </a:rPr>
                          <m:t>&gt;</m:t>
                        </m:r>
                      </m:e>
                    </m:d>
                  </m:oMath>
                </a14:m>
                <a:endParaRPr lang="en-US" dirty="0"/>
              </a:p>
              <a:p>
                <a:pPr marL="0" indent="0">
                  <a:buNone/>
                </a:pPr>
                <a:r>
                  <a:rPr lang="en-US" dirty="0"/>
                  <a:t>Which accounts for the possibility that the uncertainties in two quantities could be </a:t>
                </a:r>
                <a:r>
                  <a:rPr lang="en-US" i="1" dirty="0"/>
                  <a:t>correlated; </a:t>
                </a:r>
                <a:r>
                  <a:rPr lang="en-US" dirty="0"/>
                  <a:t>deviation in one quantity is correlated with deviation in another</a:t>
                </a:r>
              </a:p>
              <a:p>
                <a:pPr marL="0" indent="0">
                  <a:buNone/>
                </a:pPr>
                <a:endParaRPr lang="en-US" i="1" dirty="0"/>
              </a:p>
              <a:p>
                <a:pPr marL="0" indent="0">
                  <a:buNone/>
                </a:pPr>
                <a:r>
                  <a:rPr lang="en-US" dirty="0"/>
                  <a:t>If uncertainties are uncorrelated, then summing over all points, positive deviations in one variable, will be multiplied by equal numbers of positive and negative deviations in the other, so the covariance will be zero</a:t>
                </a:r>
              </a:p>
            </p:txBody>
          </p:sp>
        </mc:Choice>
        <mc:Fallback xmlns="">
          <p:sp>
            <p:nvSpPr>
              <p:cNvPr id="3" name="Content Placeholder 2">
                <a:extLst>
                  <a:ext uri="{FF2B5EF4-FFF2-40B4-BE49-F238E27FC236}">
                    <a16:creationId xmlns:a16="http://schemas.microsoft.com/office/drawing/2014/main" id="{6BC47A68-4351-5945-AEBE-5865253FD66C}"/>
                  </a:ext>
                </a:extLst>
              </p:cNvPr>
              <p:cNvSpPr>
                <a:spLocks noGrp="1" noRot="1" noChangeAspect="1" noMove="1" noResize="1" noEditPoints="1" noAdjustHandles="1" noChangeArrowheads="1" noChangeShapeType="1" noTextEdit="1"/>
              </p:cNvSpPr>
              <p:nvPr>
                <p:ph idx="1"/>
              </p:nvPr>
            </p:nvSpPr>
            <p:spPr>
              <a:blipFill>
                <a:blip r:embed="rId2"/>
                <a:stretch>
                  <a:fillRect l="-1206" t="-4942" r="-1809"/>
                </a:stretch>
              </a:blipFill>
            </p:spPr>
            <p:txBody>
              <a:bodyPr/>
              <a:lstStyle/>
              <a:p>
                <a:r>
                  <a:rPr lang="en-US">
                    <a:noFill/>
                  </a:rPr>
                  <a:t> </a:t>
                </a:r>
              </a:p>
            </p:txBody>
          </p:sp>
        </mc:Fallback>
      </mc:AlternateContent>
      <p:sp>
        <p:nvSpPr>
          <p:cNvPr id="5" name="AutoShape 2" descr="$\displaystyle {1\over N}$">
            <a:extLst>
              <a:ext uri="{FF2B5EF4-FFF2-40B4-BE49-F238E27FC236}">
                <a16:creationId xmlns:a16="http://schemas.microsoft.com/office/drawing/2014/main" id="{061DD7A7-833F-0D46-9423-3D335FEAC8F1}"/>
              </a:ext>
            </a:extLst>
          </p:cNvPr>
          <p:cNvSpPr>
            <a:spLocks noChangeAspect="1" noChangeArrowheads="1"/>
          </p:cNvSpPr>
          <p:nvPr/>
        </p:nvSpPr>
        <p:spPr bwMode="auto">
          <a:xfrm>
            <a:off x="18240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3" descr="$\displaystyle \sum$">
            <a:extLst>
              <a:ext uri="{FF2B5EF4-FFF2-40B4-BE49-F238E27FC236}">
                <a16:creationId xmlns:a16="http://schemas.microsoft.com/office/drawing/2014/main" id="{31465800-9382-524B-BE18-5743FD3A0F56}"/>
              </a:ext>
            </a:extLst>
          </p:cNvPr>
          <p:cNvSpPr>
            <a:spLocks noChangeAspect="1" noChangeArrowheads="1"/>
          </p:cNvSpPr>
          <p:nvPr/>
        </p:nvSpPr>
        <p:spPr bwMode="auto">
          <a:xfrm>
            <a:off x="228441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204128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7C538-8356-B240-8B89-5027B7F30EBD}"/>
              </a:ext>
            </a:extLst>
          </p:cNvPr>
          <p:cNvSpPr>
            <a:spLocks noGrp="1"/>
          </p:cNvSpPr>
          <p:nvPr>
            <p:ph type="title"/>
          </p:nvPr>
        </p:nvSpPr>
        <p:spPr/>
        <p:txBody>
          <a:bodyPr/>
          <a:lstStyle/>
          <a:p>
            <a:r>
              <a:rPr lang="en-US" dirty="0"/>
              <a:t>Uncorrelated uncertainties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7D395C-59F7-B94D-B2CA-67814BDA160B}"/>
                  </a:ext>
                </a:extLst>
              </p:cNvPr>
              <p:cNvSpPr>
                <a:spLocks noGrp="1"/>
              </p:cNvSpPr>
              <p:nvPr>
                <p:ph idx="1"/>
              </p:nvPr>
            </p:nvSpPr>
            <p:spPr>
              <a:xfrm>
                <a:off x="838200" y="1825624"/>
                <a:ext cx="10515600" cy="4838411"/>
              </a:xfrm>
            </p:spPr>
            <p:txBody>
              <a:bodyPr>
                <a:normAutofit fontScale="77500" lnSpcReduction="20000"/>
              </a:bodyPr>
              <a:lstStyle/>
              <a:p>
                <a:pPr marL="0" indent="0">
                  <a:buNone/>
                </a:pPr>
                <a14:m>
                  <m:oMath xmlns:m="http://schemas.openxmlformats.org/officeDocument/2006/math">
                    <m:r>
                      <a:rPr lang="en-US" sz="3100" b="0" i="1" smtClean="0">
                        <a:latin typeface="Cambria Math" panose="02040503050406030204" pitchFamily="18" charset="0"/>
                        <a:ea typeface="Cambria Math" panose="02040503050406030204" pitchFamily="18" charset="0"/>
                      </a:rPr>
                      <m:t>                              </m:t>
                    </m:r>
                    <m:r>
                      <a:rPr lang="en-US" sz="3100" i="1" smtClean="0">
                        <a:latin typeface="Cambria Math" panose="02040503050406030204" pitchFamily="18" charset="0"/>
                        <a:ea typeface="Cambria Math" panose="02040503050406030204" pitchFamily="18" charset="0"/>
                      </a:rPr>
                      <m:t>𝜎</m:t>
                    </m:r>
                    <m:r>
                      <a:rPr lang="en-US" sz="3100" b="0" i="1" baseline="-25000" smtClean="0">
                        <a:latin typeface="Cambria Math" panose="02040503050406030204" pitchFamily="18" charset="0"/>
                        <a:ea typeface="Cambria Math" panose="02040503050406030204" pitchFamily="18" charset="0"/>
                      </a:rPr>
                      <m:t>𝑥</m:t>
                    </m:r>
                    <m:r>
                      <a:rPr lang="en-US" sz="3100" b="0" i="1" baseline="30000" smtClean="0">
                        <a:latin typeface="Cambria Math" panose="02040503050406030204" pitchFamily="18" charset="0"/>
                        <a:ea typeface="Cambria Math" panose="02040503050406030204" pitchFamily="18" charset="0"/>
                      </a:rPr>
                      <m:t>2</m:t>
                    </m:r>
                    <m:r>
                      <a:rPr lang="en-US" sz="3100" i="1">
                        <a:latin typeface="Cambria Math" panose="02040503050406030204" pitchFamily="18" charset="0"/>
                      </a:rPr>
                      <m:t>= </m:t>
                    </m:r>
                    <m:r>
                      <a:rPr lang="en-US" sz="3100" i="1">
                        <a:latin typeface="Cambria Math" panose="02040503050406030204" pitchFamily="18" charset="0"/>
                        <a:ea typeface="Cambria Math" panose="02040503050406030204" pitchFamily="18" charset="0"/>
                      </a:rPr>
                      <m:t>𝜎</m:t>
                    </m:r>
                    <m:r>
                      <a:rPr lang="en-US" sz="3100" i="1" baseline="-25000">
                        <a:latin typeface="Cambria Math" panose="02040503050406030204" pitchFamily="18" charset="0"/>
                        <a:ea typeface="Cambria Math" panose="02040503050406030204" pitchFamily="18" charset="0"/>
                      </a:rPr>
                      <m:t>𝑢</m:t>
                    </m:r>
                    <m:r>
                      <a:rPr lang="en-US" sz="3100" i="1" baseline="30000">
                        <a:latin typeface="Cambria Math" panose="02040503050406030204" pitchFamily="18" charset="0"/>
                        <a:ea typeface="Cambria Math" panose="02040503050406030204" pitchFamily="18" charset="0"/>
                      </a:rPr>
                      <m:t>2</m:t>
                    </m:r>
                  </m:oMath>
                </a14:m>
                <a:r>
                  <a:rPr lang="en-US" sz="3100" dirty="0">
                    <a:ea typeface="Cambria Math" panose="02040503050406030204" pitchFamily="18" charset="0"/>
                  </a:rPr>
                  <a:t> </a:t>
                </a:r>
                <a14:m>
                  <m:oMath xmlns:m="http://schemas.openxmlformats.org/officeDocument/2006/math">
                    <m:r>
                      <a:rPr lang="en-US" sz="3100" i="1">
                        <a:latin typeface="Cambria Math" panose="02040503050406030204" pitchFamily="18" charset="0"/>
                        <a:ea typeface="Cambria Math" panose="02040503050406030204" pitchFamily="18" charset="0"/>
                      </a:rPr>
                      <m:t>(</m:t>
                    </m:r>
                    <m:f>
                      <m:fPr>
                        <m:ctrlPr>
                          <a:rPr lang="en-US" sz="3100" i="1">
                            <a:latin typeface="Cambria Math" panose="02040503050406030204" pitchFamily="18" charset="0"/>
                            <a:ea typeface="Cambria Math" panose="02040503050406030204" pitchFamily="18" charset="0"/>
                          </a:rPr>
                        </m:ctrlPr>
                      </m:fPr>
                      <m:num>
                        <m:r>
                          <a:rPr lang="en-US" sz="3100" i="1">
                            <a:latin typeface="Cambria Math" panose="02040503050406030204" pitchFamily="18" charset="0"/>
                            <a:ea typeface="Cambria Math" panose="02040503050406030204" pitchFamily="18" charset="0"/>
                          </a:rPr>
                          <m:t>𝜕</m:t>
                        </m:r>
                        <m:r>
                          <a:rPr lang="en-US" sz="3100" i="1">
                            <a:latin typeface="Cambria Math" panose="02040503050406030204" pitchFamily="18" charset="0"/>
                            <a:ea typeface="Cambria Math" panose="02040503050406030204" pitchFamily="18" charset="0"/>
                          </a:rPr>
                          <m:t>𝑥</m:t>
                        </m:r>
                      </m:num>
                      <m:den>
                        <m:r>
                          <a:rPr lang="en-US" sz="3100" i="1">
                            <a:latin typeface="Cambria Math" panose="02040503050406030204" pitchFamily="18" charset="0"/>
                            <a:ea typeface="Cambria Math" panose="02040503050406030204" pitchFamily="18" charset="0"/>
                          </a:rPr>
                          <m:t>𝜕</m:t>
                        </m:r>
                        <m:r>
                          <a:rPr lang="en-US" sz="3100" i="1">
                            <a:latin typeface="Cambria Math" panose="02040503050406030204" pitchFamily="18" charset="0"/>
                            <a:ea typeface="Cambria Math" panose="02040503050406030204" pitchFamily="18" charset="0"/>
                          </a:rPr>
                          <m:t>𝑢</m:t>
                        </m:r>
                      </m:den>
                    </m:f>
                  </m:oMath>
                </a14:m>
                <a:r>
                  <a:rPr lang="en-US" sz="3100" dirty="0"/>
                  <a:t>)</a:t>
                </a:r>
                <a:r>
                  <a:rPr lang="en-US" sz="3100" baseline="30000" dirty="0"/>
                  <a:t>2</a:t>
                </a:r>
                <a:r>
                  <a:rPr lang="en-US" sz="3100" dirty="0"/>
                  <a:t> +</a:t>
                </a:r>
                <a:r>
                  <a:rPr lang="en-US" sz="3100" dirty="0">
                    <a:ea typeface="Cambria Math" panose="02040503050406030204" pitchFamily="18" charset="0"/>
                  </a:rPr>
                  <a:t> </a:t>
                </a:r>
                <a14:m>
                  <m:oMath xmlns:m="http://schemas.openxmlformats.org/officeDocument/2006/math">
                    <m:r>
                      <a:rPr lang="en-US" sz="3100" i="1">
                        <a:latin typeface="Cambria Math" panose="02040503050406030204" pitchFamily="18" charset="0"/>
                        <a:ea typeface="Cambria Math" panose="02040503050406030204" pitchFamily="18" charset="0"/>
                      </a:rPr>
                      <m:t>𝜎</m:t>
                    </m:r>
                    <m:r>
                      <a:rPr lang="en-US" sz="3100" i="1" baseline="-25000">
                        <a:latin typeface="Cambria Math" panose="02040503050406030204" pitchFamily="18" charset="0"/>
                        <a:ea typeface="Cambria Math" panose="02040503050406030204" pitchFamily="18" charset="0"/>
                      </a:rPr>
                      <m:t>𝑣</m:t>
                    </m:r>
                    <m:r>
                      <a:rPr lang="en-US" sz="3100" i="1" baseline="30000">
                        <a:latin typeface="Cambria Math" panose="02040503050406030204" pitchFamily="18" charset="0"/>
                        <a:ea typeface="Cambria Math" panose="02040503050406030204" pitchFamily="18" charset="0"/>
                      </a:rPr>
                      <m:t>2</m:t>
                    </m:r>
                  </m:oMath>
                </a14:m>
                <a:r>
                  <a:rPr lang="en-US" sz="3100" dirty="0">
                    <a:ea typeface="Cambria Math" panose="02040503050406030204" pitchFamily="18" charset="0"/>
                  </a:rPr>
                  <a:t> </a:t>
                </a:r>
                <a14:m>
                  <m:oMath xmlns:m="http://schemas.openxmlformats.org/officeDocument/2006/math">
                    <m:r>
                      <a:rPr lang="en-US" sz="3100" i="1">
                        <a:latin typeface="Cambria Math" panose="02040503050406030204" pitchFamily="18" charset="0"/>
                        <a:ea typeface="Cambria Math" panose="02040503050406030204" pitchFamily="18" charset="0"/>
                      </a:rPr>
                      <m:t>(</m:t>
                    </m:r>
                    <m:f>
                      <m:fPr>
                        <m:ctrlPr>
                          <a:rPr lang="en-US" sz="3100" i="1">
                            <a:latin typeface="Cambria Math" panose="02040503050406030204" pitchFamily="18" charset="0"/>
                            <a:ea typeface="Cambria Math" panose="02040503050406030204" pitchFamily="18" charset="0"/>
                          </a:rPr>
                        </m:ctrlPr>
                      </m:fPr>
                      <m:num>
                        <m:r>
                          <a:rPr lang="en-US" sz="3100" i="1">
                            <a:latin typeface="Cambria Math" panose="02040503050406030204" pitchFamily="18" charset="0"/>
                            <a:ea typeface="Cambria Math" panose="02040503050406030204" pitchFamily="18" charset="0"/>
                          </a:rPr>
                          <m:t>𝜕</m:t>
                        </m:r>
                        <m:r>
                          <a:rPr lang="en-US" sz="3100" i="1">
                            <a:latin typeface="Cambria Math" panose="02040503050406030204" pitchFamily="18" charset="0"/>
                            <a:ea typeface="Cambria Math" panose="02040503050406030204" pitchFamily="18" charset="0"/>
                          </a:rPr>
                          <m:t>𝑥</m:t>
                        </m:r>
                      </m:num>
                      <m:den>
                        <m:r>
                          <a:rPr lang="en-US" sz="3100" i="1">
                            <a:latin typeface="Cambria Math" panose="02040503050406030204" pitchFamily="18" charset="0"/>
                            <a:ea typeface="Cambria Math" panose="02040503050406030204" pitchFamily="18" charset="0"/>
                          </a:rPr>
                          <m:t>𝜕</m:t>
                        </m:r>
                        <m:r>
                          <a:rPr lang="en-US" sz="3100" i="1">
                            <a:latin typeface="Cambria Math" panose="02040503050406030204" pitchFamily="18" charset="0"/>
                            <a:ea typeface="Cambria Math" panose="02040503050406030204" pitchFamily="18" charset="0"/>
                          </a:rPr>
                          <m:t>𝑣</m:t>
                        </m:r>
                      </m:den>
                    </m:f>
                  </m:oMath>
                </a14:m>
                <a:r>
                  <a:rPr lang="en-US" sz="3100" dirty="0"/>
                  <a:t>)</a:t>
                </a:r>
                <a:r>
                  <a:rPr lang="en-US" sz="3100" baseline="30000" dirty="0"/>
                  <a:t>2</a:t>
                </a:r>
              </a:p>
              <a:p>
                <a:r>
                  <a:rPr lang="en-US" dirty="0"/>
                  <a:t>Some examples:</a:t>
                </a:r>
              </a:p>
              <a:p>
                <a:pPr lvl="1"/>
                <a:r>
                  <a:rPr lang="en-US" dirty="0"/>
                  <a:t>Addition</a:t>
                </a:r>
              </a:p>
              <a:p>
                <a:pPr marL="457200" lvl="1" indent="0">
                  <a:buNone/>
                </a:pPr>
                <a:r>
                  <a:rPr lang="en-US" dirty="0"/>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oMath>
                </a14:m>
                <a:endParaRPr lang="en-US" b="0" i="1" dirty="0">
                  <a:latin typeface="Cambria Math" panose="02040503050406030204" pitchFamily="18" charset="0"/>
                </a:endParaRPr>
              </a:p>
              <a:p>
                <a:pPr marL="457200" lvl="1" indent="0">
                  <a:buNone/>
                </a:pPr>
                <a:r>
                  <a:rPr lang="en-US" dirty="0">
                    <a:ea typeface="Cambria Math" panose="02040503050406030204" pitchFamily="18" charset="0"/>
                  </a:rPr>
                  <a:t>                                 </a:t>
                </a:r>
                <a14:m>
                  <m:oMath xmlns:m="http://schemas.openxmlformats.org/officeDocument/2006/math">
                    <m:r>
                      <a:rPr lang="en-US" i="1" smtClean="0">
                        <a:latin typeface="Cambria Math" panose="02040503050406030204" pitchFamily="18" charset="0"/>
                        <a:ea typeface="Cambria Math" panose="02040503050406030204" pitchFamily="18" charset="0"/>
                      </a:rPr>
                      <m:t>𝜎</m:t>
                    </m:r>
                    <m:r>
                      <a:rPr lang="en-US" b="0" i="1" baseline="-25000" smtClean="0">
                        <a:latin typeface="Cambria Math" panose="02040503050406030204" pitchFamily="18" charset="0"/>
                        <a:ea typeface="Cambria Math" panose="02040503050406030204" pitchFamily="18" charset="0"/>
                      </a:rPr>
                      <m:t>𝑥</m:t>
                    </m:r>
                    <m:r>
                      <a:rPr lang="en-US" b="0" i="1" baseline="30000"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𝜎</m:t>
                    </m:r>
                    <m:r>
                      <a:rPr lang="en-US" b="0" i="1" baseline="-25000" smtClean="0">
                        <a:latin typeface="Cambria Math" panose="02040503050406030204" pitchFamily="18" charset="0"/>
                        <a:ea typeface="Cambria Math" panose="02040503050406030204" pitchFamily="18" charset="0"/>
                      </a:rPr>
                      <m:t>𝑢</m:t>
                    </m:r>
                    <m:r>
                      <a:rPr lang="en-US" b="0" i="1" baseline="30000"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𝜎</m:t>
                    </m:r>
                    <m:r>
                      <a:rPr lang="en-US" b="0" i="1" baseline="-25000" smtClean="0">
                        <a:latin typeface="Cambria Math" panose="02040503050406030204" pitchFamily="18" charset="0"/>
                        <a:ea typeface="Cambria Math" panose="02040503050406030204" pitchFamily="18" charset="0"/>
                      </a:rPr>
                      <m:t>𝑣</m:t>
                    </m:r>
                    <m:r>
                      <a:rPr lang="en-US" b="0" i="1" baseline="30000" smtClean="0">
                        <a:latin typeface="Cambria Math" panose="02040503050406030204" pitchFamily="18" charset="0"/>
                        <a:ea typeface="Cambria Math" panose="02040503050406030204" pitchFamily="18" charset="0"/>
                      </a:rPr>
                      <m:t>2</m:t>
                    </m:r>
                  </m:oMath>
                </a14:m>
                <a:endParaRPr lang="en-US" baseline="30000" dirty="0"/>
              </a:p>
              <a:p>
                <a:pPr lvl="1"/>
                <a:r>
                  <a:rPr lang="en-US" dirty="0"/>
                  <a:t>Multiplication</a:t>
                </a:r>
              </a:p>
              <a:p>
                <a:pPr marL="457200" lvl="1" indent="0">
                  <a:buNone/>
                </a:pPr>
                <a:r>
                  <a:rPr lang="en-US" dirty="0"/>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𝑢𝑣</m:t>
                    </m:r>
                  </m:oMath>
                </a14:m>
                <a:endParaRPr lang="en-US" b="0" i="1" dirty="0">
                  <a:latin typeface="Cambria Math" panose="02040503050406030204" pitchFamily="18" charset="0"/>
                </a:endParaRPr>
              </a:p>
              <a:p>
                <a:pPr marL="457200" lvl="1" indent="0">
                  <a:buNone/>
                </a:pP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𝜎</m:t>
                    </m:r>
                    <m:r>
                      <a:rPr lang="en-US" i="1" baseline="-25000">
                        <a:latin typeface="Cambria Math" panose="02040503050406030204" pitchFamily="18" charset="0"/>
                        <a:ea typeface="Cambria Math" panose="02040503050406030204" pitchFamily="18" charset="0"/>
                      </a:rPr>
                      <m:t>𝑥</m:t>
                    </m:r>
                    <m:r>
                      <a:rPr lang="en-US" i="1" baseline="3000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𝑣</m:t>
                    </m:r>
                    <m:r>
                      <a:rPr lang="en-US" b="0" i="1" baseline="30000"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𝜎</m:t>
                    </m:r>
                    <m:r>
                      <a:rPr lang="en-US" i="1" baseline="-25000">
                        <a:latin typeface="Cambria Math" panose="02040503050406030204" pitchFamily="18" charset="0"/>
                        <a:ea typeface="Cambria Math" panose="02040503050406030204" pitchFamily="18" charset="0"/>
                      </a:rPr>
                      <m:t>𝑢</m:t>
                    </m:r>
                    <m:r>
                      <a:rPr lang="en-US" i="1" baseline="3000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𝑢</m:t>
                    </m:r>
                    <m:r>
                      <a:rPr lang="en-US" b="0" i="1" baseline="30000"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𝜎</m:t>
                    </m:r>
                    <m:r>
                      <a:rPr lang="en-US" i="1" baseline="-25000">
                        <a:latin typeface="Cambria Math" panose="02040503050406030204" pitchFamily="18" charset="0"/>
                        <a:ea typeface="Cambria Math" panose="02040503050406030204" pitchFamily="18" charset="0"/>
                      </a:rPr>
                      <m:t>𝑣</m:t>
                    </m:r>
                    <m:r>
                      <a:rPr lang="en-US" i="1" baseline="30000">
                        <a:latin typeface="Cambria Math" panose="02040503050406030204" pitchFamily="18" charset="0"/>
                        <a:ea typeface="Cambria Math" panose="02040503050406030204" pitchFamily="18" charset="0"/>
                      </a:rPr>
                      <m:t>2</m:t>
                    </m:r>
                  </m:oMath>
                </a14:m>
                <a:endParaRPr lang="en-US" baseline="30000" dirty="0"/>
              </a:p>
              <a:p>
                <a:pPr marL="457200" lvl="1" indent="0">
                  <a:buNone/>
                </a:pPr>
                <a:endParaRPr lang="en-US" dirty="0"/>
              </a:p>
              <a:p>
                <a:pPr lvl="1"/>
                <a:r>
                  <a:rPr lang="en-US" dirty="0"/>
                  <a:t>Logarithm</a:t>
                </a:r>
              </a:p>
              <a:p>
                <a:pPr marL="457200" lvl="1" indent="0">
                  <a:buNone/>
                </a:pPr>
                <a:r>
                  <a:rPr lang="en-US" dirty="0"/>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r>
                          <a:rPr lang="en-US" b="0" i="1" smtClean="0">
                            <a:latin typeface="Cambria Math" panose="02040503050406030204" pitchFamily="18" charset="0"/>
                          </a:rPr>
                          <m:t>𝑢</m:t>
                        </m:r>
                      </m:e>
                    </m:func>
                  </m:oMath>
                </a14:m>
                <a:endParaRPr lang="en-US" dirty="0"/>
              </a:p>
              <a:p>
                <a:pPr marL="457200" lvl="1" indent="0">
                  <a:buNone/>
                </a:pPr>
                <a:endParaRPr lang="en-US" dirty="0"/>
              </a:p>
              <a:p>
                <a:pPr marL="457200" lvl="1" indent="0">
                  <a:buNone/>
                </a:pP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𝜎</m:t>
                    </m:r>
                    <m:r>
                      <a:rPr lang="en-US" i="1" baseline="-25000">
                        <a:latin typeface="Cambria Math" panose="02040503050406030204" pitchFamily="18" charset="0"/>
                        <a:ea typeface="Cambria Math" panose="02040503050406030204" pitchFamily="18" charset="0"/>
                      </a:rPr>
                      <m:t>𝑥</m:t>
                    </m:r>
                    <m:r>
                      <a:rPr lang="en-US" i="1" baseline="30000">
                        <a:latin typeface="Cambria Math" panose="02040503050406030204" pitchFamily="18" charset="0"/>
                        <a:ea typeface="Cambria Math" panose="02040503050406030204" pitchFamily="18" charset="0"/>
                      </a:rPr>
                      <m:t>2</m:t>
                    </m:r>
                  </m:oMath>
                </a14:m>
                <a:r>
                  <a:rPr lang="en-US" dirty="0"/>
                  <a:t> = </a:t>
                </a:r>
                <a14:m>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𝜎</m:t>
                        </m:r>
                        <m:r>
                          <a:rPr lang="en-US" i="1" baseline="-25000">
                            <a:latin typeface="Cambria Math" panose="02040503050406030204" pitchFamily="18" charset="0"/>
                            <a:ea typeface="Cambria Math" panose="02040503050406030204" pitchFamily="18" charset="0"/>
                          </a:rPr>
                          <m:t>𝑢</m:t>
                        </m:r>
                        <m:r>
                          <a:rPr lang="en-US" i="1" baseline="30000">
                            <a:latin typeface="Cambria Math" panose="02040503050406030204" pitchFamily="18" charset="0"/>
                            <a:ea typeface="Cambria Math" panose="02040503050406030204" pitchFamily="18" charset="0"/>
                          </a:rPr>
                          <m:t>2</m:t>
                        </m:r>
                      </m:num>
                      <m:den>
                        <m:r>
                          <a:rPr lang="en-US" b="0" i="1" smtClean="0">
                            <a:latin typeface="Cambria Math" panose="02040503050406030204" pitchFamily="18" charset="0"/>
                          </a:rPr>
                          <m:t>𝑢</m:t>
                        </m:r>
                        <m:r>
                          <a:rPr lang="en-US" i="1" baseline="30000">
                            <a:latin typeface="Cambria Math" panose="02040503050406030204" pitchFamily="18" charset="0"/>
                            <a:ea typeface="Cambria Math" panose="02040503050406030204" pitchFamily="18" charset="0"/>
                          </a:rPr>
                          <m:t>2</m:t>
                        </m:r>
                      </m:den>
                    </m:f>
                  </m:oMath>
                </a14:m>
                <a:endParaRPr lang="en-US" dirty="0"/>
              </a:p>
              <a:p>
                <a:pPr marL="457200" lvl="1" indent="0">
                  <a:buNone/>
                </a:pPr>
                <a:r>
                  <a:rPr lang="en-US" dirty="0"/>
                  <a:t>   </a:t>
                </a:r>
              </a:p>
              <a:p>
                <a:pPr marL="457200" lvl="1" indent="0">
                  <a:buNone/>
                </a:pPr>
                <a:r>
                  <a:rPr lang="en-US" dirty="0"/>
                  <a:t>   (note that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𝑥</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𝑒</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r>
                                  <a:rPr lang="en-US" b="0" i="1" smtClean="0">
                                    <a:latin typeface="Cambria Math" panose="02040503050406030204" pitchFamily="18" charset="0"/>
                                  </a:rPr>
                                  <m:t>𝑥</m:t>
                                </m:r>
                              </m:e>
                            </m:func>
                          </m:e>
                        </m:func>
                      </m:e>
                    </m:func>
                  </m:oMath>
                </a14:m>
                <a:r>
                  <a:rPr lang="en-US" dirty="0"/>
                  <a:t>)</a:t>
                </a:r>
              </a:p>
              <a:p>
                <a:pPr marL="457200" lvl="1" indent="0">
                  <a:buNone/>
                </a:pPr>
                <a:r>
                  <a:rPr lang="en-US" dirty="0"/>
                  <a:t>    in logarithms, uncertainties in the log correspond to fractional uncertainties in the raw quantity</a:t>
                </a:r>
              </a:p>
            </p:txBody>
          </p:sp>
        </mc:Choice>
        <mc:Fallback xmlns="">
          <p:sp>
            <p:nvSpPr>
              <p:cNvPr id="3" name="Content Placeholder 2">
                <a:extLst>
                  <a:ext uri="{FF2B5EF4-FFF2-40B4-BE49-F238E27FC236}">
                    <a16:creationId xmlns:a16="http://schemas.microsoft.com/office/drawing/2014/main" id="{767D395C-59F7-B94D-B2CA-67814BDA160B}"/>
                  </a:ext>
                </a:extLst>
              </p:cNvPr>
              <p:cNvSpPr>
                <a:spLocks noGrp="1" noRot="1" noChangeAspect="1" noMove="1" noResize="1" noEditPoints="1" noAdjustHandles="1" noChangeArrowheads="1" noChangeShapeType="1" noTextEdit="1"/>
              </p:cNvSpPr>
              <p:nvPr>
                <p:ph idx="1"/>
              </p:nvPr>
            </p:nvSpPr>
            <p:spPr>
              <a:xfrm>
                <a:off x="838200" y="1825624"/>
                <a:ext cx="10515600" cy="4838411"/>
              </a:xfrm>
              <a:blipFill>
                <a:blip r:embed="rId2"/>
                <a:stretch>
                  <a:fillRect l="-724" t="-1309"/>
                </a:stretch>
              </a:blipFill>
            </p:spPr>
            <p:txBody>
              <a:bodyPr/>
              <a:lstStyle/>
              <a:p>
                <a:r>
                  <a:rPr lang="en-US">
                    <a:noFill/>
                  </a:rPr>
                  <a:t> </a:t>
                </a:r>
              </a:p>
            </p:txBody>
          </p:sp>
        </mc:Fallback>
      </mc:AlternateContent>
    </p:spTree>
    <p:extLst>
      <p:ext uri="{BB962C8B-B14F-4D97-AF65-F5344CB8AC3E}">
        <p14:creationId xmlns:p14="http://schemas.microsoft.com/office/powerpoint/2010/main" val="10910374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47F9-77E4-EB46-B4CB-410C5129F7BD}"/>
              </a:ext>
            </a:extLst>
          </p:cNvPr>
          <p:cNvSpPr>
            <a:spLocks noGrp="1"/>
          </p:cNvSpPr>
          <p:nvPr>
            <p:ph type="title"/>
          </p:nvPr>
        </p:nvSpPr>
        <p:spPr/>
        <p:txBody>
          <a:bodyPr/>
          <a:lstStyle/>
          <a:p>
            <a:r>
              <a:rPr lang="en-US" dirty="0"/>
              <a:t>Example: readout noise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73F0933-F223-A34C-A67A-6BF201C6EC40}"/>
                  </a:ext>
                </a:extLst>
              </p:cNvPr>
              <p:cNvSpPr>
                <a:spLocks noGrp="1"/>
              </p:cNvSpPr>
              <p:nvPr>
                <p:ph idx="1"/>
              </p:nvPr>
            </p:nvSpPr>
            <p:spPr/>
            <p:txBody>
              <a:bodyPr>
                <a:normAutofit fontScale="92500" lnSpcReduction="20000"/>
              </a:bodyPr>
              <a:lstStyle/>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𝑆</m:t>
                          </m:r>
                        </m:num>
                        <m:den>
                          <m:r>
                            <a:rPr lang="en-US" i="1">
                              <a:latin typeface="Cambria Math" panose="02040503050406030204" pitchFamily="18" charset="0"/>
                            </a:rPr>
                            <m:t>𝑁</m:t>
                          </m:r>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𝑆</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𝐴𝐵</m:t>
                              </m:r>
                              <m:r>
                                <a:rPr lang="en-US" i="1">
                                  <a:latin typeface="Cambria Math" panose="02040503050406030204" pitchFamily="18" charset="0"/>
                                </a:rPr>
                                <m:t>+</m:t>
                              </m:r>
                              <m:r>
                                <a:rPr lang="en-US" i="1">
                                  <a:latin typeface="Cambria Math" panose="02040503050406030204" pitchFamily="18" charset="0"/>
                                </a:rPr>
                                <m:t>𝑁𝑝𝑖𝑥</m:t>
                              </m:r>
                              <m:r>
                                <a:rPr lang="en-US" i="1">
                                  <a:latin typeface="Cambria Math" panose="02040503050406030204" pitchFamily="18" charset="0"/>
                                </a:rPr>
                                <m:t>𝜎</m:t>
                              </m:r>
                              <m:r>
                                <a:rPr lang="en-US" i="1" baseline="30000">
                                  <a:latin typeface="Cambria Math" panose="02040503050406030204" pitchFamily="18" charset="0"/>
                                </a:rPr>
                                <m:t>2</m:t>
                              </m:r>
                              <m:r>
                                <a:rPr lang="en-US" i="1" baseline="-25000">
                                  <a:latin typeface="Cambria Math" panose="02040503050406030204" pitchFamily="18" charset="0"/>
                                </a:rPr>
                                <m:t>𝑟𝑛</m:t>
                              </m:r>
                            </m:e>
                          </m:rad>
                        </m:den>
                      </m:f>
                    </m:oMath>
                  </m:oMathPara>
                </a14:m>
                <a:endParaRPr lang="en-US" dirty="0"/>
              </a:p>
              <a:p>
                <a:r>
                  <a:rPr lang="en-US" dirty="0"/>
                  <a:t>Without readout noise, the uncertainty from Poisson statistics (source and background, with perfect background subtraction) is:</a:t>
                </a:r>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𝜎</m:t>
                      </m:r>
                      <m:r>
                        <a:rPr lang="en-US" b="0" i="1" baseline="-25000" smtClean="0">
                          <a:latin typeface="Cambria Math" panose="02040503050406030204" pitchFamily="18" charset="0"/>
                          <a:ea typeface="Cambria Math" panose="02040503050406030204" pitchFamily="18" charset="0"/>
                        </a:rPr>
                        <m:t>𝑆</m:t>
                      </m:r>
                      <m:r>
                        <a:rPr lang="en-US" b="0" i="1" smtClean="0">
                          <a:latin typeface="Cambria Math" panose="02040503050406030204" pitchFamily="18" charset="0"/>
                          <a:ea typeface="Cambria Math" panose="02040503050406030204" pitchFamily="18" charset="0"/>
                        </a:rPr>
                        <m:t>=</m:t>
                      </m:r>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𝐴𝐵</m:t>
                          </m:r>
                        </m:e>
                      </m:rad>
                    </m:oMath>
                  </m:oMathPara>
                </a14:m>
                <a:endParaRPr lang="en-US" dirty="0"/>
              </a:p>
              <a:p>
                <a:r>
                  <a:rPr lang="en-US" dirty="0"/>
                  <a:t>Readout noise adds an additional distribution: a Gaussian with zero mean and standard deviation 𝜎</a:t>
                </a:r>
                <a:r>
                  <a:rPr lang="en-US" baseline="-25000" dirty="0" err="1"/>
                  <a:t>rn</a:t>
                </a:r>
                <a:r>
                  <a:rPr lang="en-US" baseline="-25000" dirty="0"/>
                  <a:t> </a:t>
                </a:r>
                <a:r>
                  <a:rPr lang="en-US" dirty="0"/>
                  <a:t>for each pixel</a:t>
                </a:r>
              </a:p>
              <a:p>
                <a:r>
                  <a:rPr lang="en-US" dirty="0"/>
                  <a:t>Summing over pixels (addition), noise adds in quadrature, to give a total variance of </a:t>
                </a:r>
                <a14:m>
                  <m:oMath xmlns:m="http://schemas.openxmlformats.org/officeDocument/2006/math">
                    <m:r>
                      <a:rPr lang="en-US" i="1">
                        <a:latin typeface="Cambria Math" panose="02040503050406030204" pitchFamily="18" charset="0"/>
                      </a:rPr>
                      <m:t>𝑁</m:t>
                    </m:r>
                    <m:r>
                      <a:rPr lang="en-US" i="1" baseline="-25000">
                        <a:latin typeface="Cambria Math" panose="02040503050406030204" pitchFamily="18" charset="0"/>
                      </a:rPr>
                      <m:t>𝑝𝑖𝑥</m:t>
                    </m:r>
                    <m:r>
                      <a:rPr lang="en-US" i="1">
                        <a:latin typeface="Cambria Math" panose="02040503050406030204" pitchFamily="18" charset="0"/>
                      </a:rPr>
                      <m:t>𝜎</m:t>
                    </m:r>
                    <m:r>
                      <a:rPr lang="en-US" i="1" baseline="30000">
                        <a:latin typeface="Cambria Math" panose="02040503050406030204" pitchFamily="18" charset="0"/>
                      </a:rPr>
                      <m:t>2</m:t>
                    </m:r>
                    <m:r>
                      <a:rPr lang="en-US" i="1" baseline="-25000">
                        <a:latin typeface="Cambria Math" panose="02040503050406030204" pitchFamily="18" charset="0"/>
                      </a:rPr>
                      <m:t>𝑟𝑛</m:t>
                    </m:r>
                  </m:oMath>
                </a14:m>
                <a:endParaRPr lang="en-US" dirty="0"/>
              </a:p>
              <a:p>
                <a:r>
                  <a:rPr lang="en-US" dirty="0"/>
                  <a:t>This is added to the signal, with zero mean, so total readout noise is added in quadrature</a:t>
                </a:r>
              </a:p>
            </p:txBody>
          </p:sp>
        </mc:Choice>
        <mc:Fallback xmlns="">
          <p:sp>
            <p:nvSpPr>
              <p:cNvPr id="3" name="Content Placeholder 2">
                <a:extLst>
                  <a:ext uri="{FF2B5EF4-FFF2-40B4-BE49-F238E27FC236}">
                    <a16:creationId xmlns:a16="http://schemas.microsoft.com/office/drawing/2014/main" id="{473F0933-F223-A34C-A67A-6BF201C6EC40}"/>
                  </a:ext>
                </a:extLst>
              </p:cNvPr>
              <p:cNvSpPr>
                <a:spLocks noGrp="1" noRot="1" noChangeAspect="1" noMove="1" noResize="1" noEditPoints="1" noAdjustHandles="1" noChangeArrowheads="1" noChangeShapeType="1" noTextEdit="1"/>
              </p:cNvSpPr>
              <p:nvPr>
                <p:ph idx="1"/>
              </p:nvPr>
            </p:nvSpPr>
            <p:spPr>
              <a:blipFill>
                <a:blip r:embed="rId2"/>
                <a:stretch>
                  <a:fillRect l="-965" r="-483" b="-1163"/>
                </a:stretch>
              </a:blipFill>
            </p:spPr>
            <p:txBody>
              <a:bodyPr/>
              <a:lstStyle/>
              <a:p>
                <a:r>
                  <a:rPr lang="en-US">
                    <a:noFill/>
                  </a:rPr>
                  <a:t> </a:t>
                </a:r>
              </a:p>
            </p:txBody>
          </p:sp>
        </mc:Fallback>
      </mc:AlternateContent>
    </p:spTree>
    <p:extLst>
      <p:ext uri="{BB962C8B-B14F-4D97-AF65-F5344CB8AC3E}">
        <p14:creationId xmlns:p14="http://schemas.microsoft.com/office/powerpoint/2010/main" val="452075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BD662-29DD-4245-9B17-60B5EB152AE7}"/>
              </a:ext>
            </a:extLst>
          </p:cNvPr>
          <p:cNvSpPr>
            <a:spLocks noGrp="1"/>
          </p:cNvSpPr>
          <p:nvPr>
            <p:ph type="title"/>
          </p:nvPr>
        </p:nvSpPr>
        <p:spPr/>
        <p:txBody>
          <a:bodyPr/>
          <a:lstStyle/>
          <a:p>
            <a:r>
              <a:rPr lang="en-US" dirty="0"/>
              <a:t>Distribution of resultant uncertainties</a:t>
            </a:r>
          </a:p>
        </p:txBody>
      </p:sp>
      <p:sp>
        <p:nvSpPr>
          <p:cNvPr id="3" name="Content Placeholder 2">
            <a:extLst>
              <a:ext uri="{FF2B5EF4-FFF2-40B4-BE49-F238E27FC236}">
                <a16:creationId xmlns:a16="http://schemas.microsoft.com/office/drawing/2014/main" id="{A55A208A-22DD-C846-AAD1-C5758CC9E264}"/>
              </a:ext>
            </a:extLst>
          </p:cNvPr>
          <p:cNvSpPr>
            <a:spLocks noGrp="1"/>
          </p:cNvSpPr>
          <p:nvPr>
            <p:ph idx="1"/>
          </p:nvPr>
        </p:nvSpPr>
        <p:spPr/>
        <p:txBody>
          <a:bodyPr/>
          <a:lstStyle/>
          <a:p>
            <a:r>
              <a:rPr lang="en-US" dirty="0"/>
              <a:t>We have characterized the uncertainty PDF with the standard deviation, but a given standard deviation could arise with different PDFs</a:t>
            </a:r>
          </a:p>
          <a:p>
            <a:r>
              <a:rPr lang="en-US" dirty="0"/>
              <a:t>In general, the shape of the PDF of the derived quantity is not necessarily the shape of the PDF of any of the input quantities</a:t>
            </a:r>
          </a:p>
          <a:p>
            <a:r>
              <a:rPr lang="en-US" dirty="0"/>
              <a:t>If two normally distributed variables are combined by addition – i.e. the uncertainties add in quadrature – then the resulting PDF is also normally distributed</a:t>
            </a:r>
          </a:p>
        </p:txBody>
      </p:sp>
    </p:spTree>
    <p:extLst>
      <p:ext uri="{BB962C8B-B14F-4D97-AF65-F5344CB8AC3E}">
        <p14:creationId xmlns:p14="http://schemas.microsoft.com/office/powerpoint/2010/main" val="11141073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B4CA7-7509-B641-85BB-E3F1410DD70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B07DBB1-7958-C94C-A419-EEFDCD27D40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747174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3289-DF0B-E44E-AC26-BD6648118274}"/>
              </a:ext>
            </a:extLst>
          </p:cNvPr>
          <p:cNvSpPr>
            <a:spLocks noGrp="1"/>
          </p:cNvSpPr>
          <p:nvPr>
            <p:ph type="ctrTitle"/>
          </p:nvPr>
        </p:nvSpPr>
        <p:spPr/>
        <p:txBody>
          <a:bodyPr>
            <a:normAutofit/>
          </a:bodyPr>
          <a:lstStyle/>
          <a:p>
            <a:r>
              <a:rPr lang="en-US" sz="4000" dirty="0"/>
              <a:t>ASTR 535 : Observational Techniques</a:t>
            </a:r>
          </a:p>
        </p:txBody>
      </p:sp>
      <p:sp>
        <p:nvSpPr>
          <p:cNvPr id="3" name="Subtitle 2">
            <a:extLst>
              <a:ext uri="{FF2B5EF4-FFF2-40B4-BE49-F238E27FC236}">
                <a16:creationId xmlns:a16="http://schemas.microsoft.com/office/drawing/2014/main" id="{82F8B35F-ECCA-A24A-B994-FA3C3747909F}"/>
              </a:ext>
            </a:extLst>
          </p:cNvPr>
          <p:cNvSpPr>
            <a:spLocks noGrp="1"/>
          </p:cNvSpPr>
          <p:nvPr>
            <p:ph type="subTitle" idx="1"/>
          </p:nvPr>
        </p:nvSpPr>
        <p:spPr/>
        <p:txBody>
          <a:bodyPr/>
          <a:lstStyle/>
          <a:p>
            <a:r>
              <a:rPr lang="en-US" dirty="0"/>
              <a:t>Uncertainties and Error Propagation</a:t>
            </a:r>
          </a:p>
          <a:p>
            <a:r>
              <a:rPr lang="en-US" dirty="0"/>
              <a:t>Summing and averaging measurements</a:t>
            </a:r>
          </a:p>
        </p:txBody>
      </p:sp>
    </p:spTree>
    <p:extLst>
      <p:ext uri="{BB962C8B-B14F-4D97-AF65-F5344CB8AC3E}">
        <p14:creationId xmlns:p14="http://schemas.microsoft.com/office/powerpoint/2010/main" val="19110697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8E33F-584F-0A4C-8FE1-810726310404}"/>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3DCCF2EC-655D-054A-B8ED-0EF2EC472587}"/>
              </a:ext>
            </a:extLst>
          </p:cNvPr>
          <p:cNvSpPr>
            <a:spLocks noGrp="1"/>
          </p:cNvSpPr>
          <p:nvPr>
            <p:ph idx="1"/>
          </p:nvPr>
        </p:nvSpPr>
        <p:spPr/>
        <p:txBody>
          <a:bodyPr>
            <a:normAutofit/>
          </a:bodyPr>
          <a:lstStyle/>
          <a:p>
            <a:r>
              <a:rPr lang="en-US" dirty="0"/>
              <a:t>Understand under what circumstances you can split exposures without a noise penalty, and under what circumstances you cannot. Understand some of the reasons why you might want to split an exposure into shorter pieces </a:t>
            </a:r>
          </a:p>
          <a:p>
            <a:r>
              <a:rPr lang="en-US" dirty="0"/>
              <a:t>Understand how to properly average measurements and estimate the uncertainty on the sample mean</a:t>
            </a:r>
          </a:p>
          <a:p>
            <a:r>
              <a:rPr lang="en-US" dirty="0"/>
              <a:t>Understand how the distinction between sample variance and true variance can lead to biases when calculating a weighted mean, and how to overcome this.</a:t>
            </a:r>
          </a:p>
          <a:p>
            <a:endParaRPr lang="en-US" dirty="0"/>
          </a:p>
          <a:p>
            <a:pPr marL="0" indent="0">
              <a:buNone/>
            </a:pPr>
            <a:endParaRPr lang="en-US" dirty="0"/>
          </a:p>
        </p:txBody>
      </p:sp>
    </p:spTree>
    <p:extLst>
      <p:ext uri="{BB962C8B-B14F-4D97-AF65-F5344CB8AC3E}">
        <p14:creationId xmlns:p14="http://schemas.microsoft.com/office/powerpoint/2010/main" val="39075916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5005B-E879-1748-83C4-E92A759FEE55}"/>
              </a:ext>
            </a:extLst>
          </p:cNvPr>
          <p:cNvSpPr>
            <a:spLocks noGrp="1"/>
          </p:cNvSpPr>
          <p:nvPr>
            <p:ph type="title"/>
          </p:nvPr>
        </p:nvSpPr>
        <p:spPr/>
        <p:txBody>
          <a:bodyPr/>
          <a:lstStyle/>
          <a:p>
            <a:r>
              <a:rPr lang="en-US" dirty="0"/>
              <a:t>Summing exposures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68648FD-5877-304C-9508-04C8CC09571C}"/>
                  </a:ext>
                </a:extLst>
              </p:cNvPr>
              <p:cNvSpPr>
                <a:spLocks noGrp="1"/>
              </p:cNvSpPr>
              <p:nvPr>
                <p:ph idx="1"/>
              </p:nvPr>
            </p:nvSpPr>
            <p:spPr/>
            <p:txBody>
              <a:bodyPr/>
              <a:lstStyle/>
              <a:p>
                <a:r>
                  <a:rPr lang="en-US" dirty="0"/>
                  <a:t>Say you take multiple exposures of an object and want to sum the counts, C</a:t>
                </a:r>
                <a:r>
                  <a:rPr lang="en-US" baseline="-25000" dirty="0"/>
                  <a:t>i, </a:t>
                </a:r>
                <a:r>
                  <a:rPr lang="en-US" dirty="0"/>
                  <a:t>given an uncertainty 𝜎 on each</a:t>
                </a:r>
              </a:p>
              <a:p>
                <a:r>
                  <a:rPr lang="en-US" dirty="0"/>
                  <a:t>Uncertainty on the sum is 𝜎</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𝑁</m:t>
                        </m:r>
                      </m:e>
                    </m:rad>
                    <m:r>
                      <a:rPr lang="en-US" b="0" i="1" smtClean="0">
                        <a:latin typeface="Cambria Math" panose="02040503050406030204" pitchFamily="18" charset="0"/>
                      </a:rPr>
                      <m:t>, </m:t>
                    </m:r>
                  </m:oMath>
                </a14:m>
                <a:r>
                  <a:rPr lang="en-US" dirty="0"/>
                  <a:t> from error propagation</a:t>
                </a:r>
              </a:p>
              <a:p>
                <a:endParaRPr lang="en-US" dirty="0"/>
              </a:p>
            </p:txBody>
          </p:sp>
        </mc:Choice>
        <mc:Fallback xmlns="">
          <p:sp>
            <p:nvSpPr>
              <p:cNvPr id="3" name="Content Placeholder 2">
                <a:extLst>
                  <a:ext uri="{FF2B5EF4-FFF2-40B4-BE49-F238E27FC236}">
                    <a16:creationId xmlns:a16="http://schemas.microsoft.com/office/drawing/2014/main" id="{168648FD-5877-304C-9508-04C8CC09571C}"/>
                  </a:ext>
                </a:extLst>
              </p:cNvPr>
              <p:cNvSpPr>
                <a:spLocks noGrp="1" noRot="1" noChangeAspect="1" noMove="1" noResize="1" noEditPoints="1" noAdjustHandles="1" noChangeArrowheads="1" noChangeShapeType="1" noTextEdit="1"/>
              </p:cNvSpPr>
              <p:nvPr>
                <p:ph idx="1"/>
              </p:nvPr>
            </p:nvSpPr>
            <p:spPr>
              <a:blipFill>
                <a:blip r:embed="rId2"/>
                <a:stretch>
                  <a:fillRect l="-1086" t="-2326"/>
                </a:stretch>
              </a:blipFill>
            </p:spPr>
            <p:txBody>
              <a:bodyPr/>
              <a:lstStyle/>
              <a:p>
                <a:r>
                  <a:rPr lang="en-US">
                    <a:noFill/>
                  </a:rPr>
                  <a:t> </a:t>
                </a:r>
              </a:p>
            </p:txBody>
          </p:sp>
        </mc:Fallback>
      </mc:AlternateContent>
    </p:spTree>
    <p:extLst>
      <p:ext uri="{BB962C8B-B14F-4D97-AF65-F5344CB8AC3E}">
        <p14:creationId xmlns:p14="http://schemas.microsoft.com/office/powerpoint/2010/main" val="419545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9FB8C-F4F2-D94A-8D18-E6B085EB8FA7}"/>
              </a:ext>
            </a:extLst>
          </p:cNvPr>
          <p:cNvSpPr>
            <a:spLocks noGrp="1"/>
          </p:cNvSpPr>
          <p:nvPr>
            <p:ph type="title"/>
          </p:nvPr>
        </p:nvSpPr>
        <p:spPr/>
        <p:txBody>
          <a:bodyPr/>
          <a:lstStyle/>
          <a:p>
            <a:r>
              <a:rPr lang="en-US" dirty="0"/>
              <a:t>Summing / splitting exposures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18F2D5E-6690-1240-B9E1-ADD944FE5505}"/>
                  </a:ext>
                </a:extLst>
              </p:cNvPr>
              <p:cNvSpPr>
                <a:spLocks noGrp="1"/>
              </p:cNvSpPr>
              <p:nvPr>
                <p:ph idx="1"/>
              </p:nvPr>
            </p:nvSpPr>
            <p:spPr>
              <a:xfrm>
                <a:off x="838200" y="1825624"/>
                <a:ext cx="10515600" cy="4935393"/>
              </a:xfrm>
            </p:spPr>
            <p:txBody>
              <a:bodyPr>
                <a:normAutofit fontScale="70000" lnSpcReduction="20000"/>
              </a:bodyPr>
              <a:lstStyle/>
              <a:p>
                <a:r>
                  <a:rPr lang="en-US" dirty="0"/>
                  <a:t>What about the uncertainty of a single long exposure vs the uncertainty of a series of shorter exposures?</a:t>
                </a:r>
              </a:p>
              <a:p>
                <a:r>
                  <a:rPr lang="en-US" dirty="0"/>
                  <a:t>For a single exposure</a:t>
                </a:r>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 </m:t>
                      </m:r>
                      <m:rad>
                        <m:radPr>
                          <m:degHide m:val="on"/>
                          <m:ctrlPr>
                            <a:rPr lang="en-US" i="1">
                              <a:latin typeface="Cambria Math" panose="02040503050406030204" pitchFamily="18" charset="0"/>
                            </a:rPr>
                          </m:ctrlPr>
                        </m:radPr>
                        <m:deg/>
                        <m:e>
                          <m:sSup>
                            <m:sSupPr>
                              <m:ctrlPr>
                                <a:rPr lang="en-US" b="0" i="1" smtClean="0">
                                  <a:latin typeface="Cambria Math" panose="02040503050406030204" pitchFamily="18" charset="0"/>
                                </a:rPr>
                              </m:ctrlPr>
                            </m:sSupPr>
                            <m:e>
                              <m:r>
                                <a:rPr lang="en-US" i="1">
                                  <a:latin typeface="Cambria Math" panose="02040503050406030204" pitchFamily="18" charset="0"/>
                                </a:rPr>
                                <m:t>𝑆</m:t>
                              </m:r>
                            </m:e>
                            <m:sup>
                              <m:r>
                                <a:rPr lang="en-US" b="0" i="1" smtClean="0">
                                  <a:latin typeface="Cambria Math" panose="02040503050406030204" pitchFamily="18" charset="0"/>
                                </a:rPr>
                                <m:t>′</m:t>
                              </m:r>
                            </m:sup>
                          </m:sSup>
                          <m:r>
                            <a:rPr lang="en-US" b="0" i="1" smtClean="0">
                              <a:latin typeface="Cambria Math" panose="02040503050406030204" pitchFamily="18" charset="0"/>
                            </a:rPr>
                            <m:t>𝑇𝑡</m:t>
                          </m:r>
                          <m:r>
                            <a:rPr lang="en-US" i="1">
                              <a:latin typeface="Cambria Math" panose="02040503050406030204" pitchFamily="18" charset="0"/>
                            </a:rPr>
                            <m:t>+</m:t>
                          </m:r>
                          <m:r>
                            <a:rPr lang="en-US" i="1">
                              <a:latin typeface="Cambria Math" panose="02040503050406030204" pitchFamily="18" charset="0"/>
                            </a:rPr>
                            <m:t>𝐴</m:t>
                          </m:r>
                          <m:sSup>
                            <m:sSupPr>
                              <m:ctrlPr>
                                <a:rPr lang="en-US" b="0" i="1" smtClean="0">
                                  <a:latin typeface="Cambria Math" panose="02040503050406030204" pitchFamily="18" charset="0"/>
                                </a:rPr>
                              </m:ctrlPr>
                            </m:sSupPr>
                            <m:e>
                              <m:r>
                                <a:rPr lang="en-US" i="1">
                                  <a:latin typeface="Cambria Math" panose="02040503050406030204" pitchFamily="18" charset="0"/>
                                </a:rPr>
                                <m:t>𝐵</m:t>
                              </m:r>
                            </m:e>
                            <m:sup>
                              <m:r>
                                <a:rPr lang="en-US" b="0" i="1" smtClean="0">
                                  <a:latin typeface="Cambria Math" panose="02040503050406030204" pitchFamily="18" charset="0"/>
                                </a:rPr>
                                <m:t>′</m:t>
                              </m:r>
                            </m:sup>
                          </m:sSup>
                          <m:r>
                            <a:rPr lang="en-US" b="0" i="1" smtClean="0">
                              <a:latin typeface="Cambria Math" panose="02040503050406030204" pitchFamily="18" charset="0"/>
                            </a:rPr>
                            <m:t>𝑇𝑡</m:t>
                          </m:r>
                          <m:r>
                            <a:rPr lang="en-US" i="1">
                              <a:latin typeface="Cambria Math" panose="02040503050406030204" pitchFamily="18" charset="0"/>
                            </a:rPr>
                            <m:t>+</m:t>
                          </m:r>
                          <m:r>
                            <a:rPr lang="en-US" i="1">
                              <a:latin typeface="Cambria Math" panose="02040503050406030204" pitchFamily="18" charset="0"/>
                            </a:rPr>
                            <m:t>𝑁𝑝𝑖𝑥</m:t>
                          </m:r>
                          <m:r>
                            <a:rPr lang="en-US" i="1">
                              <a:latin typeface="Cambria Math" panose="02040503050406030204" pitchFamily="18" charset="0"/>
                            </a:rPr>
                            <m:t>𝜎</m:t>
                          </m:r>
                          <m:r>
                            <a:rPr lang="en-US" i="1" baseline="30000">
                              <a:latin typeface="Cambria Math" panose="02040503050406030204" pitchFamily="18" charset="0"/>
                            </a:rPr>
                            <m:t>2</m:t>
                          </m:r>
                          <m:r>
                            <a:rPr lang="en-US" i="1" baseline="-25000">
                              <a:latin typeface="Cambria Math" panose="02040503050406030204" pitchFamily="18" charset="0"/>
                            </a:rPr>
                            <m:t>𝑟𝑛</m:t>
                          </m:r>
                        </m:e>
                      </m:rad>
                    </m:oMath>
                  </m:oMathPara>
                </a14:m>
                <a:endParaRPr lang="en-US" dirty="0"/>
              </a:p>
              <a:p>
                <a:pPr marL="0" indent="0">
                  <a:buNone/>
                </a:pPr>
                <a:r>
                  <a:rPr lang="en-US" dirty="0"/>
                  <a:t>where we’ve explicitly included exposure time</a:t>
                </a:r>
              </a:p>
              <a:p>
                <a:r>
                  <a:rPr lang="en-US" dirty="0"/>
                  <a:t>Summing N exposures</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𝜎</m:t>
                      </m:r>
                      <m:r>
                        <a:rPr lang="en-US" b="0" i="1" baseline="-25000" smtClean="0">
                          <a:latin typeface="Cambria Math" panose="02040503050406030204" pitchFamily="18" charset="0"/>
                          <a:ea typeface="Cambria Math" panose="02040503050406030204" pitchFamily="18" charset="0"/>
                        </a:rPr>
                        <m:t>𝑁</m:t>
                      </m:r>
                      <m:r>
                        <a:rPr lang="en-US" b="0" i="1" baseline="30000"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r>
                        <a:rPr lang="en-US" i="1" smtClean="0">
                          <a:latin typeface="Cambria Math" panose="02040503050406030204" pitchFamily="18" charset="0"/>
                          <a:ea typeface="Cambria Math" panose="02040503050406030204" pitchFamily="18" charset="0"/>
                        </a:rPr>
                        <m:t>𝜎</m:t>
                      </m:r>
                      <m:r>
                        <a:rPr lang="en-US" b="0" i="1" baseline="30000" smtClean="0">
                          <a:latin typeface="Cambria Math" panose="02040503050406030204" pitchFamily="18" charset="0"/>
                          <a:ea typeface="Cambria Math" panose="02040503050406030204" pitchFamily="18" charset="0"/>
                        </a:rPr>
                        <m:t>2</m:t>
                      </m:r>
                    </m:oMath>
                  </m:oMathPara>
                </a14:m>
                <a:endParaRPr lang="en-US" baseline="30000" dirty="0"/>
              </a:p>
              <a:p>
                <a:pPr marL="0" indent="0">
                  <a:buNone/>
                </a:pPr>
                <a:endParaRPr lang="en-US" baseline="30000"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𝜎</m:t>
                      </m:r>
                      <m:r>
                        <a:rPr lang="en-US" b="0" i="1" baseline="-25000" smtClean="0">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 </m:t>
                      </m:r>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r>
                                <a:rPr lang="en-US" b="0" i="1" smtClean="0">
                                  <a:latin typeface="Cambria Math" panose="02040503050406030204" pitchFamily="18" charset="0"/>
                                </a:rPr>
                                <m:t>𝑁</m:t>
                              </m:r>
                              <m:r>
                                <a:rPr lang="en-US" i="1">
                                  <a:latin typeface="Cambria Math" panose="02040503050406030204" pitchFamily="18" charset="0"/>
                                </a:rPr>
                                <m:t>𝑆</m:t>
                              </m:r>
                            </m:e>
                            <m:sup>
                              <m:r>
                                <a:rPr lang="en-US" i="1">
                                  <a:latin typeface="Cambria Math" panose="02040503050406030204" pitchFamily="18" charset="0"/>
                                </a:rPr>
                                <m:t>′</m:t>
                              </m:r>
                            </m:sup>
                          </m:sSup>
                          <m:r>
                            <a:rPr lang="en-US" i="1">
                              <a:latin typeface="Cambria Math" panose="02040503050406030204" pitchFamily="18" charset="0"/>
                            </a:rPr>
                            <m:t>𝑇𝑡</m:t>
                          </m:r>
                          <m:r>
                            <a:rPr lang="en-US" i="1">
                              <a:latin typeface="Cambria Math" panose="02040503050406030204" pitchFamily="18" charset="0"/>
                            </a:rPr>
                            <m:t>+</m:t>
                          </m:r>
                          <m:r>
                            <a:rPr lang="en-US" b="0" i="1" smtClean="0">
                              <a:latin typeface="Cambria Math" panose="02040503050406030204" pitchFamily="18" charset="0"/>
                            </a:rPr>
                            <m:t>𝑁</m:t>
                          </m:r>
                          <m:r>
                            <a:rPr lang="en-US" i="1">
                              <a:latin typeface="Cambria Math" panose="02040503050406030204" pitchFamily="18" charset="0"/>
                            </a:rPr>
                            <m:t>𝐴</m:t>
                          </m:r>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m:t>
                              </m:r>
                            </m:sup>
                          </m:sSup>
                          <m:r>
                            <a:rPr lang="en-US" i="1">
                              <a:latin typeface="Cambria Math" panose="02040503050406030204" pitchFamily="18" charset="0"/>
                            </a:rPr>
                            <m:t>𝑇𝑡</m:t>
                          </m:r>
                          <m:r>
                            <a:rPr lang="en-US" i="1">
                              <a:latin typeface="Cambria Math" panose="02040503050406030204" pitchFamily="18" charset="0"/>
                            </a:rPr>
                            <m:t>+</m:t>
                          </m:r>
                          <m:r>
                            <a:rPr lang="en-US" b="0" i="1" smtClean="0">
                              <a:latin typeface="Cambria Math" panose="02040503050406030204" pitchFamily="18" charset="0"/>
                            </a:rPr>
                            <m:t>𝑁</m:t>
                          </m:r>
                          <m:r>
                            <a:rPr lang="en-US" i="1">
                              <a:latin typeface="Cambria Math" panose="02040503050406030204" pitchFamily="18" charset="0"/>
                            </a:rPr>
                            <m:t>𝑁</m:t>
                          </m:r>
                          <m:r>
                            <a:rPr lang="en-US" i="1" baseline="-25000">
                              <a:latin typeface="Cambria Math" panose="02040503050406030204" pitchFamily="18" charset="0"/>
                            </a:rPr>
                            <m:t>𝑝𝑖𝑥</m:t>
                          </m:r>
                          <m:r>
                            <a:rPr lang="en-US" i="1">
                              <a:latin typeface="Cambria Math" panose="02040503050406030204" pitchFamily="18" charset="0"/>
                            </a:rPr>
                            <m:t>𝜎</m:t>
                          </m:r>
                          <m:r>
                            <a:rPr lang="en-US" i="1" baseline="30000">
                              <a:latin typeface="Cambria Math" panose="02040503050406030204" pitchFamily="18" charset="0"/>
                            </a:rPr>
                            <m:t>2</m:t>
                          </m:r>
                          <m:r>
                            <a:rPr lang="en-US" i="1" baseline="-25000">
                              <a:latin typeface="Cambria Math" panose="02040503050406030204" pitchFamily="18" charset="0"/>
                            </a:rPr>
                            <m:t>𝑟𝑛</m:t>
                          </m:r>
                        </m:e>
                      </m:rad>
                    </m:oMath>
                  </m:oMathPara>
                </a14:m>
                <a:endParaRPr lang="en-US" dirty="0"/>
              </a:p>
              <a:p>
                <a:r>
                  <a:rPr lang="en-US" dirty="0"/>
                  <a:t>One long exposure with exposure time </a:t>
                </a:r>
                <a:r>
                  <a:rPr lang="en-US" dirty="0" err="1"/>
                  <a:t>Nt</a:t>
                </a:r>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𝜎</m:t>
                      </m:r>
                      <m:r>
                        <a:rPr lang="en-US" b="0" i="1" baseline="-25000" smtClean="0">
                          <a:latin typeface="Cambria Math" panose="02040503050406030204" pitchFamily="18" charset="0"/>
                          <a:ea typeface="Cambria Math" panose="02040503050406030204" pitchFamily="18" charset="0"/>
                        </a:rPr>
                        <m:t>𝐿𝑜𝑛𝑔</m:t>
                      </m:r>
                      <m:r>
                        <a:rPr lang="en-US" i="1">
                          <a:latin typeface="Cambria Math" panose="02040503050406030204" pitchFamily="18" charset="0"/>
                          <a:ea typeface="Cambria Math" panose="02040503050406030204" pitchFamily="18" charset="0"/>
                        </a:rPr>
                        <m:t>= </m:t>
                      </m:r>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i="1">
                                  <a:latin typeface="Cambria Math" panose="02040503050406030204" pitchFamily="18" charset="0"/>
                                </a:rPr>
                                <m:t>′</m:t>
                              </m:r>
                            </m:sup>
                          </m:sSup>
                          <m:r>
                            <a:rPr lang="en-US" i="1">
                              <a:latin typeface="Cambria Math" panose="02040503050406030204" pitchFamily="18" charset="0"/>
                            </a:rPr>
                            <m:t>𝑇</m:t>
                          </m:r>
                          <m:r>
                            <a:rPr lang="en-US" b="0" i="1" smtClean="0">
                              <a:latin typeface="Cambria Math" panose="02040503050406030204" pitchFamily="18" charset="0"/>
                            </a:rPr>
                            <m:t>𝑁</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𝐴</m:t>
                          </m:r>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m:t>
                              </m:r>
                            </m:sup>
                          </m:sSup>
                          <m:r>
                            <a:rPr lang="en-US" i="1">
                              <a:latin typeface="Cambria Math" panose="02040503050406030204" pitchFamily="18" charset="0"/>
                            </a:rPr>
                            <m:t>𝑇</m:t>
                          </m:r>
                          <m:r>
                            <a:rPr lang="en-US" b="0" i="1" smtClean="0">
                              <a:latin typeface="Cambria Math" panose="02040503050406030204" pitchFamily="18" charset="0"/>
                            </a:rPr>
                            <m:t>𝑁</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𝑁𝑝𝑖𝑥</m:t>
                          </m:r>
                          <m:r>
                            <a:rPr lang="en-US" i="1">
                              <a:latin typeface="Cambria Math" panose="02040503050406030204" pitchFamily="18" charset="0"/>
                            </a:rPr>
                            <m:t>𝜎</m:t>
                          </m:r>
                          <m:r>
                            <a:rPr lang="en-US" i="1" baseline="30000">
                              <a:latin typeface="Cambria Math" panose="02040503050406030204" pitchFamily="18" charset="0"/>
                            </a:rPr>
                            <m:t>2</m:t>
                          </m:r>
                          <m:r>
                            <a:rPr lang="en-US" i="1" baseline="-25000">
                              <a:latin typeface="Cambria Math" panose="02040503050406030204" pitchFamily="18" charset="0"/>
                            </a:rPr>
                            <m:t>𝑟𝑛</m:t>
                          </m:r>
                        </m:e>
                      </m:rad>
                    </m:oMath>
                  </m:oMathPara>
                </a14:m>
                <a:endParaRPr lang="en-US" dirty="0"/>
              </a:p>
              <a:p>
                <a:pPr marL="0" indent="0">
                  <a:buNone/>
                </a:pPr>
                <a:r>
                  <a:rPr lang="en-US" dirty="0"/>
                  <a:t>Difference is only in the readout noise term, which makes sense (1 readout vs N readouts, same number of photons)</a:t>
                </a:r>
              </a:p>
              <a:p>
                <a:pPr marL="0" indent="0">
                  <a:buNone/>
                </a:pPr>
                <a:r>
                  <a:rPr lang="en-US" dirty="0">
                    <a:sym typeface="Wingdings" pitchFamily="2" charset="2"/>
                  </a:rPr>
                  <a:t> If individual exposures are not readout-noise limited, then there is no noise penalty</a:t>
                </a:r>
                <a:endParaRPr lang="en-US" dirty="0"/>
              </a:p>
              <a:p>
                <a:pPr marL="0" indent="0">
                  <a:buNone/>
                </a:pPr>
                <a:endParaRPr lang="en-US" baseline="30000"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B18F2D5E-6690-1240-B9E1-ADD944FE5505}"/>
                  </a:ext>
                </a:extLst>
              </p:cNvPr>
              <p:cNvSpPr>
                <a:spLocks noGrp="1" noRot="1" noChangeAspect="1" noMove="1" noResize="1" noEditPoints="1" noAdjustHandles="1" noChangeArrowheads="1" noChangeShapeType="1" noTextEdit="1"/>
              </p:cNvSpPr>
              <p:nvPr>
                <p:ph idx="1"/>
              </p:nvPr>
            </p:nvSpPr>
            <p:spPr>
              <a:xfrm>
                <a:off x="838200" y="1825624"/>
                <a:ext cx="10515600" cy="4935393"/>
              </a:xfrm>
              <a:blipFill>
                <a:blip r:embed="rId2"/>
                <a:stretch>
                  <a:fillRect l="-724" t="-2308"/>
                </a:stretch>
              </a:blipFill>
            </p:spPr>
            <p:txBody>
              <a:bodyPr/>
              <a:lstStyle/>
              <a:p>
                <a:r>
                  <a:rPr lang="en-US">
                    <a:noFill/>
                  </a:rPr>
                  <a:t> </a:t>
                </a:r>
              </a:p>
            </p:txBody>
          </p:sp>
        </mc:Fallback>
      </mc:AlternateContent>
    </p:spTree>
    <p:extLst>
      <p:ext uri="{BB962C8B-B14F-4D97-AF65-F5344CB8AC3E}">
        <p14:creationId xmlns:p14="http://schemas.microsoft.com/office/powerpoint/2010/main" val="23477425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C9897-8B11-F34B-B631-2D96563B41D5}"/>
              </a:ext>
            </a:extLst>
          </p:cNvPr>
          <p:cNvSpPr>
            <a:spLocks noGrp="1"/>
          </p:cNvSpPr>
          <p:nvPr>
            <p:ph type="title"/>
          </p:nvPr>
        </p:nvSpPr>
        <p:spPr/>
        <p:txBody>
          <a:bodyPr/>
          <a:lstStyle/>
          <a:p>
            <a:r>
              <a:rPr lang="en-US" dirty="0"/>
              <a:t>Splitting exposures</a:t>
            </a:r>
          </a:p>
        </p:txBody>
      </p:sp>
      <p:sp>
        <p:nvSpPr>
          <p:cNvPr id="3" name="Content Placeholder 2">
            <a:extLst>
              <a:ext uri="{FF2B5EF4-FFF2-40B4-BE49-F238E27FC236}">
                <a16:creationId xmlns:a16="http://schemas.microsoft.com/office/drawing/2014/main" id="{396BD7AE-2842-D24C-A449-D2449CAEDBD4}"/>
              </a:ext>
            </a:extLst>
          </p:cNvPr>
          <p:cNvSpPr>
            <a:spLocks noGrp="1"/>
          </p:cNvSpPr>
          <p:nvPr>
            <p:ph idx="1"/>
          </p:nvPr>
        </p:nvSpPr>
        <p:spPr/>
        <p:txBody>
          <a:bodyPr/>
          <a:lstStyle/>
          <a:p>
            <a:r>
              <a:rPr lang="en-US" dirty="0"/>
              <a:t>For long exposures, there are benefits to splitting exposures, but make sure that individual exposure have sufficient signal to dominate readout noise</a:t>
            </a:r>
          </a:p>
          <a:p>
            <a:pPr lvl="1"/>
            <a:r>
              <a:rPr lang="en-US" dirty="0"/>
              <a:t>Tracking</a:t>
            </a:r>
          </a:p>
          <a:p>
            <a:pPr lvl="1"/>
            <a:r>
              <a:rPr lang="en-US" dirty="0"/>
              <a:t>Monitoring of conditions</a:t>
            </a:r>
          </a:p>
          <a:p>
            <a:pPr lvl="1"/>
            <a:r>
              <a:rPr lang="en-US" dirty="0"/>
              <a:t>Cosmic ray rejection</a:t>
            </a:r>
          </a:p>
          <a:p>
            <a:pPr lvl="1"/>
            <a:r>
              <a:rPr lang="en-US" dirty="0"/>
              <a:t>Increasing dynamic range by avoiding saturation</a:t>
            </a:r>
          </a:p>
          <a:p>
            <a:r>
              <a:rPr lang="en-US" dirty="0"/>
              <a:t>There are also some potential disadvantages</a:t>
            </a:r>
          </a:p>
          <a:p>
            <a:pPr lvl="1"/>
            <a:r>
              <a:rPr lang="en-US" dirty="0"/>
              <a:t>Increased readout time</a:t>
            </a:r>
          </a:p>
          <a:p>
            <a:pPr lvl="1"/>
            <a:r>
              <a:rPr lang="en-US" dirty="0"/>
              <a:t>Increased data volume</a:t>
            </a:r>
          </a:p>
        </p:txBody>
      </p:sp>
    </p:spTree>
    <p:extLst>
      <p:ext uri="{BB962C8B-B14F-4D97-AF65-F5344CB8AC3E}">
        <p14:creationId xmlns:p14="http://schemas.microsoft.com/office/powerpoint/2010/main" val="2048600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DA115-6D24-8841-AB52-4280FC5AECEA}"/>
              </a:ext>
            </a:extLst>
          </p:cNvPr>
          <p:cNvSpPr>
            <a:spLocks noGrp="1"/>
          </p:cNvSpPr>
          <p:nvPr>
            <p:ph type="title"/>
          </p:nvPr>
        </p:nvSpPr>
        <p:spPr/>
        <p:txBody>
          <a:bodyPr/>
          <a:lstStyle/>
          <a:p>
            <a:r>
              <a:rPr lang="en-US" dirty="0"/>
              <a:t>Probability distribution functions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96D323-81B4-FE41-962D-6E58B5F38E1C}"/>
                  </a:ext>
                </a:extLst>
              </p:cNvPr>
              <p:cNvSpPr>
                <a:spLocks noGrp="1"/>
              </p:cNvSpPr>
              <p:nvPr>
                <p:ph idx="1"/>
              </p:nvPr>
            </p:nvSpPr>
            <p:spPr/>
            <p:txBody>
              <a:bodyPr>
                <a:normAutofit/>
              </a:bodyPr>
              <a:lstStyle/>
              <a:p>
                <a:r>
                  <a:rPr lang="en-US" dirty="0"/>
                  <a:t>PDF gives probability of getting different measurements given some true value. By definition</a:t>
                </a:r>
              </a:p>
              <a:p>
                <a:pPr marL="0" indent="0">
                  <a:buNone/>
                </a:pP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𝑑𝑥</m:t>
                    </m:r>
                    <m:r>
                      <a:rPr lang="en-US" b="0" i="1" smtClean="0">
                        <a:latin typeface="Cambria Math" panose="02040503050406030204" pitchFamily="18" charset="0"/>
                        <a:ea typeface="Cambria Math" panose="02040503050406030204" pitchFamily="18" charset="0"/>
                      </a:rPr>
                      <m:t>=1</m:t>
                    </m:r>
                  </m:oMath>
                </a14:m>
                <a:endParaRPr lang="en-US" dirty="0"/>
              </a:p>
              <a:p>
                <a:r>
                  <a:rPr lang="en-US" dirty="0"/>
                  <a:t>PDF  can be characterized with some simple statistics</a:t>
                </a:r>
              </a:p>
              <a:p>
                <a:pPr lvl="1"/>
                <a:r>
                  <a:rPr lang="en-US" dirty="0"/>
                  <a:t>Mean</a:t>
                </a:r>
              </a:p>
              <a:p>
                <a:pPr marL="457200" lvl="1" indent="0">
                  <a:buNone/>
                </a:pP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𝑝</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𝑑𝑥</m:t>
                    </m:r>
                  </m:oMath>
                </a14:m>
                <a:endParaRPr lang="en-US" dirty="0"/>
              </a:p>
              <a:p>
                <a:pPr marL="457200" lvl="1" indent="0">
                  <a:buNone/>
                </a:pPr>
                <a:endParaRPr lang="en-US" dirty="0"/>
              </a:p>
              <a:p>
                <a:pPr lvl="1"/>
                <a:r>
                  <a:rPr lang="en-US" dirty="0"/>
                  <a:t>Variance  (𝜎</a:t>
                </a:r>
                <a:r>
                  <a:rPr lang="en-US" baseline="30000" dirty="0"/>
                  <a:t>2</a:t>
                </a:r>
                <a:r>
                  <a:rPr lang="en-US" dirty="0"/>
                  <a:t>)  or  standard deviation (𝜎)</a:t>
                </a:r>
              </a:p>
              <a:p>
                <a:pPr marL="457200" lvl="1" indent="0">
                  <a:buNone/>
                </a:pPr>
                <a:r>
                  <a:rPr lang="en-US" dirty="0">
                    <a:ea typeface="Cambria Math" panose="02040503050406030204" pitchFamily="18" charset="0"/>
                  </a:rPr>
                  <a:t>                    </a:t>
                </a:r>
                <a14:m>
                  <m:oMath xmlns:m="http://schemas.openxmlformats.org/officeDocument/2006/math">
                    <m:sSup>
                      <m:sSupPr>
                        <m:ctrlPr>
                          <a:rPr lang="en-US"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ea typeface="Cambria Math" panose="02040503050406030204" pitchFamily="18" charset="0"/>
                          </a:rPr>
                          <m:t>2</m:t>
                        </m:r>
                      </m:sup>
                    </m:sSup>
                  </m:oMath>
                </a14:m>
                <a:r>
                  <a:rPr lang="en-US" dirty="0"/>
                  <a:t> = </a:t>
                </a:r>
                <a14:m>
                  <m:oMath xmlns:m="http://schemas.openxmlformats.org/officeDocument/2006/math">
                    <m:r>
                      <a:rPr lang="en-US"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𝜇</m:t>
                        </m:r>
                      </m:e>
                    </m:d>
                    <m:r>
                      <a:rPr lang="en-US" b="0" i="1" baseline="30000"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𝑝</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𝑑𝑥</m:t>
                    </m:r>
                  </m:oMath>
                </a14:m>
                <a:endParaRPr lang="en-US" dirty="0"/>
              </a:p>
            </p:txBody>
          </p:sp>
        </mc:Choice>
        <mc:Fallback xmlns="">
          <p:sp>
            <p:nvSpPr>
              <p:cNvPr id="3" name="Content Placeholder 2">
                <a:extLst>
                  <a:ext uri="{FF2B5EF4-FFF2-40B4-BE49-F238E27FC236}">
                    <a16:creationId xmlns:a16="http://schemas.microsoft.com/office/drawing/2014/main" id="{0796D323-81B4-FE41-962D-6E58B5F38E1C}"/>
                  </a:ext>
                </a:extLst>
              </p:cNvPr>
              <p:cNvSpPr>
                <a:spLocks noGrp="1" noRot="1" noChangeAspect="1" noMove="1" noResize="1" noEditPoints="1" noAdjustHandles="1" noChangeArrowheads="1" noChangeShapeType="1" noTextEdit="1"/>
              </p:cNvSpPr>
              <p:nvPr>
                <p:ph idx="1"/>
              </p:nvPr>
            </p:nvSpPr>
            <p:spPr>
              <a:blipFill>
                <a:blip r:embed="rId2"/>
                <a:stretch>
                  <a:fillRect l="-1086" t="-2326"/>
                </a:stretch>
              </a:blipFill>
            </p:spPr>
            <p:txBody>
              <a:bodyPr/>
              <a:lstStyle/>
              <a:p>
                <a:r>
                  <a:rPr lang="en-US">
                    <a:noFill/>
                  </a:rPr>
                  <a:t> </a:t>
                </a:r>
              </a:p>
            </p:txBody>
          </p:sp>
        </mc:Fallback>
      </mc:AlternateContent>
      <p:sp>
        <p:nvSpPr>
          <p:cNvPr id="5" name="AutoShape 2" descr="$\displaystyle \int$">
            <a:extLst>
              <a:ext uri="{FF2B5EF4-FFF2-40B4-BE49-F238E27FC236}">
                <a16:creationId xmlns:a16="http://schemas.microsoft.com/office/drawing/2014/main" id="{BAA7D307-2F62-AA48-B6AD-5AF5A638A9E5}"/>
              </a:ext>
            </a:extLst>
          </p:cNvPr>
          <p:cNvSpPr>
            <a:spLocks noChangeAspect="1" noChangeArrowheads="1"/>
          </p:cNvSpPr>
          <p:nvPr/>
        </p:nvSpPr>
        <p:spPr bwMode="auto">
          <a:xfrm>
            <a:off x="127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044683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047D1-0FA2-E343-911C-B1A7C6A14A44}"/>
              </a:ext>
            </a:extLst>
          </p:cNvPr>
          <p:cNvSpPr>
            <a:spLocks noGrp="1"/>
          </p:cNvSpPr>
          <p:nvPr>
            <p:ph type="title"/>
          </p:nvPr>
        </p:nvSpPr>
        <p:spPr/>
        <p:txBody>
          <a:bodyPr/>
          <a:lstStyle/>
          <a:p>
            <a:r>
              <a:rPr lang="en-US" dirty="0"/>
              <a:t>Averaging measurements</a:t>
            </a:r>
          </a:p>
        </p:txBody>
      </p:sp>
      <p:sp>
        <p:nvSpPr>
          <p:cNvPr id="3" name="Content Placeholder 2">
            <a:extLst>
              <a:ext uri="{FF2B5EF4-FFF2-40B4-BE49-F238E27FC236}">
                <a16:creationId xmlns:a16="http://schemas.microsoft.com/office/drawing/2014/main" id="{C4A160EA-1A9C-3B48-B4C7-9698D4A6737A}"/>
              </a:ext>
            </a:extLst>
          </p:cNvPr>
          <p:cNvSpPr>
            <a:spLocks noGrp="1"/>
          </p:cNvSpPr>
          <p:nvPr>
            <p:ph idx="1"/>
          </p:nvPr>
        </p:nvSpPr>
        <p:spPr/>
        <p:txBody>
          <a:bodyPr>
            <a:normAutofit/>
          </a:bodyPr>
          <a:lstStyle/>
          <a:p>
            <a:r>
              <a:rPr lang="en-US" dirty="0"/>
              <a:t>In some circumstances, we might be in the position of wanting to average measurements, e.g., from a set of measurements taken with different exposure times, on different nights, or from different telescopes</a:t>
            </a:r>
          </a:p>
          <a:p>
            <a:pPr marL="0" indent="0">
              <a:buNone/>
            </a:pPr>
            <a:endParaRPr lang="en-US" dirty="0"/>
          </a:p>
        </p:txBody>
      </p:sp>
    </p:spTree>
    <p:extLst>
      <p:ext uri="{BB962C8B-B14F-4D97-AF65-F5344CB8AC3E}">
        <p14:creationId xmlns:p14="http://schemas.microsoft.com/office/powerpoint/2010/main" val="30249066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047D1-0FA2-E343-911C-B1A7C6A14A44}"/>
              </a:ext>
            </a:extLst>
          </p:cNvPr>
          <p:cNvSpPr>
            <a:spLocks noGrp="1"/>
          </p:cNvSpPr>
          <p:nvPr>
            <p:ph type="title"/>
          </p:nvPr>
        </p:nvSpPr>
        <p:spPr/>
        <p:txBody>
          <a:bodyPr/>
          <a:lstStyle/>
          <a:p>
            <a:r>
              <a:rPr lang="en-US" dirty="0"/>
              <a:t>Averaging measurements : equal uncertainties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A160EA-1A9C-3B48-B4C7-9698D4A6737A}"/>
                  </a:ext>
                </a:extLst>
              </p:cNvPr>
              <p:cNvSpPr>
                <a:spLocks noGrp="1"/>
              </p:cNvSpPr>
              <p:nvPr>
                <p:ph idx="1"/>
              </p:nvPr>
            </p:nvSpPr>
            <p:spPr/>
            <p:txBody>
              <a:bodyPr>
                <a:normAutofit fontScale="92500"/>
              </a:bodyPr>
              <a:lstStyle/>
              <a:p>
                <a:r>
                  <a:rPr lang="en-US" dirty="0"/>
                  <a:t>For a series of measurements with equal uncertainty on each, the maximum likelihood estimate of the population mean is the sample mean:</a:t>
                </a:r>
              </a:p>
              <a:p>
                <a:pPr marL="0" indent="0">
                  <a:buNone/>
                </a:pPr>
                <a:r>
                  <a:rPr lang="en-US" dirty="0"/>
                  <a:t>                 </a:t>
                </a:r>
                <a14:m>
                  <m:oMath xmlns:m="http://schemas.openxmlformats.org/officeDocument/2006/math">
                    <m:r>
                      <a:rPr lang="en-US" b="0" i="1" smtClean="0">
                        <a:latin typeface="Cambria Math" panose="02040503050406030204" pitchFamily="18" charset="0"/>
                      </a:rPr>
                      <m:t>&lt;</m:t>
                    </m:r>
                    <m:r>
                      <a:rPr lang="en-US" b="0" i="1" smtClean="0">
                        <a:latin typeface="Cambria Math" panose="02040503050406030204" pitchFamily="18" charset="0"/>
                      </a:rPr>
                      <m:t>𝑥</m:t>
                    </m:r>
                    <m:r>
                      <a:rPr lang="en-US" b="0" i="1" smtClean="0">
                        <a:latin typeface="Cambria Math" panose="02040503050406030204" pitchFamily="18" charset="0"/>
                      </a:rPr>
                      <m:t>&gt; = </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𝑥𝑖</m:t>
                        </m:r>
                      </m:num>
                      <m:den>
                        <m:r>
                          <a:rPr lang="en-US" b="0" i="1" smtClean="0">
                            <a:latin typeface="Cambria Math" panose="02040503050406030204" pitchFamily="18" charset="0"/>
                          </a:rPr>
                          <m:t>𝑁</m:t>
                        </m:r>
                      </m:den>
                    </m:f>
                  </m:oMath>
                </a14:m>
                <a:endParaRPr lang="en-US" dirty="0"/>
              </a:p>
              <a:p>
                <a:pPr marL="0" indent="0">
                  <a:buNone/>
                </a:pPr>
                <a:r>
                  <a:rPr lang="en-US" dirty="0"/>
                  <a:t>The variance of ∑x</a:t>
                </a:r>
                <a:r>
                  <a:rPr lang="en-US" baseline="-25000" dirty="0"/>
                  <a:t>i</a:t>
                </a:r>
                <a:r>
                  <a:rPr lang="en-US" dirty="0"/>
                  <a:t> is  N𝜎</a:t>
                </a:r>
                <a:r>
                  <a:rPr lang="en-US" baseline="30000" dirty="0"/>
                  <a:t>2</a:t>
                </a:r>
                <a:endParaRPr lang="en-US" dirty="0"/>
              </a:p>
              <a:p>
                <a:pPr marL="0" indent="0">
                  <a:buNone/>
                </a:pPr>
                <a:r>
                  <a:rPr lang="en-US" dirty="0"/>
                  <a:t>The variance of &lt;x&gt; is then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𝑁</m:t>
                        </m:r>
                        <m:r>
                          <a:rPr lang="en-US" b="0" i="1" smtClean="0">
                            <a:latin typeface="Cambria Math" panose="02040503050406030204" pitchFamily="18" charset="0"/>
                          </a:rPr>
                          <m:t>𝜎</m:t>
                        </m:r>
                        <m:r>
                          <a:rPr lang="en-US" b="0" i="1" baseline="30000" smtClean="0">
                            <a:latin typeface="Cambria Math" panose="02040503050406030204" pitchFamily="18" charset="0"/>
                          </a:rPr>
                          <m:t>2</m:t>
                        </m:r>
                      </m:num>
                      <m:den>
                        <m:r>
                          <a:rPr lang="en-US" b="0" i="1" smtClean="0">
                            <a:latin typeface="Cambria Math" panose="02040503050406030204" pitchFamily="18" charset="0"/>
                          </a:rPr>
                          <m:t>𝑁</m:t>
                        </m:r>
                        <m:r>
                          <a:rPr lang="en-US" b="0" i="1" baseline="30000" smtClean="0">
                            <a:latin typeface="Cambria Math" panose="02040503050406030204" pitchFamily="18" charset="0"/>
                          </a:rPr>
                          <m:t>2</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𝜎</m:t>
                        </m:r>
                        <m:r>
                          <a:rPr lang="en-US" b="0" i="1" baseline="30000" smtClean="0">
                            <a:latin typeface="Cambria Math" panose="02040503050406030204" pitchFamily="18" charset="0"/>
                          </a:rPr>
                          <m:t>2</m:t>
                        </m:r>
                      </m:num>
                      <m:den>
                        <m:r>
                          <a:rPr lang="en-US" b="0" i="1" smtClean="0">
                            <a:latin typeface="Cambria Math" panose="02040503050406030204" pitchFamily="18" charset="0"/>
                          </a:rPr>
                          <m:t>𝑁</m:t>
                        </m:r>
                      </m:den>
                    </m:f>
                  </m:oMath>
                </a14:m>
                <a:endParaRPr lang="en-US" dirty="0"/>
              </a:p>
              <a:p>
                <a:pPr marL="0" indent="0">
                  <a:buNone/>
                </a:pPr>
                <a:r>
                  <a:rPr lang="en-US" dirty="0"/>
                  <a:t>The uncertainty of the mean is </a:t>
                </a:r>
                <a14:m>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𝜎</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𝑁</m:t>
                            </m:r>
                            <m:r>
                              <a:rPr lang="en-US" b="0" i="1" smtClean="0">
                                <a:latin typeface="Cambria Math" panose="02040503050406030204" pitchFamily="18" charset="0"/>
                              </a:rPr>
                              <m:t> </m:t>
                            </m:r>
                          </m:e>
                        </m:rad>
                      </m:den>
                    </m:f>
                  </m:oMath>
                </a14:m>
                <a:r>
                  <a:rPr lang="en-US" dirty="0"/>
                  <a:t> =</a:t>
                </a:r>
                <a14:m>
                  <m:oMath xmlns:m="http://schemas.openxmlformats.org/officeDocument/2006/math">
                    <m:rad>
                      <m:radPr>
                        <m:degHide m:val="on"/>
                        <m:ctrlPr>
                          <a:rPr lang="en-US" i="1" dirty="0" smtClean="0">
                            <a:latin typeface="Cambria Math" panose="02040503050406030204" pitchFamily="18" charset="0"/>
                          </a:rPr>
                        </m:ctrlPr>
                      </m:radPr>
                      <m:deg/>
                      <m:e>
                        <m:f>
                          <m:fPr>
                            <m:ctrlPr>
                              <a:rPr lang="en-US" i="1" dirty="0" smtClean="0">
                                <a:latin typeface="Cambria Math" panose="02040503050406030204" pitchFamily="18" charset="0"/>
                              </a:rPr>
                            </m:ctrlPr>
                          </m:fPr>
                          <m:num>
                            <m:r>
                              <a:rPr lang="en-US" i="1" dirty="0" smtClean="0">
                                <a:latin typeface="Cambria Math" panose="02040503050406030204" pitchFamily="18" charset="0"/>
                                <a:ea typeface="Cambria Math" panose="02040503050406030204" pitchFamily="18" charset="0"/>
                              </a:rPr>
                              <m:t>∑</m:t>
                            </m:r>
                            <m:d>
                              <m:dPr>
                                <m:ctrlPr>
                                  <a:rPr lang="en-US" b="0" i="1" dirty="0" smtClean="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𝑥</m:t>
                                </m:r>
                                <m:r>
                                  <a:rPr lang="en-US" b="0" i="1" baseline="-25000" dirty="0" smtClean="0">
                                    <a:latin typeface="Cambria Math" panose="02040503050406030204" pitchFamily="18" charset="0"/>
                                    <a:ea typeface="Cambria Math" panose="02040503050406030204" pitchFamily="18" charset="0"/>
                                  </a:rPr>
                                  <m:t>𝑖</m:t>
                                </m:r>
                                <m:r>
                                  <a:rPr lang="en-US" b="0" i="1" dirty="0" smtClean="0">
                                    <a:latin typeface="Cambria Math" panose="02040503050406030204" pitchFamily="18" charset="0"/>
                                    <a:ea typeface="Cambria Math" panose="02040503050406030204" pitchFamily="18" charset="0"/>
                                  </a:rPr>
                                  <m:t> − &lt;</m:t>
                                </m:r>
                                <m:r>
                                  <a:rPr lang="en-US" b="0" i="1" dirty="0" smtClean="0">
                                    <a:latin typeface="Cambria Math" panose="02040503050406030204" pitchFamily="18" charset="0"/>
                                    <a:ea typeface="Cambria Math" panose="02040503050406030204" pitchFamily="18" charset="0"/>
                                  </a:rPr>
                                  <m:t>𝑥</m:t>
                                </m:r>
                                <m:r>
                                  <a:rPr lang="en-US" b="0" i="1" dirty="0" smtClean="0">
                                    <a:latin typeface="Cambria Math" panose="02040503050406030204" pitchFamily="18" charset="0"/>
                                    <a:ea typeface="Cambria Math" panose="02040503050406030204" pitchFamily="18" charset="0"/>
                                  </a:rPr>
                                  <m:t>&gt;</m:t>
                                </m:r>
                              </m:e>
                            </m:d>
                            <m:r>
                              <a:rPr lang="en-US" b="0" i="1" baseline="30000" dirty="0" smtClean="0">
                                <a:latin typeface="Cambria Math" panose="02040503050406030204" pitchFamily="18" charset="0"/>
                                <a:ea typeface="Cambria Math" panose="02040503050406030204" pitchFamily="18" charset="0"/>
                              </a:rPr>
                              <m:t>2</m:t>
                            </m:r>
                          </m:num>
                          <m:den>
                            <m:r>
                              <a:rPr lang="en-US" b="0" i="1" dirty="0" smtClean="0">
                                <a:latin typeface="Cambria Math" panose="02040503050406030204" pitchFamily="18" charset="0"/>
                              </a:rPr>
                              <m:t>𝑁</m:t>
                            </m:r>
                            <m:r>
                              <a:rPr lang="en-US" b="0" i="1" dirty="0" smtClean="0">
                                <a:latin typeface="Cambria Math" panose="02040503050406030204" pitchFamily="18" charset="0"/>
                              </a:rPr>
                              <m:t>(</m:t>
                            </m:r>
                            <m:r>
                              <a:rPr lang="en-US" b="0" i="1" dirty="0" smtClean="0">
                                <a:latin typeface="Cambria Math" panose="02040503050406030204" pitchFamily="18" charset="0"/>
                              </a:rPr>
                              <m:t>𝑁</m:t>
                            </m:r>
                            <m:r>
                              <a:rPr lang="en-US" b="0" i="1" dirty="0" smtClean="0">
                                <a:latin typeface="Cambria Math" panose="02040503050406030204" pitchFamily="18" charset="0"/>
                              </a:rPr>
                              <m:t>−1)</m:t>
                            </m:r>
                          </m:den>
                        </m:f>
                      </m:e>
                    </m:rad>
                  </m:oMath>
                </a14:m>
                <a:endParaRPr lang="en-US" dirty="0"/>
              </a:p>
              <a:p>
                <a:pPr marL="0" indent="0">
                  <a:buNone/>
                </a:pPr>
                <a:r>
                  <a:rPr lang="en-US" dirty="0"/>
                  <a:t>i.e. the uncertainty goes down by the square root of the number of samples</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C4A160EA-1A9C-3B48-B4C7-9698D4A6737A}"/>
                  </a:ext>
                </a:extLst>
              </p:cNvPr>
              <p:cNvSpPr>
                <a:spLocks noGrp="1" noRot="1" noChangeAspect="1" noMove="1" noResize="1" noEditPoints="1" noAdjustHandles="1" noChangeArrowheads="1" noChangeShapeType="1" noTextEdit="1"/>
              </p:cNvSpPr>
              <p:nvPr>
                <p:ph idx="1"/>
              </p:nvPr>
            </p:nvSpPr>
            <p:spPr>
              <a:blipFill>
                <a:blip r:embed="rId2"/>
                <a:stretch>
                  <a:fillRect l="-1086" t="-2035"/>
                </a:stretch>
              </a:blipFill>
            </p:spPr>
            <p:txBody>
              <a:bodyPr/>
              <a:lstStyle/>
              <a:p>
                <a:r>
                  <a:rPr lang="en-US">
                    <a:noFill/>
                  </a:rPr>
                  <a:t> </a:t>
                </a:r>
              </a:p>
            </p:txBody>
          </p:sp>
        </mc:Fallback>
      </mc:AlternateContent>
    </p:spTree>
    <p:extLst>
      <p:ext uri="{BB962C8B-B14F-4D97-AF65-F5344CB8AC3E}">
        <p14:creationId xmlns:p14="http://schemas.microsoft.com/office/powerpoint/2010/main" val="39055108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D911F-B55E-CB45-9BA7-8E32EF62F84E}"/>
              </a:ext>
            </a:extLst>
          </p:cNvPr>
          <p:cNvSpPr>
            <a:spLocks noGrp="1"/>
          </p:cNvSpPr>
          <p:nvPr>
            <p:ph type="title"/>
          </p:nvPr>
        </p:nvSpPr>
        <p:spPr/>
        <p:txBody>
          <a:bodyPr/>
          <a:lstStyle/>
          <a:p>
            <a:r>
              <a:rPr lang="en-US" dirty="0"/>
              <a:t>Averaging with unequal uncertainties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EA8C866-292F-274C-897B-3DEC57E85D51}"/>
                  </a:ext>
                </a:extLst>
              </p:cNvPr>
              <p:cNvSpPr>
                <a:spLocks noGrp="1"/>
              </p:cNvSpPr>
              <p:nvPr>
                <p:ph idx="1"/>
              </p:nvPr>
            </p:nvSpPr>
            <p:spPr/>
            <p:txBody>
              <a:bodyPr>
                <a:normAutofit lnSpcReduction="10000"/>
              </a:bodyPr>
              <a:lstStyle/>
              <a:p>
                <a:r>
                  <a:rPr lang="en-US" dirty="0"/>
                  <a:t>If the uncertainties are not the same on all points, the </a:t>
                </a:r>
                <a:r>
                  <a:rPr lang="en-US" i="1" dirty="0"/>
                  <a:t>weighted mean </a:t>
                </a:r>
                <a:r>
                  <a:rPr lang="en-US" dirty="0"/>
                  <a:t>provides the best estimate of the population mean:</a:t>
                </a:r>
              </a:p>
              <a:p>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&lt;</m:t>
                      </m:r>
                      <m:r>
                        <a:rPr lang="en-US" b="0" i="1" smtClean="0">
                          <a:latin typeface="Cambria Math" panose="02040503050406030204" pitchFamily="18" charset="0"/>
                        </a:rPr>
                        <m:t>𝑥</m:t>
                      </m:r>
                      <m:r>
                        <a:rPr lang="en-US" b="0" i="1" smtClean="0">
                          <a:latin typeface="Cambria Math" panose="02040503050406030204" pitchFamily="18" charset="0"/>
                        </a:rPr>
                        <m:t>&gt; = </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𝑥</m:t>
                              </m:r>
                              <m:r>
                                <a:rPr lang="en-US" b="0" i="1" baseline="-25000" smtClean="0">
                                  <a:latin typeface="Cambria Math" panose="02040503050406030204" pitchFamily="18" charset="0"/>
                                  <a:ea typeface="Cambria Math" panose="02040503050406030204" pitchFamily="18" charset="0"/>
                                </a:rPr>
                                <m:t>𝑖</m:t>
                              </m:r>
                            </m:num>
                            <m:den>
                              <m:r>
                                <a:rPr lang="en-US" b="0" i="1" smtClean="0">
                                  <a:latin typeface="Cambria Math" panose="02040503050406030204" pitchFamily="18" charset="0"/>
                                  <a:ea typeface="Cambria Math" panose="02040503050406030204" pitchFamily="18" charset="0"/>
                                </a:rPr>
                                <m:t>𝜎</m:t>
                              </m:r>
                              <m:r>
                                <a:rPr lang="en-US" b="0" i="1" baseline="-25000" smtClean="0">
                                  <a:latin typeface="Cambria Math" panose="02040503050406030204" pitchFamily="18" charset="0"/>
                                  <a:ea typeface="Cambria Math" panose="02040503050406030204" pitchFamily="18" charset="0"/>
                                </a:rPr>
                                <m:t>𝑖</m:t>
                              </m:r>
                              <m:r>
                                <a:rPr lang="en-US" b="0" i="1" baseline="30000" smtClean="0">
                                  <a:latin typeface="Cambria Math" panose="02040503050406030204" pitchFamily="18" charset="0"/>
                                  <a:ea typeface="Cambria Math" panose="02040503050406030204" pitchFamily="18" charset="0"/>
                                </a:rPr>
                                <m:t>2</m:t>
                              </m:r>
                            </m:den>
                          </m:f>
                        </m:num>
                        <m:den>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𝜎</m:t>
                              </m:r>
                              <m:r>
                                <a:rPr lang="en-US" b="0" i="1" baseline="-25000" smtClean="0">
                                  <a:latin typeface="Cambria Math" panose="02040503050406030204" pitchFamily="18" charset="0"/>
                                  <a:ea typeface="Cambria Math" panose="02040503050406030204" pitchFamily="18" charset="0"/>
                                </a:rPr>
                                <m:t>𝑖</m:t>
                              </m:r>
                              <m:r>
                                <a:rPr lang="en-US" b="0" i="1" baseline="30000" smtClean="0">
                                  <a:latin typeface="Cambria Math" panose="02040503050406030204" pitchFamily="18" charset="0"/>
                                  <a:ea typeface="Cambria Math" panose="02040503050406030204" pitchFamily="18" charset="0"/>
                                </a:rPr>
                                <m:t>2</m:t>
                              </m:r>
                            </m:den>
                          </m:f>
                        </m:den>
                      </m:f>
                    </m:oMath>
                  </m:oMathPara>
                </a14:m>
                <a:endParaRPr lang="en-US" i="1" dirty="0"/>
              </a:p>
              <a:p>
                <a:pPr marL="0" indent="0">
                  <a:buNone/>
                </a:pPr>
                <a:r>
                  <a:rPr lang="en-US" dirty="0"/>
                  <a:t>Propagation of uncertainties gives the uncertainty on the weighted mean</a:t>
                </a:r>
                <a:r>
                  <a:rPr lang="en-US" i="1" dirty="0"/>
                  <a:t>:</a:t>
                </a:r>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𝜎</m:t>
                      </m:r>
                      <m:r>
                        <a:rPr lang="en-US" b="0" i="1" baseline="-25000" smtClean="0">
                          <a:latin typeface="Cambria Math" panose="02040503050406030204" pitchFamily="18" charset="0"/>
                          <a:ea typeface="Cambria Math" panose="02040503050406030204" pitchFamily="18" charset="0"/>
                        </a:rPr>
                        <m:t>&lt;</m:t>
                      </m:r>
                      <m:r>
                        <a:rPr lang="en-US" b="0" i="1" baseline="-25000" smtClean="0">
                          <a:latin typeface="Cambria Math" panose="02040503050406030204" pitchFamily="18" charset="0"/>
                          <a:ea typeface="Cambria Math" panose="02040503050406030204" pitchFamily="18" charset="0"/>
                        </a:rPr>
                        <m:t>𝑥</m:t>
                      </m:r>
                      <m:r>
                        <a:rPr lang="en-US" b="0" i="1" baseline="-25000" smtClean="0">
                          <a:latin typeface="Cambria Math" panose="02040503050406030204" pitchFamily="18" charset="0"/>
                          <a:ea typeface="Cambria Math" panose="02040503050406030204" pitchFamily="18" charset="0"/>
                        </a:rPr>
                        <m:t>&gt; =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𝜎</m:t>
                              </m:r>
                              <m:r>
                                <a:rPr lang="en-US" b="0" i="1" baseline="-25000" smtClean="0">
                                  <a:latin typeface="Cambria Math" panose="02040503050406030204" pitchFamily="18" charset="0"/>
                                  <a:ea typeface="Cambria Math" panose="02040503050406030204" pitchFamily="18" charset="0"/>
                                </a:rPr>
                                <m:t>𝑖</m:t>
                              </m:r>
                              <m:r>
                                <a:rPr lang="en-US" b="0" i="1" baseline="30000" smtClean="0">
                                  <a:latin typeface="Cambria Math" panose="02040503050406030204" pitchFamily="18" charset="0"/>
                                  <a:ea typeface="Cambria Math" panose="02040503050406030204" pitchFamily="18" charset="0"/>
                                </a:rPr>
                                <m:t>2</m:t>
                              </m:r>
                            </m:den>
                          </m:f>
                        </m:den>
                      </m:f>
                    </m:oMath>
                  </m:oMathPara>
                </a14:m>
                <a:endParaRPr lang="en-US" i="1" dirty="0"/>
              </a:p>
            </p:txBody>
          </p:sp>
        </mc:Choice>
        <mc:Fallback xmlns="">
          <p:sp>
            <p:nvSpPr>
              <p:cNvPr id="3" name="Content Placeholder 2">
                <a:extLst>
                  <a:ext uri="{FF2B5EF4-FFF2-40B4-BE49-F238E27FC236}">
                    <a16:creationId xmlns:a16="http://schemas.microsoft.com/office/drawing/2014/main" id="{CEA8C866-292F-274C-897B-3DEC57E85D51}"/>
                  </a:ext>
                </a:extLst>
              </p:cNvPr>
              <p:cNvSpPr>
                <a:spLocks noGrp="1" noRot="1" noChangeAspect="1" noMove="1" noResize="1" noEditPoints="1" noAdjustHandles="1" noChangeArrowheads="1" noChangeShapeType="1" noTextEdit="1"/>
              </p:cNvSpPr>
              <p:nvPr>
                <p:ph idx="1"/>
              </p:nvPr>
            </p:nvSpPr>
            <p:spPr>
              <a:blipFill>
                <a:blip r:embed="rId2"/>
                <a:stretch>
                  <a:fillRect l="-1206" t="-3198" r="-1689" b="-2035"/>
                </a:stretch>
              </a:blipFill>
            </p:spPr>
            <p:txBody>
              <a:bodyPr/>
              <a:lstStyle/>
              <a:p>
                <a:r>
                  <a:rPr lang="en-US">
                    <a:noFill/>
                  </a:rPr>
                  <a:t> </a:t>
                </a:r>
              </a:p>
            </p:txBody>
          </p:sp>
        </mc:Fallback>
      </mc:AlternateContent>
    </p:spTree>
    <p:extLst>
      <p:ext uri="{BB962C8B-B14F-4D97-AF65-F5344CB8AC3E}">
        <p14:creationId xmlns:p14="http://schemas.microsoft.com/office/powerpoint/2010/main" val="22556722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9BC0A-9295-244A-9E87-D18F652B1F5F}"/>
              </a:ext>
            </a:extLst>
          </p:cNvPr>
          <p:cNvSpPr>
            <a:spLocks noGrp="1"/>
          </p:cNvSpPr>
          <p:nvPr>
            <p:ph type="title"/>
          </p:nvPr>
        </p:nvSpPr>
        <p:spPr/>
        <p:txBody>
          <a:bodyPr/>
          <a:lstStyle/>
          <a:p>
            <a:r>
              <a:rPr lang="en-US" dirty="0"/>
              <a:t>Weighted mean: a subtlety</a:t>
            </a:r>
          </a:p>
        </p:txBody>
      </p:sp>
      <p:sp>
        <p:nvSpPr>
          <p:cNvPr id="3" name="Content Placeholder 2">
            <a:extLst>
              <a:ext uri="{FF2B5EF4-FFF2-40B4-BE49-F238E27FC236}">
                <a16:creationId xmlns:a16="http://schemas.microsoft.com/office/drawing/2014/main" id="{084D47DF-0BF1-F648-902C-D65D01C042A6}"/>
              </a:ext>
            </a:extLst>
          </p:cNvPr>
          <p:cNvSpPr>
            <a:spLocks noGrp="1"/>
          </p:cNvSpPr>
          <p:nvPr>
            <p:ph idx="1"/>
          </p:nvPr>
        </p:nvSpPr>
        <p:spPr/>
        <p:txBody>
          <a:bodyPr>
            <a:normAutofit fontScale="92500" lnSpcReduction="20000"/>
          </a:bodyPr>
          <a:lstStyle/>
          <a:p>
            <a:r>
              <a:rPr lang="en-US" dirty="0"/>
              <a:t>For the weighted mean, the weights, 1/𝜎</a:t>
            </a:r>
            <a:r>
              <a:rPr lang="en-US" baseline="-25000" dirty="0"/>
              <a:t>i</a:t>
            </a:r>
            <a:r>
              <a:rPr lang="en-US" baseline="30000" dirty="0"/>
              <a:t>2 </a:t>
            </a:r>
            <a:r>
              <a:rPr lang="en-US" dirty="0"/>
              <a:t>use the population variances</a:t>
            </a:r>
          </a:p>
          <a:p>
            <a:r>
              <a:rPr lang="en-US" dirty="0"/>
              <a:t>But we generally only have the sample variances, which are </a:t>
            </a:r>
            <a:r>
              <a:rPr lang="en-US" i="1" dirty="0"/>
              <a:t>estimates</a:t>
            </a:r>
            <a:r>
              <a:rPr lang="en-US" dirty="0"/>
              <a:t> of the population variances!</a:t>
            </a:r>
          </a:p>
          <a:p>
            <a:r>
              <a:rPr lang="en-US" dirty="0"/>
              <a:t>This can lead to biases if the estimates are not determined self consistently</a:t>
            </a:r>
          </a:p>
          <a:p>
            <a:r>
              <a:rPr lang="en-US" dirty="0"/>
              <a:t>Example:</a:t>
            </a:r>
          </a:p>
          <a:p>
            <a:pPr lvl="1"/>
            <a:r>
              <a:rPr lang="en-US" dirty="0"/>
              <a:t> three measurements give photon counts of 40, 50, and 60 photons </a:t>
            </a:r>
          </a:p>
          <a:p>
            <a:pPr lvl="1"/>
            <a:r>
              <a:rPr lang="en-US" dirty="0"/>
              <a:t>Considered independently, one might adopt variances of 40, 50, and 60 photons, respectively</a:t>
            </a:r>
          </a:p>
          <a:p>
            <a:pPr lvl="1"/>
            <a:r>
              <a:rPr lang="en-US" dirty="0"/>
              <a:t>Using a weighted mean would then give a biased result, since the 40 measurement will be weighted more</a:t>
            </a:r>
          </a:p>
          <a:p>
            <a:pPr lvl="1"/>
            <a:r>
              <a:rPr lang="en-US" dirty="0"/>
              <a:t>For three identical measurements of the same thing, you might recognize the fallacy, but there are certainly cases in which you would want to use a weighted mean</a:t>
            </a:r>
          </a:p>
          <a:p>
            <a:pPr lvl="1"/>
            <a:r>
              <a:rPr lang="en-US" dirty="0"/>
              <a:t>Remedy: weight the measurements self-consistently!</a:t>
            </a:r>
          </a:p>
        </p:txBody>
      </p:sp>
    </p:spTree>
    <p:extLst>
      <p:ext uri="{BB962C8B-B14F-4D97-AF65-F5344CB8AC3E}">
        <p14:creationId xmlns:p14="http://schemas.microsoft.com/office/powerpoint/2010/main" val="4954537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6A74C-7F2F-7B4C-A8E3-AE33C9AF077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AF7DB97-0DCA-C844-9894-69D9EC5CE87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568480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3289-DF0B-E44E-AC26-BD6648118274}"/>
              </a:ext>
            </a:extLst>
          </p:cNvPr>
          <p:cNvSpPr>
            <a:spLocks noGrp="1"/>
          </p:cNvSpPr>
          <p:nvPr>
            <p:ph type="ctrTitle"/>
          </p:nvPr>
        </p:nvSpPr>
        <p:spPr/>
        <p:txBody>
          <a:bodyPr>
            <a:normAutofit/>
          </a:bodyPr>
          <a:lstStyle/>
          <a:p>
            <a:r>
              <a:rPr lang="en-US" sz="4000" dirty="0"/>
              <a:t>ASTR 535 : Observational Techniques</a:t>
            </a:r>
          </a:p>
        </p:txBody>
      </p:sp>
      <p:sp>
        <p:nvSpPr>
          <p:cNvPr id="3" name="Subtitle 2">
            <a:extLst>
              <a:ext uri="{FF2B5EF4-FFF2-40B4-BE49-F238E27FC236}">
                <a16:creationId xmlns:a16="http://schemas.microsoft.com/office/drawing/2014/main" id="{82F8B35F-ECCA-A24A-B994-FA3C3747909F}"/>
              </a:ext>
            </a:extLst>
          </p:cNvPr>
          <p:cNvSpPr>
            <a:spLocks noGrp="1"/>
          </p:cNvSpPr>
          <p:nvPr>
            <p:ph type="subTitle" idx="1"/>
          </p:nvPr>
        </p:nvSpPr>
        <p:spPr/>
        <p:txBody>
          <a:bodyPr/>
          <a:lstStyle/>
          <a:p>
            <a:r>
              <a:rPr lang="en-US" dirty="0"/>
              <a:t>Uncertainties and Error Propagation</a:t>
            </a:r>
          </a:p>
          <a:p>
            <a:r>
              <a:rPr lang="en-US" dirty="0"/>
              <a:t>Random vs systematic uncertainties</a:t>
            </a:r>
          </a:p>
        </p:txBody>
      </p:sp>
    </p:spTree>
    <p:extLst>
      <p:ext uri="{BB962C8B-B14F-4D97-AF65-F5344CB8AC3E}">
        <p14:creationId xmlns:p14="http://schemas.microsoft.com/office/powerpoint/2010/main" val="18966570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8E33F-584F-0A4C-8FE1-810726310404}"/>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3DCCF2EC-655D-054A-B8ED-0EF2EC472587}"/>
              </a:ext>
            </a:extLst>
          </p:cNvPr>
          <p:cNvSpPr>
            <a:spLocks noGrp="1"/>
          </p:cNvSpPr>
          <p:nvPr>
            <p:ph idx="1"/>
          </p:nvPr>
        </p:nvSpPr>
        <p:spPr/>
        <p:txBody>
          <a:bodyPr/>
          <a:lstStyle/>
          <a:p>
            <a:r>
              <a:rPr lang="en-US" dirty="0"/>
              <a:t>Understand the distinction between random and systematic errors</a:t>
            </a:r>
          </a:p>
          <a:p>
            <a:r>
              <a:rPr lang="en-US" dirty="0"/>
              <a:t>Understand how comparing observed scatter with expected scatter may be critical to discovering systematic errors</a:t>
            </a:r>
          </a:p>
        </p:txBody>
      </p:sp>
    </p:spTree>
    <p:extLst>
      <p:ext uri="{BB962C8B-B14F-4D97-AF65-F5344CB8AC3E}">
        <p14:creationId xmlns:p14="http://schemas.microsoft.com/office/powerpoint/2010/main" val="15438028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20683-2EA1-6642-8B66-34C096E2F7F2}"/>
              </a:ext>
            </a:extLst>
          </p:cNvPr>
          <p:cNvSpPr>
            <a:spLocks noGrp="1"/>
          </p:cNvSpPr>
          <p:nvPr>
            <p:ph type="title"/>
          </p:nvPr>
        </p:nvSpPr>
        <p:spPr/>
        <p:txBody>
          <a:bodyPr/>
          <a:lstStyle/>
          <a:p>
            <a:r>
              <a:rPr lang="en-US" dirty="0"/>
              <a:t>Random and systematic errors</a:t>
            </a:r>
          </a:p>
        </p:txBody>
      </p:sp>
      <p:sp>
        <p:nvSpPr>
          <p:cNvPr id="3" name="Content Placeholder 2">
            <a:extLst>
              <a:ext uri="{FF2B5EF4-FFF2-40B4-BE49-F238E27FC236}">
                <a16:creationId xmlns:a16="http://schemas.microsoft.com/office/drawing/2014/main" id="{32C73A08-DE13-A246-8AAF-7F0958A1AC00}"/>
              </a:ext>
            </a:extLst>
          </p:cNvPr>
          <p:cNvSpPr>
            <a:spLocks noGrp="1"/>
          </p:cNvSpPr>
          <p:nvPr>
            <p:ph idx="1"/>
          </p:nvPr>
        </p:nvSpPr>
        <p:spPr/>
        <p:txBody>
          <a:bodyPr/>
          <a:lstStyle/>
          <a:p>
            <a:r>
              <a:rPr lang="en-US" dirty="0"/>
              <a:t>Random uncertainties describe scatter around the true value</a:t>
            </a:r>
          </a:p>
          <a:p>
            <a:r>
              <a:rPr lang="en-US" dirty="0"/>
              <a:t>Systematic uncertainties describe the possibility that observed values are offset from the true value</a:t>
            </a:r>
          </a:p>
          <a:p>
            <a:r>
              <a:rPr lang="en-US" dirty="0"/>
              <a:t>Sometimes described as precision (random scatter) and accuracy (offset from true value)</a:t>
            </a:r>
          </a:p>
          <a:p>
            <a:r>
              <a:rPr lang="en-US" dirty="0"/>
              <a:t>Systematic uncertainties are often the most problematic as they often arise from unknown things</a:t>
            </a:r>
          </a:p>
          <a:p>
            <a:pPr lvl="1"/>
            <a:r>
              <a:rPr lang="en-US" dirty="0"/>
              <a:t>If a source of systematics is known, one can attempt to mitigate it and/or to estimate its amplitude</a:t>
            </a:r>
          </a:p>
        </p:txBody>
      </p:sp>
    </p:spTree>
    <p:extLst>
      <p:ext uri="{BB962C8B-B14F-4D97-AF65-F5344CB8AC3E}">
        <p14:creationId xmlns:p14="http://schemas.microsoft.com/office/powerpoint/2010/main" val="36781776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7A038-301B-A34B-9535-CB3A25FDFF9B}"/>
              </a:ext>
            </a:extLst>
          </p:cNvPr>
          <p:cNvSpPr>
            <a:spLocks noGrp="1"/>
          </p:cNvSpPr>
          <p:nvPr>
            <p:ph type="title"/>
          </p:nvPr>
        </p:nvSpPr>
        <p:spPr>
          <a:xfrm>
            <a:off x="284019" y="-64872"/>
            <a:ext cx="10515600" cy="1325563"/>
          </a:xfrm>
        </p:spPr>
        <p:txBody>
          <a:bodyPr/>
          <a:lstStyle/>
          <a:p>
            <a:r>
              <a:rPr lang="en-US" dirty="0"/>
              <a:t>Example: flat fielding</a:t>
            </a:r>
          </a:p>
        </p:txBody>
      </p:sp>
      <p:pic>
        <p:nvPicPr>
          <p:cNvPr id="9" name="Content Placeholder 8" descr="Graphical user interface, application, PowerPoint&#10;&#10;Description automatically generated with medium confidence">
            <a:extLst>
              <a:ext uri="{FF2B5EF4-FFF2-40B4-BE49-F238E27FC236}">
                <a16:creationId xmlns:a16="http://schemas.microsoft.com/office/drawing/2014/main" id="{86FA3266-FE98-6B48-BB7C-BFA9D4CBD4DB}"/>
              </a:ext>
            </a:extLst>
          </p:cNvPr>
          <p:cNvPicPr>
            <a:picLocks noGrp="1" noChangeAspect="1"/>
          </p:cNvPicPr>
          <p:nvPr>
            <p:ph idx="1"/>
          </p:nvPr>
        </p:nvPicPr>
        <p:blipFill>
          <a:blip r:embed="rId2"/>
          <a:stretch>
            <a:fillRect/>
          </a:stretch>
        </p:blipFill>
        <p:spPr>
          <a:xfrm>
            <a:off x="5452712" y="1451553"/>
            <a:ext cx="6739288" cy="4353502"/>
          </a:xfrm>
        </p:spPr>
      </p:pic>
      <p:sp>
        <p:nvSpPr>
          <p:cNvPr id="10" name="TextBox 9">
            <a:extLst>
              <a:ext uri="{FF2B5EF4-FFF2-40B4-BE49-F238E27FC236}">
                <a16:creationId xmlns:a16="http://schemas.microsoft.com/office/drawing/2014/main" id="{BB089F00-AA92-CE42-A76B-B8B807A3EC06}"/>
              </a:ext>
            </a:extLst>
          </p:cNvPr>
          <p:cNvSpPr txBox="1"/>
          <p:nvPr/>
        </p:nvSpPr>
        <p:spPr>
          <a:xfrm>
            <a:off x="284019" y="1091334"/>
            <a:ext cx="4870821" cy="5632311"/>
          </a:xfrm>
          <a:prstGeom prst="rect">
            <a:avLst/>
          </a:prstGeom>
          <a:noFill/>
        </p:spPr>
        <p:txBody>
          <a:bodyPr wrap="square" rtlCol="0">
            <a:spAutoFit/>
          </a:bodyPr>
          <a:lstStyle/>
          <a:p>
            <a:pPr marL="285750" indent="-285750">
              <a:buFont typeface="Arial" panose="020B0604020202020204" pitchFamily="34" charset="0"/>
              <a:buChar char="•"/>
            </a:pPr>
            <a:r>
              <a:rPr lang="en-US" dirty="0"/>
              <a:t>Typically, imaging systems don’t have a uniform response across the field of view</a:t>
            </a:r>
          </a:p>
          <a:p>
            <a:pPr marL="742950" lvl="1" indent="-285750">
              <a:buFont typeface="Arial" panose="020B0604020202020204" pitchFamily="34" charset="0"/>
              <a:buChar char="•"/>
            </a:pPr>
            <a:r>
              <a:rPr lang="en-US" dirty="0"/>
              <a:t>Non-uniformities can arise from vignetting in the system, non-uniform filter response, non-uniform detector response, etc.</a:t>
            </a:r>
          </a:p>
          <a:p>
            <a:pPr marL="285750" indent="-285750">
              <a:buFont typeface="Arial" panose="020B0604020202020204" pitchFamily="34" charset="0"/>
              <a:buChar char="•"/>
            </a:pPr>
            <a:r>
              <a:rPr lang="en-US" dirty="0"/>
              <a:t>If this was ignored, it would lead to systematics as a function of position: objects in areas with lower sensitivity would be measured fainter</a:t>
            </a:r>
          </a:p>
          <a:p>
            <a:pPr marL="285750" indent="-285750">
              <a:buFont typeface="Arial" panose="020B0604020202020204" pitchFamily="34" charset="0"/>
              <a:buChar char="•"/>
            </a:pPr>
            <a:r>
              <a:rPr lang="en-US" dirty="0"/>
              <a:t>Of course, it is not ignored: one uses a “flat field”, an observation of a (supposedly) uniformly illuminated field to calibrate out the non-uniform response</a:t>
            </a:r>
          </a:p>
          <a:p>
            <a:pPr marL="285750" indent="-285750">
              <a:buFont typeface="Arial" panose="020B0604020202020204" pitchFamily="34" charset="0"/>
              <a:buChar char="•"/>
            </a:pPr>
            <a:r>
              <a:rPr lang="en-US" dirty="0"/>
              <a:t>But what is a “uniformly illuminate field” and how uniform is it?</a:t>
            </a:r>
          </a:p>
          <a:p>
            <a:pPr marL="742950" lvl="1" indent="-285750">
              <a:buFont typeface="Arial" panose="020B0604020202020204" pitchFamily="34" charset="0"/>
              <a:buChar char="•"/>
            </a:pPr>
            <a:r>
              <a:rPr lang="en-US" dirty="0"/>
              <a:t>Any deviations from “uniformity” lead to systematic errors</a:t>
            </a:r>
          </a:p>
          <a:p>
            <a:pPr marL="285750" indent="-285750">
              <a:buFont typeface="Arial" panose="020B0604020202020204" pitchFamily="34" charset="0"/>
              <a:buChar char="•"/>
            </a:pPr>
            <a:r>
              <a:rPr lang="en-US" dirty="0"/>
              <a:t>How can you test for this?</a:t>
            </a:r>
          </a:p>
          <a:p>
            <a:pPr marL="742950" lvl="1" indent="-285750">
              <a:buFont typeface="Arial" panose="020B0604020202020204" pitchFamily="34" charset="0"/>
              <a:buChar char="•"/>
            </a:pPr>
            <a:r>
              <a:rPr lang="en-US" dirty="0"/>
              <a:t>One possibility: take images of the same object at multiple locations</a:t>
            </a:r>
          </a:p>
        </p:txBody>
      </p:sp>
    </p:spTree>
    <p:extLst>
      <p:ext uri="{BB962C8B-B14F-4D97-AF65-F5344CB8AC3E}">
        <p14:creationId xmlns:p14="http://schemas.microsoft.com/office/powerpoint/2010/main" val="28147579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E4DDF-DDF8-3F4B-8698-E4AAD4D20D47}"/>
              </a:ext>
            </a:extLst>
          </p:cNvPr>
          <p:cNvSpPr>
            <a:spLocks noGrp="1"/>
          </p:cNvSpPr>
          <p:nvPr>
            <p:ph type="title"/>
          </p:nvPr>
        </p:nvSpPr>
        <p:spPr/>
        <p:txBody>
          <a:bodyPr/>
          <a:lstStyle/>
          <a:p>
            <a:r>
              <a:rPr lang="en-US" dirty="0"/>
              <a:t>Example: HST/WFPC2 CTE</a:t>
            </a:r>
          </a:p>
        </p:txBody>
      </p:sp>
      <p:pic>
        <p:nvPicPr>
          <p:cNvPr id="7" name="Picture 6" descr="A picture containing schematic&#10;&#10;Description automatically generated">
            <a:extLst>
              <a:ext uri="{FF2B5EF4-FFF2-40B4-BE49-F238E27FC236}">
                <a16:creationId xmlns:a16="http://schemas.microsoft.com/office/drawing/2014/main" id="{A26971B6-255D-3F49-84DA-440F9AD80AA8}"/>
              </a:ext>
            </a:extLst>
          </p:cNvPr>
          <p:cNvPicPr>
            <a:picLocks noChangeAspect="1"/>
          </p:cNvPicPr>
          <p:nvPr/>
        </p:nvPicPr>
        <p:blipFill>
          <a:blip r:embed="rId2"/>
          <a:stretch>
            <a:fillRect/>
          </a:stretch>
        </p:blipFill>
        <p:spPr>
          <a:xfrm>
            <a:off x="4549691" y="1819969"/>
            <a:ext cx="7748238" cy="4908750"/>
          </a:xfrm>
          <a:prstGeom prst="rect">
            <a:avLst/>
          </a:prstGeom>
        </p:spPr>
      </p:pic>
      <p:sp>
        <p:nvSpPr>
          <p:cNvPr id="9" name="TextBox 8">
            <a:extLst>
              <a:ext uri="{FF2B5EF4-FFF2-40B4-BE49-F238E27FC236}">
                <a16:creationId xmlns:a16="http://schemas.microsoft.com/office/drawing/2014/main" id="{95D22FC0-113C-D94F-BCA9-653ED1F2E902}"/>
              </a:ext>
            </a:extLst>
          </p:cNvPr>
          <p:cNvSpPr txBox="1"/>
          <p:nvPr/>
        </p:nvSpPr>
        <p:spPr>
          <a:xfrm>
            <a:off x="581891" y="2078182"/>
            <a:ext cx="4641273" cy="4524315"/>
          </a:xfrm>
          <a:prstGeom prst="rect">
            <a:avLst/>
          </a:prstGeom>
          <a:noFill/>
        </p:spPr>
        <p:txBody>
          <a:bodyPr wrap="square" rtlCol="0">
            <a:spAutoFit/>
          </a:bodyPr>
          <a:lstStyle/>
          <a:p>
            <a:pPr marL="285750" indent="-285750">
              <a:buFont typeface="Arial" panose="020B0604020202020204" pitchFamily="34" charset="0"/>
              <a:buChar char="•"/>
            </a:pPr>
            <a:r>
              <a:rPr lang="en-US" dirty="0"/>
              <a:t>For the HST/WFPC2, calibration was done by observing stars that had calibrated magnitudes from ground-base observations</a:t>
            </a:r>
          </a:p>
          <a:p>
            <a:pPr marL="285750" indent="-285750">
              <a:buFont typeface="Arial" panose="020B0604020202020204" pitchFamily="34" charset="0"/>
              <a:buChar char="•"/>
            </a:pPr>
            <a:r>
              <a:rPr lang="en-US" dirty="0"/>
              <a:t>In the resulting analysis, the scatter for brighter stars was larger than expected given the noise model (signal + background + readout noise)</a:t>
            </a:r>
          </a:p>
          <a:p>
            <a:pPr marL="285750" indent="-285750">
              <a:buFont typeface="Arial" panose="020B0604020202020204" pitchFamily="34" charset="0"/>
              <a:buChar char="•"/>
            </a:pPr>
            <a:r>
              <a:rPr lang="en-US" dirty="0"/>
              <a:t>Looking at scatter:</a:t>
            </a:r>
          </a:p>
          <a:p>
            <a:pPr marL="742950" lvl="1" indent="-285750">
              <a:buFont typeface="Arial" panose="020B0604020202020204" pitchFamily="34" charset="0"/>
              <a:buChar char="•"/>
            </a:pPr>
            <a:r>
              <a:rPr lang="en-US" dirty="0"/>
              <a:t>Not correlated with color (transformation term)</a:t>
            </a:r>
          </a:p>
          <a:p>
            <a:pPr marL="742950" lvl="1" indent="-285750">
              <a:buFont typeface="Arial" panose="020B0604020202020204" pitchFamily="34" charset="0"/>
              <a:buChar char="•"/>
            </a:pPr>
            <a:r>
              <a:rPr lang="en-US" dirty="0"/>
              <a:t>Correlated with row position on detector!</a:t>
            </a:r>
          </a:p>
          <a:p>
            <a:pPr marL="285750" indent="-285750">
              <a:buFont typeface="Arial" panose="020B0604020202020204" pitchFamily="34" charset="0"/>
              <a:buChar char="•"/>
            </a:pPr>
            <a:r>
              <a:rPr lang="en-US" dirty="0"/>
              <a:t>Discovery of an (unfortunate) unforeseen effect: charge transfer losses!</a:t>
            </a:r>
          </a:p>
          <a:p>
            <a:pPr marL="285750" indent="-285750">
              <a:buFont typeface="Arial" panose="020B0604020202020204" pitchFamily="34" charset="0"/>
              <a:buChar char="•"/>
            </a:pPr>
            <a:r>
              <a:rPr lang="en-US" dirty="0"/>
              <a:t>Discovered by comparing observed scatter to expected scatter!</a:t>
            </a:r>
          </a:p>
        </p:txBody>
      </p:sp>
      <p:pic>
        <p:nvPicPr>
          <p:cNvPr id="5" name="Content Placeholder 4" descr="Text&#10;&#10;Description automatically generated">
            <a:extLst>
              <a:ext uri="{FF2B5EF4-FFF2-40B4-BE49-F238E27FC236}">
                <a16:creationId xmlns:a16="http://schemas.microsoft.com/office/drawing/2014/main" id="{16AF0FE4-D98F-D240-8D66-E8E2AFEED03E}"/>
              </a:ext>
            </a:extLst>
          </p:cNvPr>
          <p:cNvPicPr>
            <a:picLocks noGrp="1" noChangeAspect="1"/>
          </p:cNvPicPr>
          <p:nvPr>
            <p:ph idx="1"/>
          </p:nvPr>
        </p:nvPicPr>
        <p:blipFill>
          <a:blip r:embed="rId3"/>
          <a:stretch>
            <a:fillRect/>
          </a:stretch>
        </p:blipFill>
        <p:spPr>
          <a:xfrm>
            <a:off x="6968838" y="1286469"/>
            <a:ext cx="4844184" cy="1067001"/>
          </a:xfrm>
        </p:spPr>
      </p:pic>
    </p:spTree>
    <p:extLst>
      <p:ext uri="{BB962C8B-B14F-4D97-AF65-F5344CB8AC3E}">
        <p14:creationId xmlns:p14="http://schemas.microsoft.com/office/powerpoint/2010/main" val="3655184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FAD40-36CA-D544-A415-8FDB4D0D1DE5}"/>
              </a:ext>
            </a:extLst>
          </p:cNvPr>
          <p:cNvSpPr>
            <a:spLocks noGrp="1"/>
          </p:cNvSpPr>
          <p:nvPr>
            <p:ph type="title"/>
          </p:nvPr>
        </p:nvSpPr>
        <p:spPr/>
        <p:txBody>
          <a:bodyPr/>
          <a:lstStyle/>
          <a:p>
            <a:r>
              <a:rPr lang="en-US" dirty="0"/>
              <a:t>Population vs sample statistics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28B241B-1E4F-9148-866C-E7FDB7045B4F}"/>
                  </a:ext>
                </a:extLst>
              </p:cNvPr>
              <p:cNvSpPr>
                <a:spLocks noGrp="1"/>
              </p:cNvSpPr>
              <p:nvPr>
                <p:ph idx="1"/>
              </p:nvPr>
            </p:nvSpPr>
            <p:spPr>
              <a:xfrm>
                <a:off x="838200" y="1825625"/>
                <a:ext cx="10515600" cy="4667250"/>
              </a:xfrm>
            </p:spPr>
            <p:txBody>
              <a:bodyPr>
                <a:normAutofit fontScale="92500"/>
              </a:bodyPr>
              <a:lstStyle/>
              <a:p>
                <a:r>
                  <a:rPr lang="en-US" dirty="0"/>
                  <a:t>Sample statistics or, estimators of the population statistics</a:t>
                </a:r>
              </a:p>
              <a:p>
                <a:r>
                  <a:rPr lang="en-US" dirty="0"/>
                  <a:t>Sample mean</a:t>
                </a:r>
              </a:p>
              <a:p>
                <a:pPr marL="0" indent="0">
                  <a:buNone/>
                </a:pPr>
                <a:r>
                  <a:rPr lang="en-US" dirty="0"/>
                  <a:t>         </a:t>
                </a:r>
                <a14:m>
                  <m:oMath xmlns:m="http://schemas.openxmlformats.org/officeDocument/2006/math">
                    <m:r>
                      <a:rPr lang="en-US" b="0" i="0" smtClean="0">
                        <a:latin typeface="Cambria Math" panose="02040503050406030204" pitchFamily="18" charset="0"/>
                      </a:rPr>
                      <m:t>&lt;</m:t>
                    </m:r>
                    <m:r>
                      <m:rPr>
                        <m:sty m:val="p"/>
                      </m:rPr>
                      <a:rPr lang="en-US" b="0" i="0" smtClean="0">
                        <a:latin typeface="Cambria Math" panose="02040503050406030204" pitchFamily="18" charset="0"/>
                      </a:rPr>
                      <m:t>x</m:t>
                    </m:r>
                    <m:r>
                      <a:rPr lang="en-US" b="0" i="0" smtClean="0">
                        <a:latin typeface="Cambria Math" panose="02040503050406030204" pitchFamily="18" charset="0"/>
                      </a:rPr>
                      <m:t>&gt; ≡ </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𝑥</m:t>
                        </m:r>
                      </m:num>
                      <m:den>
                        <m:r>
                          <a:rPr lang="en-US" b="0" i="1" smtClean="0">
                            <a:latin typeface="Cambria Math" panose="02040503050406030204" pitchFamily="18" charset="0"/>
                          </a:rPr>
                          <m:t>𝑁</m:t>
                        </m:r>
                      </m:den>
                    </m:f>
                  </m:oMath>
                </a14:m>
                <a:r>
                  <a:rPr lang="en-US" dirty="0"/>
                  <a:t>      (where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 </m:t>
                    </m:r>
                  </m:oMath>
                </a14:m>
                <a:r>
                  <a:rPr lang="en-US" dirty="0"/>
                  <a:t> implies </a:t>
                </a:r>
                <a14:m>
                  <m:oMath xmlns:m="http://schemas.openxmlformats.org/officeDocument/2006/math">
                    <m:r>
                      <a:rPr lang="en-US" i="1">
                        <a:latin typeface="Cambria Math" panose="02040503050406030204" pitchFamily="18" charset="0"/>
                      </a:rPr>
                      <m:t>𝑥</m:t>
                    </m:r>
                  </m:oMath>
                </a14:m>
                <a:r>
                  <a:rPr lang="en-US" baseline="-25000" dirty="0" err="1"/>
                  <a:t>i</a:t>
                </a:r>
                <a:r>
                  <a:rPr lang="en-US" dirty="0"/>
                  <a:t>, the individually measured values)</a:t>
                </a:r>
              </a:p>
              <a:p>
                <a:r>
                  <a:rPr lang="en-US" dirty="0"/>
                  <a:t>Sample variance</a:t>
                </a:r>
              </a:p>
              <a:p>
                <a:pPr marL="0" indent="0">
                  <a:buNone/>
                </a:pPr>
                <a:r>
                  <a:rPr lang="en-US" dirty="0"/>
                  <a: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2 </m:t>
                        </m:r>
                      </m:sup>
                    </m:sSup>
                  </m:oMath>
                </a14:m>
                <a:r>
                  <a:rPr lang="en-US" dirty="0"/>
                  <a:t>≡ </a:t>
                </a:r>
                <a14:m>
                  <m:oMath xmlns:m="http://schemas.openxmlformats.org/officeDocument/2006/math">
                    <m:f>
                      <m:fPr>
                        <m:ctrlPr>
                          <a:rPr lang="en-US" i="1" smtClean="0">
                            <a:latin typeface="Cambria Math" panose="02040503050406030204" pitchFamily="18" charset="0"/>
                          </a:rPr>
                        </m:ctrlPr>
                      </m:fPr>
                      <m:num>
                        <m:nary>
                          <m:naryPr>
                            <m:chr m:val="∑"/>
                            <m:subHide m:val="on"/>
                            <m:supHide m:val="on"/>
                            <m:ctrlPr>
                              <a:rPr lang="en-US" b="0" i="1" smtClean="0">
                                <a:latin typeface="Cambria Math" panose="02040503050406030204" pitchFamily="18" charset="0"/>
                              </a:rPr>
                            </m:ctrlPr>
                          </m:naryPr>
                          <m:sub/>
                          <m:sup/>
                          <m:e>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 − &lt;</m:t>
                                </m:r>
                                <m:r>
                                  <a:rPr lang="en-US" b="0" i="1" smtClean="0">
                                    <a:latin typeface="Cambria Math" panose="02040503050406030204" pitchFamily="18" charset="0"/>
                                  </a:rPr>
                                  <m:t>𝑥</m:t>
                                </m:r>
                                <m:r>
                                  <a:rPr lang="en-US" b="0" i="1" smtClean="0">
                                    <a:latin typeface="Cambria Math" panose="02040503050406030204" pitchFamily="18" charset="0"/>
                                  </a:rPr>
                                  <m:t>&gt;</m:t>
                                </m:r>
                              </m:e>
                            </m:d>
                            <m:r>
                              <a:rPr lang="en-US" b="0" i="1" baseline="30000" smtClean="0">
                                <a:latin typeface="Cambria Math" panose="02040503050406030204" pitchFamily="18" charset="0"/>
                              </a:rPr>
                              <m:t>2</m:t>
                            </m:r>
                          </m:e>
                        </m:nary>
                      </m:num>
                      <m:den>
                        <m:r>
                          <a:rPr lang="en-US" b="0" i="1" smtClean="0">
                            <a:latin typeface="Cambria Math" panose="02040503050406030204" pitchFamily="18" charset="0"/>
                          </a:rPr>
                          <m:t>𝑁</m:t>
                        </m:r>
                        <m:r>
                          <a:rPr lang="en-US" b="0" i="1" smtClean="0">
                            <a:latin typeface="Cambria Math" panose="02040503050406030204" pitchFamily="18" charset="0"/>
                          </a:rPr>
                          <m:t>−1</m:t>
                        </m:r>
                      </m:den>
                    </m:f>
                  </m:oMath>
                </a14:m>
                <a:r>
                  <a:rPr lang="en-US" dirty="0"/>
                  <a:t>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𝑥</m:t>
                        </m:r>
                        <m:r>
                          <a:rPr lang="en-US" b="0" i="1" baseline="30000" smtClean="0">
                            <a:latin typeface="Cambria Math" panose="02040503050406030204" pitchFamily="18" charset="0"/>
                          </a:rPr>
                          <m:t>2</m:t>
                        </m:r>
                        <m:r>
                          <a:rPr lang="en-US" b="0" i="1" smtClean="0">
                            <a:latin typeface="Cambria Math" panose="02040503050406030204" pitchFamily="18" charset="0"/>
                          </a:rPr>
                          <m:t> −</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𝑥</m:t>
                                </m:r>
                              </m:e>
                            </m:d>
                            <m:r>
                              <a:rPr lang="en-US" b="0" i="1" baseline="30000" smtClean="0">
                                <a:latin typeface="Cambria Math" panose="02040503050406030204" pitchFamily="18" charset="0"/>
                              </a:rPr>
                              <m:t>2</m:t>
                            </m:r>
                          </m:num>
                          <m:den>
                            <m:r>
                              <a:rPr lang="en-US" b="0" i="1" smtClean="0">
                                <a:latin typeface="Cambria Math" panose="02040503050406030204" pitchFamily="18" charset="0"/>
                              </a:rPr>
                              <m:t>𝑁</m:t>
                            </m:r>
                          </m:den>
                        </m:f>
                      </m:num>
                      <m:den>
                        <m:r>
                          <a:rPr lang="en-US" b="0" i="1" smtClean="0">
                            <a:latin typeface="Cambria Math" panose="02040503050406030204" pitchFamily="18" charset="0"/>
                          </a:rPr>
                          <m:t>𝑁</m:t>
                        </m:r>
                        <m:r>
                          <a:rPr lang="en-US" b="0" i="1" smtClean="0">
                            <a:latin typeface="Cambria Math" panose="02040503050406030204" pitchFamily="18" charset="0"/>
                          </a:rPr>
                          <m:t>−1</m:t>
                        </m:r>
                      </m:den>
                    </m:f>
                  </m:oMath>
                </a14:m>
                <a:endParaRPr lang="en-US" dirty="0"/>
              </a:p>
              <a:p>
                <a:r>
                  <a:rPr lang="en-US" dirty="0"/>
                  <a:t>Sample mean and variance are </a:t>
                </a:r>
                <a:r>
                  <a:rPr lang="en-US" i="1" dirty="0"/>
                  <a:t>consistent </a:t>
                </a:r>
                <a:r>
                  <a:rPr lang="en-US" dirty="0"/>
                  <a:t>estimators, i.e. they converge to the population values as the number of points approaches infinity</a:t>
                </a:r>
              </a:p>
              <a:p>
                <a:r>
                  <a:rPr lang="en-US" dirty="0"/>
                  <a:t>With finite samples, they are only </a:t>
                </a:r>
                <a:r>
                  <a:rPr lang="en-US" i="1" dirty="0"/>
                  <a:t>estimators </a:t>
                </a:r>
                <a:r>
                  <a:rPr lang="en-US" dirty="0"/>
                  <a:t>of the population values</a:t>
                </a:r>
              </a:p>
            </p:txBody>
          </p:sp>
        </mc:Choice>
        <mc:Fallback xmlns="">
          <p:sp>
            <p:nvSpPr>
              <p:cNvPr id="3" name="Content Placeholder 2">
                <a:extLst>
                  <a:ext uri="{FF2B5EF4-FFF2-40B4-BE49-F238E27FC236}">
                    <a16:creationId xmlns:a16="http://schemas.microsoft.com/office/drawing/2014/main" id="{A28B241B-1E4F-9148-866C-E7FDB7045B4F}"/>
                  </a:ext>
                </a:extLst>
              </p:cNvPr>
              <p:cNvSpPr>
                <a:spLocks noGrp="1" noRot="1" noChangeAspect="1" noMove="1" noResize="1" noEditPoints="1" noAdjustHandles="1" noChangeArrowheads="1" noChangeShapeType="1" noTextEdit="1"/>
              </p:cNvSpPr>
              <p:nvPr>
                <p:ph idx="1"/>
              </p:nvPr>
            </p:nvSpPr>
            <p:spPr>
              <a:xfrm>
                <a:off x="838200" y="1825625"/>
                <a:ext cx="10515600" cy="4667250"/>
              </a:xfrm>
              <a:blipFill>
                <a:blip r:embed="rId2"/>
                <a:stretch>
                  <a:fillRect l="-965" t="-1897"/>
                </a:stretch>
              </a:blipFill>
            </p:spPr>
            <p:txBody>
              <a:bodyPr/>
              <a:lstStyle/>
              <a:p>
                <a:r>
                  <a:rPr lang="en-US">
                    <a:noFill/>
                  </a:rPr>
                  <a:t> </a:t>
                </a:r>
              </a:p>
            </p:txBody>
          </p:sp>
        </mc:Fallback>
      </mc:AlternateContent>
    </p:spTree>
    <p:extLst>
      <p:ext uri="{BB962C8B-B14F-4D97-AF65-F5344CB8AC3E}">
        <p14:creationId xmlns:p14="http://schemas.microsoft.com/office/powerpoint/2010/main" val="26364628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57D1F-13EC-D845-853B-9D18B148D239}"/>
              </a:ext>
            </a:extLst>
          </p:cNvPr>
          <p:cNvSpPr>
            <a:spLocks noGrp="1"/>
          </p:cNvSpPr>
          <p:nvPr>
            <p:ph type="title"/>
          </p:nvPr>
        </p:nvSpPr>
        <p:spPr/>
        <p:txBody>
          <a:bodyPr/>
          <a:lstStyle/>
          <a:p>
            <a:r>
              <a:rPr lang="en-US" dirty="0"/>
              <a:t>Finding unknown systematics</a:t>
            </a:r>
          </a:p>
        </p:txBody>
      </p:sp>
      <p:sp>
        <p:nvSpPr>
          <p:cNvPr id="3" name="Content Placeholder 2">
            <a:extLst>
              <a:ext uri="{FF2B5EF4-FFF2-40B4-BE49-F238E27FC236}">
                <a16:creationId xmlns:a16="http://schemas.microsoft.com/office/drawing/2014/main" id="{79F976DA-3154-1447-AB7A-DD1F53ECCBA4}"/>
              </a:ext>
            </a:extLst>
          </p:cNvPr>
          <p:cNvSpPr>
            <a:spLocks noGrp="1"/>
          </p:cNvSpPr>
          <p:nvPr>
            <p:ph idx="1"/>
          </p:nvPr>
        </p:nvSpPr>
        <p:spPr/>
        <p:txBody>
          <a:bodyPr/>
          <a:lstStyle/>
          <a:p>
            <a:r>
              <a:rPr lang="en-US" dirty="0"/>
              <a:t>Check to see if observed scatter is consistent with known sources of uncertainty. </a:t>
            </a:r>
          </a:p>
          <a:p>
            <a:pPr lvl="1"/>
            <a:r>
              <a:rPr lang="en-US" dirty="0"/>
              <a:t>If not, there’s something you need to understand!</a:t>
            </a:r>
          </a:p>
          <a:p>
            <a:pPr lvl="1"/>
            <a:r>
              <a:rPr lang="en-US" dirty="0"/>
              <a:t>Look for correlations of deviations with other quantities</a:t>
            </a:r>
          </a:p>
          <a:p>
            <a:pPr lvl="1"/>
            <a:r>
              <a:rPr lang="en-US" dirty="0"/>
              <a:t>Don’t overestimate random uncertainties!</a:t>
            </a:r>
          </a:p>
        </p:txBody>
      </p:sp>
    </p:spTree>
    <p:extLst>
      <p:ext uri="{BB962C8B-B14F-4D97-AF65-F5344CB8AC3E}">
        <p14:creationId xmlns:p14="http://schemas.microsoft.com/office/powerpoint/2010/main" val="14236775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FB77F-8F95-0C43-9BB2-92770F8484A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651E7B3-2563-B14D-8C0C-32E5DD60CB8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463834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3289-DF0B-E44E-AC26-BD6648118274}"/>
              </a:ext>
            </a:extLst>
          </p:cNvPr>
          <p:cNvSpPr>
            <a:spLocks noGrp="1"/>
          </p:cNvSpPr>
          <p:nvPr>
            <p:ph type="ctrTitle"/>
          </p:nvPr>
        </p:nvSpPr>
        <p:spPr/>
        <p:txBody>
          <a:bodyPr>
            <a:normAutofit/>
          </a:bodyPr>
          <a:lstStyle/>
          <a:p>
            <a:r>
              <a:rPr lang="en-US" sz="4000" dirty="0"/>
              <a:t>ASTR 535 : Observational Techniques</a:t>
            </a:r>
          </a:p>
        </p:txBody>
      </p:sp>
      <p:sp>
        <p:nvSpPr>
          <p:cNvPr id="3" name="Subtitle 2">
            <a:extLst>
              <a:ext uri="{FF2B5EF4-FFF2-40B4-BE49-F238E27FC236}">
                <a16:creationId xmlns:a16="http://schemas.microsoft.com/office/drawing/2014/main" id="{82F8B35F-ECCA-A24A-B994-FA3C3747909F}"/>
              </a:ext>
            </a:extLst>
          </p:cNvPr>
          <p:cNvSpPr>
            <a:spLocks noGrp="1"/>
          </p:cNvSpPr>
          <p:nvPr>
            <p:ph type="subTitle" idx="1"/>
          </p:nvPr>
        </p:nvSpPr>
        <p:spPr/>
        <p:txBody>
          <a:bodyPr/>
          <a:lstStyle/>
          <a:p>
            <a:r>
              <a:rPr lang="en-US" dirty="0"/>
              <a:t>Uncertainties and Error Propagation</a:t>
            </a:r>
          </a:p>
          <a:p>
            <a:r>
              <a:rPr lang="en-US" dirty="0"/>
              <a:t>Digital photometry</a:t>
            </a:r>
          </a:p>
        </p:txBody>
      </p:sp>
    </p:spTree>
    <p:extLst>
      <p:ext uri="{BB962C8B-B14F-4D97-AF65-F5344CB8AC3E}">
        <p14:creationId xmlns:p14="http://schemas.microsoft.com/office/powerpoint/2010/main" val="30563726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8E33F-584F-0A4C-8FE1-810726310404}"/>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3DCCF2EC-655D-054A-B8ED-0EF2EC472587}"/>
              </a:ext>
            </a:extLst>
          </p:cNvPr>
          <p:cNvSpPr>
            <a:spLocks noGrp="1"/>
          </p:cNvSpPr>
          <p:nvPr>
            <p:ph idx="1"/>
          </p:nvPr>
        </p:nvSpPr>
        <p:spPr/>
        <p:txBody>
          <a:bodyPr/>
          <a:lstStyle/>
          <a:p>
            <a:r>
              <a:rPr lang="en-US" dirty="0"/>
              <a:t>Understand the basic principles of doing aperture photometry on images</a:t>
            </a:r>
          </a:p>
          <a:p>
            <a:r>
              <a:rPr lang="en-US" dirty="0"/>
              <a:t>Understand the S/N tradeoffs with aperture size depending on source and background brightness</a:t>
            </a:r>
          </a:p>
          <a:p>
            <a:r>
              <a:rPr lang="en-US" dirty="0"/>
              <a:t>Understand the basic principles of doing crowded field photometry</a:t>
            </a:r>
          </a:p>
        </p:txBody>
      </p:sp>
    </p:spTree>
    <p:extLst>
      <p:ext uri="{BB962C8B-B14F-4D97-AF65-F5344CB8AC3E}">
        <p14:creationId xmlns:p14="http://schemas.microsoft.com/office/powerpoint/2010/main" val="13239551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A7D00-80E7-7940-95E8-A229803D7575}"/>
              </a:ext>
            </a:extLst>
          </p:cNvPr>
          <p:cNvSpPr>
            <a:spLocks noGrp="1"/>
          </p:cNvSpPr>
          <p:nvPr>
            <p:ph type="title"/>
          </p:nvPr>
        </p:nvSpPr>
        <p:spPr>
          <a:xfrm>
            <a:off x="256309" y="-140478"/>
            <a:ext cx="10515600" cy="1325563"/>
          </a:xfrm>
        </p:spPr>
        <p:txBody>
          <a:bodyPr/>
          <a:lstStyle/>
          <a:p>
            <a:r>
              <a:rPr lang="en-US" dirty="0"/>
              <a:t>Digital aperture photometry</a:t>
            </a:r>
          </a:p>
        </p:txBody>
      </p:sp>
      <p:pic>
        <p:nvPicPr>
          <p:cNvPr id="5" name="Content Placeholder 4" descr="A screenshot of a computer&#10;&#10;Description automatically generated with medium confidence">
            <a:extLst>
              <a:ext uri="{FF2B5EF4-FFF2-40B4-BE49-F238E27FC236}">
                <a16:creationId xmlns:a16="http://schemas.microsoft.com/office/drawing/2014/main" id="{2BCAF891-FB88-404D-886C-3420CD3D6685}"/>
              </a:ext>
            </a:extLst>
          </p:cNvPr>
          <p:cNvPicPr>
            <a:picLocks noGrp="1" noChangeAspect="1"/>
          </p:cNvPicPr>
          <p:nvPr>
            <p:ph idx="1"/>
          </p:nvPr>
        </p:nvPicPr>
        <p:blipFill>
          <a:blip r:embed="rId2"/>
          <a:stretch>
            <a:fillRect/>
          </a:stretch>
        </p:blipFill>
        <p:spPr>
          <a:xfrm>
            <a:off x="8077198" y="3554003"/>
            <a:ext cx="3238602" cy="3056756"/>
          </a:xfrm>
        </p:spPr>
      </p:pic>
      <p:pic>
        <p:nvPicPr>
          <p:cNvPr id="7" name="Picture 6" descr="A picture containing loudspeaker&#10;&#10;Description automatically generated">
            <a:extLst>
              <a:ext uri="{FF2B5EF4-FFF2-40B4-BE49-F238E27FC236}">
                <a16:creationId xmlns:a16="http://schemas.microsoft.com/office/drawing/2014/main" id="{690BC4A9-358A-3541-B0DB-2500B40A6E9C}"/>
              </a:ext>
            </a:extLst>
          </p:cNvPr>
          <p:cNvPicPr>
            <a:picLocks noChangeAspect="1"/>
          </p:cNvPicPr>
          <p:nvPr/>
        </p:nvPicPr>
        <p:blipFill>
          <a:blip r:embed="rId3"/>
          <a:stretch>
            <a:fillRect/>
          </a:stretch>
        </p:blipFill>
        <p:spPr>
          <a:xfrm>
            <a:off x="8077199" y="0"/>
            <a:ext cx="3238601" cy="3353633"/>
          </a:xfrm>
          <a:prstGeom prst="rect">
            <a:avLst/>
          </a:prstGeom>
        </p:spPr>
      </p:pic>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0669D011-7095-9442-B01D-7A3E424940A8}"/>
                  </a:ext>
                </a:extLst>
              </p:cNvPr>
              <p:cNvSpPr txBox="1"/>
              <p:nvPr/>
            </p:nvSpPr>
            <p:spPr>
              <a:xfrm>
                <a:off x="678872" y="870095"/>
                <a:ext cx="6428509" cy="5921814"/>
              </a:xfrm>
              <a:prstGeom prst="rect">
                <a:avLst/>
              </a:prstGeom>
              <a:noFill/>
            </p:spPr>
            <p:txBody>
              <a:bodyPr wrap="square" rtlCol="0">
                <a:spAutoFit/>
              </a:bodyPr>
              <a:lstStyle/>
              <a:p>
                <a:pPr marL="285750" indent="-285750">
                  <a:buFont typeface="Arial" panose="020B0604020202020204" pitchFamily="34" charset="0"/>
                  <a:buChar char="•"/>
                </a:pPr>
                <a:r>
                  <a:rPr lang="en-US" dirty="0"/>
                  <a:t>Find your object(s)</a:t>
                </a:r>
              </a:p>
              <a:p>
                <a:pPr marL="285750" indent="-285750">
                  <a:buFont typeface="Arial" panose="020B0604020202020204" pitchFamily="34" charset="0"/>
                  <a:buChar char="•"/>
                </a:pPr>
                <a:r>
                  <a:rPr lang="en-US" dirty="0"/>
                  <a:t>For all pixels within some radius of the object (the aperture), sum the data values, which gives Tot = S+BA</a:t>
                </a:r>
              </a:p>
              <a:p>
                <a:pPr marL="742950" lvl="1" indent="-285750">
                  <a:buFont typeface="Arial" panose="020B0604020202020204" pitchFamily="34" charset="0"/>
                  <a:buChar char="•"/>
                </a:pPr>
                <a:r>
                  <a:rPr lang="en-US" dirty="0"/>
                  <a:t>Radius should include a significant fraction of the light of the star (more later)</a:t>
                </a:r>
              </a:p>
              <a:p>
                <a:pPr marL="285750" indent="-285750">
                  <a:buFont typeface="Arial" panose="020B0604020202020204" pitchFamily="34" charset="0"/>
                  <a:buChar char="•"/>
                </a:pPr>
                <a:r>
                  <a:rPr lang="en-US" dirty="0"/>
                  <a:t>For all pixels in some annulus around the object, determine a robust mean, B</a:t>
                </a:r>
              </a:p>
              <a:p>
                <a:pPr marL="742950" lvl="1" indent="-285750">
                  <a:buFont typeface="Arial" panose="020B0604020202020204" pitchFamily="34" charset="0"/>
                  <a:buChar char="•"/>
                </a:pPr>
                <a:r>
                  <a:rPr lang="en-US" dirty="0"/>
                  <a:t>Annulus should cover enough area such that the uncertainty of the robust mean is small (N(annulus)&gt;&gt;N(aperture), otherwise you introduce another source of uncertainty</a:t>
                </a:r>
              </a:p>
              <a:p>
                <a:pPr marL="285750" indent="-285750">
                  <a:buFont typeface="Arial" panose="020B0604020202020204" pitchFamily="34" charset="0"/>
                  <a:buChar char="•"/>
                </a:pPr>
                <a:r>
                  <a:rPr lang="en-US" dirty="0"/>
                  <a:t>Determine BA given area of aperture</a:t>
                </a:r>
              </a:p>
              <a:p>
                <a:pPr marL="285750" indent="-285750">
                  <a:buFont typeface="Arial" panose="020B0604020202020204" pitchFamily="34" charset="0"/>
                  <a:buChar char="•"/>
                </a:pPr>
                <a:r>
                  <a:rPr lang="en-US" dirty="0"/>
                  <a:t>Determine readout noise given area of aperture and 𝜎</a:t>
                </a:r>
                <a:r>
                  <a:rPr lang="en-US" baseline="-25000" dirty="0" err="1"/>
                  <a:t>rn</a:t>
                </a:r>
                <a:r>
                  <a:rPr lang="en-US" baseline="-25000" dirty="0"/>
                  <a:t> </a:t>
                </a:r>
                <a:r>
                  <a:rPr lang="en-US" dirty="0"/>
                  <a:t>for the detector</a:t>
                </a:r>
              </a:p>
              <a:p>
                <a:pPr marL="285750" indent="-285750">
                  <a:buFont typeface="Arial" panose="020B0604020202020204" pitchFamily="34" charset="0"/>
                  <a:buChar char="•"/>
                </a:pPr>
                <a:r>
                  <a:rPr lang="en-US" dirty="0"/>
                  <a:t>Determine S = Tot – BA</a:t>
                </a:r>
              </a:p>
              <a:p>
                <a:pPr marL="285750" indent="-285750">
                  <a:buFont typeface="Arial" panose="020B0604020202020204" pitchFamily="34" charset="0"/>
                  <a:buChar char="•"/>
                </a:pPr>
                <a:r>
                  <a:rPr lang="en-US" dirty="0"/>
                  <a:t>Determine uncertainty: N = </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𝐵𝐴</m:t>
                        </m:r>
                        <m:r>
                          <a:rPr lang="en-US" b="0" i="1" smtClean="0">
                            <a:latin typeface="Cambria Math" panose="02040503050406030204" pitchFamily="18" charset="0"/>
                          </a:rPr>
                          <m:t>+</m:t>
                        </m:r>
                        <m:r>
                          <a:rPr lang="en-US" b="0" i="1" smtClean="0">
                            <a:latin typeface="Cambria Math" panose="02040503050406030204" pitchFamily="18" charset="0"/>
                          </a:rPr>
                          <m:t>𝑁𝑝𝑖𝑥</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𝜎</m:t>
                        </m:r>
                        <m:r>
                          <a:rPr lang="en-US" b="0" i="1" baseline="-25000" smtClean="0">
                            <a:latin typeface="Cambria Math" panose="02040503050406030204" pitchFamily="18" charset="0"/>
                            <a:ea typeface="Cambria Math" panose="02040503050406030204" pitchFamily="18" charset="0"/>
                          </a:rPr>
                          <m:t>𝑟𝑛</m:t>
                        </m:r>
                        <m:r>
                          <a:rPr lang="en-US" b="0" i="1" baseline="30000" smtClean="0">
                            <a:latin typeface="Cambria Math" panose="02040503050406030204" pitchFamily="18" charset="0"/>
                            <a:ea typeface="Cambria Math" panose="02040503050406030204" pitchFamily="18" charset="0"/>
                          </a:rPr>
                          <m:t>2</m:t>
                        </m:r>
                      </m:e>
                    </m:rad>
                  </m:oMath>
                </a14:m>
                <a:endParaRPr lang="en-US" dirty="0"/>
              </a:p>
              <a:p>
                <a:pPr marL="285750" indent="-285750">
                  <a:buFont typeface="Arial" panose="020B0604020202020204" pitchFamily="34" charset="0"/>
                  <a:buChar char="•"/>
                </a:pPr>
                <a:r>
                  <a:rPr lang="en-US" dirty="0"/>
                  <a:t>Note that, as described here, if you determine B as background per pixel, then A is the number of pixels in the aperture, which is the same as </a:t>
                </a:r>
                <a:r>
                  <a:rPr lang="en-US" dirty="0" err="1"/>
                  <a:t>N</a:t>
                </a:r>
                <a:r>
                  <a:rPr lang="en-US" baseline="-25000" dirty="0" err="1"/>
                  <a:t>pix</a:t>
                </a:r>
                <a:endParaRPr lang="en-US" baseline="-25000" dirty="0"/>
              </a:p>
              <a:p>
                <a:pPr marL="285750" indent="-285750">
                  <a:buFont typeface="Arial" panose="020B0604020202020204" pitchFamily="34" charset="0"/>
                  <a:buChar char="•"/>
                </a:pPr>
                <a:r>
                  <a:rPr lang="en-US" dirty="0"/>
                  <a:t>Relatively straightforward to implement a simple prescription, but see also the </a:t>
                </a:r>
                <a:r>
                  <a:rPr lang="en-US" dirty="0" err="1"/>
                  <a:t>astropy-affliciated</a:t>
                </a:r>
                <a:r>
                  <a:rPr lang="en-US" dirty="0"/>
                  <a:t> package, </a:t>
                </a:r>
                <a:r>
                  <a:rPr lang="en-US" dirty="0" err="1"/>
                  <a:t>photutils</a:t>
                </a:r>
                <a:endParaRPr lang="en-US" dirty="0"/>
              </a:p>
            </p:txBody>
          </p:sp>
        </mc:Choice>
        <mc:Fallback>
          <p:sp>
            <p:nvSpPr>
              <p:cNvPr id="8" name="TextBox 7">
                <a:extLst>
                  <a:ext uri="{FF2B5EF4-FFF2-40B4-BE49-F238E27FC236}">
                    <a16:creationId xmlns:a16="http://schemas.microsoft.com/office/drawing/2014/main" id="{0669D011-7095-9442-B01D-7A3E424940A8}"/>
                  </a:ext>
                </a:extLst>
              </p:cNvPr>
              <p:cNvSpPr txBox="1">
                <a:spLocks noRot="1" noChangeAspect="1" noMove="1" noResize="1" noEditPoints="1" noAdjustHandles="1" noChangeArrowheads="1" noChangeShapeType="1" noTextEdit="1"/>
              </p:cNvSpPr>
              <p:nvPr/>
            </p:nvSpPr>
            <p:spPr>
              <a:xfrm>
                <a:off x="678872" y="870095"/>
                <a:ext cx="6428509" cy="5921814"/>
              </a:xfrm>
              <a:prstGeom prst="rect">
                <a:avLst/>
              </a:prstGeom>
              <a:blipFill>
                <a:blip r:embed="rId4"/>
                <a:stretch>
                  <a:fillRect l="-592" t="-428" r="-197" b="-857"/>
                </a:stretch>
              </a:blipFill>
            </p:spPr>
            <p:txBody>
              <a:bodyPr/>
              <a:lstStyle/>
              <a:p>
                <a:r>
                  <a:rPr lang="en-US">
                    <a:noFill/>
                  </a:rPr>
                  <a:t> </a:t>
                </a:r>
              </a:p>
            </p:txBody>
          </p:sp>
        </mc:Fallback>
      </mc:AlternateContent>
    </p:spTree>
    <p:extLst>
      <p:ext uri="{BB962C8B-B14F-4D97-AF65-F5344CB8AC3E}">
        <p14:creationId xmlns:p14="http://schemas.microsoft.com/office/powerpoint/2010/main" val="22546371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15D99-9D1D-D641-A3D4-92EDEF997F18}"/>
              </a:ext>
            </a:extLst>
          </p:cNvPr>
          <p:cNvSpPr>
            <a:spLocks noGrp="1"/>
          </p:cNvSpPr>
          <p:nvPr>
            <p:ph type="title"/>
          </p:nvPr>
        </p:nvSpPr>
        <p:spPr/>
        <p:txBody>
          <a:bodyPr/>
          <a:lstStyle/>
          <a:p>
            <a:r>
              <a:rPr lang="en-US" dirty="0"/>
              <a:t>Photometry</a:t>
            </a:r>
          </a:p>
        </p:txBody>
      </p:sp>
      <p:pic>
        <p:nvPicPr>
          <p:cNvPr id="7" name="Picture 6" descr="A close up of a map&#10;&#10;Description automatically generated">
            <a:extLst>
              <a:ext uri="{FF2B5EF4-FFF2-40B4-BE49-F238E27FC236}">
                <a16:creationId xmlns:a16="http://schemas.microsoft.com/office/drawing/2014/main" id="{1C72F864-044B-0043-8407-6CA5210387F7}"/>
              </a:ext>
            </a:extLst>
          </p:cNvPr>
          <p:cNvPicPr>
            <a:picLocks noChangeAspect="1"/>
          </p:cNvPicPr>
          <p:nvPr/>
        </p:nvPicPr>
        <p:blipFill>
          <a:blip r:embed="rId2"/>
          <a:stretch>
            <a:fillRect/>
          </a:stretch>
        </p:blipFill>
        <p:spPr>
          <a:xfrm>
            <a:off x="4128655" y="554182"/>
            <a:ext cx="8624453" cy="5749636"/>
          </a:xfrm>
          <a:prstGeom prst="rect">
            <a:avLst/>
          </a:prstGeom>
        </p:spPr>
      </p:pic>
      <p:sp>
        <p:nvSpPr>
          <p:cNvPr id="3" name="Content Placeholder 2">
            <a:extLst>
              <a:ext uri="{FF2B5EF4-FFF2-40B4-BE49-F238E27FC236}">
                <a16:creationId xmlns:a16="http://schemas.microsoft.com/office/drawing/2014/main" id="{40A0A539-061E-164C-8140-A026710D1931}"/>
              </a:ext>
            </a:extLst>
          </p:cNvPr>
          <p:cNvSpPr>
            <a:spLocks noGrp="1"/>
          </p:cNvSpPr>
          <p:nvPr>
            <p:ph idx="1"/>
          </p:nvPr>
        </p:nvSpPr>
        <p:spPr>
          <a:xfrm>
            <a:off x="152400" y="1690689"/>
            <a:ext cx="4405745" cy="4486274"/>
          </a:xfrm>
        </p:spPr>
        <p:txBody>
          <a:bodyPr>
            <a:normAutofit lnSpcReduction="10000"/>
          </a:bodyPr>
          <a:lstStyle/>
          <a:p>
            <a:r>
              <a:rPr lang="en-US" dirty="0"/>
              <a:t>Choice of aperture radius</a:t>
            </a:r>
          </a:p>
          <a:p>
            <a:pPr lvl="1"/>
            <a:r>
              <a:rPr lang="en-US" dirty="0"/>
              <a:t>Larger gets more light</a:t>
            </a:r>
          </a:p>
          <a:p>
            <a:pPr lvl="1"/>
            <a:r>
              <a:rPr lang="en-US" dirty="0"/>
              <a:t>Larger includes more background</a:t>
            </a:r>
          </a:p>
          <a:p>
            <a:pPr lvl="1"/>
            <a:r>
              <a:rPr lang="en-US" dirty="0"/>
              <a:t>Tradeoff depends on source and background brightness</a:t>
            </a:r>
          </a:p>
          <a:p>
            <a:r>
              <a:rPr lang="en-US" dirty="0"/>
              <a:t>Differential photometry</a:t>
            </a:r>
          </a:p>
          <a:p>
            <a:pPr lvl="1"/>
            <a:r>
              <a:rPr lang="en-US" dirty="0"/>
              <a:t>If comparing to other object(s) in field, need aperture radius to provide consistent fraction of light across frame</a:t>
            </a:r>
          </a:p>
        </p:txBody>
      </p:sp>
    </p:spTree>
    <p:extLst>
      <p:ext uri="{BB962C8B-B14F-4D97-AF65-F5344CB8AC3E}">
        <p14:creationId xmlns:p14="http://schemas.microsoft.com/office/powerpoint/2010/main" val="34204811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17352-2FFF-3345-926C-D4041576A845}"/>
              </a:ext>
            </a:extLst>
          </p:cNvPr>
          <p:cNvSpPr>
            <a:spLocks noGrp="1"/>
          </p:cNvSpPr>
          <p:nvPr>
            <p:ph type="title"/>
          </p:nvPr>
        </p:nvSpPr>
        <p:spPr>
          <a:xfrm>
            <a:off x="838200" y="-202912"/>
            <a:ext cx="10515600" cy="1325563"/>
          </a:xfrm>
        </p:spPr>
        <p:txBody>
          <a:bodyPr/>
          <a:lstStyle/>
          <a:p>
            <a:r>
              <a:rPr lang="en-US" dirty="0"/>
              <a:t>Crowded field photometry</a:t>
            </a:r>
          </a:p>
        </p:txBody>
      </p:sp>
      <p:pic>
        <p:nvPicPr>
          <p:cNvPr id="5" name="Content Placeholder 4" descr="Background pattern&#10;&#10;Description automatically generated">
            <a:extLst>
              <a:ext uri="{FF2B5EF4-FFF2-40B4-BE49-F238E27FC236}">
                <a16:creationId xmlns:a16="http://schemas.microsoft.com/office/drawing/2014/main" id="{708C1913-AB51-2740-A683-A0399F1D5A39}"/>
              </a:ext>
            </a:extLst>
          </p:cNvPr>
          <p:cNvPicPr>
            <a:picLocks noGrp="1" noChangeAspect="1"/>
          </p:cNvPicPr>
          <p:nvPr>
            <p:ph idx="1"/>
          </p:nvPr>
        </p:nvPicPr>
        <p:blipFill>
          <a:blip r:embed="rId2"/>
          <a:stretch>
            <a:fillRect/>
          </a:stretch>
        </p:blipFill>
        <p:spPr>
          <a:xfrm>
            <a:off x="6823149" y="1690688"/>
            <a:ext cx="4530651" cy="4351338"/>
          </a:xfrm>
        </p:spPr>
      </p:pic>
      <p:sp>
        <p:nvSpPr>
          <p:cNvPr id="6" name="TextBox 5">
            <a:extLst>
              <a:ext uri="{FF2B5EF4-FFF2-40B4-BE49-F238E27FC236}">
                <a16:creationId xmlns:a16="http://schemas.microsoft.com/office/drawing/2014/main" id="{682F8709-62B0-D54D-9DF5-3DCD5FC5234D}"/>
              </a:ext>
            </a:extLst>
          </p:cNvPr>
          <p:cNvSpPr txBox="1"/>
          <p:nvPr/>
        </p:nvSpPr>
        <p:spPr>
          <a:xfrm>
            <a:off x="166256" y="1050201"/>
            <a:ext cx="6310744" cy="5632311"/>
          </a:xfrm>
          <a:prstGeom prst="rect">
            <a:avLst/>
          </a:prstGeom>
          <a:noFill/>
        </p:spPr>
        <p:txBody>
          <a:bodyPr wrap="square" rtlCol="0">
            <a:spAutoFit/>
          </a:bodyPr>
          <a:lstStyle/>
          <a:p>
            <a:r>
              <a:rPr lang="en-US" sz="2400" dirty="0"/>
              <a:t>If there are many objects, such that they are “overlapping”, then digital aperture photometry clearly won’t work!</a:t>
            </a:r>
          </a:p>
          <a:p>
            <a:endParaRPr lang="en-US" sz="2400" dirty="0"/>
          </a:p>
          <a:p>
            <a:r>
              <a:rPr lang="en-US" sz="2400" dirty="0"/>
              <a:t>Here, things become more complicated</a:t>
            </a:r>
          </a:p>
          <a:p>
            <a:pPr marL="285750" indent="-285750">
              <a:buFont typeface="Arial" panose="020B0604020202020204" pitchFamily="34" charset="0"/>
              <a:buChar char="•"/>
            </a:pPr>
            <a:r>
              <a:rPr lang="en-US" sz="2400" dirty="0"/>
              <a:t>Find stars</a:t>
            </a:r>
          </a:p>
          <a:p>
            <a:pPr marL="285750" indent="-285750">
              <a:buFont typeface="Arial" panose="020B0604020202020204" pitchFamily="34" charset="0"/>
              <a:buChar char="•"/>
            </a:pPr>
            <a:r>
              <a:rPr lang="en-US" sz="2400" dirty="0"/>
              <a:t>Determine shape of a star (PSF) from some isolated star(s)</a:t>
            </a:r>
          </a:p>
          <a:p>
            <a:pPr marL="285750" indent="-285750">
              <a:buFont typeface="Arial" panose="020B0604020202020204" pitchFamily="34" charset="0"/>
              <a:buChar char="•"/>
            </a:pPr>
            <a:r>
              <a:rPr lang="en-US" sz="2400" dirty="0"/>
              <a:t>Simultaneously fit groups of stars, solving for </a:t>
            </a:r>
            <a:r>
              <a:rPr lang="en-US" sz="2400" dirty="0" err="1"/>
              <a:t>brightnesses</a:t>
            </a:r>
            <a:r>
              <a:rPr lang="en-US" sz="2400" dirty="0"/>
              <a:t> and also centers (since your initial estimates may have been biased by neighbors</a:t>
            </a:r>
          </a:p>
          <a:p>
            <a:pPr marL="285750" indent="-285750">
              <a:buFont typeface="Arial" panose="020B0604020202020204" pitchFamily="34" charset="0"/>
              <a:buChar char="•"/>
            </a:pPr>
            <a:r>
              <a:rPr lang="en-US" sz="2400" dirty="0"/>
              <a:t>Include pixel uncertainties when doing the fit</a:t>
            </a:r>
          </a:p>
          <a:p>
            <a:pPr marL="285750" indent="-285750">
              <a:buFont typeface="Arial" panose="020B0604020202020204" pitchFamily="34" charset="0"/>
              <a:buChar char="•"/>
            </a:pPr>
            <a:r>
              <a:rPr lang="en-US" sz="2400" dirty="0"/>
              <a:t>Adopt derived parameter uncertainties </a:t>
            </a:r>
          </a:p>
          <a:p>
            <a:pPr marL="285750" indent="-285750">
              <a:buFont typeface="Arial" panose="020B0604020202020204" pitchFamily="34" charset="0"/>
              <a:buChar char="•"/>
            </a:pPr>
            <a:r>
              <a:rPr lang="en-US" sz="2400" dirty="0"/>
              <a:t>Implementations: DAOPHOT, </a:t>
            </a:r>
            <a:r>
              <a:rPr lang="en-US" sz="2400" dirty="0" err="1"/>
              <a:t>DoPHOT</a:t>
            </a:r>
            <a:r>
              <a:rPr lang="en-US" sz="2400" dirty="0"/>
              <a:t>, </a:t>
            </a:r>
            <a:r>
              <a:rPr lang="en-US" sz="2400" dirty="0" err="1"/>
              <a:t>DolPhot</a:t>
            </a:r>
            <a:r>
              <a:rPr lang="en-US" sz="2400" dirty="0"/>
              <a:t>, implementations in </a:t>
            </a:r>
            <a:r>
              <a:rPr lang="en-US" sz="2400" dirty="0" err="1"/>
              <a:t>astropy</a:t>
            </a:r>
            <a:r>
              <a:rPr lang="en-US" sz="2400" dirty="0"/>
              <a:t>-affiliate </a:t>
            </a:r>
            <a:r>
              <a:rPr lang="en-US" sz="2400" dirty="0" err="1"/>
              <a:t>photutils</a:t>
            </a:r>
            <a:endParaRPr lang="en-US" sz="2400" dirty="0"/>
          </a:p>
        </p:txBody>
      </p:sp>
    </p:spTree>
    <p:extLst>
      <p:ext uri="{BB962C8B-B14F-4D97-AF65-F5344CB8AC3E}">
        <p14:creationId xmlns:p14="http://schemas.microsoft.com/office/powerpoint/2010/main" val="2569216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D6EAA-A224-1545-B715-FD83A5CEF181}"/>
              </a:ext>
            </a:extLst>
          </p:cNvPr>
          <p:cNvSpPr>
            <a:spLocks noGrp="1"/>
          </p:cNvSpPr>
          <p:nvPr>
            <p:ph type="title"/>
          </p:nvPr>
        </p:nvSpPr>
        <p:spPr/>
        <p:txBody>
          <a:bodyPr/>
          <a:lstStyle/>
          <a:p>
            <a:r>
              <a:rPr lang="en-US" dirty="0"/>
              <a:t>Outliers and their effects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D67464F-6E00-6E40-BC81-C3A8614B622C}"/>
                  </a:ext>
                </a:extLst>
              </p:cNvPr>
              <p:cNvSpPr>
                <a:spLocks noGrp="1"/>
              </p:cNvSpPr>
              <p:nvPr>
                <p:ph idx="1"/>
              </p:nvPr>
            </p:nvSpPr>
            <p:spPr/>
            <p:txBody>
              <a:bodyPr>
                <a:normAutofit fontScale="85000" lnSpcReduction="20000"/>
              </a:bodyPr>
              <a:lstStyle/>
              <a:p>
                <a:r>
                  <a:rPr lang="en-US" dirty="0"/>
                  <a:t>Sample estimators may be heavily affected by outliers</a:t>
                </a:r>
              </a:p>
              <a:p>
                <a:r>
                  <a:rPr lang="en-US" dirty="0"/>
                  <a:t>More robust estimators</a:t>
                </a:r>
              </a:p>
              <a:p>
                <a:pPr lvl="1"/>
                <a:r>
                  <a:rPr lang="en-US" dirty="0"/>
                  <a:t>For mean:</a:t>
                </a:r>
              </a:p>
              <a:p>
                <a:pPr lvl="2"/>
                <a:r>
                  <a:rPr lang="en-US" dirty="0"/>
                  <a:t>Median : middle value in a sorted list (perhaps average of two if N is even)</a:t>
                </a:r>
              </a:p>
              <a:p>
                <a:pPr lvl="2"/>
                <a:r>
                  <a:rPr lang="en-US" dirty="0"/>
                  <a:t>Mode : most common value (more appropriate for discrete measurements)</a:t>
                </a:r>
              </a:p>
              <a:p>
                <a:pPr lvl="2"/>
                <a:r>
                  <a:rPr lang="en-US" dirty="0"/>
                  <a:t>Max reject : reject highest value and take mean of rest</a:t>
                </a:r>
              </a:p>
              <a:p>
                <a:pPr lvl="2"/>
                <a:r>
                  <a:rPr lang="en-US" dirty="0"/>
                  <a:t>Min-max reject : reject highest and lowest value and take mean of rest</a:t>
                </a:r>
              </a:p>
              <a:p>
                <a:pPr lvl="2"/>
                <a:r>
                  <a:rPr lang="en-US" dirty="0"/>
                  <a:t>𝜎 clipping : reject points greater/less than n-𝜎 (need to have robust value of 𝜎!)</a:t>
                </a:r>
              </a:p>
              <a:p>
                <a:pPr lvl="1"/>
                <a:r>
                  <a:rPr lang="en-US" dirty="0"/>
                  <a:t>For standard deviation</a:t>
                </a:r>
              </a:p>
              <a:p>
                <a:pPr lvl="2"/>
                <a:r>
                  <a:rPr lang="en-US" dirty="0"/>
                  <a:t>Mean absolute deviation   :</a:t>
                </a:r>
              </a:p>
              <a:p>
                <a:pPr marL="914400" lvl="2" indent="0">
                  <a:buNone/>
                </a:pPr>
                <a:r>
                  <a:rPr lang="en-US" dirty="0"/>
                  <a:t> </a:t>
                </a:r>
              </a:p>
              <a:p>
                <a:pPr marL="914400" lvl="2" indent="0">
                  <a:buNone/>
                </a:pPr>
                <a:r>
                  <a:rPr lang="en-US" sz="2600" dirty="0"/>
                  <a:t>                                   </a:t>
                </a:r>
                <a14:m>
                  <m:oMath xmlns:m="http://schemas.openxmlformats.org/officeDocument/2006/math">
                    <m:f>
                      <m:fPr>
                        <m:ctrlPr>
                          <a:rPr lang="en-US" sz="2600" i="1">
                            <a:latin typeface="Cambria Math" panose="02040503050406030204" pitchFamily="18" charset="0"/>
                          </a:rPr>
                        </m:ctrlPr>
                      </m:fPr>
                      <m:num>
                        <m:r>
                          <a:rPr lang="en-US" sz="2600" i="1">
                            <a:latin typeface="Cambria Math" panose="02040503050406030204" pitchFamily="18" charset="0"/>
                          </a:rPr>
                          <m:t>∑|</m:t>
                        </m:r>
                        <m:r>
                          <a:rPr lang="en-US" sz="2600" i="1">
                            <a:latin typeface="Cambria Math" panose="02040503050406030204" pitchFamily="18" charset="0"/>
                          </a:rPr>
                          <m:t>𝑥</m:t>
                        </m:r>
                        <m:r>
                          <a:rPr lang="en-US" sz="2600" i="1">
                            <a:latin typeface="Cambria Math" panose="02040503050406030204" pitchFamily="18" charset="0"/>
                          </a:rPr>
                          <m:t> − &lt;</m:t>
                        </m:r>
                        <m:r>
                          <a:rPr lang="en-US" sz="2600" i="1">
                            <a:latin typeface="Cambria Math" panose="02040503050406030204" pitchFamily="18" charset="0"/>
                          </a:rPr>
                          <m:t>𝑥</m:t>
                        </m:r>
                        <m:r>
                          <a:rPr lang="en-US" sz="2600" i="1">
                            <a:latin typeface="Cambria Math" panose="02040503050406030204" pitchFamily="18" charset="0"/>
                          </a:rPr>
                          <m:t>&gt;|</m:t>
                        </m:r>
                      </m:num>
                      <m:den>
                        <m:r>
                          <a:rPr lang="en-US" sz="2600" i="1">
                            <a:latin typeface="Cambria Math" panose="02040503050406030204" pitchFamily="18" charset="0"/>
                          </a:rPr>
                          <m:t>𝑁</m:t>
                        </m:r>
                      </m:den>
                    </m:f>
                  </m:oMath>
                </a14:m>
                <a:endParaRPr lang="en-US" sz="2600" dirty="0"/>
              </a:p>
              <a:p>
                <a:r>
                  <a:rPr lang="en-US" dirty="0"/>
                  <a:t>Note that more robust may mean less efficient (i.e. less precise)</a:t>
                </a:r>
              </a:p>
              <a:p>
                <a:pPr lvl="1"/>
                <a:r>
                  <a:rPr lang="en-US" dirty="0"/>
                  <a:t>E.g., uncertainty of median is 1.25x uncertainty of mean (for normal distribution, large N)</a:t>
                </a:r>
              </a:p>
            </p:txBody>
          </p:sp>
        </mc:Choice>
        <mc:Fallback xmlns="">
          <p:sp>
            <p:nvSpPr>
              <p:cNvPr id="3" name="Content Placeholder 2">
                <a:extLst>
                  <a:ext uri="{FF2B5EF4-FFF2-40B4-BE49-F238E27FC236}">
                    <a16:creationId xmlns:a16="http://schemas.microsoft.com/office/drawing/2014/main" id="{7D67464F-6E00-6E40-BC81-C3A8614B622C}"/>
                  </a:ext>
                </a:extLst>
              </p:cNvPr>
              <p:cNvSpPr>
                <a:spLocks noGrp="1" noRot="1" noChangeAspect="1" noMove="1" noResize="1" noEditPoints="1" noAdjustHandles="1" noChangeArrowheads="1" noChangeShapeType="1" noTextEdit="1"/>
              </p:cNvSpPr>
              <p:nvPr>
                <p:ph idx="1"/>
              </p:nvPr>
            </p:nvSpPr>
            <p:spPr>
              <a:blipFill>
                <a:blip r:embed="rId2"/>
                <a:stretch>
                  <a:fillRect l="-844" t="-3198"/>
                </a:stretch>
              </a:blipFill>
            </p:spPr>
            <p:txBody>
              <a:bodyPr/>
              <a:lstStyle/>
              <a:p>
                <a:r>
                  <a:rPr lang="en-US">
                    <a:noFill/>
                  </a:rPr>
                  <a:t> </a:t>
                </a:r>
              </a:p>
            </p:txBody>
          </p:sp>
        </mc:Fallback>
      </mc:AlternateContent>
    </p:spTree>
    <p:extLst>
      <p:ext uri="{BB962C8B-B14F-4D97-AF65-F5344CB8AC3E}">
        <p14:creationId xmlns:p14="http://schemas.microsoft.com/office/powerpoint/2010/main" val="2973146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28484-000C-FC4F-9D78-6A6B10F9BB4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2F07B73-6D08-F54D-9DE2-FC0CBAA3524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60871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3289-DF0B-E44E-AC26-BD6648118274}"/>
              </a:ext>
            </a:extLst>
          </p:cNvPr>
          <p:cNvSpPr>
            <a:spLocks noGrp="1"/>
          </p:cNvSpPr>
          <p:nvPr>
            <p:ph type="ctrTitle"/>
          </p:nvPr>
        </p:nvSpPr>
        <p:spPr/>
        <p:txBody>
          <a:bodyPr>
            <a:normAutofit/>
          </a:bodyPr>
          <a:lstStyle/>
          <a:p>
            <a:r>
              <a:rPr lang="en-US" sz="4000" dirty="0"/>
              <a:t>ASTR 535 : Observational Techniques</a:t>
            </a:r>
          </a:p>
        </p:txBody>
      </p:sp>
      <p:sp>
        <p:nvSpPr>
          <p:cNvPr id="3" name="Subtitle 2">
            <a:extLst>
              <a:ext uri="{FF2B5EF4-FFF2-40B4-BE49-F238E27FC236}">
                <a16:creationId xmlns:a16="http://schemas.microsoft.com/office/drawing/2014/main" id="{82F8B35F-ECCA-A24A-B994-FA3C3747909F}"/>
              </a:ext>
            </a:extLst>
          </p:cNvPr>
          <p:cNvSpPr>
            <a:spLocks noGrp="1"/>
          </p:cNvSpPr>
          <p:nvPr>
            <p:ph type="subTitle" idx="1"/>
          </p:nvPr>
        </p:nvSpPr>
        <p:spPr/>
        <p:txBody>
          <a:bodyPr/>
          <a:lstStyle/>
          <a:p>
            <a:r>
              <a:rPr lang="en-US" dirty="0"/>
              <a:t>Uncertainties and Error Propagation</a:t>
            </a:r>
          </a:p>
          <a:p>
            <a:r>
              <a:rPr lang="en-US" dirty="0"/>
              <a:t>Some standard probability distribution functions</a:t>
            </a:r>
          </a:p>
        </p:txBody>
      </p:sp>
    </p:spTree>
    <p:extLst>
      <p:ext uri="{BB962C8B-B14F-4D97-AF65-F5344CB8AC3E}">
        <p14:creationId xmlns:p14="http://schemas.microsoft.com/office/powerpoint/2010/main" val="40760517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70543</TotalTime>
  <Words>3940</Words>
  <Application>Microsoft Macintosh PowerPoint</Application>
  <PresentationFormat>Widescreen</PresentationFormat>
  <Paragraphs>377</Paragraphs>
  <Slides>66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66</vt:i4>
      </vt:variant>
    </vt:vector>
  </HeadingPairs>
  <TitlesOfParts>
    <vt:vector size="71" baseType="lpstr">
      <vt:lpstr>Arial</vt:lpstr>
      <vt:lpstr>Calibri</vt:lpstr>
      <vt:lpstr>Calibri Light</vt:lpstr>
      <vt:lpstr>Cambria Math</vt:lpstr>
      <vt:lpstr>Office Theme</vt:lpstr>
      <vt:lpstr>ASTR 535 : Observational Techniques</vt:lpstr>
      <vt:lpstr>Learning objectives</vt:lpstr>
      <vt:lpstr>Motivation</vt:lpstr>
      <vt:lpstr>Light</vt:lpstr>
      <vt:lpstr>Probability distribution functions</vt:lpstr>
      <vt:lpstr>Population vs sample statistics</vt:lpstr>
      <vt:lpstr>Outliers and their effects</vt:lpstr>
      <vt:lpstr>PowerPoint Presentation</vt:lpstr>
      <vt:lpstr>ASTR 535 : Observational Techniques</vt:lpstr>
      <vt:lpstr>Learning objectives</vt:lpstr>
      <vt:lpstr>Probability distribution function for counting photons</vt:lpstr>
      <vt:lpstr>Poisson distribution</vt:lpstr>
      <vt:lpstr>Poisson distribution</vt:lpstr>
      <vt:lpstr>Gaussian (normal) distribution</vt:lpstr>
      <vt:lpstr>Gaussian (normal) distribution</vt:lpstr>
      <vt:lpstr>PowerPoint Presentation</vt:lpstr>
      <vt:lpstr>ASTR 535 : Observational Techniques</vt:lpstr>
      <vt:lpstr>Learning objectives</vt:lpstr>
      <vt:lpstr>Importance of uncertainties: applications</vt:lpstr>
      <vt:lpstr>Uncertainties</vt:lpstr>
      <vt:lpstr>Confidence levels</vt:lpstr>
      <vt:lpstr>χ2</vt:lpstr>
      <vt:lpstr>PowerPoint Presentation</vt:lpstr>
      <vt:lpstr>ASTR 535 : Observational Techniques</vt:lpstr>
      <vt:lpstr>Learning objectives</vt:lpstr>
      <vt:lpstr>Signal-to-noise</vt:lpstr>
      <vt:lpstr>Noise source: signal</vt:lpstr>
      <vt:lpstr>Noise source: background</vt:lpstr>
      <vt:lpstr>Noise source: background</vt:lpstr>
      <vt:lpstr>Noise source: background</vt:lpstr>
      <vt:lpstr>Noise source: signal and background limited</vt:lpstr>
      <vt:lpstr>Noise source: readout noise</vt:lpstr>
      <vt:lpstr>What regime are different types of observations?</vt:lpstr>
      <vt:lpstr>PowerPoint Presentation</vt:lpstr>
      <vt:lpstr>ASTR 535 : Observational Techniques</vt:lpstr>
      <vt:lpstr>Learning objectives</vt:lpstr>
      <vt:lpstr>Motivation</vt:lpstr>
      <vt:lpstr>Propagation of uncertainties</vt:lpstr>
      <vt:lpstr>Propagation of uncertainties</vt:lpstr>
      <vt:lpstr>Covariance</vt:lpstr>
      <vt:lpstr>Uncorrelated uncertainties</vt:lpstr>
      <vt:lpstr>Example: readout noise</vt:lpstr>
      <vt:lpstr>Distribution of resultant uncertainties</vt:lpstr>
      <vt:lpstr>PowerPoint Presentation</vt:lpstr>
      <vt:lpstr>ASTR 535 : Observational Techniques</vt:lpstr>
      <vt:lpstr>Learning objectives</vt:lpstr>
      <vt:lpstr>Summing exposures</vt:lpstr>
      <vt:lpstr>Summing / splitting exposures</vt:lpstr>
      <vt:lpstr>Splitting exposures</vt:lpstr>
      <vt:lpstr>Averaging measurements</vt:lpstr>
      <vt:lpstr>Averaging measurements : equal uncertainties</vt:lpstr>
      <vt:lpstr>Averaging with unequal uncertainties</vt:lpstr>
      <vt:lpstr>Weighted mean: a subtlety</vt:lpstr>
      <vt:lpstr>PowerPoint Presentation</vt:lpstr>
      <vt:lpstr>ASTR 535 : Observational Techniques</vt:lpstr>
      <vt:lpstr>Learning objectives</vt:lpstr>
      <vt:lpstr>Random and systematic errors</vt:lpstr>
      <vt:lpstr>Example: flat fielding</vt:lpstr>
      <vt:lpstr>Example: HST/WFPC2 CTE</vt:lpstr>
      <vt:lpstr>Finding unknown systematics</vt:lpstr>
      <vt:lpstr>PowerPoint Presentation</vt:lpstr>
      <vt:lpstr>ASTR 535 : Observational Techniques</vt:lpstr>
      <vt:lpstr>Learning objectives</vt:lpstr>
      <vt:lpstr>Digital aperture photometry</vt:lpstr>
      <vt:lpstr>Photometry</vt:lpstr>
      <vt:lpstr>Crowded field photometry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 535</dc:title>
  <dc:creator>Jon Holtzman</dc:creator>
  <cp:lastModifiedBy>Jon Holtzman</cp:lastModifiedBy>
  <cp:revision>122</cp:revision>
  <dcterms:created xsi:type="dcterms:W3CDTF">2019-08-21T22:04:55Z</dcterms:created>
  <dcterms:modified xsi:type="dcterms:W3CDTF">2023-09-07T17:39:56Z</dcterms:modified>
</cp:coreProperties>
</file>