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71" r:id="rId2"/>
    <p:sldId id="260" r:id="rId3"/>
    <p:sldId id="292"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1" r:id="rId23"/>
    <p:sldId id="290" r:id="rId24"/>
    <p:sldId id="262" r:id="rId25"/>
    <p:sldId id="263" r:id="rId26"/>
    <p:sldId id="265" r:id="rId27"/>
    <p:sldId id="266" r:id="rId28"/>
    <p:sldId id="264" r:id="rId29"/>
    <p:sldId id="27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3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21F0A3-C989-5F4F-A0FE-A2F9184FACA9}" type="datetimeFigureOut">
              <a:rPr lang="en-US" smtClean="0"/>
              <a:t>12/6/13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7DCC2-83C3-3F45-A20B-E5625F865844}" type="slidenum">
              <a:rPr lang="en-US" smtClean="0"/>
              <a:t>‹#›</a:t>
            </a:fld>
            <a:endParaRPr lang="en-US"/>
          </a:p>
        </p:txBody>
      </p:sp>
    </p:spTree>
    <p:extLst>
      <p:ext uri="{BB962C8B-B14F-4D97-AF65-F5344CB8AC3E}">
        <p14:creationId xmlns:p14="http://schemas.microsoft.com/office/powerpoint/2010/main" val="841609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A9CE5-E359-2A4E-8C3D-1EE1F3CBDF07}" type="slidenum">
              <a:rPr lang="en-US">
                <a:solidFill>
                  <a:prstClr val="black"/>
                </a:solidFill>
              </a:rPr>
              <a:pPr/>
              <a:t>2</a:t>
            </a:fld>
            <a:endParaRPr lang="en-US">
              <a:solidFill>
                <a:prstClr val="black"/>
              </a:solidFill>
            </a:endParaRPr>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06BDBC-AD6C-6742-B839-9C105B94307F}" type="slidenum">
              <a:rPr lang="en-US" sz="1200"/>
              <a:pPr/>
              <a:t>12</a:t>
            </a:fld>
            <a:endParaRPr lang="en-US" sz="1200"/>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4AEB33-0E27-9441-A12E-C49440E94976}" type="slidenum">
              <a:rPr lang="en-US" sz="1200"/>
              <a:pPr/>
              <a:t>13</a:t>
            </a:fld>
            <a:endParaRPr lang="en-US" sz="1200"/>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0A5944-A41C-294F-ACE9-92E9765E969B}" type="slidenum">
              <a:rPr lang="en-US" sz="1200"/>
              <a:pPr/>
              <a:t>14</a:t>
            </a:fld>
            <a:endParaRPr lang="en-US" sz="1200"/>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C72A39-B355-FD42-8889-62D807BD43FC}" type="slidenum">
              <a:rPr lang="en-US" sz="1200"/>
              <a:pPr/>
              <a:t>15</a:t>
            </a:fld>
            <a:endParaRPr lang="en-US" sz="1200"/>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1EF49C-7A79-3741-B0D0-55AFF5A1806D}" type="slidenum">
              <a:rPr lang="en-US" sz="1200"/>
              <a:pPr/>
              <a:t>16</a:t>
            </a:fld>
            <a:endParaRPr lang="en-US" sz="1200"/>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BC76A9-F376-EA45-95C7-A5556DE44A33}" type="slidenum">
              <a:rPr lang="en-US" sz="1200"/>
              <a:pPr/>
              <a:t>17</a:t>
            </a:fld>
            <a:endParaRPr lang="en-US" sz="1200"/>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948598-FE1C-FA4C-A98F-F5D1D2950B57}" type="slidenum">
              <a:rPr lang="en-US" sz="1200"/>
              <a:pPr/>
              <a:t>18</a:t>
            </a:fld>
            <a:endParaRPr lang="en-US" sz="1200"/>
          </a:p>
        </p:txBody>
      </p:sp>
      <p:sp>
        <p:nvSpPr>
          <p:cNvPr id="19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519A7E-6F5E-794B-B389-3761FABCD64A}" type="slidenum">
              <a:rPr lang="en-US" sz="1200"/>
              <a:pPr/>
              <a:t>19</a:t>
            </a:fld>
            <a:endParaRPr lang="en-US" sz="1200"/>
          </a:p>
        </p:txBody>
      </p:sp>
      <p:sp>
        <p:nvSpPr>
          <p:cNvPr id="215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8BCBB9-88F1-C242-A581-FDE72D597C79}" type="slidenum">
              <a:rPr lang="en-US" sz="1200"/>
              <a:pPr/>
              <a:t>20</a:t>
            </a:fld>
            <a:endParaRPr lang="en-US" sz="1200"/>
          </a:p>
        </p:txBody>
      </p:sp>
      <p:sp>
        <p:nvSpPr>
          <p:cNvPr id="235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0AFB98-8D31-2B47-B7B0-3CBDC2666757}" type="slidenum">
              <a:rPr lang="en-US" sz="1200"/>
              <a:pPr/>
              <a:t>21</a:t>
            </a:fld>
            <a:endParaRPr lang="en-US" sz="1200"/>
          </a:p>
        </p:txBody>
      </p:sp>
      <p:sp>
        <p:nvSpPr>
          <p:cNvPr id="256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BCB7D6-B43C-6A4F-9B2A-3E759D08A1BE}" type="slidenum">
              <a:rPr lang="en-US" sz="1200"/>
              <a:pPr/>
              <a:t>4</a:t>
            </a:fld>
            <a:endParaRPr lang="en-US"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C3BF826-A92B-1F45-8B15-F0F77DB53C0A}" type="slidenum">
              <a:rPr lang="en-US" sz="1200"/>
              <a:pPr/>
              <a:t>5</a:t>
            </a:fld>
            <a:endParaRPr lang="en-US" sz="1200"/>
          </a:p>
        </p:txBody>
      </p:sp>
      <p:sp>
        <p:nvSpPr>
          <p:cNvPr id="112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8B1245-DC3B-BE48-9C19-7E2B5E4441C2}" type="slidenum">
              <a:rPr lang="en-US" sz="1200"/>
              <a:pPr/>
              <a:t>6</a:t>
            </a:fld>
            <a:endParaRPr lang="en-US" sz="1200"/>
          </a:p>
        </p:txBody>
      </p:sp>
      <p:sp>
        <p:nvSpPr>
          <p:cNvPr id="1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8C094D-CD5B-694D-B015-53CF5DA7E683}" type="slidenum">
              <a:rPr lang="en-US" sz="1200"/>
              <a:pPr/>
              <a:t>7</a:t>
            </a:fld>
            <a:endParaRPr lang="en-US" sz="1200"/>
          </a:p>
        </p:txBody>
      </p:sp>
      <p:sp>
        <p:nvSpPr>
          <p:cNvPr id="17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C8DF7A-6553-0047-BC90-E152D4022EC2}" type="slidenum">
              <a:rPr lang="en-US" sz="1200"/>
              <a:pPr/>
              <a:t>8</a:t>
            </a:fld>
            <a:endParaRPr lang="en-US" sz="1200"/>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FF32D-428D-7A4C-AE92-EB0007CB10EC}" type="slidenum">
              <a:rPr lang="en-US" sz="1200"/>
              <a:pPr/>
              <a:t>9</a:t>
            </a:fld>
            <a:endParaRPr lang="en-US" sz="1200"/>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ED5C92-FEE4-E547-B1E9-58268537504F}" type="slidenum">
              <a:rPr lang="en-US" sz="1200"/>
              <a:pPr/>
              <a:t>10</a:t>
            </a:fld>
            <a:endParaRPr lang="en-US" sz="1200"/>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A94A55-349A-2C4A-8DEE-9777328EA786}" type="slidenum">
              <a:rPr lang="en-US" sz="1200"/>
              <a:pPr/>
              <a:t>11</a:t>
            </a:fld>
            <a:endParaRPr lang="en-US" sz="1200"/>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19F7A-D66F-FE4C-B010-2825751EB3B1}"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100055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19F7A-D66F-FE4C-B010-2825751EB3B1}"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240872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19F7A-D66F-FE4C-B010-2825751EB3B1}"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307977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19F7A-D66F-FE4C-B010-2825751EB3B1}"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51182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19F7A-D66F-FE4C-B010-2825751EB3B1}"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62013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19F7A-D66F-FE4C-B010-2825751EB3B1}" type="datetimeFigureOut">
              <a:rPr lang="en-US" smtClean="0"/>
              <a:t>12/6/13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124253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19F7A-D66F-FE4C-B010-2825751EB3B1}" type="datetimeFigureOut">
              <a:rPr lang="en-US" smtClean="0"/>
              <a:t>12/6/13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89281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19F7A-D66F-FE4C-B010-2825751EB3B1}" type="datetimeFigureOut">
              <a:rPr lang="en-US" smtClean="0"/>
              <a:t>12/6/13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3540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19F7A-D66F-FE4C-B010-2825751EB3B1}" type="datetimeFigureOut">
              <a:rPr lang="en-US" smtClean="0"/>
              <a:t>12/6/13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283199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19F7A-D66F-FE4C-B010-2825751EB3B1}" type="datetimeFigureOut">
              <a:rPr lang="en-US" smtClean="0"/>
              <a:t>12/6/13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291930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19F7A-D66F-FE4C-B010-2825751EB3B1}" type="datetimeFigureOut">
              <a:rPr lang="en-US" smtClean="0"/>
              <a:t>12/6/13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8266-FBFD-B640-BF54-8BD4C6EFC671}" type="slidenum">
              <a:rPr lang="en-US" smtClean="0"/>
              <a:t>‹#›</a:t>
            </a:fld>
            <a:endParaRPr lang="en-US"/>
          </a:p>
        </p:txBody>
      </p:sp>
    </p:spTree>
    <p:extLst>
      <p:ext uri="{BB962C8B-B14F-4D97-AF65-F5344CB8AC3E}">
        <p14:creationId xmlns:p14="http://schemas.microsoft.com/office/powerpoint/2010/main" val="26277593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19F7A-D66F-FE4C-B010-2825751EB3B1}" type="datetimeFigureOut">
              <a:rPr lang="en-US" smtClean="0"/>
              <a:t>12/6/13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38266-FBFD-B640-BF54-8BD4C6EFC671}" type="slidenum">
              <a:rPr lang="en-US" smtClean="0"/>
              <a:t>‹#›</a:t>
            </a:fld>
            <a:endParaRPr lang="en-US"/>
          </a:p>
        </p:txBody>
      </p:sp>
    </p:spTree>
    <p:extLst>
      <p:ext uri="{BB962C8B-B14F-4D97-AF65-F5344CB8AC3E}">
        <p14:creationId xmlns:p14="http://schemas.microsoft.com/office/powerpoint/2010/main" val="339910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4.gif"/><Relationship Id="rId1" Type="http://schemas.microsoft.com/office/2007/relationships/media" Target="file://localhost/Users/holtz/classes/ay110/fall10/resources/Planet_reflex_200.gif" TargetMode="External"/><Relationship Id="rId2" Type="http://schemas.openxmlformats.org/officeDocument/2006/relationships/video" Target="file://localhost/Users/holtz/classes/ay110/fall10/resources/Planet_reflex_200.gi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exoplanets.org/massradiiframe.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6.xml"/><Relationship Id="rId5" Type="http://schemas.openxmlformats.org/officeDocument/2006/relationships/image" Target="../media/image4.gif"/><Relationship Id="rId1" Type="http://schemas.microsoft.com/office/2007/relationships/media" Target="file://localhost/Users/holtz/classes/ay110/fall10/resources/Planet_reflex_200.gif" TargetMode="External"/><Relationship Id="rId2" Type="http://schemas.openxmlformats.org/officeDocument/2006/relationships/video" Target="file://localhost/Users/holtz/classes/ay110/fall10/resources/Planet_reflex_200.gi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kepler.nasa.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270" y="723146"/>
            <a:ext cx="5762267" cy="1143000"/>
          </a:xfrm>
        </p:spPr>
        <p:txBody>
          <a:bodyPr>
            <a:normAutofit fontScale="90000"/>
          </a:bodyPr>
          <a:lstStyle/>
          <a:p>
            <a:r>
              <a:rPr lang="en-US" dirty="0" smtClean="0">
                <a:solidFill>
                  <a:srgbClr val="FF0000"/>
                </a:solidFill>
              </a:rPr>
              <a:t>Intelligent life in the Universe?</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The end of the class</a:t>
            </a:r>
            <a:endParaRPr lang="en-US" dirty="0">
              <a:solidFill>
                <a:srgbClr val="FF0000"/>
              </a:solidFill>
            </a:endParaRPr>
          </a:p>
        </p:txBody>
      </p:sp>
    </p:spTree>
    <p:extLst>
      <p:ext uri="{BB962C8B-B14F-4D97-AF65-F5344CB8AC3E}">
        <p14:creationId xmlns:p14="http://schemas.microsoft.com/office/powerpoint/2010/main" val="31203182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type="body" idx="1"/>
          </p:nvPr>
        </p:nvSpPr>
        <p:spPr>
          <a:xfrm>
            <a:off x="609600" y="838200"/>
            <a:ext cx="7772400" cy="4114800"/>
          </a:xfrm>
        </p:spPr>
        <p:txBody>
          <a:bodyPr>
            <a:normAutofit fontScale="92500" lnSpcReduction="10000"/>
          </a:bodyPr>
          <a:lstStyle/>
          <a:p>
            <a:pPr marL="609600" indent="-609600" eaLnBrk="1" hangingPunct="1">
              <a:lnSpc>
                <a:spcPct val="90000"/>
              </a:lnSpc>
              <a:buFontTx/>
              <a:buNone/>
            </a:pPr>
            <a:r>
              <a:rPr lang="en-US" sz="2400">
                <a:latin typeface="Arial" charset="0"/>
                <a:ea typeface="ＭＳ Ｐゴシック" charset="0"/>
                <a:cs typeface="ＭＳ Ｐゴシック" charset="0"/>
              </a:rPr>
              <a:t>If a planet is orbiting a star that is much more massive than the planet</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The gravitational pull of the star on the planet is stronger than the pull of the planet on the star</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The gravitational pull of the star on the planet is equal to the pull of the planet on the star, but the planet will accelerate more than the star</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The gravitational pull of the star on the planet is equal to the pull of the planet on the star, and both the planet and the star will have the same acceleration</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The gravitational pull of the star on the planet is equal to the pull of the planet on the star, but the star will accelerate more than the planet</a:t>
            </a:r>
          </a:p>
          <a:p>
            <a:pPr marL="609600" indent="-609600" eaLnBrk="1" hangingPunct="1">
              <a:lnSpc>
                <a:spcPct val="90000"/>
              </a:lnSpc>
              <a:buFontTx/>
              <a:buAutoNum type="alphaUcPeriod"/>
            </a:pPr>
            <a:endParaRPr lang="en-US" sz="2800">
              <a:latin typeface="Arial" charset="0"/>
              <a:ea typeface="ＭＳ Ｐゴシック" charset="0"/>
              <a:cs typeface="ＭＳ Ｐゴシック" charset="0"/>
            </a:endParaRPr>
          </a:p>
        </p:txBody>
      </p:sp>
    </p:spTree>
    <p:extLst>
      <p:ext uri="{BB962C8B-B14F-4D97-AF65-F5344CB8AC3E}">
        <p14:creationId xmlns:p14="http://schemas.microsoft.com/office/powerpoint/2010/main" val="816034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Finding planets indirectly</a:t>
            </a:r>
          </a:p>
        </p:txBody>
      </p:sp>
      <p:sp>
        <p:nvSpPr>
          <p:cNvPr id="44035" name="Rectangle 3"/>
          <p:cNvSpPr>
            <a:spLocks noGrp="1" noChangeArrowheads="1"/>
          </p:cNvSpPr>
          <p:nvPr>
            <p:ph type="body" idx="1"/>
          </p:nvPr>
        </p:nvSpPr>
        <p:spPr/>
        <p:txBody>
          <a:bodyPr/>
          <a:lstStyle/>
          <a:p>
            <a:pPr eaLnBrk="1" hangingPunct="1">
              <a:lnSpc>
                <a:spcPct val="90000"/>
              </a:lnSpc>
              <a:buFontTx/>
              <a:buNone/>
            </a:pPr>
            <a:endParaRPr lang="en-US" sz="2800">
              <a:latin typeface="Arial" charset="0"/>
              <a:ea typeface="ＭＳ Ｐゴシック" charset="0"/>
              <a:cs typeface="ＭＳ Ｐゴシック" charset="0"/>
            </a:endParaRPr>
          </a:p>
          <a:p>
            <a:pPr eaLnBrk="1" hangingPunct="1">
              <a:lnSpc>
                <a:spcPct val="90000"/>
              </a:lnSpc>
            </a:pPr>
            <a:r>
              <a:rPr lang="en-US" sz="2800">
                <a:latin typeface="Arial" charset="0"/>
                <a:ea typeface="ＭＳ Ｐゴシック" charset="0"/>
                <a:cs typeface="ＭＳ Ｐゴシック" charset="0"/>
              </a:rPr>
              <a:t>Gravitation pull of a planet on its parent star cause the star to make a small orbit</a:t>
            </a:r>
          </a:p>
          <a:p>
            <a:pPr lvl="1" eaLnBrk="1" hangingPunct="1">
              <a:lnSpc>
                <a:spcPct val="90000"/>
              </a:lnSpc>
            </a:pPr>
            <a:r>
              <a:rPr lang="en-US">
                <a:latin typeface="Arial" charset="0"/>
                <a:ea typeface="ＭＳ Ｐゴシック" charset="0"/>
              </a:rPr>
              <a:t>Orbit can</a:t>
            </a:r>
            <a:r>
              <a:rPr lang="ja-JP" altLang="en-US">
                <a:latin typeface="Arial" charset="0"/>
                <a:ea typeface="ＭＳ Ｐゴシック" charset="0"/>
              </a:rPr>
              <a:t>’</a:t>
            </a:r>
            <a:r>
              <a:rPr lang="en-US" altLang="ja-JP">
                <a:latin typeface="Arial" charset="0"/>
                <a:ea typeface="ＭＳ Ｐゴシック" charset="0"/>
              </a:rPr>
              <a:t>t be seen directly</a:t>
            </a:r>
          </a:p>
          <a:p>
            <a:pPr lvl="1" eaLnBrk="1" hangingPunct="1">
              <a:lnSpc>
                <a:spcPct val="90000"/>
              </a:lnSpc>
            </a:pPr>
            <a:r>
              <a:rPr lang="en-US">
                <a:latin typeface="Arial" charset="0"/>
                <a:ea typeface="ＭＳ Ｐゴシック" charset="0"/>
              </a:rPr>
              <a:t>But the motion can be detected by the Doppler shift if it is oriented correctly relative to our line of sight</a:t>
            </a:r>
            <a:endParaRPr lang="en-US" sz="2400">
              <a:latin typeface="Arial" charset="0"/>
              <a:ea typeface="ＭＳ Ｐゴシック" charset="0"/>
            </a:endParaRPr>
          </a:p>
        </p:txBody>
      </p:sp>
    </p:spTree>
    <p:extLst>
      <p:ext uri="{BB962C8B-B14F-4D97-AF65-F5344CB8AC3E}">
        <p14:creationId xmlns:p14="http://schemas.microsoft.com/office/powerpoint/2010/main" val="212824844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03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lanet_reflex_200.gif" descr="/Users/holtz/classes/ay110/fall10/resources/Planet_reflex_200.gi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905000" y="608013"/>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 Box 5"/>
          <p:cNvSpPr txBox="1">
            <a:spLocks noChangeArrowheads="1"/>
          </p:cNvSpPr>
          <p:nvPr/>
        </p:nvSpPr>
        <p:spPr bwMode="auto">
          <a:xfrm>
            <a:off x="1676400" y="6248400"/>
            <a:ext cx="6096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ja-JP" altLang="en-US"/>
              <a:t>“</a:t>
            </a:r>
            <a:r>
              <a:rPr lang="en-US" altLang="ja-JP"/>
              <a:t>Unblurred</a:t>
            </a:r>
            <a:r>
              <a:rPr lang="ja-JP" altLang="en-US"/>
              <a:t>”</a:t>
            </a:r>
            <a:r>
              <a:rPr lang="en-US" altLang="ja-JP"/>
              <a:t> view of a star with a planet</a:t>
            </a:r>
            <a:endParaRPr lang="en-US"/>
          </a:p>
        </p:txBody>
      </p:sp>
    </p:spTree>
    <p:extLst>
      <p:ext uri="{BB962C8B-B14F-4D97-AF65-F5344CB8AC3E}">
        <p14:creationId xmlns:p14="http://schemas.microsoft.com/office/powerpoint/2010/main" val="400939298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946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9460"/>
                                        </p:tgtEl>
                                      </p:cBhvr>
                                    </p:cmd>
                                  </p:childTnLst>
                                </p:cTn>
                              </p:par>
                            </p:childTnLst>
                          </p:cTn>
                        </p:par>
                      </p:childTnLst>
                    </p:cTn>
                  </p:par>
                </p:childTnLst>
              </p:cTn>
              <p:nextCondLst>
                <p:cond evt="onClick" delay="0">
                  <p:tgtEl>
                    <p:spTgt spid="19460"/>
                  </p:tgtEl>
                </p:cond>
              </p:nextCondLst>
            </p:seq>
            <p:video>
              <p:cMediaNode>
                <p:cTn id="7" fill="hold" display="0">
                  <p:stCondLst>
                    <p:cond delay="indefinite"/>
                  </p:stCondLst>
                  <p:endCondLst>
                    <p:cond evt="onNext" delay="0">
                      <p:tgtEl>
                        <p:sldTgt/>
                      </p:tgtEl>
                    </p:cond>
                    <p:cond evt="onPrev" delay="0">
                      <p:tgtEl>
                        <p:sldTgt/>
                      </p:tgtEl>
                    </p:cond>
                  </p:endCondLst>
                </p:cTn>
                <p:tgtEl>
                  <p:spTgt spid="1946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Extrasolar planet detections</a:t>
            </a:r>
          </a:p>
        </p:txBody>
      </p:sp>
      <p:sp>
        <p:nvSpPr>
          <p:cNvPr id="23555" name="Rectangle 3"/>
          <p:cNvSpPr>
            <a:spLocks noGrp="1" noChangeArrowheads="1"/>
          </p:cNvSpPr>
          <p:nvPr>
            <p:ph type="body" idx="1"/>
          </p:nvPr>
        </p:nvSpPr>
        <p:spPr/>
        <p:txBody>
          <a:bodyPr/>
          <a:lstStyle/>
          <a:p>
            <a:pPr eaLnBrk="1" hangingPunct="1">
              <a:lnSpc>
                <a:spcPct val="90000"/>
              </a:lnSpc>
            </a:pPr>
            <a:r>
              <a:rPr lang="en-US" sz="2800">
                <a:latin typeface="Arial" charset="0"/>
                <a:ea typeface="ＭＳ Ｐゴシック" charset="0"/>
                <a:cs typeface="ＭＳ Ｐゴシック" charset="0"/>
              </a:rPr>
              <a:t>Lots of planets (&gt;500!) have been detected</a:t>
            </a:r>
          </a:p>
          <a:p>
            <a:pPr eaLnBrk="1" hangingPunct="1">
              <a:lnSpc>
                <a:spcPct val="90000"/>
              </a:lnSpc>
            </a:pPr>
            <a:r>
              <a:rPr lang="en-US" sz="2800">
                <a:latin typeface="Arial" charset="0"/>
                <a:ea typeface="ＭＳ Ｐゴシック" charset="0"/>
                <a:cs typeface="ＭＳ Ｐゴシック" charset="0"/>
              </a:rPr>
              <a:t>With Doppler detections, you can tell something about the mass of the planet from how fast star is moving back and forth, and size of orbit from how long it takes to do a full cycle</a:t>
            </a:r>
          </a:p>
          <a:p>
            <a:pPr eaLnBrk="1" hangingPunct="1">
              <a:lnSpc>
                <a:spcPct val="90000"/>
              </a:lnSpc>
            </a:pPr>
            <a:r>
              <a:rPr lang="en-US" sz="2800">
                <a:latin typeface="Arial" charset="0"/>
                <a:ea typeface="ＭＳ Ｐゴシック" charset="0"/>
                <a:cs typeface="ＭＳ Ｐゴシック" charset="0"/>
              </a:rPr>
              <a:t>Many of the </a:t>
            </a:r>
            <a:r>
              <a:rPr lang="en-US" sz="2800">
                <a:latin typeface="Arial" charset="0"/>
                <a:ea typeface="ＭＳ Ｐゴシック" charset="0"/>
                <a:cs typeface="ＭＳ Ｐゴシック" charset="0"/>
                <a:hlinkClick r:id="rId3"/>
              </a:rPr>
              <a:t>extrasolar systems </a:t>
            </a:r>
            <a:r>
              <a:rPr lang="en-US" sz="2800">
                <a:latin typeface="Arial" charset="0"/>
                <a:ea typeface="ＭＳ Ｐゴシック" charset="0"/>
                <a:cs typeface="ＭＳ Ｐゴシック" charset="0"/>
              </a:rPr>
              <a:t>don</a:t>
            </a:r>
            <a:r>
              <a:rPr lang="ja-JP" altLang="en-US" sz="2800">
                <a:latin typeface="Arial" charset="0"/>
                <a:ea typeface="ＭＳ Ｐゴシック" charset="0"/>
                <a:cs typeface="ＭＳ Ｐゴシック" charset="0"/>
              </a:rPr>
              <a:t>’</a:t>
            </a:r>
            <a:r>
              <a:rPr lang="en-US" altLang="ja-JP" sz="2800">
                <a:latin typeface="Arial" charset="0"/>
                <a:ea typeface="ＭＳ Ｐゴシック" charset="0"/>
                <a:cs typeface="ＭＳ Ｐゴシック" charset="0"/>
              </a:rPr>
              <a:t>t seem much like ours, but a lot of this may be due to the sensitivity of experiments</a:t>
            </a:r>
          </a:p>
          <a:p>
            <a:pPr lvl="1" eaLnBrk="1" hangingPunct="1">
              <a:lnSpc>
                <a:spcPct val="90000"/>
              </a:lnSpc>
              <a:buFontTx/>
              <a:buNone/>
            </a:pPr>
            <a:endParaRPr lang="en-US" sz="2400">
              <a:latin typeface="Arial" charset="0"/>
              <a:ea typeface="ＭＳ Ｐゴシック" charset="0"/>
            </a:endParaRPr>
          </a:p>
          <a:p>
            <a:pPr eaLnBrk="1" hangingPunct="1">
              <a:lnSpc>
                <a:spcPct val="90000"/>
              </a:lnSpc>
            </a:pPr>
            <a:endParaRPr lang="en-US" sz="2800">
              <a:latin typeface="Arial" charset="0"/>
              <a:ea typeface="ＭＳ Ｐゴシック" charset="0"/>
              <a:cs typeface="ＭＳ Ｐゴシック" charset="0"/>
            </a:endParaRPr>
          </a:p>
        </p:txBody>
      </p:sp>
    </p:spTree>
    <p:extLst>
      <p:ext uri="{BB962C8B-B14F-4D97-AF65-F5344CB8AC3E}">
        <p14:creationId xmlns:p14="http://schemas.microsoft.com/office/powerpoint/2010/main" val="111114662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Rectangle 3"/>
          <p:cNvSpPr>
            <a:spLocks noGrp="1" noChangeArrowheads="1"/>
          </p:cNvSpPr>
          <p:nvPr>
            <p:ph type="body" idx="1"/>
          </p:nvPr>
        </p:nvSpPr>
        <p:spPr>
          <a:xfrm>
            <a:off x="685800" y="2362200"/>
            <a:ext cx="7772400" cy="3733800"/>
          </a:xfrm>
        </p:spPr>
        <p:txBody>
          <a:bodyPr>
            <a:normAutofit fontScale="92500"/>
          </a:bodyPr>
          <a:lstStyle/>
          <a:p>
            <a:pPr marL="609600" indent="-609600" eaLnBrk="1" hangingPunct="1">
              <a:lnSpc>
                <a:spcPct val="90000"/>
              </a:lnSpc>
              <a:buFontTx/>
              <a:buNone/>
            </a:pPr>
            <a:r>
              <a:rPr lang="en-US" sz="2800">
                <a:latin typeface="Arial" charset="0"/>
                <a:ea typeface="ＭＳ Ｐゴシック" charset="0"/>
                <a:cs typeface="ＭＳ Ｐゴシック" charset="0"/>
              </a:rPr>
              <a:t>Imagine you</a:t>
            </a:r>
            <a:r>
              <a:rPr lang="ja-JP" altLang="en-US" sz="2800">
                <a:latin typeface="Arial" charset="0"/>
                <a:ea typeface="ＭＳ Ｐゴシック" charset="0"/>
                <a:cs typeface="ＭＳ Ｐゴシック" charset="0"/>
              </a:rPr>
              <a:t>’</a:t>
            </a:r>
            <a:r>
              <a:rPr lang="en-US" altLang="ja-JP" sz="2800">
                <a:latin typeface="Arial" charset="0"/>
                <a:ea typeface="ＭＳ Ｐゴシック" charset="0"/>
                <a:cs typeface="ＭＳ Ｐゴシック" charset="0"/>
              </a:rPr>
              <a:t>re looking at a star that has a planet. At which location will the planet exert a stronger gravitational pull on its parent star, causing it to move faster?</a:t>
            </a:r>
          </a:p>
          <a:p>
            <a:pPr marL="609600" indent="-609600" eaLnBrk="1" hangingPunct="1">
              <a:lnSpc>
                <a:spcPct val="90000"/>
              </a:lnSpc>
              <a:buFontTx/>
              <a:buAutoNum type="alphaUcPeriod"/>
            </a:pPr>
            <a:r>
              <a:rPr lang="en-US" sz="2800">
                <a:latin typeface="Arial" charset="0"/>
                <a:ea typeface="ＭＳ Ｐゴシック" charset="0"/>
                <a:cs typeface="ＭＳ Ｐゴシック" charset="0"/>
              </a:rPr>
              <a:t>Position A</a:t>
            </a:r>
          </a:p>
          <a:p>
            <a:pPr marL="609600" indent="-609600" eaLnBrk="1" hangingPunct="1">
              <a:lnSpc>
                <a:spcPct val="90000"/>
              </a:lnSpc>
              <a:buFontTx/>
              <a:buAutoNum type="alphaUcPeriod"/>
            </a:pPr>
            <a:r>
              <a:rPr lang="en-US" sz="2800">
                <a:latin typeface="Arial" charset="0"/>
                <a:ea typeface="ＭＳ Ｐゴシック" charset="0"/>
                <a:cs typeface="ＭＳ Ｐゴシック" charset="0"/>
              </a:rPr>
              <a:t>Position B</a:t>
            </a:r>
          </a:p>
          <a:p>
            <a:pPr marL="609600" indent="-609600" eaLnBrk="1" hangingPunct="1">
              <a:lnSpc>
                <a:spcPct val="90000"/>
              </a:lnSpc>
              <a:buFontTx/>
              <a:buAutoNum type="alphaUcPeriod"/>
            </a:pPr>
            <a:r>
              <a:rPr lang="en-US" sz="2800">
                <a:latin typeface="Arial" charset="0"/>
                <a:ea typeface="ＭＳ Ｐゴシック" charset="0"/>
                <a:cs typeface="ＭＳ Ｐゴシック" charset="0"/>
              </a:rPr>
              <a:t>Both positions will make the star move at the same speed</a:t>
            </a:r>
          </a:p>
          <a:p>
            <a:pPr marL="609600" indent="-609600" eaLnBrk="1" hangingPunct="1">
              <a:lnSpc>
                <a:spcPct val="90000"/>
              </a:lnSpc>
              <a:buFontTx/>
              <a:buAutoNum type="alphaUcPeriod"/>
            </a:pPr>
            <a:r>
              <a:rPr lang="en-US" sz="2800">
                <a:latin typeface="Arial" charset="0"/>
                <a:ea typeface="ＭＳ Ｐゴシック" charset="0"/>
                <a:cs typeface="ＭＳ Ｐゴシック" charset="0"/>
              </a:rPr>
              <a:t>Neither position will make the star move at all</a:t>
            </a:r>
          </a:p>
        </p:txBody>
      </p:sp>
      <p:pic>
        <p:nvPicPr>
          <p:cNvPr id="67586" name="Picture 4" descr="extras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64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8356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Rectangle 3"/>
          <p:cNvSpPr>
            <a:spLocks noGrp="1" noChangeArrowheads="1"/>
          </p:cNvSpPr>
          <p:nvPr>
            <p:ph type="body" idx="1"/>
          </p:nvPr>
        </p:nvSpPr>
        <p:spPr>
          <a:xfrm>
            <a:off x="609600" y="3048000"/>
            <a:ext cx="7772400" cy="4114800"/>
          </a:xfrm>
        </p:spPr>
        <p:txBody>
          <a:bodyPr/>
          <a:lstStyle/>
          <a:p>
            <a:pPr marL="609600" indent="-609600" eaLnBrk="1" hangingPunct="1">
              <a:lnSpc>
                <a:spcPct val="90000"/>
              </a:lnSpc>
              <a:buFontTx/>
              <a:buNone/>
            </a:pPr>
            <a:r>
              <a:rPr lang="en-US" sz="2400">
                <a:latin typeface="Arial" charset="0"/>
                <a:ea typeface="ＭＳ Ｐゴシック" charset="0"/>
                <a:cs typeface="ＭＳ Ｐゴシック" charset="0"/>
              </a:rPr>
              <a:t>Imagine you</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re looking at a star that has a planet. If planet B has more mass than planet A (both are at same distance), which  planet will exert a stronger gravitational pull on its parent star, causing it to move faster?</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Planet A</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Planet B</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Both planets will make the star move at the same speed</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Neither planet will make the star move at all</a:t>
            </a:r>
            <a:endParaRPr lang="en-US" sz="2800">
              <a:latin typeface="Arial" charset="0"/>
              <a:ea typeface="ＭＳ Ｐゴシック" charset="0"/>
              <a:cs typeface="ＭＳ Ｐゴシック" charset="0"/>
            </a:endParaRPr>
          </a:p>
          <a:p>
            <a:pPr marL="609600" indent="-609600" eaLnBrk="1" hangingPunct="1">
              <a:lnSpc>
                <a:spcPct val="90000"/>
              </a:lnSpc>
              <a:buFontTx/>
              <a:buAutoNum type="alphaUcPeriod"/>
            </a:pPr>
            <a:endParaRPr lang="en-US" sz="2800">
              <a:latin typeface="Arial" charset="0"/>
              <a:ea typeface="ＭＳ Ｐゴシック" charset="0"/>
              <a:cs typeface="ＭＳ Ｐゴシック" charset="0"/>
            </a:endParaRPr>
          </a:p>
        </p:txBody>
      </p:sp>
      <p:pic>
        <p:nvPicPr>
          <p:cNvPr id="69634" name="Picture 4" descr="extrasol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7200"/>
            <a:ext cx="3657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0665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Extrasolar planet detections</a:t>
            </a:r>
          </a:p>
        </p:txBody>
      </p:sp>
      <p:sp>
        <p:nvSpPr>
          <p:cNvPr id="71682"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Most extrasolar planets that have been discovered are relatively massive, the mass of Jupiter or larger</a:t>
            </a:r>
          </a:p>
          <a:p>
            <a:pPr eaLnBrk="1" hangingPunct="1"/>
            <a:r>
              <a:rPr lang="en-US">
                <a:latin typeface="Arial" charset="0"/>
                <a:ea typeface="ＭＳ Ｐゴシック" charset="0"/>
                <a:cs typeface="ＭＳ Ｐゴシック" charset="0"/>
              </a:rPr>
              <a:t>Much of this is probably a selection effect</a:t>
            </a:r>
          </a:p>
          <a:p>
            <a:pPr eaLnBrk="1" hangingPunct="1"/>
            <a:r>
              <a:rPr lang="en-US">
                <a:latin typeface="Arial" charset="0"/>
                <a:ea typeface="ＭＳ Ｐゴシック" charset="0"/>
                <a:cs typeface="ＭＳ Ｐゴシック" charset="0"/>
              </a:rPr>
              <a:t>As techniques continue to improve, lower mass planets are being detected!</a:t>
            </a:r>
          </a:p>
        </p:txBody>
      </p:sp>
    </p:spTree>
    <p:extLst>
      <p:ext uri="{BB962C8B-B14F-4D97-AF65-F5344CB8AC3E}">
        <p14:creationId xmlns:p14="http://schemas.microsoft.com/office/powerpoint/2010/main" val="13583333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609600"/>
            <a:ext cx="5181600" cy="1143000"/>
          </a:xfrm>
        </p:spPr>
        <p:txBody>
          <a:bodyPr/>
          <a:lstStyle/>
          <a:p>
            <a:pPr eaLnBrk="1" hangingPunct="1"/>
            <a:r>
              <a:rPr lang="en-US">
                <a:latin typeface="Arial" charset="0"/>
                <a:ea typeface="ＭＳ Ｐゴシック" charset="0"/>
                <a:cs typeface="ＭＳ Ｐゴシック" charset="0"/>
              </a:rPr>
              <a:t>Gliese 581</a:t>
            </a:r>
          </a:p>
        </p:txBody>
      </p:sp>
      <p:sp>
        <p:nvSpPr>
          <p:cNvPr id="73730" name="Rectangle 3"/>
          <p:cNvSpPr>
            <a:spLocks noGrp="1" noChangeArrowheads="1"/>
          </p:cNvSpPr>
          <p:nvPr>
            <p:ph type="body" idx="1"/>
          </p:nvPr>
        </p:nvSpPr>
        <p:spPr>
          <a:xfrm>
            <a:off x="685800" y="1981200"/>
            <a:ext cx="4800600" cy="4648200"/>
          </a:xfrm>
        </p:spPr>
        <p:txBody>
          <a:bodyPr>
            <a:normAutofit lnSpcReduction="10000"/>
          </a:bodyPr>
          <a:lstStyle/>
          <a:p>
            <a:pPr eaLnBrk="1" hangingPunct="1">
              <a:lnSpc>
                <a:spcPct val="90000"/>
              </a:lnSpc>
            </a:pPr>
            <a:r>
              <a:rPr lang="en-US" sz="2800">
                <a:latin typeface="Arial" charset="0"/>
                <a:ea typeface="ＭＳ Ｐゴシック" charset="0"/>
                <a:cs typeface="ＭＳ Ｐゴシック" charset="0"/>
              </a:rPr>
              <a:t>Multiple planet system with a planet in a habitable zone?</a:t>
            </a:r>
          </a:p>
          <a:p>
            <a:pPr lvl="1" eaLnBrk="1" hangingPunct="1">
              <a:lnSpc>
                <a:spcPct val="90000"/>
              </a:lnSpc>
            </a:pPr>
            <a:r>
              <a:rPr lang="en-US" sz="2400">
                <a:latin typeface="Arial" charset="0"/>
                <a:ea typeface="ＭＳ Ｐゴシック" charset="0"/>
              </a:rPr>
              <a:t>Low mass M star, so habitable planets are close</a:t>
            </a:r>
          </a:p>
          <a:p>
            <a:pPr lvl="1" eaLnBrk="1" hangingPunct="1">
              <a:lnSpc>
                <a:spcPct val="90000"/>
              </a:lnSpc>
            </a:pPr>
            <a:r>
              <a:rPr lang="en-US" sz="2400">
                <a:latin typeface="Arial" charset="0"/>
                <a:ea typeface="ＭＳ Ｐゴシック" charset="0"/>
              </a:rPr>
              <a:t>Seven planets have been suggested!</a:t>
            </a:r>
          </a:p>
          <a:p>
            <a:pPr lvl="1" eaLnBrk="1" hangingPunct="1">
              <a:lnSpc>
                <a:spcPct val="90000"/>
              </a:lnSpc>
            </a:pPr>
            <a:r>
              <a:rPr lang="en-US" sz="2400">
                <a:latin typeface="Arial" charset="0"/>
                <a:ea typeface="ＭＳ Ｐゴシック" charset="0"/>
              </a:rPr>
              <a:t>Gliese 581g has a period of 37 days and is predicted to be in the habitable zone!</a:t>
            </a:r>
          </a:p>
          <a:p>
            <a:pPr lvl="1" eaLnBrk="1" hangingPunct="1">
              <a:lnSpc>
                <a:spcPct val="90000"/>
              </a:lnSpc>
            </a:pPr>
            <a:r>
              <a:rPr lang="en-US" sz="2400">
                <a:latin typeface="Arial" charset="0"/>
                <a:ea typeface="ＭＳ Ｐゴシック" charset="0"/>
              </a:rPr>
              <a:t>Gl 581g is </a:t>
            </a:r>
            <a:r>
              <a:rPr lang="ja-JP" altLang="en-US" sz="2400">
                <a:latin typeface="Arial" charset="0"/>
                <a:ea typeface="ＭＳ Ｐゴシック" charset="0"/>
              </a:rPr>
              <a:t>“</a:t>
            </a:r>
            <a:r>
              <a:rPr lang="en-US" altLang="ja-JP" sz="2400">
                <a:latin typeface="Arial" charset="0"/>
                <a:ea typeface="ＭＳ Ｐゴシック" charset="0"/>
              </a:rPr>
              <a:t>tidally locked</a:t>
            </a:r>
            <a:r>
              <a:rPr lang="ja-JP" altLang="en-US" sz="2400">
                <a:latin typeface="Arial" charset="0"/>
                <a:ea typeface="ＭＳ Ｐゴシック" charset="0"/>
              </a:rPr>
              <a:t>”</a:t>
            </a:r>
            <a:r>
              <a:rPr lang="en-US" altLang="ja-JP" sz="2400">
                <a:latin typeface="Arial" charset="0"/>
                <a:ea typeface="ＭＳ Ｐゴシック" charset="0"/>
              </a:rPr>
              <a:t> to star, meaning same side always faces the stars</a:t>
            </a:r>
            <a:endParaRPr lang="en-US" sz="2400">
              <a:latin typeface="Arial" charset="0"/>
              <a:ea typeface="ＭＳ Ｐゴシック" charset="0"/>
            </a:endParaRPr>
          </a:p>
        </p:txBody>
      </p:sp>
      <p:pic>
        <p:nvPicPr>
          <p:cNvPr id="73731" name="Picture 4" descr="GJ581or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75" y="381000"/>
            <a:ext cx="30702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9242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normAutofit fontScale="90000"/>
          </a:bodyPr>
          <a:lstStyle/>
          <a:p>
            <a:r>
              <a:rPr lang="en-US">
                <a:latin typeface="Arial" charset="0"/>
                <a:ea typeface="ＭＳ Ｐゴシック" charset="0"/>
                <a:cs typeface="ＭＳ Ｐゴシック" charset="0"/>
              </a:rPr>
              <a:t>Another detection methods: transits</a:t>
            </a:r>
          </a:p>
        </p:txBody>
      </p:sp>
      <p:sp>
        <p:nvSpPr>
          <p:cNvPr id="18435" name="Rectangle 3"/>
          <p:cNvSpPr>
            <a:spLocks noGrp="1" noChangeArrowheads="1"/>
          </p:cNvSpPr>
          <p:nvPr>
            <p:ph type="body" idx="1"/>
          </p:nvPr>
        </p:nvSpPr>
        <p:spPr/>
        <p:txBody>
          <a:bodyPr/>
          <a:lstStyle/>
          <a:p>
            <a:r>
              <a:rPr lang="en-US" sz="2400">
                <a:latin typeface="Arial" charset="0"/>
                <a:ea typeface="ＭＳ Ｐゴシック" charset="0"/>
                <a:cs typeface="ＭＳ Ｐゴシック" charset="0"/>
              </a:rPr>
              <a:t>There</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s another way to detect planets by looking at the parent star, but not from the Doppler shift but by looking at the brightness of the star</a:t>
            </a:r>
          </a:p>
          <a:p>
            <a:r>
              <a:rPr lang="en-US" sz="2400">
                <a:latin typeface="Arial" charset="0"/>
                <a:ea typeface="ＭＳ Ｐゴシック" charset="0"/>
                <a:cs typeface="ＭＳ Ｐゴシック" charset="0"/>
              </a:rPr>
              <a:t>If there</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s a planet, and the system is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edge-on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to our line of sight, the planet will periodically pass in front of the star</a:t>
            </a:r>
          </a:p>
          <a:p>
            <a:r>
              <a:rPr lang="en-US" sz="2400">
                <a:latin typeface="Arial" charset="0"/>
                <a:ea typeface="ＭＳ Ｐゴシック" charset="0"/>
                <a:cs typeface="ＭＳ Ｐゴシック" charset="0"/>
              </a:rPr>
              <a:t>The star will get a tiny bit dimmer when this happens</a:t>
            </a:r>
          </a:p>
        </p:txBody>
      </p:sp>
      <p:pic>
        <p:nvPicPr>
          <p:cNvPr id="4" name="Planet_reflex_200.gif" descr="/Users/holtz/classes/ay110/fall10/resources/Planet_reflex_200.gi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586508" y="4421733"/>
            <a:ext cx="2017637" cy="20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33259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transitschema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4013"/>
            <a:ext cx="8382000" cy="617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1755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85800" y="381323"/>
            <a:ext cx="7772400" cy="4114800"/>
          </a:xfrm>
        </p:spPr>
        <p:txBody>
          <a:bodyPr>
            <a:noAutofit/>
          </a:bodyPr>
          <a:lstStyle/>
          <a:p>
            <a:pPr marL="0" indent="0">
              <a:buNone/>
            </a:pPr>
            <a:endParaRPr lang="en-US" sz="2400" dirty="0" smtClean="0"/>
          </a:p>
          <a:p>
            <a:r>
              <a:rPr lang="en-US" sz="2400" dirty="0" smtClean="0"/>
              <a:t>Assignments this week</a:t>
            </a:r>
          </a:p>
          <a:p>
            <a:pPr lvl="1"/>
            <a:r>
              <a:rPr lang="en-US" sz="2400" dirty="0" smtClean="0"/>
              <a:t>Class evaluations for a 100% lab grade, due by weekend!</a:t>
            </a:r>
          </a:p>
          <a:p>
            <a:pPr lvl="1"/>
            <a:r>
              <a:rPr lang="en-US" sz="2400" dirty="0" smtClean="0"/>
              <a:t>Canvas post-class assessment: one homework grade, due before final on Wednesday</a:t>
            </a:r>
          </a:p>
          <a:p>
            <a:pPr lvl="1"/>
            <a:r>
              <a:rPr lang="en-US" sz="2400" dirty="0" smtClean="0"/>
              <a:t>Canvas </a:t>
            </a:r>
            <a:r>
              <a:rPr lang="en-US" sz="2400" dirty="0" err="1" smtClean="0"/>
              <a:t>homeworks</a:t>
            </a:r>
            <a:r>
              <a:rPr lang="en-US" sz="2400" dirty="0" smtClean="0"/>
              <a:t> have been opened for inspection</a:t>
            </a:r>
          </a:p>
          <a:p>
            <a:r>
              <a:rPr lang="en-US" sz="2400" dirty="0" smtClean="0"/>
              <a:t>Final next Wednesday, 10:30-12:30</a:t>
            </a:r>
          </a:p>
          <a:p>
            <a:pPr lvl="1"/>
            <a:r>
              <a:rPr lang="en-US" sz="2400" dirty="0" smtClean="0"/>
              <a:t>Cumulative</a:t>
            </a:r>
          </a:p>
          <a:p>
            <a:pPr lvl="1"/>
            <a:r>
              <a:rPr lang="en-US" sz="2400" dirty="0" smtClean="0"/>
              <a:t>extra emphasis on material since last midterm</a:t>
            </a:r>
          </a:p>
          <a:p>
            <a:r>
              <a:rPr lang="en-US" sz="2400" dirty="0" smtClean="0"/>
              <a:t>CLICKER RETURN !!!</a:t>
            </a:r>
            <a:endParaRPr lang="en-US" sz="2400" dirty="0"/>
          </a:p>
        </p:txBody>
      </p:sp>
    </p:spTree>
    <p:extLst>
      <p:ext uri="{BB962C8B-B14F-4D97-AF65-F5344CB8AC3E}">
        <p14:creationId xmlns:p14="http://schemas.microsoft.com/office/powerpoint/2010/main" val="18129438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Transits and Kepler mission</a:t>
            </a:r>
          </a:p>
        </p:txBody>
      </p:sp>
      <p:sp>
        <p:nvSpPr>
          <p:cNvPr id="22531" name="Rectangle 3"/>
          <p:cNvSpPr>
            <a:spLocks noGrp="1" noChangeArrowheads="1"/>
          </p:cNvSpPr>
          <p:nvPr>
            <p:ph type="body" idx="1"/>
          </p:nvPr>
        </p:nvSpPr>
        <p:spPr/>
        <p:txBody>
          <a:bodyPr/>
          <a:lstStyle/>
          <a:p>
            <a:r>
              <a:rPr lang="en-US">
                <a:latin typeface="Arial" charset="0"/>
                <a:ea typeface="ＭＳ Ｐゴシック" charset="0"/>
                <a:cs typeface="ＭＳ Ｐゴシック" charset="0"/>
              </a:rPr>
              <a:t>Problem: dimming is small, determined by relative size of planet and star</a:t>
            </a:r>
          </a:p>
          <a:p>
            <a:pPr lvl="1"/>
            <a:r>
              <a:rPr lang="en-US">
                <a:latin typeface="Arial" charset="0"/>
                <a:ea typeface="ＭＳ Ｐゴシック" charset="0"/>
              </a:rPr>
              <a:t>Very small for Earth sized planets!</a:t>
            </a:r>
          </a:p>
          <a:p>
            <a:r>
              <a:rPr lang="en-US">
                <a:latin typeface="Arial" charset="0"/>
                <a:ea typeface="ＭＳ Ｐゴシック" charset="0"/>
                <a:cs typeface="ＭＳ Ｐゴシック" charset="0"/>
              </a:rPr>
              <a:t>Has been detected for large planets</a:t>
            </a:r>
          </a:p>
          <a:p>
            <a:r>
              <a:rPr lang="en-US">
                <a:latin typeface="Arial" charset="0"/>
                <a:ea typeface="ＭＳ Ｐゴシック" charset="0"/>
                <a:cs typeface="ＭＳ Ｐゴシック" charset="0"/>
                <a:hlinkClick r:id="rId3"/>
              </a:rPr>
              <a:t>Kepler mission </a:t>
            </a:r>
            <a:r>
              <a:rPr lang="en-US">
                <a:latin typeface="Arial" charset="0"/>
                <a:ea typeface="ＭＳ Ｐゴシック" charset="0"/>
                <a:cs typeface="ＭＳ Ｐゴシック" charset="0"/>
              </a:rPr>
              <a:t>is currently searching for Earth-sized planets!</a:t>
            </a:r>
          </a:p>
        </p:txBody>
      </p:sp>
    </p:spTree>
    <p:extLst>
      <p:ext uri="{BB962C8B-B14F-4D97-AF65-F5344CB8AC3E}">
        <p14:creationId xmlns:p14="http://schemas.microsoft.com/office/powerpoint/2010/main" val="274294528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228600"/>
            <a:ext cx="7772400" cy="1143000"/>
          </a:xfrm>
        </p:spPr>
        <p:txBody>
          <a:bodyPr/>
          <a:lstStyle/>
          <a:p>
            <a:r>
              <a:rPr lang="en-US">
                <a:latin typeface="Arial" charset="0"/>
                <a:ea typeface="ＭＳ Ｐゴシック" charset="0"/>
                <a:cs typeface="ＭＳ Ｐゴシック" charset="0"/>
              </a:rPr>
              <a:t>Possibilities from transits</a:t>
            </a:r>
          </a:p>
        </p:txBody>
      </p:sp>
      <p:sp>
        <p:nvSpPr>
          <p:cNvPr id="24579" name="Rectangle 3"/>
          <p:cNvSpPr>
            <a:spLocks noGrp="1" noChangeArrowheads="1"/>
          </p:cNvSpPr>
          <p:nvPr>
            <p:ph type="body" idx="1"/>
          </p:nvPr>
        </p:nvSpPr>
        <p:spPr>
          <a:xfrm>
            <a:off x="685800" y="1600200"/>
            <a:ext cx="7772400" cy="5257800"/>
          </a:xfrm>
        </p:spPr>
        <p:txBody>
          <a:bodyPr>
            <a:normAutofit lnSpcReduction="10000"/>
          </a:bodyPr>
          <a:lstStyle/>
          <a:p>
            <a:pPr>
              <a:lnSpc>
                <a:spcPct val="90000"/>
              </a:lnSpc>
            </a:pPr>
            <a:r>
              <a:rPr lang="en-US" sz="2400" dirty="0">
                <a:latin typeface="Arial" charset="0"/>
                <a:ea typeface="ＭＳ Ｐゴシック" charset="0"/>
                <a:cs typeface="ＭＳ Ｐゴシック" charset="0"/>
              </a:rPr>
              <a:t>Amount of dimming in a transit tells you the size of the planet</a:t>
            </a:r>
          </a:p>
          <a:p>
            <a:pPr>
              <a:lnSpc>
                <a:spcPct val="90000"/>
              </a:lnSpc>
            </a:pPr>
            <a:r>
              <a:rPr lang="en-US" sz="2400" dirty="0">
                <a:latin typeface="Arial" charset="0"/>
                <a:ea typeface="ＭＳ Ｐゴシック" charset="0"/>
                <a:cs typeface="ＭＳ Ｐゴシック" charset="0"/>
              </a:rPr>
              <a:t>If you make a Doppler detection as well, you get the mass</a:t>
            </a:r>
          </a:p>
          <a:p>
            <a:pPr>
              <a:lnSpc>
                <a:spcPct val="90000"/>
              </a:lnSpc>
            </a:pPr>
            <a:r>
              <a:rPr lang="en-US" sz="2400" dirty="0">
                <a:latin typeface="Arial" charset="0"/>
                <a:ea typeface="ＭＳ Ｐゴシック" charset="0"/>
                <a:cs typeface="ＭＳ Ｐゴシック" charset="0"/>
              </a:rPr>
              <a:t>Combining mass and size, you get the density! Hints about what the planet might be made of….</a:t>
            </a:r>
          </a:p>
          <a:p>
            <a:pPr>
              <a:lnSpc>
                <a:spcPct val="90000"/>
              </a:lnSpc>
            </a:pPr>
            <a:r>
              <a:rPr lang="en-US" sz="2400" dirty="0">
                <a:latin typeface="Arial" charset="0"/>
                <a:ea typeface="ＭＳ Ｐゴシック" charset="0"/>
                <a:cs typeface="ＭＳ Ｐゴシック" charset="0"/>
              </a:rPr>
              <a:t>In principle, during a transit a small bit of light from the star passes through the atmosphere of a planet (if it has one), so you might be able to measure something about atmospheric composition…</a:t>
            </a:r>
            <a:r>
              <a:rPr lang="en-US" sz="2400" dirty="0" smtClean="0">
                <a:latin typeface="Arial" charset="0"/>
                <a:ea typeface="ＭＳ Ｐゴシック" charset="0"/>
                <a:cs typeface="ＭＳ Ｐゴシック" charset="0"/>
              </a:rPr>
              <a:t>.</a:t>
            </a:r>
          </a:p>
          <a:p>
            <a:pPr>
              <a:lnSpc>
                <a:spcPct val="90000"/>
              </a:lnSpc>
            </a:pPr>
            <a:endParaRPr lang="en-US" sz="2400" dirty="0">
              <a:latin typeface="Arial" charset="0"/>
              <a:ea typeface="ＭＳ Ｐゴシック" charset="0"/>
              <a:cs typeface="ＭＳ Ｐゴシック" charset="0"/>
            </a:endParaRPr>
          </a:p>
          <a:p>
            <a:pPr>
              <a:lnSpc>
                <a:spcPct val="90000"/>
              </a:lnSpc>
            </a:pPr>
            <a:r>
              <a:rPr lang="en-US" sz="2400" dirty="0" smtClean="0">
                <a:latin typeface="Arial" charset="0"/>
                <a:ea typeface="ＭＳ Ｐゴシック" charset="0"/>
                <a:cs typeface="ＭＳ Ｐゴシック" charset="0"/>
              </a:rPr>
              <a:t>Very exciting times for planet discovery: </a:t>
            </a:r>
            <a:r>
              <a:rPr lang="en-US" sz="2400" dirty="0" err="1" smtClean="0">
                <a:latin typeface="Arial" charset="0"/>
                <a:ea typeface="ＭＳ Ｐゴシック" charset="0"/>
                <a:cs typeface="ＭＳ Ｐゴシック" charset="0"/>
              </a:rPr>
              <a:t>Kepler</a:t>
            </a:r>
            <a:r>
              <a:rPr lang="en-US" sz="2400" dirty="0" smtClean="0">
                <a:latin typeface="Arial" charset="0"/>
                <a:ea typeface="ＭＳ Ｐゴシック" charset="0"/>
                <a:cs typeface="ＭＳ Ｐゴシック" charset="0"/>
              </a:rPr>
              <a:t> has thousands of candidates</a:t>
            </a:r>
          </a:p>
          <a:p>
            <a:pPr>
              <a:lnSpc>
                <a:spcPct val="90000"/>
              </a:lnSpc>
            </a:pPr>
            <a:r>
              <a:rPr lang="en-US" sz="2400" dirty="0" smtClean="0">
                <a:latin typeface="Arial" charset="0"/>
                <a:ea typeface="ＭＳ Ｐゴシック" charset="0"/>
                <a:cs typeface="ＭＳ Ｐゴシック" charset="0"/>
              </a:rPr>
              <a:t>Unfortunately, </a:t>
            </a:r>
            <a:r>
              <a:rPr lang="en-US" sz="2400" dirty="0" err="1" smtClean="0">
                <a:latin typeface="Arial" charset="0"/>
                <a:ea typeface="ＭＳ Ｐゴシック" charset="0"/>
                <a:cs typeface="ＭＳ Ｐゴシック" charset="0"/>
              </a:rPr>
              <a:t>Kepler</a:t>
            </a:r>
            <a:r>
              <a:rPr lang="en-US" sz="2400" dirty="0" smtClean="0">
                <a:latin typeface="Arial" charset="0"/>
                <a:ea typeface="ＭＳ Ｐゴシック" charset="0"/>
                <a:cs typeface="ＭＳ Ｐゴシック" charset="0"/>
              </a:rPr>
              <a:t> satellite has recently stopped working…..</a:t>
            </a: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4371510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ASTR110 : Introduction to Astronomy</a:t>
            </a:r>
            <a:endParaRPr lang="en-US" dirty="0"/>
          </a:p>
        </p:txBody>
      </p:sp>
      <p:sp>
        <p:nvSpPr>
          <p:cNvPr id="3" name="Content Placeholder 2"/>
          <p:cNvSpPr>
            <a:spLocks noGrp="1"/>
          </p:cNvSpPr>
          <p:nvPr>
            <p:ph idx="1"/>
          </p:nvPr>
        </p:nvSpPr>
        <p:spPr/>
        <p:txBody>
          <a:bodyPr>
            <a:normAutofit fontScale="92500" lnSpcReduction="10000"/>
          </a:bodyPr>
          <a:lstStyle/>
          <a:p>
            <a:pPr marL="571500" indent="-571500">
              <a:buAutoNum type="romanUcPeriod"/>
            </a:pPr>
            <a:r>
              <a:rPr lang="en-US" dirty="0" smtClean="0"/>
              <a:t>Astronomy and Science</a:t>
            </a:r>
          </a:p>
          <a:p>
            <a:pPr marL="571500" indent="-571500">
              <a:buAutoNum type="romanUcPeriod"/>
            </a:pPr>
            <a:r>
              <a:rPr lang="en-US" dirty="0" smtClean="0"/>
              <a:t>Astronomy by eye: motions in the Sky</a:t>
            </a:r>
          </a:p>
          <a:p>
            <a:pPr marL="571500" indent="-571500">
              <a:buAutoNum type="romanUcPeriod"/>
            </a:pPr>
            <a:r>
              <a:rPr lang="en-US" dirty="0" smtClean="0"/>
              <a:t>Overview of the Universe</a:t>
            </a:r>
          </a:p>
          <a:p>
            <a:pPr marL="571500" indent="-571500">
              <a:buAutoNum type="romanUcPeriod"/>
            </a:pPr>
            <a:r>
              <a:rPr lang="en-US" dirty="0" smtClean="0"/>
              <a:t>The Physical Basis of Astronomy: Gravity </a:t>
            </a:r>
            <a:r>
              <a:rPr lang="en-US" smtClean="0"/>
              <a:t>and </a:t>
            </a:r>
            <a:r>
              <a:rPr lang="en-US" smtClean="0"/>
              <a:t>Light</a:t>
            </a:r>
            <a:endParaRPr lang="en-US" dirty="0" smtClean="0"/>
          </a:p>
          <a:p>
            <a:pPr marL="571500" indent="-571500">
              <a:buAutoNum type="romanUcPeriod"/>
            </a:pPr>
            <a:r>
              <a:rPr lang="en-US" dirty="0" smtClean="0"/>
              <a:t>Interesting questions in Astronomy: </a:t>
            </a:r>
          </a:p>
          <a:p>
            <a:pPr marL="0" indent="0">
              <a:buNone/>
            </a:pPr>
            <a:r>
              <a:rPr lang="en-US" dirty="0"/>
              <a:t> </a:t>
            </a:r>
            <a:r>
              <a:rPr lang="en-US" dirty="0" smtClean="0"/>
              <a:t>      - how do stars work and evolve</a:t>
            </a:r>
          </a:p>
          <a:p>
            <a:pPr marL="0" indent="0">
              <a:buNone/>
            </a:pPr>
            <a:r>
              <a:rPr lang="en-US" dirty="0"/>
              <a:t> </a:t>
            </a:r>
            <a:r>
              <a:rPr lang="en-US" dirty="0" smtClean="0"/>
              <a:t>      - possibilities and searches for life in the Solar System and the Universe</a:t>
            </a:r>
            <a:endParaRPr lang="en-US" dirty="0"/>
          </a:p>
        </p:txBody>
      </p:sp>
    </p:spTree>
    <p:extLst>
      <p:ext uri="{BB962C8B-B14F-4D97-AF65-F5344CB8AC3E}">
        <p14:creationId xmlns:p14="http://schemas.microsoft.com/office/powerpoint/2010/main" val="2226881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Process of science</a:t>
            </a:r>
            <a:endParaRPr lang="en-US" dirty="0"/>
          </a:p>
        </p:txBody>
      </p:sp>
      <p:sp>
        <p:nvSpPr>
          <p:cNvPr id="3" name="Content Placeholder 2"/>
          <p:cNvSpPr>
            <a:spLocks noGrp="1"/>
          </p:cNvSpPr>
          <p:nvPr>
            <p:ph idx="1"/>
          </p:nvPr>
        </p:nvSpPr>
        <p:spPr/>
        <p:txBody>
          <a:bodyPr/>
          <a:lstStyle/>
          <a:p>
            <a:r>
              <a:rPr lang="en-US" dirty="0" smtClean="0"/>
              <a:t>Science is a powerful process for learning about the world</a:t>
            </a:r>
          </a:p>
          <a:p>
            <a:r>
              <a:rPr lang="en-US" dirty="0" smtClean="0"/>
              <a:t>Science is based on observations/data, not opinion or preconceived ideas</a:t>
            </a:r>
          </a:p>
          <a:p>
            <a:r>
              <a:rPr lang="en-US" dirty="0" smtClean="0"/>
              <a:t>Science is a skeptical process, trying to prove ideas wrong</a:t>
            </a:r>
          </a:p>
          <a:p>
            <a:r>
              <a:rPr lang="en-US" dirty="0" smtClean="0"/>
              <a:t>Ideas that survive have very strong support!</a:t>
            </a:r>
          </a:p>
          <a:p>
            <a:r>
              <a:rPr lang="en-US" dirty="0" smtClean="0"/>
              <a:t>Science is important in society</a:t>
            </a:r>
            <a:endParaRPr lang="en-US" dirty="0"/>
          </a:p>
        </p:txBody>
      </p:sp>
    </p:spTree>
    <p:extLst>
      <p:ext uri="{BB962C8B-B14F-4D97-AF65-F5344CB8AC3E}">
        <p14:creationId xmlns:p14="http://schemas.microsoft.com/office/powerpoint/2010/main" val="40319181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astronomy in everyday life</a:t>
            </a:r>
            <a:endParaRPr lang="en-US" dirty="0"/>
          </a:p>
        </p:txBody>
      </p:sp>
      <p:sp>
        <p:nvSpPr>
          <p:cNvPr id="3" name="Content Placeholder 2"/>
          <p:cNvSpPr>
            <a:spLocks noGrp="1"/>
          </p:cNvSpPr>
          <p:nvPr>
            <p:ph idx="1"/>
          </p:nvPr>
        </p:nvSpPr>
        <p:spPr/>
        <p:txBody>
          <a:bodyPr/>
          <a:lstStyle/>
          <a:p>
            <a:r>
              <a:rPr lang="en-US" dirty="0" smtClean="0"/>
              <a:t>Night and day: motions of stars in the sky</a:t>
            </a:r>
          </a:p>
          <a:p>
            <a:r>
              <a:rPr lang="en-US" dirty="0" smtClean="0"/>
              <a:t>Seasons</a:t>
            </a:r>
          </a:p>
          <a:p>
            <a:r>
              <a:rPr lang="en-US" dirty="0" smtClean="0"/>
              <a:t>Phases of the Moon / eclipses</a:t>
            </a:r>
          </a:p>
          <a:p>
            <a:r>
              <a:rPr lang="en-US" dirty="0" smtClean="0"/>
              <a:t>Color of the sky</a:t>
            </a:r>
            <a:endParaRPr lang="en-US" dirty="0"/>
          </a:p>
        </p:txBody>
      </p:sp>
      <p:pic>
        <p:nvPicPr>
          <p:cNvPr id="4" name="Picture 3" descr="NMSkies_StarTrail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876" y="2338472"/>
            <a:ext cx="5429250" cy="360521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Grp="1" noChangeAspect="1"/>
          </p:cNvPicPr>
          <p:nvPr/>
        </p:nvPicPr>
        <p:blipFill rotWithShape="1">
          <a:blip r:embed="rId3"/>
          <a:srcRect t="797" b="797"/>
          <a:stretch/>
        </p:blipFill>
        <p:spPr>
          <a:xfrm>
            <a:off x="5184658" y="247304"/>
            <a:ext cx="3959342" cy="5969375"/>
          </a:xfrm>
          <a:prstGeom prst="rect">
            <a:avLst/>
          </a:prstGeom>
        </p:spPr>
      </p:pic>
      <p:pic>
        <p:nvPicPr>
          <p:cNvPr id="6" name="Picture 5" descr="moon_phases_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390" y="0"/>
            <a:ext cx="7543800" cy="6791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043390" y="599198"/>
            <a:ext cx="6676736" cy="5001107"/>
          </a:xfrm>
          <a:prstGeom prst="rect">
            <a:avLst/>
          </a:prstGeom>
        </p:spPr>
      </p:pic>
    </p:spTree>
    <p:extLst>
      <p:ext uri="{BB962C8B-B14F-4D97-AF65-F5344CB8AC3E}">
        <p14:creationId xmlns:p14="http://schemas.microsoft.com/office/powerpoint/2010/main" val="1083796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Theme: Earth’s place in the Universe</a:t>
            </a:r>
            <a:endParaRPr lang="en-US" dirty="0"/>
          </a:p>
        </p:txBody>
      </p:sp>
      <p:sp>
        <p:nvSpPr>
          <p:cNvPr id="3" name="Content Placeholder 2"/>
          <p:cNvSpPr>
            <a:spLocks noGrp="1"/>
          </p:cNvSpPr>
          <p:nvPr>
            <p:ph idx="1"/>
          </p:nvPr>
        </p:nvSpPr>
        <p:spPr/>
        <p:txBody>
          <a:bodyPr>
            <a:normAutofit/>
          </a:bodyPr>
          <a:lstStyle/>
          <a:p>
            <a:r>
              <a:rPr lang="en-US" dirty="0" smtClean="0"/>
              <a:t>Our galactic address:  Solar System, Milky Way galaxy, Universe</a:t>
            </a:r>
          </a:p>
          <a:p>
            <a:pPr lvl="1"/>
            <a:r>
              <a:rPr lang="en-US" dirty="0" smtClean="0"/>
              <a:t>Earth is not in the center of anything</a:t>
            </a:r>
          </a:p>
          <a:p>
            <a:pPr lvl="1"/>
            <a:r>
              <a:rPr lang="en-US" dirty="0" smtClean="0"/>
              <a:t>Sun is not a special star</a:t>
            </a:r>
          </a:p>
          <a:p>
            <a:r>
              <a:rPr lang="en-US" dirty="0" smtClean="0"/>
              <a:t>Contents of the Universe</a:t>
            </a:r>
          </a:p>
          <a:p>
            <a:pPr lvl="1"/>
            <a:r>
              <a:rPr lang="en-US" dirty="0" smtClean="0"/>
              <a:t>Planets: different types</a:t>
            </a:r>
          </a:p>
          <a:p>
            <a:pPr lvl="1"/>
            <a:r>
              <a:rPr lang="en-US" dirty="0" smtClean="0"/>
              <a:t>Stars: range of properties</a:t>
            </a:r>
          </a:p>
          <a:p>
            <a:pPr lvl="1"/>
            <a:r>
              <a:rPr lang="en-US" dirty="0" smtClean="0"/>
              <a:t>Galaxies: range of properties</a:t>
            </a:r>
          </a:p>
        </p:txBody>
      </p:sp>
    </p:spTree>
    <p:extLst>
      <p:ext uri="{BB962C8B-B14F-4D97-AF65-F5344CB8AC3E}">
        <p14:creationId xmlns:p14="http://schemas.microsoft.com/office/powerpoint/2010/main" val="41851517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Theme: physics explains why and lets you learn amazing things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Gravity</a:t>
            </a:r>
          </a:p>
          <a:p>
            <a:pPr lvl="1"/>
            <a:r>
              <a:rPr lang="en-US" dirty="0" smtClean="0"/>
              <a:t>Main force in the Universe</a:t>
            </a:r>
          </a:p>
          <a:p>
            <a:pPr lvl="1"/>
            <a:r>
              <a:rPr lang="en-US" dirty="0" smtClean="0"/>
              <a:t>Lets you learn about masses of objects</a:t>
            </a:r>
          </a:p>
          <a:p>
            <a:r>
              <a:rPr lang="en-US" dirty="0" smtClean="0"/>
              <a:t>Light</a:t>
            </a:r>
          </a:p>
          <a:p>
            <a:pPr lvl="1"/>
            <a:r>
              <a:rPr lang="en-US" dirty="0" smtClean="0"/>
              <a:t>Rich phenomenon of electromagnetic spectrum</a:t>
            </a:r>
          </a:p>
          <a:p>
            <a:pPr lvl="1"/>
            <a:r>
              <a:rPr lang="en-US" dirty="0" smtClean="0"/>
              <a:t>Lets you learn about temperatures, compositions, sizes, motions of objects</a:t>
            </a:r>
          </a:p>
          <a:p>
            <a:r>
              <a:rPr lang="en-US" dirty="0" smtClean="0"/>
              <a:t>Energy production</a:t>
            </a:r>
          </a:p>
          <a:p>
            <a:pPr lvl="1"/>
            <a:r>
              <a:rPr lang="en-US" dirty="0" smtClean="0"/>
              <a:t>Nuclear reactions: fusion and fission</a:t>
            </a:r>
            <a:endParaRPr lang="en-US" dirty="0"/>
          </a:p>
        </p:txBody>
      </p:sp>
    </p:spTree>
    <p:extLst>
      <p:ext uri="{BB962C8B-B14F-4D97-AF65-F5344CB8AC3E}">
        <p14:creationId xmlns:p14="http://schemas.microsoft.com/office/powerpoint/2010/main" val="18162350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a dynamic Universe</a:t>
            </a:r>
            <a:endParaRPr lang="en-US" dirty="0"/>
          </a:p>
        </p:txBody>
      </p:sp>
      <p:sp>
        <p:nvSpPr>
          <p:cNvPr id="3" name="Content Placeholder 2"/>
          <p:cNvSpPr>
            <a:spLocks noGrp="1"/>
          </p:cNvSpPr>
          <p:nvPr>
            <p:ph idx="1"/>
          </p:nvPr>
        </p:nvSpPr>
        <p:spPr/>
        <p:txBody>
          <a:bodyPr/>
          <a:lstStyle/>
          <a:p>
            <a:r>
              <a:rPr lang="en-US" dirty="0" smtClean="0"/>
              <a:t>Motions in the solar system</a:t>
            </a:r>
          </a:p>
          <a:p>
            <a:r>
              <a:rPr lang="en-US" dirty="0" smtClean="0"/>
              <a:t>Motions in galaxies</a:t>
            </a:r>
          </a:p>
          <a:p>
            <a:r>
              <a:rPr lang="en-US" dirty="0" smtClean="0"/>
              <a:t>An expanding Universe</a:t>
            </a:r>
          </a:p>
          <a:p>
            <a:r>
              <a:rPr lang="en-US" dirty="0" smtClean="0"/>
              <a:t>Stars, stellar evolution and life cycles</a:t>
            </a:r>
          </a:p>
          <a:p>
            <a:pPr marL="0" indent="0">
              <a:buNone/>
            </a:pPr>
            <a:endParaRPr lang="en-US" dirty="0"/>
          </a:p>
        </p:txBody>
      </p:sp>
    </p:spTree>
    <p:extLst>
      <p:ext uri="{BB962C8B-B14F-4D97-AF65-F5344CB8AC3E}">
        <p14:creationId xmlns:p14="http://schemas.microsoft.com/office/powerpoint/2010/main" val="13407089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Big questions / unknowns</a:t>
            </a:r>
            <a:endParaRPr lang="en-US" dirty="0"/>
          </a:p>
        </p:txBody>
      </p:sp>
      <p:sp>
        <p:nvSpPr>
          <p:cNvPr id="3" name="Content Placeholder 2"/>
          <p:cNvSpPr>
            <a:spLocks noGrp="1"/>
          </p:cNvSpPr>
          <p:nvPr>
            <p:ph idx="1"/>
          </p:nvPr>
        </p:nvSpPr>
        <p:spPr/>
        <p:txBody>
          <a:bodyPr>
            <a:normAutofit lnSpcReduction="10000"/>
          </a:bodyPr>
          <a:lstStyle/>
          <a:p>
            <a:r>
              <a:rPr lang="en-US" dirty="0" smtClean="0"/>
              <a:t>Dark matter: </a:t>
            </a:r>
          </a:p>
          <a:p>
            <a:pPr lvl="1"/>
            <a:r>
              <a:rPr lang="en-US" dirty="0" smtClean="0"/>
              <a:t>what is most of the matter in the Universe made of?</a:t>
            </a:r>
          </a:p>
          <a:p>
            <a:pPr lvl="1"/>
            <a:r>
              <a:rPr lang="en-US" dirty="0" smtClean="0"/>
              <a:t>Why do we think it exists?</a:t>
            </a:r>
          </a:p>
          <a:p>
            <a:r>
              <a:rPr lang="en-US" dirty="0" smtClean="0"/>
              <a:t>Dark energy: </a:t>
            </a:r>
          </a:p>
          <a:p>
            <a:pPr lvl="1"/>
            <a:r>
              <a:rPr lang="en-US" dirty="0" smtClean="0"/>
              <a:t>what is most of the energy in the Universe coming from?</a:t>
            </a:r>
          </a:p>
          <a:p>
            <a:pPr lvl="1"/>
            <a:r>
              <a:rPr lang="en-US" dirty="0" smtClean="0"/>
              <a:t>Why do we think it exists?</a:t>
            </a:r>
          </a:p>
          <a:p>
            <a:r>
              <a:rPr lang="en-US" dirty="0" smtClean="0"/>
              <a:t>Is there other life in the Universe?</a:t>
            </a:r>
          </a:p>
          <a:p>
            <a:pPr marL="457200" lvl="1" indent="0">
              <a:buNone/>
            </a:pPr>
            <a:endParaRPr lang="en-US" dirty="0"/>
          </a:p>
        </p:txBody>
      </p:sp>
    </p:spTree>
    <p:extLst>
      <p:ext uri="{BB962C8B-B14F-4D97-AF65-F5344CB8AC3E}">
        <p14:creationId xmlns:p14="http://schemas.microsoft.com/office/powerpoint/2010/main" val="29351571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astronomy …. ?</a:t>
            </a:r>
            <a:endParaRPr lang="en-US" dirty="0"/>
          </a:p>
        </p:txBody>
      </p:sp>
      <p:sp>
        <p:nvSpPr>
          <p:cNvPr id="3" name="Content Placeholder 2"/>
          <p:cNvSpPr>
            <a:spLocks noGrp="1"/>
          </p:cNvSpPr>
          <p:nvPr>
            <p:ph idx="1"/>
          </p:nvPr>
        </p:nvSpPr>
        <p:spPr/>
        <p:txBody>
          <a:bodyPr>
            <a:normAutofit lnSpcReduction="10000"/>
          </a:bodyPr>
          <a:lstStyle/>
          <a:p>
            <a:r>
              <a:rPr lang="en-US" dirty="0" smtClean="0"/>
              <a:t>Gen </a:t>
            </a:r>
            <a:r>
              <a:rPr lang="en-US" dirty="0" err="1" smtClean="0"/>
              <a:t>ed</a:t>
            </a:r>
            <a:r>
              <a:rPr lang="en-US" dirty="0" smtClean="0"/>
              <a:t> classes:  ASTR 105 + 110</a:t>
            </a:r>
          </a:p>
          <a:p>
            <a:r>
              <a:rPr lang="en-US" dirty="0" smtClean="0"/>
              <a:t>Viewing a wider world: ASTR 301, 305, 308, 330</a:t>
            </a:r>
          </a:p>
          <a:p>
            <a:r>
              <a:rPr lang="en-US" dirty="0" smtClean="0"/>
              <a:t>Upper level astronomy: ASTR 401, 402</a:t>
            </a:r>
          </a:p>
          <a:p>
            <a:r>
              <a:rPr lang="en-US" dirty="0" smtClean="0"/>
              <a:t>Astronomy minor:</a:t>
            </a:r>
          </a:p>
          <a:p>
            <a:pPr lvl="1"/>
            <a:r>
              <a:rPr lang="en-US" dirty="0" smtClean="0"/>
              <a:t>5-6 classes, can include some from other </a:t>
            </a:r>
            <a:r>
              <a:rPr lang="en-US" dirty="0" err="1" smtClean="0"/>
              <a:t>depts</a:t>
            </a:r>
            <a:endParaRPr lang="en-US" dirty="0" smtClean="0"/>
          </a:p>
          <a:p>
            <a:pPr lvl="1"/>
            <a:r>
              <a:rPr lang="en-US" dirty="0" smtClean="0"/>
              <a:t>Regular (physics) track</a:t>
            </a:r>
          </a:p>
          <a:p>
            <a:pPr lvl="1"/>
            <a:r>
              <a:rPr lang="en-US" dirty="0" smtClean="0"/>
              <a:t>Engineering track</a:t>
            </a:r>
          </a:p>
          <a:p>
            <a:pPr lvl="1"/>
            <a:r>
              <a:rPr lang="en-US" dirty="0" smtClean="0"/>
              <a:t>Education track</a:t>
            </a:r>
          </a:p>
          <a:p>
            <a:pPr lvl="1"/>
            <a:endParaRPr lang="en-US" dirty="0"/>
          </a:p>
        </p:txBody>
      </p:sp>
    </p:spTree>
    <p:extLst>
      <p:ext uri="{BB962C8B-B14F-4D97-AF65-F5344CB8AC3E}">
        <p14:creationId xmlns:p14="http://schemas.microsoft.com/office/powerpoint/2010/main" val="6929093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4604"/>
            <a:ext cx="8229600" cy="4525963"/>
          </a:xfrm>
        </p:spPr>
        <p:txBody>
          <a:bodyPr/>
          <a:lstStyle/>
          <a:p>
            <a:pPr marL="0" indent="0">
              <a:buNone/>
            </a:pPr>
            <a:r>
              <a:rPr lang="en-US" dirty="0" smtClean="0"/>
              <a:t>How would you rate the use of clickers in this class, considering helping with understanding material, breaking up the class time, etc.</a:t>
            </a:r>
          </a:p>
          <a:p>
            <a:pPr marL="514350" indent="-514350">
              <a:buAutoNum type="alphaUcPeriod"/>
            </a:pPr>
            <a:r>
              <a:rPr lang="en-US" dirty="0" smtClean="0"/>
              <a:t>Really liked using them </a:t>
            </a:r>
          </a:p>
          <a:p>
            <a:pPr marL="514350" indent="-514350">
              <a:buAutoNum type="alphaUcPeriod"/>
            </a:pPr>
            <a:r>
              <a:rPr lang="en-US" dirty="0" smtClean="0"/>
              <a:t>Liked them pretty much</a:t>
            </a:r>
          </a:p>
          <a:p>
            <a:pPr marL="514350" indent="-514350">
              <a:buAutoNum type="alphaUcPeriod"/>
            </a:pPr>
            <a:r>
              <a:rPr lang="en-US" dirty="0" smtClean="0"/>
              <a:t>Neutral</a:t>
            </a:r>
          </a:p>
          <a:p>
            <a:pPr marL="514350" indent="-514350">
              <a:buAutoNum type="alphaUcPeriod"/>
            </a:pPr>
            <a:r>
              <a:rPr lang="en-US" dirty="0" smtClean="0"/>
              <a:t>Didn’t like them too much, but tolerable</a:t>
            </a:r>
          </a:p>
          <a:p>
            <a:pPr marL="514350" indent="-514350">
              <a:buAutoNum type="alphaUcPeriod"/>
            </a:pPr>
            <a:r>
              <a:rPr lang="en-US" dirty="0" smtClean="0"/>
              <a:t>Really didn’t like them: no value added</a:t>
            </a:r>
            <a:endParaRPr lang="en-US" dirty="0"/>
          </a:p>
        </p:txBody>
      </p:sp>
    </p:spTree>
    <p:extLst>
      <p:ext uri="{BB962C8B-B14F-4D97-AF65-F5344CB8AC3E}">
        <p14:creationId xmlns:p14="http://schemas.microsoft.com/office/powerpoint/2010/main" val="7347143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Probability of intelligent life</a:t>
            </a:r>
          </a:p>
        </p:txBody>
      </p:sp>
      <p:sp>
        <p:nvSpPr>
          <p:cNvPr id="8195"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Want to estimate how many other locations in the Galaxy might have intelligent life</a:t>
            </a:r>
          </a:p>
          <a:p>
            <a:pPr eaLnBrk="1" hangingPunct="1"/>
            <a:r>
              <a:rPr lang="en-US">
                <a:latin typeface="Arial" charset="0"/>
                <a:ea typeface="ＭＳ Ｐゴシック" charset="0"/>
                <a:cs typeface="ＭＳ Ｐゴシック" charset="0"/>
              </a:rPr>
              <a:t>Break the question down into a set of different things that the number depends on</a:t>
            </a:r>
          </a:p>
        </p:txBody>
      </p:sp>
    </p:spTree>
    <p:extLst>
      <p:ext uri="{BB962C8B-B14F-4D97-AF65-F5344CB8AC3E}">
        <p14:creationId xmlns:p14="http://schemas.microsoft.com/office/powerpoint/2010/main" val="30683827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609600" y="990600"/>
            <a:ext cx="7772400" cy="4114800"/>
          </a:xfrm>
        </p:spPr>
        <p:txBody>
          <a:bodyPr/>
          <a:lstStyle/>
          <a:p>
            <a:pPr eaLnBrk="1" hangingPunct="1">
              <a:lnSpc>
                <a:spcPct val="90000"/>
              </a:lnSpc>
              <a:buFontTx/>
              <a:buNone/>
            </a:pPr>
            <a:r>
              <a:rPr lang="en-US" sz="2800">
                <a:latin typeface="Arial" charset="0"/>
                <a:ea typeface="ＭＳ Ｐゴシック" charset="0"/>
                <a:cs typeface="ＭＳ Ｐゴシック" charset="0"/>
              </a:rPr>
              <a:t>How many bald men are enrolled in NMSU CHEM 101?</a:t>
            </a:r>
          </a:p>
          <a:p>
            <a:pPr eaLnBrk="1" hangingPunct="1">
              <a:lnSpc>
                <a:spcPct val="90000"/>
              </a:lnSpc>
              <a:buFontTx/>
              <a:buNone/>
            </a:pPr>
            <a:endParaRPr lang="en-US" sz="2800">
              <a:latin typeface="Arial" charset="0"/>
              <a:ea typeface="ＭＳ Ｐゴシック" charset="0"/>
              <a:cs typeface="ＭＳ Ｐゴシック" charset="0"/>
            </a:endParaRPr>
          </a:p>
          <a:p>
            <a:pPr eaLnBrk="1" hangingPunct="1">
              <a:lnSpc>
                <a:spcPct val="90000"/>
              </a:lnSpc>
              <a:buFontTx/>
              <a:buNone/>
            </a:pPr>
            <a:r>
              <a:rPr lang="en-US" sz="2800">
                <a:latin typeface="Arial" charset="0"/>
                <a:ea typeface="ＭＳ Ｐゴシック" charset="0"/>
                <a:cs typeface="ＭＳ Ｐゴシック" charset="0"/>
              </a:rPr>
              <a:t>Number of NMSU students</a:t>
            </a:r>
          </a:p>
          <a:p>
            <a:pPr eaLnBrk="1" hangingPunct="1">
              <a:lnSpc>
                <a:spcPct val="90000"/>
              </a:lnSpc>
              <a:buFontTx/>
              <a:buNone/>
            </a:pPr>
            <a:r>
              <a:rPr lang="en-US" sz="2800">
                <a:latin typeface="Arial" charset="0"/>
                <a:ea typeface="ＭＳ Ｐゴシック" charset="0"/>
                <a:cs typeface="ＭＳ Ｐゴシック" charset="0"/>
              </a:rPr>
              <a:t>Fraction of NMSU students that take CHEM 101</a:t>
            </a:r>
          </a:p>
          <a:p>
            <a:pPr eaLnBrk="1" hangingPunct="1">
              <a:lnSpc>
                <a:spcPct val="90000"/>
              </a:lnSpc>
              <a:buFontTx/>
              <a:buNone/>
            </a:pPr>
            <a:r>
              <a:rPr lang="en-US" sz="2800">
                <a:latin typeface="Arial" charset="0"/>
                <a:ea typeface="ＭＳ Ｐゴシック" charset="0"/>
                <a:cs typeface="ＭＳ Ｐゴシック" charset="0"/>
              </a:rPr>
              <a:t>Fraction of NMSU students that are men</a:t>
            </a:r>
          </a:p>
          <a:p>
            <a:pPr eaLnBrk="1" hangingPunct="1">
              <a:lnSpc>
                <a:spcPct val="90000"/>
              </a:lnSpc>
              <a:buFontTx/>
              <a:buNone/>
            </a:pPr>
            <a:r>
              <a:rPr lang="en-US" sz="2800">
                <a:latin typeface="Arial" charset="0"/>
                <a:ea typeface="ＭＳ Ｐゴシック" charset="0"/>
                <a:cs typeface="ＭＳ Ｐゴシック" charset="0"/>
              </a:rPr>
              <a:t>Fraction of NMSU men that are bald</a:t>
            </a:r>
          </a:p>
          <a:p>
            <a:pPr eaLnBrk="1" hangingPunct="1">
              <a:lnSpc>
                <a:spcPct val="90000"/>
              </a:lnSpc>
              <a:buFontTx/>
              <a:buNone/>
            </a:pPr>
            <a:r>
              <a:rPr lang="en-US" sz="2800">
                <a:latin typeface="Arial" charset="0"/>
                <a:ea typeface="ＭＳ Ｐゴシック" charset="0"/>
                <a:cs typeface="ＭＳ Ｐゴシック" charset="0"/>
              </a:rPr>
              <a:t>Fraction of students that are taking CHEM 101 NOW</a:t>
            </a:r>
          </a:p>
        </p:txBody>
      </p:sp>
    </p:spTree>
    <p:extLst>
      <p:ext uri="{BB962C8B-B14F-4D97-AF65-F5344CB8AC3E}">
        <p14:creationId xmlns:p14="http://schemas.microsoft.com/office/powerpoint/2010/main" val="178253513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228600"/>
            <a:ext cx="7772400" cy="1143000"/>
          </a:xfrm>
        </p:spPr>
        <p:txBody>
          <a:bodyPr/>
          <a:lstStyle/>
          <a:p>
            <a:pPr eaLnBrk="1" hangingPunct="1"/>
            <a:r>
              <a:rPr lang="en-US">
                <a:latin typeface="Arial" charset="0"/>
                <a:ea typeface="ＭＳ Ｐゴシック" charset="0"/>
                <a:cs typeface="ＭＳ Ｐゴシック" charset="0"/>
              </a:rPr>
              <a:t>The Drake equation </a:t>
            </a:r>
          </a:p>
        </p:txBody>
      </p:sp>
      <p:sp>
        <p:nvSpPr>
          <p:cNvPr id="14339" name="Rectangle 3"/>
          <p:cNvSpPr>
            <a:spLocks noGrp="1" noChangeArrowheads="1"/>
          </p:cNvSpPr>
          <p:nvPr>
            <p:ph type="body" idx="1"/>
          </p:nvPr>
        </p:nvSpPr>
        <p:spPr>
          <a:xfrm>
            <a:off x="685800" y="1207201"/>
            <a:ext cx="7772400" cy="5196082"/>
          </a:xfrm>
        </p:spPr>
        <p:txBody>
          <a:bodyPr>
            <a:normAutofit fontScale="92500" lnSpcReduction="20000"/>
          </a:bodyPr>
          <a:lstStyle/>
          <a:p>
            <a:pPr eaLnBrk="1" hangingPunct="1">
              <a:lnSpc>
                <a:spcPct val="90000"/>
              </a:lnSpc>
              <a:buFontTx/>
              <a:buNone/>
            </a:pP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N</a:t>
            </a:r>
            <a:r>
              <a:rPr lang="en-US" sz="2000" baseline="-25000" dirty="0" err="1">
                <a:latin typeface="Arial" charset="0"/>
                <a:ea typeface="ＭＳ Ｐゴシック" charset="0"/>
                <a:cs typeface="ＭＳ Ｐゴシック" charset="0"/>
              </a:rPr>
              <a:t>life</a:t>
            </a:r>
            <a:r>
              <a:rPr lang="en-US" sz="2000" dirty="0">
                <a:latin typeface="Arial" charset="0"/>
                <a:ea typeface="ＭＳ Ｐゴシック" charset="0"/>
                <a:cs typeface="ＭＳ Ｐゴシック" charset="0"/>
              </a:rPr>
              <a:t> = </a:t>
            </a:r>
            <a:r>
              <a:rPr lang="en-US" sz="2000" dirty="0" err="1">
                <a:latin typeface="Arial" charset="0"/>
                <a:ea typeface="ＭＳ Ｐゴシック" charset="0"/>
                <a:cs typeface="ＭＳ Ｐゴシック" charset="0"/>
              </a:rPr>
              <a:t>N</a:t>
            </a:r>
            <a:r>
              <a:rPr lang="en-US" sz="2000" baseline="-25000" dirty="0" err="1">
                <a:latin typeface="Arial" charset="0"/>
                <a:ea typeface="ＭＳ Ｐゴシック" charset="0"/>
                <a:cs typeface="ＭＳ Ｐゴシック" charset="0"/>
              </a:rPr>
              <a:t>stars</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f</a:t>
            </a:r>
            <a:r>
              <a:rPr lang="en-US" sz="2000" baseline="-25000" dirty="0" err="1">
                <a:latin typeface="Arial" charset="0"/>
                <a:ea typeface="ＭＳ Ｐゴシック" charset="0"/>
                <a:cs typeface="ＭＳ Ｐゴシック" charset="0"/>
              </a:rPr>
              <a:t>goodstars</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f</a:t>
            </a:r>
            <a:r>
              <a:rPr lang="en-US" sz="2000" baseline="-25000" dirty="0" err="1">
                <a:latin typeface="Arial" charset="0"/>
                <a:ea typeface="ＭＳ Ｐゴシック" charset="0"/>
                <a:cs typeface="ＭＳ Ｐゴシック" charset="0"/>
              </a:rPr>
              <a:t>planets</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f</a:t>
            </a:r>
            <a:r>
              <a:rPr lang="en-US" sz="2000" baseline="-25000" dirty="0" err="1">
                <a:latin typeface="Arial" charset="0"/>
                <a:ea typeface="ＭＳ Ｐゴシック" charset="0"/>
                <a:cs typeface="ＭＳ Ｐゴシック" charset="0"/>
              </a:rPr>
              <a:t>habitable</a:t>
            </a:r>
            <a:r>
              <a:rPr lang="en-US" sz="2000" dirty="0" err="1">
                <a:latin typeface="Arial" charset="0"/>
                <a:ea typeface="ＭＳ Ｐゴシック" charset="0"/>
                <a:cs typeface="ＭＳ Ｐゴシック" charset="0"/>
              </a:rPr>
              <a:t>f</a:t>
            </a:r>
            <a:r>
              <a:rPr lang="en-US" sz="2000" baseline="-25000" dirty="0" err="1">
                <a:latin typeface="Arial" charset="0"/>
                <a:ea typeface="ＭＳ Ｐゴシック" charset="0"/>
                <a:cs typeface="ＭＳ Ｐゴシック" charset="0"/>
              </a:rPr>
              <a:t>life</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f</a:t>
            </a:r>
            <a:r>
              <a:rPr lang="en-US" sz="2000" baseline="-25000" dirty="0" err="1">
                <a:latin typeface="Arial" charset="0"/>
                <a:ea typeface="ＭＳ Ｐゴシック" charset="0"/>
                <a:cs typeface="ＭＳ Ｐゴシック" charset="0"/>
              </a:rPr>
              <a:t>civilization</a:t>
            </a:r>
            <a:r>
              <a:rPr lang="en-US" sz="2000" dirty="0">
                <a:latin typeface="Arial" charset="0"/>
                <a:ea typeface="ＭＳ Ｐゴシック" charset="0"/>
                <a:cs typeface="ＭＳ Ｐゴシック" charset="0"/>
              </a:rPr>
              <a:t> </a:t>
            </a:r>
            <a:r>
              <a:rPr lang="en-US" sz="2000" dirty="0" err="1">
                <a:latin typeface="Arial" charset="0"/>
                <a:ea typeface="ＭＳ Ｐゴシック" charset="0"/>
                <a:cs typeface="ＭＳ Ｐゴシック" charset="0"/>
              </a:rPr>
              <a:t>f</a:t>
            </a:r>
            <a:r>
              <a:rPr lang="en-US" sz="2000" baseline="-25000" dirty="0" err="1">
                <a:latin typeface="Arial" charset="0"/>
                <a:ea typeface="ＭＳ Ｐゴシック" charset="0"/>
                <a:cs typeface="ＭＳ Ｐゴシック" charset="0"/>
              </a:rPr>
              <a:t>now</a:t>
            </a:r>
            <a:r>
              <a:rPr lang="en-US" sz="2000" dirty="0">
                <a:latin typeface="Arial" charset="0"/>
                <a:ea typeface="ＭＳ Ｐゴシック" charset="0"/>
                <a:cs typeface="ＭＳ Ｐゴシック" charset="0"/>
              </a:rPr>
              <a:t> </a:t>
            </a:r>
          </a:p>
          <a:p>
            <a:pPr eaLnBrk="1" hangingPunct="1">
              <a:lnSpc>
                <a:spcPct val="90000"/>
              </a:lnSpc>
            </a:pPr>
            <a:r>
              <a:rPr lang="en-US" sz="2000" dirty="0">
                <a:latin typeface="Arial" charset="0"/>
                <a:ea typeface="ＭＳ Ｐゴシック" charset="0"/>
                <a:cs typeface="ＭＳ Ｐゴシック" charset="0"/>
              </a:rPr>
              <a:t>Number of stars in the galaxy</a:t>
            </a:r>
          </a:p>
          <a:p>
            <a:pPr lvl="1" eaLnBrk="1" hangingPunct="1">
              <a:lnSpc>
                <a:spcPct val="90000"/>
              </a:lnSpc>
            </a:pPr>
            <a:r>
              <a:rPr lang="en-US" sz="2000" dirty="0">
                <a:latin typeface="Arial" charset="0"/>
                <a:ea typeface="ＭＳ Ｐゴシック" charset="0"/>
              </a:rPr>
              <a:t>About 10 billion!</a:t>
            </a:r>
          </a:p>
          <a:p>
            <a:pPr eaLnBrk="1" hangingPunct="1">
              <a:lnSpc>
                <a:spcPct val="90000"/>
              </a:lnSpc>
            </a:pPr>
            <a:r>
              <a:rPr lang="en-US" sz="2000" dirty="0">
                <a:latin typeface="Arial" charset="0"/>
                <a:ea typeface="ＭＳ Ｐゴシック" charset="0"/>
                <a:cs typeface="ＭＳ Ｐゴシック" charset="0"/>
              </a:rPr>
              <a:t>Fraction of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good stars</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around which life could develop</a:t>
            </a:r>
          </a:p>
          <a:p>
            <a:pPr lvl="1" eaLnBrk="1" hangingPunct="1">
              <a:lnSpc>
                <a:spcPct val="90000"/>
              </a:lnSpc>
            </a:pPr>
            <a:r>
              <a:rPr lang="en-US" sz="2000" dirty="0">
                <a:latin typeface="Arial" charset="0"/>
                <a:ea typeface="ＭＳ Ｐゴシック" charset="0"/>
              </a:rPr>
              <a:t>Lifetime longer than 2 billion (?) years</a:t>
            </a:r>
          </a:p>
          <a:p>
            <a:pPr lvl="1" eaLnBrk="1" hangingPunct="1">
              <a:lnSpc>
                <a:spcPct val="90000"/>
              </a:lnSpc>
              <a:buFontTx/>
              <a:buNone/>
            </a:pPr>
            <a:r>
              <a:rPr lang="en-US" sz="2000" dirty="0">
                <a:latin typeface="Arial" charset="0"/>
                <a:ea typeface="ＭＳ Ｐゴシック" charset="0"/>
              </a:rPr>
              <a:t>   ~90%</a:t>
            </a:r>
          </a:p>
          <a:p>
            <a:pPr lvl="1" eaLnBrk="1" hangingPunct="1">
              <a:lnSpc>
                <a:spcPct val="90000"/>
              </a:lnSpc>
            </a:pPr>
            <a:r>
              <a:rPr lang="en-US" sz="2000" dirty="0">
                <a:latin typeface="Arial" charset="0"/>
                <a:ea typeface="ＭＳ Ｐゴシック" charset="0"/>
              </a:rPr>
              <a:t>No big flares</a:t>
            </a:r>
          </a:p>
          <a:p>
            <a:pPr lvl="1" eaLnBrk="1" hangingPunct="1">
              <a:lnSpc>
                <a:spcPct val="90000"/>
              </a:lnSpc>
              <a:buFontTx/>
              <a:buNone/>
            </a:pPr>
            <a:r>
              <a:rPr lang="en-US" sz="2000" dirty="0">
                <a:latin typeface="Arial" charset="0"/>
                <a:ea typeface="ＭＳ Ｐゴシック" charset="0"/>
              </a:rPr>
              <a:t>   ~75%</a:t>
            </a:r>
          </a:p>
          <a:p>
            <a:pPr eaLnBrk="1" hangingPunct="1">
              <a:lnSpc>
                <a:spcPct val="90000"/>
              </a:lnSpc>
            </a:pPr>
            <a:r>
              <a:rPr lang="en-US" sz="2000" dirty="0">
                <a:latin typeface="Arial" charset="0"/>
                <a:ea typeface="ＭＳ Ｐゴシック" charset="0"/>
                <a:cs typeface="ＭＳ Ｐゴシック" charset="0"/>
              </a:rPr>
              <a:t>Fraction of stars with planets: 50% of stars are binaries</a:t>
            </a:r>
          </a:p>
          <a:p>
            <a:pPr lvl="1" eaLnBrk="1" hangingPunct="1">
              <a:lnSpc>
                <a:spcPct val="90000"/>
              </a:lnSpc>
            </a:pPr>
            <a:r>
              <a:rPr lang="en-US" sz="2000" dirty="0">
                <a:latin typeface="Arial" charset="0"/>
                <a:ea typeface="ＭＳ Ｐゴシック" charset="0"/>
              </a:rPr>
              <a:t>Habitable planets….</a:t>
            </a:r>
          </a:p>
          <a:p>
            <a:pPr eaLnBrk="1" hangingPunct="1">
              <a:lnSpc>
                <a:spcPct val="90000"/>
              </a:lnSpc>
            </a:pPr>
            <a:r>
              <a:rPr lang="en-US" sz="2000" dirty="0">
                <a:latin typeface="Arial" charset="0"/>
                <a:ea typeface="ＭＳ Ｐゴシック" charset="0"/>
                <a:cs typeface="ＭＳ Ｐゴシック" charset="0"/>
              </a:rPr>
              <a:t>Fraction with life</a:t>
            </a:r>
          </a:p>
          <a:p>
            <a:pPr eaLnBrk="1" hangingPunct="1">
              <a:lnSpc>
                <a:spcPct val="90000"/>
              </a:lnSpc>
            </a:pPr>
            <a:r>
              <a:rPr lang="en-US" sz="2000" dirty="0">
                <a:latin typeface="Arial" charset="0"/>
                <a:ea typeface="ＭＳ Ｐゴシック" charset="0"/>
                <a:cs typeface="ＭＳ Ｐゴシック" charset="0"/>
              </a:rPr>
              <a:t>Fraction with civilization that could develop interstellar communication</a:t>
            </a:r>
          </a:p>
          <a:p>
            <a:pPr eaLnBrk="1" hangingPunct="1">
              <a:lnSpc>
                <a:spcPct val="90000"/>
              </a:lnSpc>
            </a:pPr>
            <a:r>
              <a:rPr lang="en-US" sz="2000" dirty="0">
                <a:latin typeface="Arial" charset="0"/>
                <a:ea typeface="ＭＳ Ｐゴシック" charset="0"/>
                <a:cs typeface="ＭＳ Ｐゴシック" charset="0"/>
              </a:rPr>
              <a:t>Fraction with civilization NOW</a:t>
            </a:r>
          </a:p>
          <a:p>
            <a:pPr eaLnBrk="1" hangingPunct="1">
              <a:lnSpc>
                <a:spcPct val="90000"/>
              </a:lnSpc>
              <a:buFontTx/>
              <a:buNone/>
            </a:pPr>
            <a:r>
              <a:rPr lang="en-US" sz="2000" dirty="0">
                <a:latin typeface="Arial" charset="0"/>
                <a:ea typeface="ＭＳ Ｐゴシック" charset="0"/>
                <a:cs typeface="ＭＳ Ｐゴシック" charset="0"/>
              </a:rPr>
              <a:t>Drake equation </a:t>
            </a:r>
            <a:r>
              <a:rPr lang="en-US" sz="2000" dirty="0" err="1">
                <a:latin typeface="Arial" charset="0"/>
                <a:ea typeface="ＭＳ Ｐゴシック" charset="0"/>
                <a:cs typeface="ＭＳ Ｐゴシック" charset="0"/>
              </a:rPr>
              <a:t>doesn</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t give us an answer now, but provides a framework for what we need to understand to answer the </a:t>
            </a:r>
            <a:r>
              <a:rPr lang="en-US" altLang="ja-JP" sz="2000" dirty="0" smtClean="0">
                <a:latin typeface="Arial" charset="0"/>
                <a:ea typeface="ＭＳ Ｐゴシック" charset="0"/>
                <a:cs typeface="ＭＳ Ｐゴシック" charset="0"/>
              </a:rPr>
              <a:t>question</a:t>
            </a:r>
          </a:p>
          <a:p>
            <a:pPr eaLnBrk="1" hangingPunct="1">
              <a:lnSpc>
                <a:spcPct val="90000"/>
              </a:lnSpc>
              <a:buFontTx/>
              <a:buNone/>
            </a:pPr>
            <a:endParaRPr lang="en-US" sz="2000" dirty="0">
              <a:latin typeface="Arial" charset="0"/>
              <a:ea typeface="ＭＳ Ｐゴシック" charset="0"/>
              <a:cs typeface="ＭＳ Ｐゴシック" charset="0"/>
            </a:endParaRPr>
          </a:p>
          <a:p>
            <a:pPr eaLnBrk="1" hangingPunct="1">
              <a:lnSpc>
                <a:spcPct val="90000"/>
              </a:lnSpc>
              <a:buFontTx/>
              <a:buNone/>
            </a:pPr>
            <a:r>
              <a:rPr lang="en-US" sz="2000" dirty="0" smtClean="0">
                <a:latin typeface="Arial" charset="0"/>
                <a:ea typeface="ＭＳ Ｐゴシック" charset="0"/>
                <a:cs typeface="ＭＳ Ｐゴシック" charset="0"/>
              </a:rPr>
              <a:t>We’re working our way down the list! Current major advances are </a:t>
            </a:r>
            <a:r>
              <a:rPr lang="en-US" sz="2000" dirty="0" err="1" smtClean="0">
                <a:latin typeface="Arial" charset="0"/>
                <a:ea typeface="ＭＳ Ｐゴシック" charset="0"/>
                <a:cs typeface="ＭＳ Ｐゴシック" charset="0"/>
              </a:rPr>
              <a:t>occuring</a:t>
            </a:r>
            <a:r>
              <a:rPr lang="en-US" sz="2000" dirty="0" smtClean="0">
                <a:latin typeface="Arial" charset="0"/>
                <a:ea typeface="ＭＳ Ｐゴシック" charset="0"/>
                <a:cs typeface="ＭＳ Ｐゴシック" charset="0"/>
              </a:rPr>
              <a:t> on the issue of planets and habitable planets!</a:t>
            </a:r>
            <a:endParaRPr lang="en-US" sz="2400" dirty="0">
              <a:latin typeface="Arial" charset="0"/>
              <a:ea typeface="ＭＳ Ｐゴシック" charset="0"/>
              <a:cs typeface="ＭＳ Ｐゴシック" charset="0"/>
            </a:endParaRPr>
          </a:p>
        </p:txBody>
      </p:sp>
      <p:pic>
        <p:nvPicPr>
          <p:cNvPr id="14340" name="Picture 4" descr="habitable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681" y="1385930"/>
            <a:ext cx="73787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59645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3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39">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4339">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434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1434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4339">
                                            <p:txEl>
                                              <p:pRg st="10" end="1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4339">
                                            <p:txEl>
                                              <p:pRg st="11" end="11"/>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4339">
                                            <p:txEl>
                                              <p:pRg st="12" end="12"/>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4339">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433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Finding planets around other stars</a:t>
            </a:r>
          </a:p>
        </p:txBody>
      </p:sp>
      <p:sp>
        <p:nvSpPr>
          <p:cNvPr id="16387" name="Rectangle 3"/>
          <p:cNvSpPr>
            <a:spLocks noGrp="1" noChangeArrowheads="1"/>
          </p:cNvSpPr>
          <p:nvPr>
            <p:ph type="body" idx="1"/>
          </p:nvPr>
        </p:nvSpPr>
        <p:spPr/>
        <p:txBody>
          <a:bodyPr/>
          <a:lstStyle/>
          <a:p>
            <a:pPr eaLnBrk="1" hangingPunct="1">
              <a:lnSpc>
                <a:spcPct val="90000"/>
              </a:lnSpc>
            </a:pPr>
            <a:r>
              <a:rPr lang="en-US" sz="2800">
                <a:latin typeface="Arial" charset="0"/>
                <a:ea typeface="ＭＳ Ｐゴシック" charset="0"/>
                <a:cs typeface="ＭＳ Ｐゴシック" charset="0"/>
              </a:rPr>
              <a:t>Very difficult to see planets around other stars directly</a:t>
            </a:r>
          </a:p>
          <a:p>
            <a:pPr lvl="1" eaLnBrk="1" hangingPunct="1">
              <a:lnSpc>
                <a:spcPct val="90000"/>
              </a:lnSpc>
            </a:pPr>
            <a:r>
              <a:rPr lang="en-US" sz="2400">
                <a:latin typeface="Arial" charset="0"/>
                <a:ea typeface="ＭＳ Ｐゴシック" charset="0"/>
              </a:rPr>
              <a:t>Earth</a:t>
            </a:r>
            <a:r>
              <a:rPr lang="ja-JP" altLang="en-US" sz="2400">
                <a:latin typeface="Arial" charset="0"/>
                <a:ea typeface="ＭＳ Ｐゴシック" charset="0"/>
              </a:rPr>
              <a:t>’</a:t>
            </a:r>
            <a:r>
              <a:rPr lang="en-US" altLang="ja-JP" sz="2400">
                <a:latin typeface="Arial" charset="0"/>
                <a:ea typeface="ＭＳ Ｐゴシック" charset="0"/>
              </a:rPr>
              <a:t>s atmosphere blurs images of stars so that planets are </a:t>
            </a:r>
            <a:r>
              <a:rPr lang="ja-JP" altLang="en-US" sz="2400">
                <a:latin typeface="Arial" charset="0"/>
                <a:ea typeface="ＭＳ Ｐゴシック" charset="0"/>
              </a:rPr>
              <a:t>“</a:t>
            </a:r>
            <a:r>
              <a:rPr lang="en-US" altLang="ja-JP" sz="2400">
                <a:latin typeface="Arial" charset="0"/>
                <a:ea typeface="ＭＳ Ｐゴシック" charset="0"/>
              </a:rPr>
              <a:t>buried</a:t>
            </a:r>
            <a:r>
              <a:rPr lang="ja-JP" altLang="en-US" sz="2400">
                <a:latin typeface="Arial" charset="0"/>
                <a:ea typeface="ＭＳ Ｐゴシック" charset="0"/>
              </a:rPr>
              <a:t>”</a:t>
            </a:r>
            <a:endParaRPr lang="en-US" altLang="ja-JP" sz="2400">
              <a:latin typeface="Arial" charset="0"/>
              <a:ea typeface="ＭＳ Ｐゴシック" charset="0"/>
            </a:endParaRPr>
          </a:p>
          <a:p>
            <a:pPr lvl="1" eaLnBrk="1" hangingPunct="1">
              <a:lnSpc>
                <a:spcPct val="90000"/>
              </a:lnSpc>
            </a:pPr>
            <a:r>
              <a:rPr lang="en-US" sz="2400">
                <a:latin typeface="Arial" charset="0"/>
                <a:ea typeface="ＭＳ Ｐゴシック" charset="0"/>
              </a:rPr>
              <a:t>Even without atmosphere, telescopes provide a lower level of blurring because of the properties of how they work (diffraction)</a:t>
            </a:r>
          </a:p>
          <a:p>
            <a:pPr lvl="1" eaLnBrk="1" hangingPunct="1">
              <a:lnSpc>
                <a:spcPct val="90000"/>
              </a:lnSpc>
            </a:pPr>
            <a:r>
              <a:rPr lang="en-US" sz="2400">
                <a:latin typeface="Arial" charset="0"/>
                <a:ea typeface="ＭＳ Ｐゴシック" charset="0"/>
              </a:rPr>
              <a:t>Sophisticated imaging techniques may get around these issues in some cases</a:t>
            </a:r>
          </a:p>
          <a:p>
            <a:pPr lvl="2" eaLnBrk="1" hangingPunct="1">
              <a:lnSpc>
                <a:spcPct val="90000"/>
              </a:lnSpc>
            </a:pPr>
            <a:r>
              <a:rPr lang="en-US" sz="2000">
                <a:latin typeface="Arial" charset="0"/>
                <a:ea typeface="ＭＳ Ｐゴシック" charset="0"/>
              </a:rPr>
              <a:t>Fomalhaut B: a Jupiter mass planet in a large orbit around a nearby A star</a:t>
            </a:r>
          </a:p>
        </p:txBody>
      </p:sp>
    </p:spTree>
    <p:extLst>
      <p:ext uri="{BB962C8B-B14F-4D97-AF65-F5344CB8AC3E}">
        <p14:creationId xmlns:p14="http://schemas.microsoft.com/office/powerpoint/2010/main" val="245789836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fomalhaut-annot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80772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0058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Finding planets indirectly</a:t>
            </a:r>
          </a:p>
        </p:txBody>
      </p:sp>
      <p:sp>
        <p:nvSpPr>
          <p:cNvPr id="18435" name="Rectangle 3"/>
          <p:cNvSpPr>
            <a:spLocks noGrp="1" noChangeArrowheads="1"/>
          </p:cNvSpPr>
          <p:nvPr>
            <p:ph type="body" idx="1"/>
          </p:nvPr>
        </p:nvSpPr>
        <p:spPr/>
        <p:txBody>
          <a:bodyPr/>
          <a:lstStyle/>
          <a:p>
            <a:pPr eaLnBrk="1" hangingPunct="1">
              <a:lnSpc>
                <a:spcPct val="90000"/>
              </a:lnSpc>
            </a:pPr>
            <a:r>
              <a:rPr lang="en-US">
                <a:latin typeface="Arial" charset="0"/>
                <a:ea typeface="ＭＳ Ｐゴシック" charset="0"/>
                <a:cs typeface="ＭＳ Ｐゴシック" charset="0"/>
              </a:rPr>
              <a:t>Despite difficulties of direct detection, we now have discovered hundreds of planets around other stars by </a:t>
            </a:r>
            <a:r>
              <a:rPr lang="en-US" i="1">
                <a:latin typeface="Arial" charset="0"/>
                <a:ea typeface="ＭＳ Ｐゴシック" charset="0"/>
                <a:cs typeface="ＭＳ Ｐゴシック" charset="0"/>
              </a:rPr>
              <a:t>indirect </a:t>
            </a:r>
            <a:r>
              <a:rPr lang="en-US">
                <a:latin typeface="Arial" charset="0"/>
                <a:ea typeface="ＭＳ Ｐゴシック" charset="0"/>
                <a:cs typeface="ＭＳ Ｐゴシック" charset="0"/>
              </a:rPr>
              <a:t>detection</a:t>
            </a:r>
          </a:p>
          <a:p>
            <a:pPr eaLnBrk="1" hangingPunct="1">
              <a:lnSpc>
                <a:spcPct val="90000"/>
              </a:lnSpc>
            </a:pPr>
            <a:r>
              <a:rPr lang="en-US">
                <a:latin typeface="Arial" charset="0"/>
                <a:ea typeface="ＭＳ Ｐゴシック" charset="0"/>
                <a:cs typeface="ＭＳ Ｐゴシック" charset="0"/>
              </a:rPr>
              <a:t>Works by understanding gravity and acceleration</a:t>
            </a:r>
          </a:p>
          <a:p>
            <a:pPr eaLnBrk="1" hangingPunct="1">
              <a:lnSpc>
                <a:spcPct val="90000"/>
              </a:lnSpc>
              <a:buFontTx/>
              <a:buNone/>
            </a:pPr>
            <a:endParaRPr lang="en-US">
              <a:latin typeface="Arial" charset="0"/>
              <a:ea typeface="ＭＳ Ｐゴシック" charset="0"/>
              <a:cs typeface="ＭＳ Ｐゴシック" charset="0"/>
            </a:endParaRPr>
          </a:p>
          <a:p>
            <a:pPr lvl="1" eaLnBrk="1" hangingPunct="1">
              <a:lnSpc>
                <a:spcPct val="90000"/>
              </a:lnSpc>
            </a:pPr>
            <a:endParaRPr lang="en-US">
              <a:latin typeface="Arial" charset="0"/>
              <a:ea typeface="ＭＳ Ｐゴシック" charset="0"/>
            </a:endParaRPr>
          </a:p>
        </p:txBody>
      </p:sp>
    </p:spTree>
    <p:extLst>
      <p:ext uri="{BB962C8B-B14F-4D97-AF65-F5344CB8AC3E}">
        <p14:creationId xmlns:p14="http://schemas.microsoft.com/office/powerpoint/2010/main" val="400017900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1475</TotalTime>
  <Words>1549</Words>
  <Application>Microsoft Macintosh PowerPoint</Application>
  <PresentationFormat>On-screen Show (4:3)</PresentationFormat>
  <Paragraphs>181</Paragraphs>
  <Slides>29</Slides>
  <Notes>19</Notes>
  <HiddenSlides>2</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Intelligent life in the Universe?  The end of the class</vt:lpstr>
      <vt:lpstr>PowerPoint Presentation</vt:lpstr>
      <vt:lpstr>PowerPoint Presentation</vt:lpstr>
      <vt:lpstr>Probability of intelligent life</vt:lpstr>
      <vt:lpstr>PowerPoint Presentation</vt:lpstr>
      <vt:lpstr>The Drake equation </vt:lpstr>
      <vt:lpstr>Finding planets around other stars</vt:lpstr>
      <vt:lpstr>PowerPoint Presentation</vt:lpstr>
      <vt:lpstr>Finding planets indirectly</vt:lpstr>
      <vt:lpstr>PowerPoint Presentation</vt:lpstr>
      <vt:lpstr>Finding planets indirectly</vt:lpstr>
      <vt:lpstr>PowerPoint Presentation</vt:lpstr>
      <vt:lpstr>Extrasolar planet detections</vt:lpstr>
      <vt:lpstr>PowerPoint Presentation</vt:lpstr>
      <vt:lpstr>PowerPoint Presentation</vt:lpstr>
      <vt:lpstr>Extrasolar planet detections</vt:lpstr>
      <vt:lpstr>Gliese 581</vt:lpstr>
      <vt:lpstr>Another detection methods: transits</vt:lpstr>
      <vt:lpstr>PowerPoint Presentation</vt:lpstr>
      <vt:lpstr>Transits and Kepler mission</vt:lpstr>
      <vt:lpstr>Possibilities from transits</vt:lpstr>
      <vt:lpstr>ASTR110 : Introduction to Astronomy</vt:lpstr>
      <vt:lpstr>Theme: Process of science</vt:lpstr>
      <vt:lpstr>Theme: astronomy in everyday life</vt:lpstr>
      <vt:lpstr>Theme: Earth’s place in the Universe</vt:lpstr>
      <vt:lpstr>Theme: physics explains why and lets you learn amazing things </vt:lpstr>
      <vt:lpstr>Theme: a dynamic Universe</vt:lpstr>
      <vt:lpstr>Theme: Big questions / unknowns</vt:lpstr>
      <vt:lpstr>More astronomy …. ?</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27</cp:revision>
  <dcterms:created xsi:type="dcterms:W3CDTF">2012-05-03T15:14:16Z</dcterms:created>
  <dcterms:modified xsi:type="dcterms:W3CDTF">2013-12-06T20:36:27Z</dcterms:modified>
</cp:coreProperties>
</file>