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87" r:id="rId4"/>
    <p:sldId id="271" r:id="rId5"/>
    <p:sldId id="288" r:id="rId6"/>
    <p:sldId id="272" r:id="rId7"/>
    <p:sldId id="273" r:id="rId8"/>
    <p:sldId id="270" r:id="rId9"/>
    <p:sldId id="274" r:id="rId10"/>
    <p:sldId id="290" r:id="rId11"/>
    <p:sldId id="289" r:id="rId12"/>
    <p:sldId id="291" r:id="rId13"/>
    <p:sldId id="292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9B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42E8-B902-D94F-9166-5304D934165A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E778A-051F-6541-8C18-54192906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0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4B69E-F057-094B-813E-B467A03ACB3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A9CE5-E359-2A4E-8C3D-1EE1F3CBDF07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2D408-4974-E54E-A75D-02C6506D0227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A6DCB-65DD-6B43-B279-9E5145A29A8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2A223-69DF-5341-8571-2593B6501213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23C0D-0EBA-B348-9A7F-CA7371ADD41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54A69-CFB0-E548-914F-51968544F513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BDAC0-BC79-7847-8CFF-41DEA10A1BC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08FC7-FD6D-AF43-B102-669B325A84E4}" type="slidenum">
              <a:rPr lang="en-US"/>
              <a:pPr/>
              <a:t>14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EDC5B-34CD-BB48-8144-A57D50D0C5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0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E00FF-4DB0-934A-88A3-7C6EE9F7A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5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6BD9E-B271-B24F-9FD0-8F73AC61C4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2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E8C1-5210-0347-AF49-518E5FD6D6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8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E49C9-D2F2-9B40-9462-023ECC7812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5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DEC49-1F0A-534A-B3BF-FDB736E1C3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2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1F224-04F1-2A42-8444-E1995E1A41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7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1312C-1405-9C4C-9530-4C1B66440B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2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1084-ED24-3E45-AE13-E2F9C0B73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9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2027A-F4FA-594A-9157-7E50C47A5B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7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0D02-B0FB-7C49-894A-DC1FB49DEA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0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5B4F3E2-A9B8-7E4E-8471-2BBD5F42A7CB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4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nce.nationalgeographic.com/science/photos/supernovae-gallery/" TargetMode="External"/><Relationship Id="rId3" Type="http://schemas.openxmlformats.org/officeDocument/2006/relationships/hyperlink" Target="http://en.wikipedia.org/wiki/Supernov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6575" y="-111125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life and death of stars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69" b="8769"/>
          <a:stretch>
            <a:fillRect/>
          </a:stretch>
        </p:blipFill>
        <p:spPr>
          <a:xfrm>
            <a:off x="0" y="1223425"/>
            <a:ext cx="9144000" cy="4840941"/>
          </a:xfrm>
        </p:spPr>
      </p:pic>
      <p:sp>
        <p:nvSpPr>
          <p:cNvPr id="5" name="TextBox 4"/>
          <p:cNvSpPr txBox="1"/>
          <p:nvPr/>
        </p:nvSpPr>
        <p:spPr>
          <a:xfrm>
            <a:off x="152400" y="169333"/>
            <a:ext cx="872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Planetary nebulae  :  remnants of stars like the Sun!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41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708"/>
            <a:ext cx="7772400" cy="1143000"/>
          </a:xfrm>
        </p:spPr>
        <p:txBody>
          <a:bodyPr/>
          <a:lstStyle/>
          <a:p>
            <a:r>
              <a:rPr lang="en-US" dirty="0" smtClean="0"/>
              <a:t>Evolution of other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8449"/>
            <a:ext cx="7772400" cy="4114800"/>
          </a:xfrm>
        </p:spPr>
        <p:txBody>
          <a:bodyPr/>
          <a:lstStyle/>
          <a:p>
            <a:r>
              <a:rPr lang="en-US" dirty="0" smtClean="0"/>
              <a:t>In more massive stars, degenerate electron pressure isn’t sufficient to balance gravitational collapse</a:t>
            </a:r>
          </a:p>
          <a:p>
            <a:r>
              <a:rPr lang="en-US" dirty="0" smtClean="0"/>
              <a:t>Additional nuclear reactions can occur</a:t>
            </a:r>
          </a:p>
          <a:p>
            <a:pPr lvl="1"/>
            <a:r>
              <a:rPr lang="en-US" dirty="0" smtClean="0"/>
              <a:t>Carbon to oxygen to neon to magnesium, silicon to sulfur to argon ….. All the way up until iron and nickel.</a:t>
            </a:r>
          </a:p>
          <a:p>
            <a:pPr lvl="1"/>
            <a:r>
              <a:rPr lang="en-US" dirty="0" smtClean="0"/>
              <a:t>Iron and nickel can’t have nuclear reactions that produce energy!</a:t>
            </a:r>
          </a:p>
          <a:p>
            <a:r>
              <a:rPr lang="en-US" dirty="0" smtClean="0"/>
              <a:t>Core collapses and results in a giant explosion …. A supernova!</a:t>
            </a:r>
          </a:p>
        </p:txBody>
      </p:sp>
      <p:pic>
        <p:nvPicPr>
          <p:cNvPr id="4" name="Picture 3" descr="320px-Evolved_star_fusion_shell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809625"/>
            <a:ext cx="59182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3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84821"/>
            <a:ext cx="7772400" cy="4114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Supernova image gallery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Supernovae explosions are extremely bright: for a couple of weeks, the explosion can be as bright as the combined brightness of billions of stars … </a:t>
            </a:r>
            <a:r>
              <a:rPr lang="en-US" dirty="0" err="1" smtClean="0"/>
              <a:t>i.e</a:t>
            </a:r>
            <a:r>
              <a:rPr lang="en-US" dirty="0" smtClean="0"/>
              <a:t> an entire galaxy!</a:t>
            </a:r>
          </a:p>
          <a:p>
            <a:r>
              <a:rPr lang="en-US" dirty="0" smtClean="0">
                <a:hlinkClick r:id="rId3"/>
              </a:rPr>
              <a:t>More supernovae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Supernovae and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Supernovae are critical as they release heavy elements – formed in the centers of massive stars -- back into the interstellar medium</a:t>
            </a:r>
          </a:p>
          <a:p>
            <a:r>
              <a:rPr lang="en-US" dirty="0" smtClean="0"/>
              <a:t>These mix with existing material and eventually form into new stars …. And planets … and things on the planets …</a:t>
            </a:r>
          </a:p>
          <a:p>
            <a:r>
              <a:rPr lang="en-US" dirty="0" smtClean="0"/>
              <a:t>Humans are composed of </a:t>
            </a:r>
            <a:r>
              <a:rPr lang="en-US" dirty="0" err="1" smtClean="0"/>
              <a:t>starstuff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0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Where do we come from?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39869"/>
            <a:ext cx="77724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/>
              <a:t>When was the oxygen in our bodies assembled into atoms (when were the protons, neutrons, and electrons put together?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UcPeriod"/>
            </a:pPr>
            <a:r>
              <a:rPr lang="en-US" dirty="0"/>
              <a:t>Within the past day, e.g. from food you ate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UcPeriod"/>
            </a:pPr>
            <a:r>
              <a:rPr lang="en-US" dirty="0"/>
              <a:t>Within the past century, e.g. when you were born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UcPeriod"/>
            </a:pPr>
            <a:r>
              <a:rPr lang="en-US" dirty="0"/>
              <a:t>When the Sun and Earth were formed, about 4.5 billion years ago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UcPeriod"/>
            </a:pPr>
            <a:r>
              <a:rPr lang="en-US" dirty="0"/>
              <a:t>Before the Sun was </a:t>
            </a:r>
            <a:r>
              <a:rPr lang="en-US" dirty="0" smtClean="0"/>
              <a:t>formed but after the beginning of the Universe</a:t>
            </a:r>
            <a:endParaRPr lang="en-US" dirty="0"/>
          </a:p>
          <a:p>
            <a:pPr marL="990600" lvl="1" indent="-533400">
              <a:lnSpc>
                <a:spcPct val="90000"/>
              </a:lnSpc>
              <a:buFont typeface="Arial" charset="0"/>
              <a:buAutoNum type="alphaUcPeriod"/>
            </a:pPr>
            <a:r>
              <a:rPr lang="en-US" dirty="0"/>
              <a:t>They have existed since the beginning of the Universe</a:t>
            </a:r>
          </a:p>
          <a:p>
            <a:pPr marL="609600" indent="-609600"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494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323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How do stars work and evolve?</a:t>
            </a:r>
          </a:p>
          <a:p>
            <a:pPr marL="0" indent="0">
              <a:buNone/>
            </a:pPr>
            <a:r>
              <a:rPr lang="en-US" sz="2400" dirty="0" smtClean="0"/>
              <a:t>Why do stars shine?</a:t>
            </a:r>
            <a:endParaRPr lang="en-US" sz="2400" dirty="0"/>
          </a:p>
          <a:p>
            <a:pPr lvl="1" indent="-342900"/>
            <a:r>
              <a:rPr lang="en-US" sz="2400" dirty="0" smtClean="0"/>
              <a:t>Nuclear reactions</a:t>
            </a:r>
          </a:p>
          <a:p>
            <a:pPr lvl="2" indent="-342900"/>
            <a:r>
              <a:rPr lang="en-US" dirty="0" smtClean="0"/>
              <a:t>Fusion and fission reactions</a:t>
            </a:r>
          </a:p>
          <a:p>
            <a:pPr lvl="2" indent="-342900"/>
            <a:r>
              <a:rPr lang="en-US" dirty="0" smtClean="0"/>
              <a:t>How nuclear reactions can create energy</a:t>
            </a:r>
          </a:p>
          <a:p>
            <a:pPr lvl="2" indent="-342900"/>
            <a:r>
              <a:rPr lang="en-US" dirty="0" smtClean="0"/>
              <a:t>Why is it hard to get fusion nuclear reactions to occur?</a:t>
            </a:r>
          </a:p>
          <a:p>
            <a:pPr lvl="3" indent="-342900"/>
            <a:r>
              <a:rPr lang="en-US" sz="2400" dirty="0" smtClean="0"/>
              <a:t>Forces inside of atoms</a:t>
            </a:r>
          </a:p>
          <a:p>
            <a:pPr lvl="1" indent="-342900"/>
            <a:r>
              <a:rPr lang="en-US" sz="2400" dirty="0" smtClean="0"/>
              <a:t>Nuclear reactions in the Sun</a:t>
            </a:r>
          </a:p>
          <a:p>
            <a:pPr lvl="2" indent="-342900"/>
            <a:r>
              <a:rPr lang="en-US" dirty="0" smtClean="0"/>
              <a:t>Only in core</a:t>
            </a:r>
          </a:p>
          <a:p>
            <a:pPr lvl="2" indent="-342900"/>
            <a:r>
              <a:rPr lang="en-US" dirty="0" smtClean="0"/>
              <a:t>Energy works its way out</a:t>
            </a:r>
          </a:p>
          <a:p>
            <a:pPr lvl="3" indent="-342900"/>
            <a:r>
              <a:rPr lang="en-US" sz="2400" dirty="0" err="1" smtClean="0"/>
              <a:t>Radiative</a:t>
            </a:r>
            <a:r>
              <a:rPr lang="en-US" sz="2400" dirty="0" smtClean="0"/>
              <a:t> zone</a:t>
            </a:r>
          </a:p>
          <a:p>
            <a:pPr lvl="3" indent="-342900"/>
            <a:r>
              <a:rPr lang="en-US" sz="2400" dirty="0" smtClean="0"/>
              <a:t>Convective zone</a:t>
            </a:r>
          </a:p>
        </p:txBody>
      </p:sp>
    </p:spTree>
    <p:extLst>
      <p:ext uri="{BB962C8B-B14F-4D97-AF65-F5344CB8AC3E}">
        <p14:creationId xmlns:p14="http://schemas.microsoft.com/office/powerpoint/2010/main" val="117201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transport in 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reactions only happen in the core, and they produce gamma ray light!</a:t>
            </a:r>
          </a:p>
          <a:p>
            <a:r>
              <a:rPr lang="en-US" dirty="0" smtClean="0"/>
              <a:t>How does the energy get out?</a:t>
            </a:r>
          </a:p>
          <a:p>
            <a:pPr lvl="1"/>
            <a:r>
              <a:rPr lang="en-US" dirty="0" smtClean="0"/>
              <a:t>In inner parts, by radiation</a:t>
            </a:r>
          </a:p>
          <a:p>
            <a:pPr lvl="1"/>
            <a:r>
              <a:rPr lang="en-US" dirty="0" smtClean="0"/>
              <a:t>In outer parts, by convection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80391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7212"/>
            <a:ext cx="9144000" cy="1143000"/>
          </a:xfrm>
        </p:spPr>
        <p:txBody>
          <a:bodyPr/>
          <a:lstStyle/>
          <a:p>
            <a:r>
              <a:rPr lang="en-US" dirty="0"/>
              <a:t>Nuclear reactions: how do we know?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6336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Solar structure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can do the physics of gas balls, and the observed properties of the Sun </a:t>
            </a:r>
            <a:r>
              <a:rPr lang="en-US" sz="2000" dirty="0" smtClean="0"/>
              <a:t>(size and temperature) match </a:t>
            </a:r>
            <a:r>
              <a:rPr lang="en-US" sz="2000" dirty="0"/>
              <a:t>those expected from physics with nuclear </a:t>
            </a:r>
            <a:r>
              <a:rPr lang="en-US" sz="2000" dirty="0" smtClean="0"/>
              <a:t>reactions: note “</a:t>
            </a:r>
            <a:r>
              <a:rPr lang="en-US" sz="2000" dirty="0" err="1" smtClean="0"/>
              <a:t>sunquakes</a:t>
            </a:r>
            <a:r>
              <a:rPr lang="en-US" sz="2000" dirty="0" smtClean="0"/>
              <a:t>”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Other stars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can do the physics of gas balls for different masses, and find that we expect a relation between mass, temperature, and size for gas balls of different mass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Exactly what is observed in the HR </a:t>
            </a:r>
            <a:r>
              <a:rPr lang="en-US" sz="2000" dirty="0" smtClean="0"/>
              <a:t>diagram – the Main Sequence!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Direct evidence: neutrinos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 addition to electromagnetic energy, nuclear reactions produce a kind of particle called a neutrino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Interesting thing about these is that the gas in the Sun is transparent to neutrinos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observe them from Earth!</a:t>
            </a:r>
            <a:endParaRPr lang="en-US" sz="2400" dirty="0"/>
          </a:p>
        </p:txBody>
      </p:sp>
      <p:pic>
        <p:nvPicPr>
          <p:cNvPr id="10244" name="Picture 4" descr="hr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16" y="0"/>
            <a:ext cx="6478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48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96" y="296185"/>
            <a:ext cx="8458200" cy="1143000"/>
          </a:xfrm>
        </p:spPr>
        <p:txBody>
          <a:bodyPr/>
          <a:lstStyle/>
          <a:p>
            <a:r>
              <a:rPr lang="en-US" dirty="0"/>
              <a:t>Nuclear reactions in stars: Sun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4884"/>
            <a:ext cx="7772400" cy="52991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Nuclear reaction in the Sun: 4 hydrogen atoms fuse to one helium atom (2 protons + 2 neutrons</a:t>
            </a:r>
            <a:r>
              <a:rPr lang="en-US" sz="26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Initial heat to start nuclear reactions come from gravitational energy when Sun forms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Nuclear reactions keep the core hot, which keeps the Sun from collapsing under its own gravity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Hotter gas has higher pressure than cooler gas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Pressure up balances gravity down</a:t>
            </a:r>
          </a:p>
          <a:p>
            <a:pPr marL="457200" indent="-457200">
              <a:lnSpc>
                <a:spcPct val="90000"/>
              </a:lnSpc>
            </a:pPr>
            <a:r>
              <a:rPr lang="en-US" sz="2600" dirty="0" smtClean="0"/>
              <a:t>Eventually, the hydrogen will run out…. But not for a long time!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4868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 of the Sun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Eventually, the Sun will run out of its </a:t>
            </a:r>
            <a:r>
              <a:rPr lang="en-US" dirty="0" smtClean="0"/>
              <a:t>hydrogen </a:t>
            </a:r>
            <a:r>
              <a:rPr lang="en-US" dirty="0"/>
              <a:t>in the </a:t>
            </a:r>
            <a:r>
              <a:rPr lang="en-US" dirty="0" smtClean="0"/>
              <a:t>core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Very center of core is hottest, so it runs out first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It will continue nuclear reactions in a shell, but the outer structure will evolve: the Sun will expand and its outer layers will cool</a:t>
            </a:r>
          </a:p>
        </p:txBody>
      </p:sp>
    </p:spTree>
    <p:extLst>
      <p:ext uri="{BB962C8B-B14F-4D97-AF65-F5344CB8AC3E}">
        <p14:creationId xmlns:p14="http://schemas.microsoft.com/office/powerpoint/2010/main" val="354761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r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3910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57200" y="685800"/>
            <a:ext cx="36576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If the Sun cools and expands, what kind of stars will it become?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alphaUcPeriod"/>
            </a:pPr>
            <a:r>
              <a:rPr lang="en-US">
                <a:solidFill>
                  <a:srgbClr val="000000"/>
                </a:solidFill>
              </a:rPr>
              <a:t>A red main sequence star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alphaUcPeriod"/>
            </a:pPr>
            <a:r>
              <a:rPr lang="en-US">
                <a:solidFill>
                  <a:srgbClr val="000000"/>
                </a:solidFill>
              </a:rPr>
              <a:t>A blue main sequence star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alphaUcPeriod"/>
            </a:pPr>
            <a:r>
              <a:rPr lang="en-US">
                <a:solidFill>
                  <a:srgbClr val="000000"/>
                </a:solidFill>
              </a:rPr>
              <a:t>A red giant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alphaUcPeriod"/>
            </a:pPr>
            <a:r>
              <a:rPr lang="en-US">
                <a:solidFill>
                  <a:srgbClr val="000000"/>
                </a:solidFill>
              </a:rPr>
              <a:t>A white dwarf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alphaUcPeriod"/>
            </a:pPr>
            <a:r>
              <a:rPr lang="en-US">
                <a:solidFill>
                  <a:srgbClr val="000000"/>
                </a:solidFill>
              </a:rPr>
              <a:t>No clue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994294"/>
            <a:ext cx="827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GIANTS and SUPERGIANTS  are EVOLVED stars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8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Once the Sun runs out of hydrogen in its </a:t>
            </a:r>
            <a:r>
              <a:rPr lang="en-US" sz="2400" dirty="0" smtClean="0"/>
              <a:t>core and shell, it is left with a helium core. What do you think might be able to happen next?</a:t>
            </a:r>
            <a:endParaRPr lang="en-US" sz="2400" dirty="0"/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400" dirty="0"/>
              <a:t>It will be impossible to produce any more energy by nuclear reactions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400" dirty="0"/>
              <a:t>It will be easy to produce more energy by splitting the helium atoms back into hydrogen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400" dirty="0"/>
              <a:t>It will be possible to produce more energy by splitting the helium atoms back into hydrogen, but it will require the core to get hotter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400" dirty="0"/>
              <a:t>It will be easy to produce more energy by fusing helium atoms together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400" dirty="0"/>
              <a:t>It will be possible to produce more energy by fusing helium atoms together, but it will require the core to get hotter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288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99686"/>
            <a:ext cx="7772400" cy="1143000"/>
          </a:xfrm>
        </p:spPr>
        <p:txBody>
          <a:bodyPr/>
          <a:lstStyle/>
          <a:p>
            <a:r>
              <a:rPr lang="en-US" dirty="0"/>
              <a:t>The future of the Sun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721" y="854998"/>
            <a:ext cx="8312479" cy="44665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Eventually, the Sun will run out of its hydrogen in the core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It will continue nuclear reactions in a shell, but the outer structure will evolve: the Sun will expand into a red giant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Eventually the </a:t>
            </a:r>
            <a:r>
              <a:rPr lang="en-US" sz="2400" dirty="0" smtClean="0"/>
              <a:t>hydrogen </a:t>
            </a:r>
            <a:r>
              <a:rPr lang="en-US" sz="2400" dirty="0"/>
              <a:t>will run </a:t>
            </a:r>
            <a:r>
              <a:rPr lang="en-US" sz="2400" dirty="0" smtClean="0"/>
              <a:t>out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Not enough enough for helium nuclear reactions: these have stronger electromagnetic repulsion since they have two protons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Without heat source, gravity will cause core to collapse and get hotter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Helium nuclear reactions can occur for a while, but they will run out pretty fast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Sun will end its life as a hot carbon core: a white </a:t>
            </a:r>
            <a:r>
              <a:rPr lang="en-US" sz="2400" dirty="0" smtClean="0"/>
              <a:t>dwarf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Further collapse and heating is prevented by a different kind of pressure called electron degenerate pressure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Outer layers are shed in what is known as a planetary nebula</a:t>
            </a:r>
            <a:endParaRPr lang="en-US" sz="2400" dirty="0"/>
          </a:p>
        </p:txBody>
      </p:sp>
      <p:pic>
        <p:nvPicPr>
          <p:cNvPr id="13316" name="Picture 4" descr="hr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29" y="0"/>
            <a:ext cx="6478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0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7926</TotalTime>
  <Words>941</Words>
  <Application>Microsoft Macintosh PowerPoint</Application>
  <PresentationFormat>On-screen Show (4:3)</PresentationFormat>
  <Paragraphs>94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The life and death of stars</vt:lpstr>
      <vt:lpstr>PowerPoint Presentation</vt:lpstr>
      <vt:lpstr>Energy transport in the Sun</vt:lpstr>
      <vt:lpstr>Nuclear reactions: how do we know?</vt:lpstr>
      <vt:lpstr>Nuclear reactions in stars: Sun</vt:lpstr>
      <vt:lpstr>The future of the Sun</vt:lpstr>
      <vt:lpstr>PowerPoint Presentation</vt:lpstr>
      <vt:lpstr>PowerPoint Presentation</vt:lpstr>
      <vt:lpstr>The future of the Sun</vt:lpstr>
      <vt:lpstr>PowerPoint Presentation</vt:lpstr>
      <vt:lpstr>Evolution of other stars</vt:lpstr>
      <vt:lpstr>PowerPoint Presentation</vt:lpstr>
      <vt:lpstr>Supernovae and life</vt:lpstr>
      <vt:lpstr>Where do we come from?</vt:lpstr>
    </vt:vector>
  </TitlesOfParts>
  <Company>New Mexico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stars produce energy?</dc:title>
  <dc:creator>Jon Holtzman</dc:creator>
  <cp:lastModifiedBy>Jon Holtzman</cp:lastModifiedBy>
  <cp:revision>34</cp:revision>
  <dcterms:created xsi:type="dcterms:W3CDTF">2012-04-26T15:16:53Z</dcterms:created>
  <dcterms:modified xsi:type="dcterms:W3CDTF">2013-11-23T05:12:59Z</dcterms:modified>
</cp:coreProperties>
</file>