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8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7" r:id="rId16"/>
    <p:sldId id="28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9B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3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2E8-B902-D94F-9166-5304D934165A}" type="datetimeFigureOut">
              <a:rPr lang="en-US" smtClean="0"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E778A-051F-6541-8C18-541929063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0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4B69E-F057-094B-813E-B467A03ACB3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3B53D6-6E32-584B-81B6-B8DFEC274335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B4C44A-73E8-3B44-B487-BB37832E225C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2A1CB-7723-564E-AD79-903F1253B27D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D50BDB-503E-EC4E-9E1B-83A627763EBB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A6DCB-65DD-6B43-B279-9E5145A29A8C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54A69-CFB0-E548-914F-51968544F513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2D408-4974-E54E-A75D-02C6506D022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2A223-69DF-5341-8571-2593B6501213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23C0D-0EBA-B348-9A7F-CA7371ADD41F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BDAC0-BC79-7847-8CFF-41DEA10A1BCD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7A9CE5-E359-2A4E-8C3D-1EE1F3CBDF0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635C18-1E1C-A04B-9A9A-0D250666E3CE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868CE-CF7F-234D-8AC4-3025BA8865E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7F082-3B88-AF4A-BFB5-BDDEF786556F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264E8C-3C6B-304F-BACD-C4A44EA79522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C3324-FA95-D94B-87CD-FB184A18993A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A1E9D4-E6D0-5647-A2C4-52B0B7D34840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4C638D-27F7-DE4F-AC19-69962233A4D0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EDC5B-34CD-BB48-8144-A57D50D0C5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E00FF-4DB0-934A-88A3-7C6EE9F7A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57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6BD9E-B271-B24F-9FD0-8F73AC61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E8C1-5210-0347-AF49-518E5FD6D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2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E49C9-D2F2-9B40-9462-023ECC7812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EC49-1F0A-534A-B3BF-FDB736E1C3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2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1F224-04F1-2A42-8444-E1995E1A4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1312C-1405-9C4C-9530-4C1B66440B1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2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1084-ED24-3E45-AE13-E2F9C0B73E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9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2027A-F4FA-594A-9157-7E50C47A5B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7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50D02-B0FB-7C49-894A-DC1FB49DEA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0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B5B4F3E2-A9B8-7E4E-8471-2BBD5F42A7CB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4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How do stars produce energy?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Nuclear reactions</a:t>
            </a:r>
          </a:p>
        </p:txBody>
      </p:sp>
    </p:spTree>
    <p:extLst>
      <p:ext uri="{BB962C8B-B14F-4D97-AF65-F5344CB8AC3E}">
        <p14:creationId xmlns:p14="http://schemas.microsoft.com/office/powerpoint/2010/main" val="84121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What does it take to get f</a:t>
            </a:r>
            <a:r>
              <a:rPr lang="en-US" dirty="0" smtClean="0"/>
              <a:t>usion nuclear </a:t>
            </a:r>
            <a:r>
              <a:rPr lang="en-US" dirty="0"/>
              <a:t>reactions?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39333"/>
            <a:ext cx="7772400" cy="4114800"/>
          </a:xfrm>
        </p:spPr>
        <p:txBody>
          <a:bodyPr/>
          <a:lstStyle/>
          <a:p>
            <a:r>
              <a:rPr lang="en-US" sz="2400" dirty="0" smtClean="0"/>
              <a:t>Need to understand forces in atoms</a:t>
            </a:r>
          </a:p>
          <a:p>
            <a:r>
              <a:rPr lang="en-US" sz="2400" dirty="0" smtClean="0"/>
              <a:t>Inside </a:t>
            </a:r>
            <a:r>
              <a:rPr lang="en-US" sz="2400" dirty="0"/>
              <a:t>atoms</a:t>
            </a:r>
          </a:p>
          <a:p>
            <a:pPr lvl="1"/>
            <a:r>
              <a:rPr lang="en-US" sz="2400" dirty="0"/>
              <a:t>protons have positive electric </a:t>
            </a:r>
            <a:r>
              <a:rPr lang="en-US" sz="2400" dirty="0" smtClean="0"/>
              <a:t>charge and are found in the nucleus</a:t>
            </a:r>
            <a:endParaRPr lang="en-US" sz="2400" dirty="0"/>
          </a:p>
          <a:p>
            <a:pPr lvl="1"/>
            <a:r>
              <a:rPr lang="en-US" sz="2400" dirty="0"/>
              <a:t>neutrons have no electric </a:t>
            </a:r>
            <a:r>
              <a:rPr lang="en-US" sz="2400" dirty="0" smtClean="0"/>
              <a:t>charge and are found in the nucleus</a:t>
            </a:r>
            <a:endParaRPr lang="en-US" sz="2400" dirty="0"/>
          </a:p>
          <a:p>
            <a:pPr lvl="1"/>
            <a:r>
              <a:rPr lang="en-US" sz="2400" dirty="0"/>
              <a:t>electrons have negative positive </a:t>
            </a:r>
            <a:r>
              <a:rPr lang="en-US" sz="2400" dirty="0" smtClean="0"/>
              <a:t>charge and are found outside the nucleus</a:t>
            </a:r>
            <a:endParaRPr lang="en-US" sz="2400" dirty="0"/>
          </a:p>
          <a:p>
            <a:r>
              <a:rPr lang="en-US" sz="2400" dirty="0"/>
              <a:t>An element is determined by the number of protons it </a:t>
            </a:r>
            <a:r>
              <a:rPr lang="en-US" sz="2400" dirty="0" smtClean="0"/>
              <a:t>has</a:t>
            </a:r>
          </a:p>
          <a:p>
            <a:r>
              <a:rPr lang="en-US" sz="2400" dirty="0" smtClean="0"/>
              <a:t>To get fusion to occur, you need to merge together two (or more) different </a:t>
            </a:r>
            <a:r>
              <a:rPr lang="en-US" sz="2400" dirty="0" err="1" smtClean="0"/>
              <a:t>nucleii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The electromagnetic force between two protons is about VERY MUCH stronger than the gravitational force between them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Getting nuclear fusion to occur should be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Easy because protons are attracted to each other by the electromagnetic force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Hard because protons are repelled from each other by the electromagnetic force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Easy because protons are attracted to each other by the force of gravity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Hard because protons are repelled from each other by the force of gravity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4789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4000"/>
              <a:t>What does it take for fusion to occur?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For fusion, smaller elements have to combine into a larger one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Elements are determined by their number of protons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Protons have positive electric charge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Positive charges repel each other!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 how do protons stick together in atomic </a:t>
            </a:r>
            <a:r>
              <a:rPr lang="en-US" sz="2400" dirty="0" err="1"/>
              <a:t>nucleii</a:t>
            </a:r>
            <a:r>
              <a:rPr lang="en-US" sz="2400" dirty="0"/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strong force, which is stronger than the electromagnetic force, but </a:t>
            </a:r>
            <a:r>
              <a:rPr lang="en-US" sz="2400" i="1" dirty="0"/>
              <a:t>only if protons get very close to one another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 can you get protons close enough?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High energy collisions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 very fast moving protons --&gt; VERY HIGH TEMPERATURES</a:t>
            </a:r>
            <a:r>
              <a:rPr lang="en-US" sz="2400" dirty="0" smtClean="0"/>
              <a:t>! Millions of degrees!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37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application: nuclear power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Nuclear power plants: fission</a:t>
            </a:r>
          </a:p>
          <a:p>
            <a:pPr lvl="1"/>
            <a:r>
              <a:rPr lang="en-US" dirty="0"/>
              <a:t>Pros: no </a:t>
            </a:r>
            <a:r>
              <a:rPr lang="en-US" dirty="0" smtClean="0"/>
              <a:t>greenhouse gas</a:t>
            </a:r>
            <a:r>
              <a:rPr lang="en-US" dirty="0" smtClean="0"/>
              <a:t> </a:t>
            </a:r>
            <a:r>
              <a:rPr lang="en-US" dirty="0"/>
              <a:t>emissions</a:t>
            </a:r>
          </a:p>
          <a:p>
            <a:pPr lvl="1"/>
            <a:r>
              <a:rPr lang="en-US" dirty="0"/>
              <a:t>Cons: radioactive byproducts, safety, high cost</a:t>
            </a:r>
          </a:p>
          <a:p>
            <a:r>
              <a:rPr lang="en-US" dirty="0"/>
              <a:t>Nuclear power plants: fusion?</a:t>
            </a:r>
          </a:p>
          <a:p>
            <a:pPr lvl="1"/>
            <a:r>
              <a:rPr lang="en-US" dirty="0"/>
              <a:t>Potentially great source of energy</a:t>
            </a:r>
          </a:p>
          <a:p>
            <a:pPr lvl="1"/>
            <a:r>
              <a:rPr lang="en-US" dirty="0"/>
              <a:t>Hard to confine gas at high enough temperatures!</a:t>
            </a:r>
          </a:p>
        </p:txBody>
      </p:sp>
    </p:spTree>
    <p:extLst>
      <p:ext uri="{BB962C8B-B14F-4D97-AF65-F5344CB8AC3E}">
        <p14:creationId xmlns:p14="http://schemas.microsoft.com/office/powerpoint/2010/main" val="35850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331"/>
            <a:ext cx="8616967" cy="1143000"/>
          </a:xfrm>
        </p:spPr>
        <p:txBody>
          <a:bodyPr/>
          <a:lstStyle/>
          <a:p>
            <a:r>
              <a:rPr lang="en-US" dirty="0"/>
              <a:t>Nuclear reactions in stars: Sun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337" y="1157330"/>
            <a:ext cx="7871629" cy="570066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Only in the very center of the Sun does it get hot enough for nuclear </a:t>
            </a:r>
            <a:r>
              <a:rPr lang="en-US" sz="2800" dirty="0" smtClean="0"/>
              <a:t>reactions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Initial heat is generated during formation of the Sun, from gravitational energy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Most abundant element is hydrogen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Easiest nuclear reaction involves hydrogen, because it only has one proton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smtClean="0"/>
              <a:t>Sun’s </a:t>
            </a:r>
            <a:r>
              <a:rPr lang="en-US" sz="2800" dirty="0"/>
              <a:t>nuclear reaction: the proton-proton cycle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Overall, through a series of nuclear reactions, four hydrogen atoms fuse into one helium atom, producing </a:t>
            </a:r>
            <a:r>
              <a:rPr lang="en-US" dirty="0" smtClean="0"/>
              <a:t>energy.</a:t>
            </a: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4  hydrogen </a:t>
            </a:r>
            <a:r>
              <a:rPr lang="en-US" dirty="0" smtClean="0">
                <a:sym typeface="Wingdings"/>
              </a:rPr>
              <a:t>  1 helium +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transport in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reactions only happen in the core, and they produce gamma ray light!</a:t>
            </a:r>
          </a:p>
          <a:p>
            <a:r>
              <a:rPr lang="en-US" dirty="0" smtClean="0"/>
              <a:t>How does the energy get out?</a:t>
            </a:r>
          </a:p>
          <a:p>
            <a:pPr lvl="1"/>
            <a:r>
              <a:rPr lang="en-US" dirty="0" smtClean="0"/>
              <a:t>In inner parts, by radiation</a:t>
            </a:r>
          </a:p>
          <a:p>
            <a:pPr lvl="1"/>
            <a:r>
              <a:rPr lang="en-US" dirty="0" smtClean="0"/>
              <a:t>In outer parts, by convection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803653"/>
            <a:ext cx="80391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Eventually, the hydrogen will run out…. But not for a long time!</a:t>
            </a:r>
          </a:p>
          <a:p>
            <a:pPr>
              <a:lnSpc>
                <a:spcPct val="90000"/>
              </a:lnSpc>
            </a:pPr>
            <a:r>
              <a:rPr lang="en-US" dirty="0"/>
              <a:t>When hydrogen runs out, there will be a helium core. Helium is an element with TWO protons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8954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dirty="0"/>
              <a:t>Once the Sun runs out of hydrogen in its core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It will be impossible to produce any more energy by nuclear reactions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It will be easy to produce more energy by splitting the helium atoms back into hydrogen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It will be possible to produce more energy by splitting the helium atoms back into hydrogen, but it will require the core to get hotter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It will be easy to produce more energy by fusing helium atoms together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 dirty="0"/>
              <a:t>It will be possible to produce more energy by fusing helium atoms together, but it will require the core to get hotter</a:t>
            </a:r>
          </a:p>
        </p:txBody>
      </p:sp>
    </p:spTree>
    <p:extLst>
      <p:ext uri="{BB962C8B-B14F-4D97-AF65-F5344CB8AC3E}">
        <p14:creationId xmlns:p14="http://schemas.microsoft.com/office/powerpoint/2010/main" val="314288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reactions: how do we know?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Solar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balls, and the observed properties of the Sun match those expected from physics with nuclear </a:t>
            </a:r>
            <a:r>
              <a:rPr lang="en-US" sz="2000" dirty="0" smtClean="0"/>
              <a:t>reactions:  note “</a:t>
            </a:r>
            <a:r>
              <a:rPr lang="en-US" sz="2000" dirty="0" err="1" smtClean="0"/>
              <a:t>sunquakes</a:t>
            </a:r>
            <a:r>
              <a:rPr lang="en-US" sz="2000" dirty="0" smtClean="0"/>
              <a:t>”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 stars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can do the physics of gas balls for different masses, and find that we expect a relation between mass, temperature, and size for gas balls of different mass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Exactly what is observed in the HR diagram!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Direct evidence: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 addition to electromagnetic energy, nuclear reactions produce a kind of particle called a neutrino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Interesting thing about these is that the gas in the Sun is transparent to neutrinos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We observe them from Earth!</a:t>
            </a:r>
            <a:endParaRPr lang="en-US" sz="2400" dirty="0"/>
          </a:p>
        </p:txBody>
      </p:sp>
      <p:pic>
        <p:nvPicPr>
          <p:cNvPr id="10244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2" y="318103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48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future of the Sun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Eventually, the Sun will run out of its </a:t>
            </a:r>
            <a:r>
              <a:rPr lang="en-US" sz="2800" dirty="0" smtClean="0"/>
              <a:t>hydrogen </a:t>
            </a:r>
            <a:r>
              <a:rPr lang="en-US" sz="2800" dirty="0"/>
              <a:t>in the core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will continue nuclear reactions in a shell, but the outer structure will evolve: the Sun will expand and its outer layers will cool</a:t>
            </a:r>
          </a:p>
        </p:txBody>
      </p:sp>
    </p:spTree>
    <p:extLst>
      <p:ext uri="{BB962C8B-B14F-4D97-AF65-F5344CB8AC3E}">
        <p14:creationId xmlns:p14="http://schemas.microsoft.com/office/powerpoint/2010/main" val="35476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4858"/>
            <a:ext cx="7772400" cy="4114800"/>
          </a:xfrm>
        </p:spPr>
        <p:txBody>
          <a:bodyPr/>
          <a:lstStyle/>
          <a:p>
            <a:r>
              <a:rPr lang="en-US" sz="2400" dirty="0" smtClean="0"/>
              <a:t>Project due Friday!</a:t>
            </a:r>
          </a:p>
          <a:p>
            <a:r>
              <a:rPr lang="en-US" sz="2400" dirty="0" smtClean="0"/>
              <a:t>Remaining a</a:t>
            </a:r>
            <a:r>
              <a:rPr lang="en-US" sz="2400" dirty="0" smtClean="0"/>
              <a:t>ssignments</a:t>
            </a:r>
          </a:p>
          <a:p>
            <a:r>
              <a:rPr lang="en-US" sz="2400" dirty="0" smtClean="0"/>
              <a:t>Labs during last week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72010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"/>
            <a:ext cx="439102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36576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If the Sun cools and expands, what kind of stars will it become?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blue main sequence star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red giant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A white dwarf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Arial" charset="0"/>
              <a:buAutoNum type="alphaUcPeriod"/>
            </a:pPr>
            <a:r>
              <a:rPr lang="en-US">
                <a:solidFill>
                  <a:srgbClr val="000000"/>
                </a:solidFill>
              </a:rPr>
              <a:t>No clue</a:t>
            </a:r>
          </a:p>
        </p:txBody>
      </p:sp>
    </p:spTree>
    <p:extLst>
      <p:ext uri="{BB962C8B-B14F-4D97-AF65-F5344CB8AC3E}">
        <p14:creationId xmlns:p14="http://schemas.microsoft.com/office/powerpoint/2010/main" val="27971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247"/>
            <a:ext cx="7772400" cy="1143000"/>
          </a:xfrm>
        </p:spPr>
        <p:txBody>
          <a:bodyPr/>
          <a:lstStyle/>
          <a:p>
            <a:r>
              <a:rPr lang="en-US" dirty="0"/>
              <a:t>The future of the Sun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278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Eventually, the Sun will run out of its hydrogen in the core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It will continue nuclear reactions in a shell, but the outer structure will evolve: the Sun will expand into a red giant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Eventually the </a:t>
            </a:r>
            <a:r>
              <a:rPr lang="en-US" sz="2800" dirty="0" smtClean="0"/>
              <a:t>hydrogen </a:t>
            </a:r>
            <a:r>
              <a:rPr lang="en-US" sz="2800" dirty="0"/>
              <a:t>will run out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Helium nuclear reactions can occur for a while, but they will run out pretty </a:t>
            </a:r>
            <a:r>
              <a:rPr lang="en-US" sz="2800" dirty="0" smtClean="0"/>
              <a:t>fast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3 helium </a:t>
            </a:r>
            <a:r>
              <a:rPr lang="en-US" sz="2400" dirty="0" smtClean="0">
                <a:sym typeface="Wingdings"/>
              </a:rPr>
              <a:t> 1 carbon + energy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ym typeface="Wingdings"/>
              </a:rPr>
              <a:t>Carbon core shrinks but stops before it gets </a:t>
            </a:r>
            <a:r>
              <a:rPr lang="en-US" sz="2800" dirty="0" err="1" smtClean="0">
                <a:sym typeface="Wingdings"/>
              </a:rPr>
              <a:t>hots</a:t>
            </a:r>
            <a:r>
              <a:rPr lang="en-US" sz="2800" dirty="0" smtClean="0">
                <a:sym typeface="Wingdings"/>
              </a:rPr>
              <a:t> enough for carbon nuclear reactions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Sun will end its life as a hot carbon core: a white dwarf</a:t>
            </a:r>
          </a:p>
        </p:txBody>
      </p:sp>
      <p:pic>
        <p:nvPicPr>
          <p:cNvPr id="13316" name="Picture 4" descr="hr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04" y="68247"/>
            <a:ext cx="6478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pPr marL="812800" indent="-812800">
              <a:buFontTx/>
              <a:buAutoNum type="romanUcPeriod"/>
            </a:pPr>
            <a:r>
              <a:rPr lang="en-US" sz="2800" dirty="0"/>
              <a:t>Science and </a:t>
            </a:r>
            <a:r>
              <a:rPr lang="en-US" sz="2800" dirty="0" smtClean="0"/>
              <a:t>Astronomy</a:t>
            </a:r>
            <a:endParaRPr lang="en-US" sz="2800" dirty="0"/>
          </a:p>
          <a:p>
            <a:pPr marL="812800" indent="-812800">
              <a:buFontTx/>
              <a:buAutoNum type="romanUcPeriod"/>
            </a:pPr>
            <a:r>
              <a:rPr lang="en-US" sz="2800" dirty="0"/>
              <a:t>Astronomy by Eye: Motions in the </a:t>
            </a:r>
            <a:r>
              <a:rPr lang="en-US" sz="2800" dirty="0" smtClean="0"/>
              <a:t>Sky</a:t>
            </a:r>
          </a:p>
          <a:p>
            <a:pPr marL="812800" indent="-812800">
              <a:buFontTx/>
              <a:buAutoNum type="romanUcPeriod"/>
            </a:pPr>
            <a:r>
              <a:rPr lang="en-US" sz="2800" dirty="0" smtClean="0"/>
              <a:t>Overview of </a:t>
            </a:r>
            <a:r>
              <a:rPr lang="en-US" sz="2800" smtClean="0"/>
              <a:t>the Universe</a:t>
            </a:r>
            <a:endParaRPr lang="en-US" sz="2800" dirty="0"/>
          </a:p>
          <a:p>
            <a:pPr marL="812800" indent="-812800">
              <a:buFontTx/>
              <a:buAutoNum type="romanUcPeriod"/>
            </a:pPr>
            <a:r>
              <a:rPr lang="en-US" sz="2800" dirty="0"/>
              <a:t>The Physical Basis of Astronomy: Gravity </a:t>
            </a:r>
            <a:r>
              <a:rPr lang="en-US" sz="2400" dirty="0"/>
              <a:t>and Light</a:t>
            </a:r>
          </a:p>
          <a:p>
            <a:pPr marL="1168400" lvl="1" indent="-711200">
              <a:buFont typeface="Arial" charset="0"/>
              <a:buNone/>
            </a:pPr>
            <a:r>
              <a:rPr lang="en-US" sz="2400" dirty="0"/>
              <a:t>Summary: </a:t>
            </a:r>
            <a:r>
              <a:rPr lang="ja-JP" altLang="en-US" sz="2400" dirty="0" smtClean="0"/>
              <a:t>“</a:t>
            </a:r>
            <a:r>
              <a:rPr lang="en-US" sz="2400" dirty="0"/>
              <a:t>How do we know?</a:t>
            </a:r>
            <a:r>
              <a:rPr lang="ja-JP" altLang="en-US" sz="2400" dirty="0" smtClean="0"/>
              <a:t>”</a:t>
            </a:r>
            <a:endParaRPr lang="en-US" altLang="ja-JP" sz="2400" dirty="0" smtClean="0"/>
          </a:p>
          <a:p>
            <a:pPr marL="768350" indent="-711200">
              <a:buFont typeface="Arial" charset="0"/>
              <a:buNone/>
            </a:pPr>
            <a:r>
              <a:rPr lang="en-US" sz="2400" dirty="0" smtClean="0"/>
              <a:t>V. Some interesting questions</a:t>
            </a:r>
          </a:p>
          <a:p>
            <a:pPr marL="768350" indent="-711200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How do stars work? What is the eventual fate of the Sun?</a:t>
            </a:r>
          </a:p>
          <a:p>
            <a:pPr marL="768350" indent="-711200">
              <a:buFont typeface="Arial" charset="0"/>
              <a:buNone/>
            </a:pPr>
            <a:r>
              <a:rPr lang="en-US" sz="2400" dirty="0"/>
              <a:t>	</a:t>
            </a:r>
            <a:r>
              <a:rPr lang="en-US" sz="2400" dirty="0" smtClean="0"/>
              <a:t>Where might we look for life in the Solar System? Life in other locations? What is the probability of other life?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873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stars shine?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We’ve </a:t>
            </a:r>
            <a:r>
              <a:rPr lang="en-US" dirty="0"/>
              <a:t>seen what you can learn about the light (electromagnetic energy) that</a:t>
            </a:r>
            <a:r>
              <a:rPr lang="ja-JP" altLang="en-US" dirty="0"/>
              <a:t>’</a:t>
            </a:r>
            <a:r>
              <a:rPr lang="en-US" dirty="0"/>
              <a:t>s emitted from the surface of stars</a:t>
            </a:r>
          </a:p>
          <a:p>
            <a:pPr>
              <a:lnSpc>
                <a:spcPct val="90000"/>
              </a:lnSpc>
            </a:pPr>
            <a:r>
              <a:rPr lang="en-US" dirty="0"/>
              <a:t>We understand that stars shine because they are hot</a:t>
            </a:r>
          </a:p>
          <a:p>
            <a:pPr>
              <a:lnSpc>
                <a:spcPct val="90000"/>
              </a:lnSpc>
            </a:pPr>
            <a:r>
              <a:rPr lang="en-US" dirty="0"/>
              <a:t>But what makes them hot? What is the source of the energy?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Nuclear reactions in the cores of stars</a:t>
            </a:r>
          </a:p>
        </p:txBody>
      </p:sp>
    </p:spTree>
    <p:extLst>
      <p:ext uri="{BB962C8B-B14F-4D97-AF65-F5344CB8AC3E}">
        <p14:creationId xmlns:p14="http://schemas.microsoft.com/office/powerpoint/2010/main" val="49855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Nuclear reactions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a nuclear reaction?</a:t>
            </a:r>
          </a:p>
          <a:p>
            <a:r>
              <a:rPr lang="en-US"/>
              <a:t>Under extreme conditions, atoms of one element can turn into atoms of another element</a:t>
            </a:r>
          </a:p>
          <a:p>
            <a:pPr lvl="1"/>
            <a:r>
              <a:rPr lang="en-US"/>
              <a:t>Nuclear fusion: two smaller atoms join to make a bigger atom</a:t>
            </a:r>
          </a:p>
          <a:p>
            <a:pPr lvl="1"/>
            <a:r>
              <a:rPr lang="en-US"/>
              <a:t>Nuclear fission: one bigger atom splits to form smaller atoms</a:t>
            </a:r>
          </a:p>
        </p:txBody>
      </p:sp>
    </p:spTree>
    <p:extLst>
      <p:ext uri="{BB962C8B-B14F-4D97-AF65-F5344CB8AC3E}">
        <p14:creationId xmlns:p14="http://schemas.microsoft.com/office/powerpoint/2010/main" val="22262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nuclear reactions produce energy?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Atoms of each element have a mass</a:t>
            </a:r>
          </a:p>
          <a:p>
            <a:r>
              <a:rPr lang="en-US" dirty="0"/>
              <a:t>For some reactions, the mass of the product element is not equal to the mass of the input elements</a:t>
            </a:r>
          </a:p>
          <a:p>
            <a:pPr lvl="1"/>
            <a:r>
              <a:rPr lang="en-US" dirty="0" smtClean="0"/>
              <a:t>If the mass of the product is less than the mass on the input,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extra mass comes out in the form of energy…. And lots of it!</a:t>
            </a:r>
          </a:p>
          <a:p>
            <a:pPr lvl="1"/>
            <a:r>
              <a:rPr lang="en-US" dirty="0"/>
              <a:t>E = mc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3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/>
              <a:t>Hydrogen atoms have a mass of of 1.0079 atomic units. Helium atoms have a mass of 4.0026 atomic units. The nuclear reaction:  4 H --&gt; 1 He will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Produce energy, because the mass of the product is less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Produce energy, because the mass of the product is more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Require energy, because the mass of the product is less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Require energy, because the mass of the product is more than the mass of the input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lphaUcPeriod"/>
            </a:pPr>
            <a:r>
              <a:rPr lang="en-US" sz="2800"/>
              <a:t>Neither produce nor require energy</a:t>
            </a:r>
          </a:p>
        </p:txBody>
      </p:sp>
    </p:spTree>
    <p:extLst>
      <p:ext uri="{BB962C8B-B14F-4D97-AF65-F5344CB8AC3E}">
        <p14:creationId xmlns:p14="http://schemas.microsoft.com/office/powerpoint/2010/main" val="13655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nuclear reactions produce energy?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Generally, fusion of small atoms into a larger one produces energy --&gt; STARS</a:t>
            </a:r>
          </a:p>
          <a:p>
            <a:r>
              <a:rPr lang="en-US" sz="2800" dirty="0"/>
              <a:t>Fission of large atoms into smaller ones produces energy --&gt; NUCLEAR POWER PLANTS</a:t>
            </a:r>
          </a:p>
          <a:p>
            <a:r>
              <a:rPr lang="en-US" sz="2800" dirty="0" smtClean="0"/>
              <a:t>Elements around iron ar</a:t>
            </a:r>
            <a:r>
              <a:rPr lang="en-US" sz="2800" dirty="0"/>
              <a:t>e</a:t>
            </a:r>
            <a:r>
              <a:rPr lang="en-US" sz="2800" dirty="0" smtClean="0"/>
              <a:t> </a:t>
            </a:r>
            <a:r>
              <a:rPr lang="en-US" sz="2800" dirty="0"/>
              <a:t>the special </a:t>
            </a:r>
            <a:r>
              <a:rPr lang="en-US" sz="2800" dirty="0" smtClean="0"/>
              <a:t>elements </a:t>
            </a:r>
            <a:r>
              <a:rPr lang="en-US" sz="2800" dirty="0"/>
              <a:t>that </a:t>
            </a:r>
            <a:r>
              <a:rPr lang="en-US" sz="2800" dirty="0" smtClean="0"/>
              <a:t>have the </a:t>
            </a:r>
            <a:r>
              <a:rPr lang="en-US" sz="2800" dirty="0"/>
              <a:t>highest binding energy, I.e. you </a:t>
            </a:r>
            <a:r>
              <a:rPr lang="en-US" sz="2800" dirty="0" smtClean="0"/>
              <a:t>can’t </a:t>
            </a:r>
            <a:r>
              <a:rPr lang="en-US" sz="2800" dirty="0"/>
              <a:t>make a nuclear reaction with iron that produces energy</a:t>
            </a:r>
          </a:p>
        </p:txBody>
      </p:sp>
    </p:spTree>
    <p:extLst>
      <p:ext uri="{BB962C8B-B14F-4D97-AF65-F5344CB8AC3E}">
        <p14:creationId xmlns:p14="http://schemas.microsoft.com/office/powerpoint/2010/main" val="156608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331"/>
            <a:ext cx="7772400" cy="11430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curve of binding energy</a:t>
            </a:r>
            <a:r>
              <a:rPr lang="ja-JP" altLang="en-US" dirty="0"/>
              <a:t>”</a:t>
            </a:r>
            <a:endParaRPr lang="en-US" dirty="0"/>
          </a:p>
        </p:txBody>
      </p:sp>
      <p:pic>
        <p:nvPicPr>
          <p:cNvPr id="27652" name="Picture 4" descr="bcur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016707"/>
            <a:ext cx="8418697" cy="5471730"/>
          </a:xfrm>
        </p:spPr>
      </p:pic>
    </p:spTree>
    <p:extLst>
      <p:ext uri="{BB962C8B-B14F-4D97-AF65-F5344CB8AC3E}">
        <p14:creationId xmlns:p14="http://schemas.microsoft.com/office/powerpoint/2010/main" val="197852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1289</Words>
  <Application>Microsoft Macintosh PowerPoint</Application>
  <PresentationFormat>On-screen Show (4:3)</PresentationFormat>
  <Paragraphs>138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Blank Presentation</vt:lpstr>
      <vt:lpstr>How do stars produce energy?</vt:lpstr>
      <vt:lpstr>PowerPoint Presentation</vt:lpstr>
      <vt:lpstr>PowerPoint Presentation</vt:lpstr>
      <vt:lpstr>Why do stars shine?</vt:lpstr>
      <vt:lpstr>Nuclear reactions</vt:lpstr>
      <vt:lpstr>Why do nuclear reactions produce energy?</vt:lpstr>
      <vt:lpstr>PowerPoint Presentation</vt:lpstr>
      <vt:lpstr>What nuclear reactions produce energy?</vt:lpstr>
      <vt:lpstr>The “curve of binding energy”</vt:lpstr>
      <vt:lpstr>What does it take to get fusion nuclear reactions? </vt:lpstr>
      <vt:lpstr>PowerPoint Presentation</vt:lpstr>
      <vt:lpstr>What does it take for fusion to occur?</vt:lpstr>
      <vt:lpstr>Practical application: nuclear power</vt:lpstr>
      <vt:lpstr>Nuclear reactions in stars: Sun</vt:lpstr>
      <vt:lpstr>Energy transport in the Sun</vt:lpstr>
      <vt:lpstr>Evolution of the Sun</vt:lpstr>
      <vt:lpstr>PowerPoint Presentation</vt:lpstr>
      <vt:lpstr>Nuclear reactions: how do we know?</vt:lpstr>
      <vt:lpstr>The future of the Sun</vt:lpstr>
      <vt:lpstr>PowerPoint Presentation</vt:lpstr>
      <vt:lpstr>The future of the Sun</vt:lpstr>
    </vt:vector>
  </TitlesOfParts>
  <Company>New Mexico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stars produce energy?</dc:title>
  <dc:creator>Jon Holtzman</dc:creator>
  <cp:lastModifiedBy>Jon Holtzman</cp:lastModifiedBy>
  <cp:revision>27</cp:revision>
  <dcterms:created xsi:type="dcterms:W3CDTF">2012-04-26T15:16:53Z</dcterms:created>
  <dcterms:modified xsi:type="dcterms:W3CDTF">2013-11-20T17:52:58Z</dcterms:modified>
</cp:coreProperties>
</file>