
<file path=[Content_Types].xml><?xml version="1.0" encoding="utf-8"?>
<Types xmlns="http://schemas.openxmlformats.org/package/2006/content-types">
  <Default Extension="xml" ContentType="application/xml"/>
  <Default Extension="au" ContentType="audi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8" r:id="rId3"/>
    <p:sldId id="275" r:id="rId4"/>
    <p:sldId id="276" r:id="rId5"/>
    <p:sldId id="283" r:id="rId6"/>
    <p:sldId id="277" r:id="rId7"/>
    <p:sldId id="278" r:id="rId8"/>
    <p:sldId id="284" r:id="rId9"/>
    <p:sldId id="279" r:id="rId10"/>
    <p:sldId id="285" r:id="rId11"/>
    <p:sldId id="280" r:id="rId12"/>
    <p:sldId id="281" r:id="rId13"/>
    <p:sldId id="282" r:id="rId14"/>
    <p:sldId id="286" r:id="rId15"/>
    <p:sldId id="28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87" r:id="rId29"/>
    <p:sldId id="271" r:id="rId30"/>
    <p:sldId id="272" r:id="rId31"/>
    <p:sldId id="27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9B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2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942E8-B902-D94F-9166-5304D934165A}" type="datetimeFigureOut">
              <a:rPr lang="en-US" smtClean="0"/>
              <a:t>11/18/13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E778A-051F-6541-8C18-541929063757}" type="slidenum">
              <a:rPr lang="en-US" smtClean="0"/>
              <a:t>‹#›</a:t>
            </a:fld>
            <a:endParaRPr lang="en-US"/>
          </a:p>
        </p:txBody>
      </p:sp>
    </p:spTree>
    <p:extLst>
      <p:ext uri="{BB962C8B-B14F-4D97-AF65-F5344CB8AC3E}">
        <p14:creationId xmlns:p14="http://schemas.microsoft.com/office/powerpoint/2010/main" val="2223504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4B69E-F057-094B-813E-B467A03ACB35}" type="slidenum">
              <a:rPr lang="en-US">
                <a:solidFill>
                  <a:prstClr val="black"/>
                </a:solidFill>
              </a: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868CE-CF7F-234D-8AC4-3025BA8865EE}" type="slidenum">
              <a:rPr lang="en-US">
                <a:solidFill>
                  <a:prstClr val="black"/>
                </a:solidFill>
              </a:rPr>
              <a:pPr/>
              <a:t>16</a:t>
            </a:fld>
            <a:endParaRPr lang="en-US">
              <a:solidFill>
                <a:prstClr val="black"/>
              </a:solidFill>
            </a:endParaRPr>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7F082-3B88-AF4A-BFB5-BDDEF786556F}" type="slidenum">
              <a:rPr lang="en-US">
                <a:solidFill>
                  <a:prstClr val="black"/>
                </a:solidFill>
              </a:rPr>
              <a:pPr/>
              <a:t>17</a:t>
            </a:fld>
            <a:endParaRPr lang="en-US">
              <a:solidFill>
                <a:prstClr val="black"/>
              </a:solidFill>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64E8C-3C6B-304F-BACD-C4A44EA79522}" type="slidenum">
              <a:rPr lang="en-US">
                <a:solidFill>
                  <a:prstClr val="black"/>
                </a:solidFill>
              </a:rPr>
              <a:pPr/>
              <a:t>18</a:t>
            </a:fld>
            <a:endParaRPr lang="en-US">
              <a:solidFill>
                <a:prstClr val="black"/>
              </a:solidFill>
            </a:endParaRPr>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C3324-FA95-D94B-87CD-FB184A18993A}" type="slidenum">
              <a:rPr lang="en-US">
                <a:solidFill>
                  <a:prstClr val="black"/>
                </a:solidFill>
              </a:rPr>
              <a:pPr/>
              <a:t>19</a:t>
            </a:fld>
            <a:endParaRPr lang="en-US">
              <a:solidFill>
                <a:prstClr val="black"/>
              </a:solidFill>
            </a:endParaRPr>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1E9D4-E6D0-5647-A2C4-52B0B7D34840}" type="slidenum">
              <a:rPr lang="en-US">
                <a:solidFill>
                  <a:prstClr val="black"/>
                </a:solidFill>
              </a:rPr>
              <a:pPr/>
              <a:t>20</a:t>
            </a:fld>
            <a:endParaRPr lang="en-US">
              <a:solidFill>
                <a:prstClr val="black"/>
              </a:solidFill>
            </a:endParaRPr>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C638D-27F7-DE4F-AC19-69962233A4D0}" type="slidenum">
              <a:rPr lang="en-US">
                <a:solidFill>
                  <a:prstClr val="black"/>
                </a:solidFill>
              </a:rPr>
              <a:pPr/>
              <a:t>21</a:t>
            </a:fld>
            <a:endParaRPr lang="en-US">
              <a:solidFill>
                <a:prstClr val="black"/>
              </a:solidFill>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B53D6-6E32-584B-81B6-B8DFEC274335}" type="slidenum">
              <a:rPr lang="en-US">
                <a:solidFill>
                  <a:prstClr val="black"/>
                </a:solidFill>
              </a:rPr>
              <a:pPr/>
              <a:t>22</a:t>
            </a:fld>
            <a:endParaRPr lang="en-US">
              <a:solidFill>
                <a:prstClr val="black"/>
              </a:solidFill>
            </a:endParaRPr>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4C44A-73E8-3B44-B487-BB37832E225C}" type="slidenum">
              <a:rPr lang="en-US">
                <a:solidFill>
                  <a:prstClr val="black"/>
                </a:solidFill>
              </a:rPr>
              <a:pPr/>
              <a:t>23</a:t>
            </a:fld>
            <a:endParaRPr lang="en-US">
              <a:solidFill>
                <a:prstClr val="black"/>
              </a:solidFill>
            </a:endParaRPr>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2A1CB-7723-564E-AD79-903F1253B27D}" type="slidenum">
              <a:rPr lang="en-US">
                <a:solidFill>
                  <a:prstClr val="black"/>
                </a:solidFill>
              </a:rPr>
              <a:pPr/>
              <a:t>24</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50BDB-503E-EC4E-9E1B-83A627763EBB}" type="slidenum">
              <a:rPr lang="en-US">
                <a:solidFill>
                  <a:prstClr val="black"/>
                </a:solidFill>
              </a:rPr>
              <a:pPr/>
              <a:t>25</a:t>
            </a:fld>
            <a:endParaRPr lang="en-US">
              <a:solidFill>
                <a:prstClr val="black"/>
              </a:solidFill>
            </a:endParaRPr>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A9CE5-E359-2A4E-8C3D-1EE1F3CBDF07}" type="slidenum">
              <a:rPr lang="en-US">
                <a:solidFill>
                  <a:prstClr val="black"/>
                </a:solidFill>
              </a:rPr>
              <a:pPr/>
              <a:t>2</a:t>
            </a:fld>
            <a:endParaRPr lang="en-US">
              <a:solidFill>
                <a:prstClr val="black"/>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A6DCB-65DD-6B43-B279-9E5145A29A8C}" type="slidenum">
              <a:rPr lang="en-US">
                <a:solidFill>
                  <a:prstClr val="black"/>
                </a:solidFill>
              </a:rPr>
              <a:pPr/>
              <a:t>26</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54A69-CFB0-E548-914F-51968544F513}" type="slidenum">
              <a:rPr lang="en-US">
                <a:solidFill>
                  <a:prstClr val="black"/>
                </a:solidFill>
              </a:rPr>
              <a:pPr/>
              <a:t>27</a:t>
            </a:fld>
            <a:endParaRPr lang="en-US">
              <a:solidFill>
                <a:prstClr val="black"/>
              </a:solidFill>
            </a:endParaRPr>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2D408-4974-E54E-A75D-02C6506D0227}" type="slidenum">
              <a:rPr lang="en-US">
                <a:solidFill>
                  <a:prstClr val="black"/>
                </a:solidFill>
              </a:rPr>
              <a:pPr/>
              <a:t>29</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2A223-69DF-5341-8571-2593B6501213}" type="slidenum">
              <a:rPr lang="en-US">
                <a:solidFill>
                  <a:prstClr val="black"/>
                </a:solidFill>
              </a:rPr>
              <a:pPr/>
              <a:t>30</a:t>
            </a:fld>
            <a:endParaRPr lang="en-US">
              <a:solidFill>
                <a:prstClr val="black"/>
              </a:solidFill>
            </a:endParaRPr>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3C0D-0EBA-B348-9A7F-CA7371ADD41F}" type="slidenum">
              <a:rPr lang="en-US">
                <a:solidFill>
                  <a:prstClr val="black"/>
                </a:solidFill>
              </a:rPr>
              <a:pPr/>
              <a:t>31</a:t>
            </a:fld>
            <a:endParaRPr lang="en-US">
              <a:solidFill>
                <a:prstClr val="black"/>
              </a:solidFill>
            </a:endParaRPr>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BDAC0-BC79-7847-8CFF-41DEA10A1BCD}" type="slidenum">
              <a:rPr lang="en-US">
                <a:solidFill>
                  <a:prstClr val="black"/>
                </a:solidFill>
              </a:rPr>
              <a:pPr/>
              <a:t>32</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35C18-1E1C-A04B-9A9A-0D250666E3CE}" type="slidenum">
              <a:rPr lang="en-US"/>
              <a:pPr/>
              <a:t>3</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F9E3A-3505-7141-8215-49EEEEC9F5BC}" type="slidenum">
              <a:rPr lang="en-US"/>
              <a:pPr/>
              <a:t>4</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570A1-B591-7748-8F4F-44A14BC6AEB9}" type="slidenum">
              <a:rPr lang="en-US"/>
              <a:pPr/>
              <a:t>6</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D3842-C6BB-1041-83FE-A0804F21E352}" type="slidenum">
              <a:rPr lang="en-US"/>
              <a:pPr/>
              <a:t>7</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DF5A-953D-454A-8A51-B16F4157851D}" type="slidenum">
              <a:rPr lang="en-US"/>
              <a:pPr/>
              <a:t>8</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93D0A-C08B-6E49-BE80-49F4BAD4932B}" type="slidenum">
              <a:rPr lang="en-US"/>
              <a:pPr/>
              <a:t>9</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35C18-1E1C-A04B-9A9A-0D250666E3CE}" type="slidenum">
              <a:rPr lang="en-US"/>
              <a:pPr/>
              <a:t>15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6EDC5B-34CD-BB48-8144-A57D50D0C5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050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8E00FF-4DB0-934A-88A3-7C6EE9F7A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95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E6BD9E-B271-B24F-9FD0-8F73AC61C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722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68E8C1-5210-0347-AF49-518E5FD6D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128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2E49C9-D2F2-9B40-9462-023ECC7812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65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1DEC49-1F0A-534A-B3BF-FDB736E1C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222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F1F224-04F1-2A42-8444-E1995E1A41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297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1312C-1405-9C4C-9530-4C1B66440B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052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221084-ED24-3E45-AE13-E2F9C0B73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069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D2027A-F4FA-594A-9157-7E50C47A5B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47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350D02-B0FB-7C49-894A-DC1FB49DEA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0709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B5B4F3E2-A9B8-7E4E-8471-2BBD5F42A7C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4914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au"/><Relationship Id="rId2" Type="http://schemas.openxmlformats.org/officeDocument/2006/relationships/audio" Target="../media/media1.au"/></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t>How do stars produce energy?</a:t>
            </a:r>
          </a:p>
        </p:txBody>
      </p:sp>
      <p:sp>
        <p:nvSpPr>
          <p:cNvPr id="2051" name="Rectangle 3"/>
          <p:cNvSpPr>
            <a:spLocks noGrp="1" noChangeArrowheads="1"/>
          </p:cNvSpPr>
          <p:nvPr>
            <p:ph type="subTitle" idx="1"/>
          </p:nvPr>
        </p:nvSpPr>
        <p:spPr/>
        <p:txBody>
          <a:bodyPr/>
          <a:lstStyle/>
          <a:p>
            <a:r>
              <a:rPr lang="en-US"/>
              <a:t>Nuclear reactions</a:t>
            </a:r>
          </a:p>
        </p:txBody>
      </p:sp>
    </p:spTree>
    <p:extLst>
      <p:ext uri="{BB962C8B-B14F-4D97-AF65-F5344CB8AC3E}">
        <p14:creationId xmlns:p14="http://schemas.microsoft.com/office/powerpoint/2010/main" val="841212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32000"/>
            <a:ext cx="7772400" cy="4114800"/>
          </a:xfrm>
        </p:spPr>
        <p:txBody>
          <a:bodyPr/>
          <a:lstStyle/>
          <a:p>
            <a:pPr marL="0" indent="0">
              <a:buNone/>
            </a:pPr>
            <a:r>
              <a:rPr lang="en-US" dirty="0" smtClean="0"/>
              <a:t>You look at a star cluster and see two red stars: one (A) is much brighter than the other (B). What can you conclude?</a:t>
            </a:r>
          </a:p>
          <a:p>
            <a:pPr marL="514350" indent="-514350">
              <a:buAutoNum type="alphaUcPeriod"/>
            </a:pPr>
            <a:r>
              <a:rPr lang="en-US" dirty="0" smtClean="0"/>
              <a:t>Star A is hotter than star B</a:t>
            </a:r>
          </a:p>
          <a:p>
            <a:pPr marL="514350" indent="-514350">
              <a:buAutoNum type="alphaUcPeriod"/>
            </a:pPr>
            <a:r>
              <a:rPr lang="en-US" dirty="0" smtClean="0"/>
              <a:t>Star A is farther away than star B</a:t>
            </a:r>
          </a:p>
          <a:p>
            <a:pPr marL="514350" indent="-514350">
              <a:buAutoNum type="alphaUcPeriod"/>
            </a:pPr>
            <a:r>
              <a:rPr lang="en-US" dirty="0" smtClean="0"/>
              <a:t>Star A is bigger than star B</a:t>
            </a:r>
          </a:p>
          <a:p>
            <a:pPr marL="514350" indent="-514350">
              <a:buAutoNum type="alphaUcPeriod"/>
            </a:pPr>
            <a:r>
              <a:rPr lang="en-US" dirty="0" smtClean="0"/>
              <a:t>Star A is smaller than star B</a:t>
            </a:r>
          </a:p>
          <a:p>
            <a:pPr marL="514350" indent="-514350">
              <a:buAutoNum type="alphaUcPeriod"/>
            </a:pPr>
            <a:r>
              <a:rPr lang="en-US" dirty="0" smtClean="0"/>
              <a:t>The stars are the same size</a:t>
            </a:r>
          </a:p>
          <a:p>
            <a:pPr marL="514350" indent="-514350">
              <a:buAutoNum type="alphaUcPeriod"/>
            </a:pPr>
            <a:endParaRPr lang="en-US" dirty="0"/>
          </a:p>
        </p:txBody>
      </p:sp>
      <p:sp>
        <p:nvSpPr>
          <p:cNvPr id="4" name="Oval 3"/>
          <p:cNvSpPr/>
          <p:nvPr/>
        </p:nvSpPr>
        <p:spPr bwMode="auto">
          <a:xfrm>
            <a:off x="1066800" y="491067"/>
            <a:ext cx="423333" cy="37253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Oval 4"/>
          <p:cNvSpPr/>
          <p:nvPr/>
        </p:nvSpPr>
        <p:spPr bwMode="auto">
          <a:xfrm>
            <a:off x="3742267" y="491067"/>
            <a:ext cx="423333" cy="372533"/>
          </a:xfrm>
          <a:prstGeom prst="ellipse">
            <a:avLst/>
          </a:prstGeom>
          <a:solidFill>
            <a:srgbClr val="7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1066800" y="1134533"/>
            <a:ext cx="541867"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3742267" y="1134533"/>
            <a:ext cx="423333"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22683323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70000"/>
            <a:ext cx="6858000" cy="4114800"/>
          </a:xfrm>
        </p:spPr>
        <p:txBody>
          <a:bodyPr/>
          <a:lstStyle/>
          <a:p>
            <a:pPr marL="0" indent="0">
              <a:buNone/>
            </a:pPr>
            <a:r>
              <a:rPr lang="en-US" sz="2400" dirty="0" smtClean="0"/>
              <a:t>If you used a spectrum to look at this star and found a pattern of absorption lines that you could recognize, you would find that:</a:t>
            </a:r>
          </a:p>
          <a:p>
            <a:pPr marL="514350" indent="-514350">
              <a:buAutoNum type="alphaUcPeriod"/>
            </a:pPr>
            <a:r>
              <a:rPr lang="en-US" sz="2400" dirty="0" smtClean="0"/>
              <a:t>These lines were located at a shorter wavelength (</a:t>
            </a:r>
            <a:r>
              <a:rPr lang="en-US" sz="2400" dirty="0" err="1" smtClean="0"/>
              <a:t>blueshifted</a:t>
            </a:r>
            <a:r>
              <a:rPr lang="en-US" sz="2400" dirty="0" smtClean="0"/>
              <a:t>) than you would have expected</a:t>
            </a:r>
          </a:p>
          <a:p>
            <a:pPr marL="514350" indent="-514350">
              <a:buAutoNum type="alphaUcPeriod"/>
            </a:pPr>
            <a:r>
              <a:rPr lang="en-US" sz="2400" dirty="0" smtClean="0"/>
              <a:t>These lines were located at the same wavelength that you would have observed them at on Earth</a:t>
            </a:r>
          </a:p>
          <a:p>
            <a:pPr marL="514350" indent="-514350">
              <a:buAutoNum type="alphaUcPeriod"/>
            </a:pPr>
            <a:r>
              <a:rPr lang="en-US" sz="2400" dirty="0" smtClean="0"/>
              <a:t>These lines were located at a longer wavelength (</a:t>
            </a:r>
            <a:r>
              <a:rPr lang="en-US" sz="2400" dirty="0" err="1" smtClean="0"/>
              <a:t>redshifted</a:t>
            </a:r>
            <a:r>
              <a:rPr lang="en-US" sz="2400" dirty="0" smtClean="0"/>
              <a:t>) than you would have expected</a:t>
            </a:r>
            <a:endParaRPr lang="en-US" sz="2400" dirty="0"/>
          </a:p>
        </p:txBody>
      </p:sp>
      <p:sp>
        <p:nvSpPr>
          <p:cNvPr id="6" name="TextBox 5"/>
          <p:cNvSpPr txBox="1"/>
          <p:nvPr/>
        </p:nvSpPr>
        <p:spPr>
          <a:xfrm>
            <a:off x="254000" y="812800"/>
            <a:ext cx="1044314" cy="369332"/>
          </a:xfrm>
          <a:prstGeom prst="rect">
            <a:avLst/>
          </a:prstGeom>
          <a:noFill/>
        </p:spPr>
        <p:txBody>
          <a:bodyPr wrap="none" rtlCol="0">
            <a:spAutoFit/>
          </a:bodyPr>
          <a:lstStyle/>
          <a:p>
            <a:r>
              <a:rPr lang="en-US" dirty="0" smtClean="0"/>
              <a:t>To Earth</a:t>
            </a:r>
            <a:endParaRPr lang="en-US" dirty="0"/>
          </a:p>
        </p:txBody>
      </p:sp>
      <p:sp>
        <p:nvSpPr>
          <p:cNvPr id="7" name="Oval 6"/>
          <p:cNvSpPr/>
          <p:nvPr/>
        </p:nvSpPr>
        <p:spPr bwMode="auto">
          <a:xfrm>
            <a:off x="7543800" y="355600"/>
            <a:ext cx="9144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9" name="Straight Arrow Connector 8"/>
          <p:cNvCxnSpPr/>
          <p:nvPr/>
        </p:nvCxnSpPr>
        <p:spPr bwMode="auto">
          <a:xfrm flipH="1">
            <a:off x="6604000" y="812800"/>
            <a:ext cx="138853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254000" y="812800"/>
            <a:ext cx="440266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5897033" y="0"/>
            <a:ext cx="1413933" cy="923330"/>
          </a:xfrm>
          <a:prstGeom prst="rect">
            <a:avLst/>
          </a:prstGeom>
          <a:noFill/>
        </p:spPr>
        <p:txBody>
          <a:bodyPr wrap="square" rtlCol="0">
            <a:spAutoFit/>
          </a:bodyPr>
          <a:lstStyle/>
          <a:p>
            <a:r>
              <a:rPr lang="en-US" dirty="0" smtClean="0"/>
              <a:t>Direction of stars motion</a:t>
            </a:r>
            <a:endParaRPr lang="en-US" dirty="0"/>
          </a:p>
        </p:txBody>
      </p:sp>
    </p:spTree>
    <p:extLst>
      <p:ext uri="{BB962C8B-B14F-4D97-AF65-F5344CB8AC3E}">
        <p14:creationId xmlns:p14="http://schemas.microsoft.com/office/powerpoint/2010/main" val="512838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70000"/>
            <a:ext cx="6858000" cy="4114800"/>
          </a:xfrm>
        </p:spPr>
        <p:txBody>
          <a:bodyPr/>
          <a:lstStyle/>
          <a:p>
            <a:pPr marL="0" indent="0">
              <a:buNone/>
            </a:pPr>
            <a:r>
              <a:rPr lang="en-US" sz="2400" dirty="0" smtClean="0"/>
              <a:t>If you used a spectrum to look at this star and found a pattern of absorption lines that you could recognize, you would find that:</a:t>
            </a:r>
          </a:p>
          <a:p>
            <a:pPr marL="514350" indent="-514350">
              <a:buAutoNum type="alphaUcPeriod"/>
            </a:pPr>
            <a:r>
              <a:rPr lang="en-US" sz="2400" dirty="0" smtClean="0"/>
              <a:t>These lines were located at a shorter wavelength (</a:t>
            </a:r>
            <a:r>
              <a:rPr lang="en-US" sz="2400" dirty="0" err="1" smtClean="0"/>
              <a:t>blueshifted</a:t>
            </a:r>
            <a:r>
              <a:rPr lang="en-US" sz="2400" dirty="0" smtClean="0"/>
              <a:t>) than you would have expected</a:t>
            </a:r>
          </a:p>
          <a:p>
            <a:pPr marL="514350" indent="-514350">
              <a:buAutoNum type="alphaUcPeriod"/>
            </a:pPr>
            <a:r>
              <a:rPr lang="en-US" sz="2400" dirty="0" smtClean="0"/>
              <a:t>These lines were located at the same wavelength that you would have observed them at on Earth</a:t>
            </a:r>
          </a:p>
          <a:p>
            <a:pPr marL="514350" indent="-514350">
              <a:buAutoNum type="alphaUcPeriod"/>
            </a:pPr>
            <a:r>
              <a:rPr lang="en-US" sz="2400" dirty="0" smtClean="0"/>
              <a:t>These lines were located at a longer wavelength (</a:t>
            </a:r>
            <a:r>
              <a:rPr lang="en-US" sz="2400" dirty="0" err="1" smtClean="0"/>
              <a:t>redshifted</a:t>
            </a:r>
            <a:r>
              <a:rPr lang="en-US" sz="2400" dirty="0" smtClean="0"/>
              <a:t>) than you would have expected</a:t>
            </a:r>
            <a:endParaRPr lang="en-US" sz="2400" dirty="0"/>
          </a:p>
        </p:txBody>
      </p:sp>
      <p:sp>
        <p:nvSpPr>
          <p:cNvPr id="6" name="TextBox 5"/>
          <p:cNvSpPr txBox="1"/>
          <p:nvPr/>
        </p:nvSpPr>
        <p:spPr>
          <a:xfrm>
            <a:off x="254000" y="812800"/>
            <a:ext cx="1044314" cy="369332"/>
          </a:xfrm>
          <a:prstGeom prst="rect">
            <a:avLst/>
          </a:prstGeom>
          <a:noFill/>
        </p:spPr>
        <p:txBody>
          <a:bodyPr wrap="none" rtlCol="0">
            <a:spAutoFit/>
          </a:bodyPr>
          <a:lstStyle/>
          <a:p>
            <a:r>
              <a:rPr lang="en-US" dirty="0" smtClean="0"/>
              <a:t>To Earth</a:t>
            </a:r>
            <a:endParaRPr lang="en-US" dirty="0"/>
          </a:p>
        </p:txBody>
      </p:sp>
      <p:sp>
        <p:nvSpPr>
          <p:cNvPr id="7" name="Oval 6"/>
          <p:cNvSpPr/>
          <p:nvPr/>
        </p:nvSpPr>
        <p:spPr bwMode="auto">
          <a:xfrm>
            <a:off x="7543800" y="355600"/>
            <a:ext cx="9144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9" name="Straight Arrow Connector 8"/>
          <p:cNvCxnSpPr/>
          <p:nvPr/>
        </p:nvCxnSpPr>
        <p:spPr bwMode="auto">
          <a:xfrm flipH="1">
            <a:off x="7975600" y="812800"/>
            <a:ext cx="16933" cy="1168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254000" y="812800"/>
            <a:ext cx="440266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7543800" y="2302933"/>
            <a:ext cx="1413933" cy="923330"/>
          </a:xfrm>
          <a:prstGeom prst="rect">
            <a:avLst/>
          </a:prstGeom>
          <a:noFill/>
        </p:spPr>
        <p:txBody>
          <a:bodyPr wrap="square" rtlCol="0">
            <a:spAutoFit/>
          </a:bodyPr>
          <a:lstStyle/>
          <a:p>
            <a:r>
              <a:rPr lang="en-US" dirty="0" smtClean="0"/>
              <a:t>Direction of stars motion</a:t>
            </a:r>
            <a:endParaRPr lang="en-US" dirty="0"/>
          </a:p>
        </p:txBody>
      </p:sp>
    </p:spTree>
    <p:extLst>
      <p:ext uri="{BB962C8B-B14F-4D97-AF65-F5344CB8AC3E}">
        <p14:creationId xmlns:p14="http://schemas.microsoft.com/office/powerpoint/2010/main" val="33496095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0_MPH_doppler.au">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539066" y="770466"/>
            <a:ext cx="812800" cy="812800"/>
          </a:xfrm>
        </p:spPr>
      </p:pic>
      <p:sp>
        <p:nvSpPr>
          <p:cNvPr id="5" name="TextBox 4"/>
          <p:cNvSpPr txBox="1"/>
          <p:nvPr/>
        </p:nvSpPr>
        <p:spPr>
          <a:xfrm>
            <a:off x="567266" y="2455334"/>
            <a:ext cx="7569200" cy="3108544"/>
          </a:xfrm>
          <a:prstGeom prst="rect">
            <a:avLst/>
          </a:prstGeom>
          <a:noFill/>
        </p:spPr>
        <p:txBody>
          <a:bodyPr wrap="square" rtlCol="0">
            <a:spAutoFit/>
          </a:bodyPr>
          <a:lstStyle/>
          <a:p>
            <a:r>
              <a:rPr lang="en-US" sz="2800" dirty="0" smtClean="0"/>
              <a:t>Is this car:</a:t>
            </a:r>
          </a:p>
          <a:p>
            <a:endParaRPr lang="en-US" sz="2800" dirty="0"/>
          </a:p>
          <a:p>
            <a:pPr marL="342900" indent="-342900">
              <a:buAutoNum type="alphaUcPeriod"/>
            </a:pPr>
            <a:r>
              <a:rPr lang="en-US" sz="2800" dirty="0" smtClean="0"/>
              <a:t>Coming towards you?</a:t>
            </a:r>
          </a:p>
          <a:p>
            <a:pPr marL="342900" indent="-342900">
              <a:buAutoNum type="alphaUcPeriod"/>
            </a:pPr>
            <a:r>
              <a:rPr lang="en-US" sz="2800" dirty="0" smtClean="0"/>
              <a:t>Standing still</a:t>
            </a:r>
          </a:p>
          <a:p>
            <a:pPr marL="342900" indent="-342900">
              <a:buAutoNum type="alphaUcPeriod"/>
            </a:pPr>
            <a:r>
              <a:rPr lang="en-US" sz="2800" dirty="0" smtClean="0"/>
              <a:t>Moving away from you</a:t>
            </a:r>
          </a:p>
          <a:p>
            <a:pPr marL="342900" indent="-342900">
              <a:buAutoNum type="alphaUcPeriod"/>
            </a:pPr>
            <a:r>
              <a:rPr lang="en-US" sz="2800" dirty="0" smtClean="0"/>
              <a:t>Can’t </a:t>
            </a:r>
            <a:r>
              <a:rPr lang="en-US" sz="2800" dirty="0" smtClean="0"/>
              <a:t>tell</a:t>
            </a:r>
          </a:p>
          <a:p>
            <a:pPr marL="342900" indent="-342900">
              <a:buAutoNum type="alphaUcPeriod"/>
            </a:pPr>
            <a:r>
              <a:rPr lang="en-US" sz="2800" dirty="0" smtClean="0"/>
              <a:t>Both coming towards and going away</a:t>
            </a:r>
            <a:endParaRPr lang="en-US" sz="2800" dirty="0"/>
          </a:p>
        </p:txBody>
      </p:sp>
    </p:spTree>
    <p:extLst>
      <p:ext uri="{BB962C8B-B14F-4D97-AF65-F5344CB8AC3E}">
        <p14:creationId xmlns:p14="http://schemas.microsoft.com/office/powerpoint/2010/main" val="38226573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number am I thinking of?</a:t>
            </a:r>
          </a:p>
          <a:p>
            <a:pPr marL="514350" indent="-514350">
              <a:buAutoNum type="alphaUcPeriod"/>
            </a:pPr>
            <a:r>
              <a:rPr lang="en-US" dirty="0" smtClean="0"/>
              <a:t>1</a:t>
            </a:r>
          </a:p>
          <a:p>
            <a:pPr marL="514350" indent="-514350">
              <a:buAutoNum type="alphaUcPeriod"/>
            </a:pPr>
            <a:r>
              <a:rPr lang="en-US" dirty="0" smtClean="0"/>
              <a:t>3</a:t>
            </a:r>
          </a:p>
          <a:p>
            <a:pPr marL="514350" indent="-514350">
              <a:buAutoNum type="alphaUcPeriod"/>
            </a:pPr>
            <a:r>
              <a:rPr lang="en-US" dirty="0" smtClean="0"/>
              <a:t>5</a:t>
            </a:r>
          </a:p>
          <a:p>
            <a:pPr marL="514350" indent="-514350">
              <a:buAutoNum type="alphaUcPeriod"/>
            </a:pPr>
            <a:r>
              <a:rPr lang="en-US" dirty="0" smtClean="0"/>
              <a:t>7</a:t>
            </a:r>
          </a:p>
          <a:p>
            <a:pPr marL="514350" indent="-514350">
              <a:buAutoNum type="alphaUcPeriod"/>
            </a:pPr>
            <a:r>
              <a:rPr lang="en-US" dirty="0"/>
              <a:t>9</a:t>
            </a:r>
          </a:p>
        </p:txBody>
      </p:sp>
    </p:spTree>
    <p:extLst>
      <p:ext uri="{BB962C8B-B14F-4D97-AF65-F5344CB8AC3E}">
        <p14:creationId xmlns:p14="http://schemas.microsoft.com/office/powerpoint/2010/main" val="37838990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219200"/>
            <a:ext cx="7772400" cy="4114800"/>
          </a:xfrm>
        </p:spPr>
        <p:txBody>
          <a:bodyPr/>
          <a:lstStyle/>
          <a:p>
            <a:pPr marL="812800" indent="-812800">
              <a:buFontTx/>
              <a:buAutoNum type="romanUcPeriod"/>
            </a:pPr>
            <a:r>
              <a:rPr lang="en-US" sz="2800" dirty="0"/>
              <a:t>Science and Astronomy</a:t>
            </a:r>
          </a:p>
          <a:p>
            <a:pPr marL="812800" indent="-812800">
              <a:buFontTx/>
              <a:buAutoNum type="romanUcPeriod"/>
            </a:pPr>
            <a:r>
              <a:rPr lang="en-US" sz="2800" dirty="0"/>
              <a:t>Overview of the Universe</a:t>
            </a:r>
          </a:p>
          <a:p>
            <a:pPr marL="812800" indent="-812800">
              <a:buFontTx/>
              <a:buAutoNum type="romanUcPeriod"/>
            </a:pPr>
            <a:r>
              <a:rPr lang="en-US" sz="2800" dirty="0"/>
              <a:t>Astronomy by Eye: Motions in the Sky</a:t>
            </a:r>
          </a:p>
          <a:p>
            <a:pPr marL="812800" indent="-812800">
              <a:buFontTx/>
              <a:buAutoNum type="romanUcPeriod"/>
            </a:pPr>
            <a:r>
              <a:rPr lang="en-US" sz="2800" dirty="0"/>
              <a:t>The Physical Basis of Astronomy: Gravity </a:t>
            </a:r>
            <a:r>
              <a:rPr lang="en-US" sz="2400" dirty="0"/>
              <a:t>and Light</a:t>
            </a:r>
          </a:p>
          <a:p>
            <a:pPr marL="1168400" lvl="1" indent="-711200">
              <a:buFont typeface="Arial" charset="0"/>
              <a:buNone/>
            </a:pPr>
            <a:r>
              <a:rPr lang="en-US" sz="2400" dirty="0"/>
              <a:t>Summary: </a:t>
            </a:r>
            <a:r>
              <a:rPr lang="ja-JP" altLang="en-US" sz="2400" dirty="0" smtClean="0"/>
              <a:t>“</a:t>
            </a:r>
            <a:r>
              <a:rPr lang="en-US" sz="2400" dirty="0"/>
              <a:t>How do we know?</a:t>
            </a:r>
            <a:r>
              <a:rPr lang="ja-JP" altLang="en-US" sz="2400" dirty="0" smtClean="0"/>
              <a:t>”</a:t>
            </a:r>
            <a:endParaRPr lang="en-US" altLang="ja-JP" sz="2400" dirty="0" smtClean="0"/>
          </a:p>
          <a:p>
            <a:pPr marL="768350" indent="-711200">
              <a:buFont typeface="Arial" charset="0"/>
              <a:buNone/>
            </a:pPr>
            <a:r>
              <a:rPr lang="en-US" sz="2400" dirty="0" smtClean="0"/>
              <a:t>V. Some interesting questions</a:t>
            </a:r>
          </a:p>
          <a:p>
            <a:pPr marL="768350" indent="-711200">
              <a:buFont typeface="Arial" charset="0"/>
              <a:buNone/>
            </a:pPr>
            <a:r>
              <a:rPr lang="en-US" sz="2400" dirty="0"/>
              <a:t>	</a:t>
            </a:r>
            <a:r>
              <a:rPr lang="en-US" sz="2400" dirty="0" smtClean="0"/>
              <a:t>How do stars work? What is the eventual fate of the Sun?</a:t>
            </a:r>
          </a:p>
          <a:p>
            <a:pPr marL="768350" indent="-711200">
              <a:buFont typeface="Arial" charset="0"/>
              <a:buNone/>
            </a:pPr>
            <a:r>
              <a:rPr lang="en-US" sz="2400" dirty="0"/>
              <a:t>	</a:t>
            </a:r>
            <a:r>
              <a:rPr lang="en-US" sz="2400" dirty="0" smtClean="0"/>
              <a:t>Where might we look for life in the Solar System? Life in other locations? What is the probability of other life?</a:t>
            </a:r>
            <a:endParaRPr lang="en-US" sz="2400" dirty="0"/>
          </a:p>
        </p:txBody>
      </p:sp>
    </p:spTree>
    <p:extLst>
      <p:ext uri="{BB962C8B-B14F-4D97-AF65-F5344CB8AC3E}">
        <p14:creationId xmlns:p14="http://schemas.microsoft.com/office/powerpoint/2010/main" val="4078737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Why do stars shine?</a:t>
            </a:r>
          </a:p>
        </p:txBody>
      </p:sp>
      <p:sp>
        <p:nvSpPr>
          <p:cNvPr id="4099" name="Rectangle 3"/>
          <p:cNvSpPr>
            <a:spLocks noGrp="1" noChangeArrowheads="1"/>
          </p:cNvSpPr>
          <p:nvPr>
            <p:ph type="body" idx="1"/>
          </p:nvPr>
        </p:nvSpPr>
        <p:spPr/>
        <p:txBody>
          <a:bodyPr/>
          <a:lstStyle/>
          <a:p>
            <a:pPr>
              <a:lnSpc>
                <a:spcPct val="90000"/>
              </a:lnSpc>
            </a:pPr>
            <a:r>
              <a:rPr lang="en-US" dirty="0" smtClean="0"/>
              <a:t>We’ve </a:t>
            </a:r>
            <a:r>
              <a:rPr lang="en-US" dirty="0"/>
              <a:t>seen what you can learn about the light (electromagnetic energy) that</a:t>
            </a:r>
            <a:r>
              <a:rPr lang="ja-JP" altLang="en-US" dirty="0"/>
              <a:t>’</a:t>
            </a:r>
            <a:r>
              <a:rPr lang="en-US" dirty="0"/>
              <a:t>s emitted from the surface of stars</a:t>
            </a:r>
          </a:p>
          <a:p>
            <a:pPr>
              <a:lnSpc>
                <a:spcPct val="90000"/>
              </a:lnSpc>
            </a:pPr>
            <a:r>
              <a:rPr lang="en-US" dirty="0"/>
              <a:t>We understand that stars shine because they are hot</a:t>
            </a:r>
          </a:p>
          <a:p>
            <a:pPr>
              <a:lnSpc>
                <a:spcPct val="90000"/>
              </a:lnSpc>
            </a:pPr>
            <a:r>
              <a:rPr lang="en-US" dirty="0"/>
              <a:t>But what makes them hot? What is the source of the energy?</a:t>
            </a:r>
          </a:p>
          <a:p>
            <a:pPr>
              <a:lnSpc>
                <a:spcPct val="90000"/>
              </a:lnSpc>
            </a:pPr>
            <a:r>
              <a:rPr lang="en-US" dirty="0">
                <a:solidFill>
                  <a:srgbClr val="FF0000"/>
                </a:solidFill>
              </a:rPr>
              <a:t>Nuclear reactions in the cores of stars</a:t>
            </a:r>
          </a:p>
        </p:txBody>
      </p:sp>
    </p:spTree>
    <p:extLst>
      <p:ext uri="{BB962C8B-B14F-4D97-AF65-F5344CB8AC3E}">
        <p14:creationId xmlns:p14="http://schemas.microsoft.com/office/powerpoint/2010/main" val="498558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Nuclear reactions</a:t>
            </a:r>
          </a:p>
        </p:txBody>
      </p:sp>
      <p:sp>
        <p:nvSpPr>
          <p:cNvPr id="5123" name="Rectangle 3"/>
          <p:cNvSpPr>
            <a:spLocks noGrp="1" noChangeArrowheads="1"/>
          </p:cNvSpPr>
          <p:nvPr>
            <p:ph type="body" idx="1"/>
          </p:nvPr>
        </p:nvSpPr>
        <p:spPr/>
        <p:txBody>
          <a:bodyPr/>
          <a:lstStyle/>
          <a:p>
            <a:r>
              <a:rPr lang="en-US"/>
              <a:t>What is a nuclear reaction?</a:t>
            </a:r>
          </a:p>
          <a:p>
            <a:r>
              <a:rPr lang="en-US"/>
              <a:t>Under extreme conditions, atoms of one element can turn into atoms of another element</a:t>
            </a:r>
          </a:p>
          <a:p>
            <a:pPr lvl="1"/>
            <a:r>
              <a:rPr lang="en-US"/>
              <a:t>Nuclear fusion: two smaller atoms join to make a bigger atom</a:t>
            </a:r>
          </a:p>
          <a:p>
            <a:pPr lvl="1"/>
            <a:r>
              <a:rPr lang="en-US"/>
              <a:t>Nuclear fission: one bigger atom splits to form smaller atoms</a:t>
            </a:r>
          </a:p>
        </p:txBody>
      </p:sp>
    </p:spTree>
    <p:extLst>
      <p:ext uri="{BB962C8B-B14F-4D97-AF65-F5344CB8AC3E}">
        <p14:creationId xmlns:p14="http://schemas.microsoft.com/office/powerpoint/2010/main" val="2226225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Why do nuclear reactions produce energy?</a:t>
            </a:r>
          </a:p>
        </p:txBody>
      </p:sp>
      <p:sp>
        <p:nvSpPr>
          <p:cNvPr id="6147" name="Rectangle 3"/>
          <p:cNvSpPr>
            <a:spLocks noGrp="1" noChangeArrowheads="1"/>
          </p:cNvSpPr>
          <p:nvPr>
            <p:ph type="body" idx="1"/>
          </p:nvPr>
        </p:nvSpPr>
        <p:spPr/>
        <p:txBody>
          <a:bodyPr/>
          <a:lstStyle/>
          <a:p>
            <a:r>
              <a:rPr lang="en-US" dirty="0"/>
              <a:t>Atoms of each element have a mass</a:t>
            </a:r>
          </a:p>
          <a:p>
            <a:r>
              <a:rPr lang="en-US" dirty="0"/>
              <a:t>For some reactions, the mass of the product element is not equal to the mass of the input elements</a:t>
            </a:r>
          </a:p>
          <a:p>
            <a:pPr lvl="1"/>
            <a:r>
              <a:rPr lang="en-US" dirty="0" smtClean="0"/>
              <a:t>If </a:t>
            </a:r>
            <a:r>
              <a:rPr lang="en-US" dirty="0" smtClean="0"/>
              <a:t>the mass of the product is less than the mass on the input, </a:t>
            </a:r>
            <a:r>
              <a:rPr lang="en-US" dirty="0"/>
              <a:t>t</a:t>
            </a:r>
            <a:r>
              <a:rPr lang="en-US" dirty="0" smtClean="0"/>
              <a:t>he </a:t>
            </a:r>
            <a:r>
              <a:rPr lang="en-US" dirty="0"/>
              <a:t>extra mass comes out in the form of energy…. And lots of it!</a:t>
            </a:r>
          </a:p>
          <a:p>
            <a:pPr lvl="1"/>
            <a:r>
              <a:rPr lang="en-US" dirty="0"/>
              <a:t>E = mc</a:t>
            </a:r>
            <a:r>
              <a:rPr lang="en-US" baseline="30000" dirty="0"/>
              <a:t>2</a:t>
            </a:r>
            <a:endParaRPr lang="en-US" dirty="0"/>
          </a:p>
        </p:txBody>
      </p:sp>
    </p:spTree>
    <p:extLst>
      <p:ext uri="{BB962C8B-B14F-4D97-AF65-F5344CB8AC3E}">
        <p14:creationId xmlns:p14="http://schemas.microsoft.com/office/powerpoint/2010/main" val="202783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685800"/>
            <a:ext cx="7772400" cy="4114800"/>
          </a:xfrm>
        </p:spPr>
        <p:txBody>
          <a:bodyPr/>
          <a:lstStyle/>
          <a:p>
            <a:pPr marL="609600" indent="-609600">
              <a:lnSpc>
                <a:spcPct val="90000"/>
              </a:lnSpc>
              <a:buFontTx/>
              <a:buNone/>
            </a:pPr>
            <a:r>
              <a:rPr lang="en-US" sz="2800"/>
              <a:t>Hydrogen atoms have a mass of of 1.0079 atomic units. Helium atoms have a mass of 4.0026 atomic units. The nuclear reaction:  4 H --&gt; 1 He will</a:t>
            </a:r>
          </a:p>
          <a:p>
            <a:pPr marL="609600" indent="-609600">
              <a:lnSpc>
                <a:spcPct val="90000"/>
              </a:lnSpc>
              <a:buFont typeface="Arial" charset="0"/>
              <a:buAutoNum type="alphaUcPeriod"/>
            </a:pPr>
            <a:r>
              <a:rPr lang="en-US" sz="2800"/>
              <a:t>Produce energy, because the mass of the product is less than the mass of the input</a:t>
            </a:r>
          </a:p>
          <a:p>
            <a:pPr marL="609600" indent="-609600">
              <a:lnSpc>
                <a:spcPct val="90000"/>
              </a:lnSpc>
              <a:buFont typeface="Arial" charset="0"/>
              <a:buAutoNum type="alphaUcPeriod"/>
            </a:pPr>
            <a:r>
              <a:rPr lang="en-US" sz="2800"/>
              <a:t>Produce energy, because the mass of the product is more than the mass of the input</a:t>
            </a:r>
          </a:p>
          <a:p>
            <a:pPr marL="609600" indent="-609600">
              <a:lnSpc>
                <a:spcPct val="90000"/>
              </a:lnSpc>
              <a:buFont typeface="Arial" charset="0"/>
              <a:buAutoNum type="alphaUcPeriod"/>
            </a:pPr>
            <a:r>
              <a:rPr lang="en-US" sz="2800"/>
              <a:t>Require energy, because the mass of the product is less than the mass of the input</a:t>
            </a:r>
          </a:p>
          <a:p>
            <a:pPr marL="609600" indent="-609600">
              <a:lnSpc>
                <a:spcPct val="90000"/>
              </a:lnSpc>
              <a:buFont typeface="Arial" charset="0"/>
              <a:buAutoNum type="alphaUcPeriod"/>
            </a:pPr>
            <a:r>
              <a:rPr lang="en-US" sz="2800"/>
              <a:t>Require energy, because the mass of the product is more than the mass of the input</a:t>
            </a:r>
          </a:p>
          <a:p>
            <a:pPr marL="609600" indent="-609600">
              <a:lnSpc>
                <a:spcPct val="90000"/>
              </a:lnSpc>
              <a:buFont typeface="Arial" charset="0"/>
              <a:buAutoNum type="alphaUcPeriod"/>
            </a:pPr>
            <a:r>
              <a:rPr lang="en-US" sz="2800"/>
              <a:t>Neither produce nor require energy</a:t>
            </a:r>
          </a:p>
        </p:txBody>
      </p:sp>
    </p:spTree>
    <p:extLst>
      <p:ext uri="{BB962C8B-B14F-4D97-AF65-F5344CB8AC3E}">
        <p14:creationId xmlns:p14="http://schemas.microsoft.com/office/powerpoint/2010/main" val="1365507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1194858"/>
            <a:ext cx="7772400" cy="4114800"/>
          </a:xfrm>
        </p:spPr>
        <p:txBody>
          <a:bodyPr/>
          <a:lstStyle/>
          <a:p>
            <a:r>
              <a:rPr lang="en-US" sz="2400" dirty="0" smtClean="0"/>
              <a:t>Project </a:t>
            </a:r>
            <a:r>
              <a:rPr lang="en-US" sz="2400" dirty="0" smtClean="0"/>
              <a:t>due Friday!</a:t>
            </a:r>
            <a:endParaRPr lang="en-US" sz="2400" dirty="0" smtClean="0"/>
          </a:p>
          <a:p>
            <a:r>
              <a:rPr lang="en-US" sz="2400" dirty="0" smtClean="0"/>
              <a:t>Lab this </a:t>
            </a:r>
            <a:r>
              <a:rPr lang="en-US" sz="2400" dirty="0" smtClean="0"/>
              <a:t>week</a:t>
            </a:r>
          </a:p>
          <a:p>
            <a:r>
              <a:rPr lang="en-US" sz="2400" dirty="0" smtClean="0"/>
              <a:t>Assignments next week</a:t>
            </a:r>
          </a:p>
          <a:p>
            <a:r>
              <a:rPr lang="en-US" sz="2400" dirty="0" smtClean="0"/>
              <a:t>Measuring </a:t>
            </a:r>
            <a:r>
              <a:rPr lang="en-US" sz="2400" dirty="0"/>
              <a:t>radial velocities from light</a:t>
            </a:r>
          </a:p>
          <a:p>
            <a:pPr lvl="1"/>
            <a:r>
              <a:rPr lang="en-US" sz="2400" dirty="0"/>
              <a:t>Doppler shift</a:t>
            </a:r>
          </a:p>
          <a:p>
            <a:pPr lvl="1"/>
            <a:r>
              <a:rPr lang="en-US" sz="2400" dirty="0"/>
              <a:t>Astronomy applications</a:t>
            </a:r>
          </a:p>
          <a:p>
            <a:pPr lvl="1"/>
            <a:r>
              <a:rPr lang="en-US" sz="2400" dirty="0"/>
              <a:t>Light: redshift and </a:t>
            </a:r>
            <a:r>
              <a:rPr lang="en-US" sz="2400" dirty="0" err="1"/>
              <a:t>blueshift</a:t>
            </a:r>
            <a:endParaRPr lang="en-US" sz="2400" dirty="0"/>
          </a:p>
          <a:p>
            <a:pPr lvl="1"/>
            <a:r>
              <a:rPr lang="en-US" sz="2400" dirty="0"/>
              <a:t>Sound: pitch changes</a:t>
            </a:r>
          </a:p>
        </p:txBody>
      </p:sp>
    </p:spTree>
    <p:extLst>
      <p:ext uri="{BB962C8B-B14F-4D97-AF65-F5344CB8AC3E}">
        <p14:creationId xmlns:p14="http://schemas.microsoft.com/office/powerpoint/2010/main" val="11720108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What nuclear reactions produce energy?</a:t>
            </a:r>
          </a:p>
        </p:txBody>
      </p:sp>
      <p:sp>
        <p:nvSpPr>
          <p:cNvPr id="7171" name="Rectangle 3"/>
          <p:cNvSpPr>
            <a:spLocks noGrp="1" noChangeArrowheads="1"/>
          </p:cNvSpPr>
          <p:nvPr>
            <p:ph type="body" idx="1"/>
          </p:nvPr>
        </p:nvSpPr>
        <p:spPr/>
        <p:txBody>
          <a:bodyPr/>
          <a:lstStyle/>
          <a:p>
            <a:r>
              <a:rPr lang="en-US" sz="2800" dirty="0"/>
              <a:t>Generally, fusion of small atoms into a larger one produces energy --&gt; STARS</a:t>
            </a:r>
          </a:p>
          <a:p>
            <a:r>
              <a:rPr lang="en-US" sz="2800" dirty="0"/>
              <a:t>Fission of large atoms into smaller ones produces energy --&gt; NUCLEAR POWER PLANTS</a:t>
            </a:r>
          </a:p>
          <a:p>
            <a:r>
              <a:rPr lang="en-US" sz="2800" dirty="0" smtClean="0"/>
              <a:t>Elements around iron </a:t>
            </a:r>
            <a:r>
              <a:rPr lang="en-US" sz="2800" dirty="0" smtClean="0"/>
              <a:t>ar</a:t>
            </a:r>
            <a:r>
              <a:rPr lang="en-US" sz="2800" dirty="0"/>
              <a:t>e</a:t>
            </a:r>
            <a:r>
              <a:rPr lang="en-US" sz="2800" dirty="0" smtClean="0"/>
              <a:t> </a:t>
            </a:r>
            <a:r>
              <a:rPr lang="en-US" sz="2800" dirty="0"/>
              <a:t>the special </a:t>
            </a:r>
            <a:r>
              <a:rPr lang="en-US" sz="2800" dirty="0" smtClean="0"/>
              <a:t>elements </a:t>
            </a:r>
            <a:r>
              <a:rPr lang="en-US" sz="2800" dirty="0"/>
              <a:t>that </a:t>
            </a:r>
            <a:r>
              <a:rPr lang="en-US" sz="2800" dirty="0" smtClean="0"/>
              <a:t>have the </a:t>
            </a:r>
            <a:r>
              <a:rPr lang="en-US" sz="2800" dirty="0"/>
              <a:t>highest binding energy, I.e. you </a:t>
            </a:r>
            <a:r>
              <a:rPr lang="en-US" sz="2800" dirty="0" smtClean="0"/>
              <a:t>can’t </a:t>
            </a:r>
            <a:r>
              <a:rPr lang="en-US" sz="2800" dirty="0"/>
              <a:t>make a nuclear reaction with iron that produces energy</a:t>
            </a:r>
          </a:p>
        </p:txBody>
      </p:sp>
    </p:spTree>
    <p:extLst>
      <p:ext uri="{BB962C8B-B14F-4D97-AF65-F5344CB8AC3E}">
        <p14:creationId xmlns:p14="http://schemas.microsoft.com/office/powerpoint/2010/main" val="1566087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92912"/>
            <a:ext cx="7772400" cy="1143000"/>
          </a:xfrm>
        </p:spPr>
        <p:txBody>
          <a:bodyPr/>
          <a:lstStyle/>
          <a:p>
            <a:r>
              <a:rPr lang="en-US" dirty="0"/>
              <a:t>The </a:t>
            </a:r>
            <a:r>
              <a:rPr lang="ja-JP" altLang="en-US" dirty="0"/>
              <a:t>“</a:t>
            </a:r>
            <a:r>
              <a:rPr lang="en-US" dirty="0"/>
              <a:t>curve of binding energy</a:t>
            </a:r>
            <a:r>
              <a:rPr lang="ja-JP" altLang="en-US" dirty="0"/>
              <a:t>”</a:t>
            </a:r>
            <a:endParaRPr lang="en-US" dirty="0"/>
          </a:p>
        </p:txBody>
      </p:sp>
      <p:pic>
        <p:nvPicPr>
          <p:cNvPr id="27652" name="Picture 4" descr="bcurv"/>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1512765"/>
            <a:ext cx="7772399" cy="5051669"/>
          </a:xfrm>
        </p:spPr>
      </p:pic>
    </p:spTree>
    <p:extLst>
      <p:ext uri="{BB962C8B-B14F-4D97-AF65-F5344CB8AC3E}">
        <p14:creationId xmlns:p14="http://schemas.microsoft.com/office/powerpoint/2010/main" val="1978523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dirty="0"/>
              <a:t>What does it take to get f</a:t>
            </a:r>
            <a:r>
              <a:rPr lang="en-US" dirty="0" smtClean="0"/>
              <a:t>usion nuclear </a:t>
            </a:r>
            <a:r>
              <a:rPr lang="en-US" dirty="0"/>
              <a:t>reactions? </a:t>
            </a:r>
          </a:p>
        </p:txBody>
      </p:sp>
      <p:sp>
        <p:nvSpPr>
          <p:cNvPr id="31747" name="Rectangle 3"/>
          <p:cNvSpPr>
            <a:spLocks noGrp="1" noChangeArrowheads="1"/>
          </p:cNvSpPr>
          <p:nvPr>
            <p:ph type="body" idx="1"/>
          </p:nvPr>
        </p:nvSpPr>
        <p:spPr>
          <a:xfrm>
            <a:off x="762000" y="1439333"/>
            <a:ext cx="7772400" cy="4114800"/>
          </a:xfrm>
        </p:spPr>
        <p:txBody>
          <a:bodyPr/>
          <a:lstStyle/>
          <a:p>
            <a:r>
              <a:rPr lang="en-US" sz="2400" dirty="0" smtClean="0"/>
              <a:t>Need to understand forces in atoms</a:t>
            </a:r>
          </a:p>
          <a:p>
            <a:r>
              <a:rPr lang="en-US" sz="2400" dirty="0" smtClean="0"/>
              <a:t>Inside </a:t>
            </a:r>
            <a:r>
              <a:rPr lang="en-US" sz="2400" dirty="0"/>
              <a:t>atoms</a:t>
            </a:r>
          </a:p>
          <a:p>
            <a:pPr lvl="1"/>
            <a:r>
              <a:rPr lang="en-US" sz="2400" dirty="0"/>
              <a:t>protons have positive electric </a:t>
            </a:r>
            <a:r>
              <a:rPr lang="en-US" sz="2400" dirty="0" smtClean="0"/>
              <a:t>charge and are found in the nucleus</a:t>
            </a:r>
            <a:endParaRPr lang="en-US" sz="2400" dirty="0"/>
          </a:p>
          <a:p>
            <a:pPr lvl="1"/>
            <a:r>
              <a:rPr lang="en-US" sz="2400" dirty="0"/>
              <a:t>neutrons have no electric </a:t>
            </a:r>
            <a:r>
              <a:rPr lang="en-US" sz="2400" dirty="0" smtClean="0"/>
              <a:t>charge and are found in the nucleus</a:t>
            </a:r>
            <a:endParaRPr lang="en-US" sz="2400" dirty="0"/>
          </a:p>
          <a:p>
            <a:pPr lvl="1"/>
            <a:r>
              <a:rPr lang="en-US" sz="2400" dirty="0"/>
              <a:t>electrons have negative positive </a:t>
            </a:r>
            <a:r>
              <a:rPr lang="en-US" sz="2400" dirty="0" smtClean="0"/>
              <a:t>charge and are found outside the </a:t>
            </a:r>
            <a:r>
              <a:rPr lang="en-US" sz="2400" dirty="0" smtClean="0"/>
              <a:t>nucleus</a:t>
            </a:r>
            <a:endParaRPr lang="en-US" sz="2400" dirty="0"/>
          </a:p>
          <a:p>
            <a:r>
              <a:rPr lang="en-US" sz="2400" dirty="0"/>
              <a:t>An element is determined by the number of protons it </a:t>
            </a:r>
            <a:r>
              <a:rPr lang="en-US" sz="2400" dirty="0" smtClean="0"/>
              <a:t>has</a:t>
            </a:r>
          </a:p>
          <a:p>
            <a:r>
              <a:rPr lang="en-US" sz="2400" dirty="0" smtClean="0"/>
              <a:t>To get fusion to occur, you need to merge together two (or more) different </a:t>
            </a:r>
            <a:r>
              <a:rPr lang="en-US" sz="2400" dirty="0" err="1" smtClean="0"/>
              <a:t>nucleii</a:t>
            </a:r>
            <a:endParaRPr lang="en-US" sz="2400" dirty="0"/>
          </a:p>
        </p:txBody>
      </p:sp>
    </p:spTree>
    <p:extLst>
      <p:ext uri="{BB962C8B-B14F-4D97-AF65-F5344CB8AC3E}">
        <p14:creationId xmlns:p14="http://schemas.microsoft.com/office/powerpoint/2010/main" val="329634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990600"/>
            <a:ext cx="7772400" cy="4114800"/>
          </a:xfrm>
        </p:spPr>
        <p:txBody>
          <a:bodyPr/>
          <a:lstStyle/>
          <a:p>
            <a:pPr marL="609600" indent="-609600">
              <a:lnSpc>
                <a:spcPct val="90000"/>
              </a:lnSpc>
              <a:buFontTx/>
              <a:buNone/>
            </a:pPr>
            <a:r>
              <a:rPr lang="en-US" sz="2800"/>
              <a:t>The electromagnetic force between two protons is about VERY MUCH stronger than the gravitational force between them</a:t>
            </a:r>
          </a:p>
          <a:p>
            <a:pPr marL="609600" indent="-609600">
              <a:lnSpc>
                <a:spcPct val="90000"/>
              </a:lnSpc>
              <a:buFontTx/>
              <a:buNone/>
            </a:pPr>
            <a:r>
              <a:rPr lang="en-US" sz="2800"/>
              <a:t>Getting nuclear fusion to occur should be</a:t>
            </a:r>
          </a:p>
          <a:p>
            <a:pPr marL="609600" indent="-609600">
              <a:lnSpc>
                <a:spcPct val="90000"/>
              </a:lnSpc>
              <a:buFont typeface="Arial" charset="0"/>
              <a:buAutoNum type="alphaUcPeriod"/>
            </a:pPr>
            <a:r>
              <a:rPr lang="en-US" sz="2800"/>
              <a:t>Easy because protons are attracted to each other by the electromagnetic force</a:t>
            </a:r>
          </a:p>
          <a:p>
            <a:pPr marL="609600" indent="-609600">
              <a:lnSpc>
                <a:spcPct val="90000"/>
              </a:lnSpc>
              <a:buFont typeface="Arial" charset="0"/>
              <a:buAutoNum type="alphaUcPeriod"/>
            </a:pPr>
            <a:r>
              <a:rPr lang="en-US" sz="2800"/>
              <a:t>Hard because protons are repelled from each other by the electromagnetic force</a:t>
            </a:r>
          </a:p>
          <a:p>
            <a:pPr marL="609600" indent="-609600">
              <a:lnSpc>
                <a:spcPct val="90000"/>
              </a:lnSpc>
              <a:buFont typeface="Arial" charset="0"/>
              <a:buAutoNum type="alphaUcPeriod"/>
            </a:pPr>
            <a:r>
              <a:rPr lang="en-US" sz="2800"/>
              <a:t>Easy because protons are attracted to each other by the force of gravity</a:t>
            </a:r>
          </a:p>
          <a:p>
            <a:pPr marL="609600" indent="-609600">
              <a:lnSpc>
                <a:spcPct val="90000"/>
              </a:lnSpc>
              <a:buFont typeface="Arial" charset="0"/>
              <a:buAutoNum type="alphaUcPeriod"/>
            </a:pPr>
            <a:r>
              <a:rPr lang="en-US" sz="2800"/>
              <a:t>Hard because protons are repelled from each other by the force of gravity</a:t>
            </a:r>
          </a:p>
          <a:p>
            <a:pPr marL="609600" indent="-609600">
              <a:lnSpc>
                <a:spcPct val="90000"/>
              </a:lnSpc>
              <a:buFont typeface="Arial" charset="0"/>
              <a:buAutoNum type="alphaUcPeriod"/>
            </a:pPr>
            <a:endParaRPr lang="en-US" sz="2800"/>
          </a:p>
        </p:txBody>
      </p:sp>
    </p:spTree>
    <p:extLst>
      <p:ext uri="{BB962C8B-B14F-4D97-AF65-F5344CB8AC3E}">
        <p14:creationId xmlns:p14="http://schemas.microsoft.com/office/powerpoint/2010/main" val="2478918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143000"/>
          </a:xfrm>
        </p:spPr>
        <p:txBody>
          <a:bodyPr/>
          <a:lstStyle/>
          <a:p>
            <a:r>
              <a:rPr lang="en-US" sz="4000"/>
              <a:t>What does it take for fusion to occur?</a:t>
            </a:r>
            <a:endParaRPr lang="en-US"/>
          </a:p>
        </p:txBody>
      </p:sp>
      <p:sp>
        <p:nvSpPr>
          <p:cNvPr id="8195" name="Rectangle 3"/>
          <p:cNvSpPr>
            <a:spLocks noGrp="1" noChangeArrowheads="1"/>
          </p:cNvSpPr>
          <p:nvPr>
            <p:ph type="body" idx="1"/>
          </p:nvPr>
        </p:nvSpPr>
        <p:spPr>
          <a:xfrm>
            <a:off x="685800" y="1524000"/>
            <a:ext cx="7772400" cy="4114800"/>
          </a:xfrm>
        </p:spPr>
        <p:txBody>
          <a:bodyPr/>
          <a:lstStyle/>
          <a:p>
            <a:pPr>
              <a:lnSpc>
                <a:spcPct val="90000"/>
              </a:lnSpc>
            </a:pPr>
            <a:r>
              <a:rPr lang="en-US" sz="2400" dirty="0"/>
              <a:t>For fusion, smaller elements have to combine into a larger one</a:t>
            </a:r>
          </a:p>
          <a:p>
            <a:pPr lvl="1">
              <a:lnSpc>
                <a:spcPct val="90000"/>
              </a:lnSpc>
            </a:pPr>
            <a:r>
              <a:rPr lang="en-US" sz="2400" dirty="0"/>
              <a:t>Elements are determined by their number of protons</a:t>
            </a:r>
          </a:p>
          <a:p>
            <a:pPr lvl="1">
              <a:lnSpc>
                <a:spcPct val="90000"/>
              </a:lnSpc>
            </a:pPr>
            <a:r>
              <a:rPr lang="en-US" sz="2400" dirty="0"/>
              <a:t>Protons have positive electric charge</a:t>
            </a:r>
          </a:p>
          <a:p>
            <a:pPr lvl="1">
              <a:lnSpc>
                <a:spcPct val="90000"/>
              </a:lnSpc>
            </a:pPr>
            <a:r>
              <a:rPr lang="en-US" sz="2400" dirty="0"/>
              <a:t>Positive charges repel each other!</a:t>
            </a:r>
          </a:p>
          <a:p>
            <a:pPr>
              <a:lnSpc>
                <a:spcPct val="90000"/>
              </a:lnSpc>
            </a:pPr>
            <a:r>
              <a:rPr lang="en-US" sz="2400" dirty="0"/>
              <a:t>So how do protons stick together in atomic </a:t>
            </a:r>
            <a:r>
              <a:rPr lang="en-US" sz="2400" dirty="0" err="1"/>
              <a:t>nucleii</a:t>
            </a:r>
            <a:r>
              <a:rPr lang="en-US" sz="2400" dirty="0"/>
              <a:t>?</a:t>
            </a:r>
          </a:p>
          <a:p>
            <a:pPr lvl="1">
              <a:lnSpc>
                <a:spcPct val="90000"/>
              </a:lnSpc>
            </a:pPr>
            <a:r>
              <a:rPr lang="en-US" sz="2400" dirty="0"/>
              <a:t>The strong force, which is stronger than the electromagnetic force, but </a:t>
            </a:r>
            <a:r>
              <a:rPr lang="en-US" sz="2400" i="1" dirty="0"/>
              <a:t>only if protons get very close to one another</a:t>
            </a:r>
          </a:p>
          <a:p>
            <a:pPr>
              <a:lnSpc>
                <a:spcPct val="90000"/>
              </a:lnSpc>
            </a:pPr>
            <a:r>
              <a:rPr lang="en-US" sz="2400" dirty="0"/>
              <a:t>How can you get protons close enough?</a:t>
            </a:r>
          </a:p>
          <a:p>
            <a:pPr lvl="1">
              <a:lnSpc>
                <a:spcPct val="90000"/>
              </a:lnSpc>
            </a:pPr>
            <a:r>
              <a:rPr lang="en-US" sz="2400" dirty="0"/>
              <a:t>High energy collisions</a:t>
            </a:r>
          </a:p>
          <a:p>
            <a:pPr lvl="1">
              <a:lnSpc>
                <a:spcPct val="90000"/>
              </a:lnSpc>
            </a:pPr>
            <a:r>
              <a:rPr lang="en-US" sz="2400" dirty="0"/>
              <a:t>Require very fast moving protons --&gt; VERY HIGH TEMPERATURES</a:t>
            </a:r>
            <a:r>
              <a:rPr lang="en-US" sz="2400" dirty="0" smtClean="0"/>
              <a:t>! Millions of degrees!</a:t>
            </a:r>
            <a:endParaRPr lang="en-US" sz="24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4003793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Practical application: nuclear power</a:t>
            </a:r>
          </a:p>
        </p:txBody>
      </p:sp>
      <p:sp>
        <p:nvSpPr>
          <p:cNvPr id="28675" name="Rectangle 3"/>
          <p:cNvSpPr>
            <a:spLocks noGrp="1" noChangeArrowheads="1"/>
          </p:cNvSpPr>
          <p:nvPr>
            <p:ph type="body" idx="1"/>
          </p:nvPr>
        </p:nvSpPr>
        <p:spPr/>
        <p:txBody>
          <a:bodyPr/>
          <a:lstStyle/>
          <a:p>
            <a:r>
              <a:rPr lang="en-US"/>
              <a:t>Nuclear power plants: fission</a:t>
            </a:r>
          </a:p>
          <a:p>
            <a:pPr lvl="1"/>
            <a:r>
              <a:rPr lang="en-US"/>
              <a:t>Pros: no harmful emissions</a:t>
            </a:r>
          </a:p>
          <a:p>
            <a:pPr lvl="1"/>
            <a:r>
              <a:rPr lang="en-US"/>
              <a:t>Cons: radioactive byproducts, safety, high cost</a:t>
            </a:r>
          </a:p>
          <a:p>
            <a:r>
              <a:rPr lang="en-US"/>
              <a:t>Nuclear power plants: fusion?</a:t>
            </a:r>
          </a:p>
          <a:p>
            <a:pPr lvl="1"/>
            <a:r>
              <a:rPr lang="en-US"/>
              <a:t>Potentially great source of energy</a:t>
            </a:r>
          </a:p>
          <a:p>
            <a:pPr lvl="1"/>
            <a:r>
              <a:rPr lang="en-US"/>
              <a:t>Hard to confine gas at high enough temperatures!</a:t>
            </a:r>
          </a:p>
        </p:txBody>
      </p:sp>
    </p:spTree>
    <p:extLst>
      <p:ext uri="{BB962C8B-B14F-4D97-AF65-F5344CB8AC3E}">
        <p14:creationId xmlns:p14="http://schemas.microsoft.com/office/powerpoint/2010/main" val="358509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Nuclear reactions in stars: Sun</a:t>
            </a:r>
          </a:p>
        </p:txBody>
      </p:sp>
      <p:sp>
        <p:nvSpPr>
          <p:cNvPr id="9219" name="Rectangle 3"/>
          <p:cNvSpPr>
            <a:spLocks noGrp="1" noChangeArrowheads="1"/>
          </p:cNvSpPr>
          <p:nvPr>
            <p:ph type="body" idx="1"/>
          </p:nvPr>
        </p:nvSpPr>
        <p:spPr/>
        <p:txBody>
          <a:bodyPr/>
          <a:lstStyle/>
          <a:p>
            <a:pPr>
              <a:lnSpc>
                <a:spcPct val="90000"/>
              </a:lnSpc>
            </a:pPr>
            <a:r>
              <a:rPr lang="en-US" sz="2800" dirty="0"/>
              <a:t>Only in the very center of the Sun does it get hot enough for nuclear reactions</a:t>
            </a:r>
          </a:p>
          <a:p>
            <a:pPr lvl="1">
              <a:lnSpc>
                <a:spcPct val="90000"/>
              </a:lnSpc>
            </a:pPr>
            <a:r>
              <a:rPr lang="en-US" sz="2400" dirty="0"/>
              <a:t>Most abundant element is hydrogen</a:t>
            </a:r>
          </a:p>
          <a:p>
            <a:pPr lvl="1">
              <a:lnSpc>
                <a:spcPct val="90000"/>
              </a:lnSpc>
            </a:pPr>
            <a:r>
              <a:rPr lang="en-US" sz="2400" dirty="0"/>
              <a:t>Easiest nuclear reaction involves hydrogen, because it only has one proton</a:t>
            </a:r>
          </a:p>
          <a:p>
            <a:pPr>
              <a:lnSpc>
                <a:spcPct val="90000"/>
              </a:lnSpc>
            </a:pPr>
            <a:r>
              <a:rPr lang="en-US" sz="2800" dirty="0"/>
              <a:t>The </a:t>
            </a:r>
            <a:r>
              <a:rPr lang="en-US" sz="2800" dirty="0" smtClean="0"/>
              <a:t>Sun’s </a:t>
            </a:r>
            <a:r>
              <a:rPr lang="en-US" sz="2800" dirty="0"/>
              <a:t>nuclear reaction: the proton-proton cycle</a:t>
            </a:r>
          </a:p>
          <a:p>
            <a:pPr lvl="1">
              <a:lnSpc>
                <a:spcPct val="90000"/>
              </a:lnSpc>
            </a:pPr>
            <a:r>
              <a:rPr lang="en-US" sz="2400" dirty="0"/>
              <a:t>Overall, through a series of nuclear reactions, four hydrogen atoms fuse into one helium atom, producing energy</a:t>
            </a:r>
          </a:p>
          <a:p>
            <a:pPr lvl="1">
              <a:lnSpc>
                <a:spcPct val="90000"/>
              </a:lnSpc>
            </a:pPr>
            <a:r>
              <a:rPr lang="en-US" sz="2400" dirty="0"/>
              <a:t>Eventually, the hydrogen will run out…. But not for a long time!</a:t>
            </a:r>
          </a:p>
        </p:txBody>
      </p:sp>
    </p:spTree>
    <p:extLst>
      <p:ext uri="{BB962C8B-B14F-4D97-AF65-F5344CB8AC3E}">
        <p14:creationId xmlns:p14="http://schemas.microsoft.com/office/powerpoint/2010/main" val="212436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685800"/>
            <a:ext cx="7772400" cy="4114800"/>
          </a:xfrm>
        </p:spPr>
        <p:txBody>
          <a:bodyPr/>
          <a:lstStyle/>
          <a:p>
            <a:pPr marL="609600" indent="-609600">
              <a:lnSpc>
                <a:spcPct val="90000"/>
              </a:lnSpc>
              <a:buFontTx/>
              <a:buNone/>
            </a:pPr>
            <a:r>
              <a:rPr lang="en-US" sz="2400"/>
              <a:t>Once the Sun runs out of hydrogen in its core</a:t>
            </a:r>
          </a:p>
          <a:p>
            <a:pPr marL="609600" indent="-609600">
              <a:lnSpc>
                <a:spcPct val="90000"/>
              </a:lnSpc>
              <a:buFont typeface="Arial" charset="0"/>
              <a:buAutoNum type="alphaUcPeriod"/>
            </a:pPr>
            <a:r>
              <a:rPr lang="en-US" sz="2400"/>
              <a:t>It will be impossible to produce any more energy by nuclear reactions</a:t>
            </a:r>
          </a:p>
          <a:p>
            <a:pPr marL="609600" indent="-609600">
              <a:lnSpc>
                <a:spcPct val="90000"/>
              </a:lnSpc>
              <a:buFont typeface="Arial" charset="0"/>
              <a:buAutoNum type="alphaUcPeriod"/>
            </a:pPr>
            <a:r>
              <a:rPr lang="en-US" sz="2400"/>
              <a:t>It will be easy to produce more energy by splitting the helium atoms back into hydrogen</a:t>
            </a:r>
          </a:p>
          <a:p>
            <a:pPr marL="609600" indent="-609600">
              <a:lnSpc>
                <a:spcPct val="90000"/>
              </a:lnSpc>
              <a:buFont typeface="Arial" charset="0"/>
              <a:buAutoNum type="alphaUcPeriod"/>
            </a:pPr>
            <a:r>
              <a:rPr lang="en-US" sz="2400"/>
              <a:t>It will be possible to produce more energy by splitting the helium atoms back into hydrogen, but it will require the core to get hotter</a:t>
            </a:r>
          </a:p>
          <a:p>
            <a:pPr marL="609600" indent="-609600">
              <a:lnSpc>
                <a:spcPct val="90000"/>
              </a:lnSpc>
              <a:buFont typeface="Arial" charset="0"/>
              <a:buAutoNum type="alphaUcPeriod"/>
            </a:pPr>
            <a:r>
              <a:rPr lang="en-US" sz="2400"/>
              <a:t>It will be easy to produce more energy by fusing helium atoms together</a:t>
            </a:r>
          </a:p>
          <a:p>
            <a:pPr marL="609600" indent="-609600">
              <a:lnSpc>
                <a:spcPct val="90000"/>
              </a:lnSpc>
              <a:buFont typeface="Arial" charset="0"/>
              <a:buAutoNum type="alphaUcPeriod"/>
            </a:pPr>
            <a:r>
              <a:rPr lang="en-US" sz="2400"/>
              <a:t>It will be possible to produce more energy by fusing helium atoms together, but it will require the core to get hotter</a:t>
            </a:r>
            <a:endParaRPr lang="en-US" sz="2800"/>
          </a:p>
        </p:txBody>
      </p:sp>
    </p:spTree>
    <p:extLst>
      <p:ext uri="{BB962C8B-B14F-4D97-AF65-F5344CB8AC3E}">
        <p14:creationId xmlns:p14="http://schemas.microsoft.com/office/powerpoint/2010/main" val="3142884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transport in the Sun</a:t>
            </a:r>
            <a:endParaRPr lang="en-US" dirty="0"/>
          </a:p>
        </p:txBody>
      </p:sp>
      <p:sp>
        <p:nvSpPr>
          <p:cNvPr id="3" name="Content Placeholder 2"/>
          <p:cNvSpPr>
            <a:spLocks noGrp="1"/>
          </p:cNvSpPr>
          <p:nvPr>
            <p:ph idx="1"/>
          </p:nvPr>
        </p:nvSpPr>
        <p:spPr/>
        <p:txBody>
          <a:bodyPr/>
          <a:lstStyle/>
          <a:p>
            <a:r>
              <a:rPr lang="en-US" dirty="0" smtClean="0"/>
              <a:t>Nuclear reactions only happen in the core, and they produce gamma ray light!</a:t>
            </a:r>
          </a:p>
          <a:p>
            <a:r>
              <a:rPr lang="en-US" dirty="0" smtClean="0"/>
              <a:t>How does the energy get out?</a:t>
            </a:r>
          </a:p>
          <a:p>
            <a:pPr lvl="1"/>
            <a:r>
              <a:rPr lang="en-US" dirty="0" smtClean="0"/>
              <a:t>In inner parts, by radiation</a:t>
            </a:r>
          </a:p>
          <a:p>
            <a:pPr lvl="1"/>
            <a:r>
              <a:rPr lang="en-US" dirty="0" smtClean="0"/>
              <a:t>In outer parts, by convection</a:t>
            </a:r>
            <a:endParaRPr lang="en-US" dirty="0"/>
          </a:p>
        </p:txBody>
      </p:sp>
      <p:pic>
        <p:nvPicPr>
          <p:cNvPr id="4" name="Picture 3"/>
          <p:cNvPicPr>
            <a:picLocks noChangeAspect="1"/>
          </p:cNvPicPr>
          <p:nvPr/>
        </p:nvPicPr>
        <p:blipFill>
          <a:blip r:embed="rId2"/>
          <a:stretch>
            <a:fillRect/>
          </a:stretch>
        </p:blipFill>
        <p:spPr>
          <a:xfrm>
            <a:off x="419100" y="803653"/>
            <a:ext cx="8039100" cy="5740400"/>
          </a:xfrm>
          <a:prstGeom prst="rect">
            <a:avLst/>
          </a:prstGeom>
        </p:spPr>
      </p:pic>
    </p:spTree>
    <p:extLst>
      <p:ext uri="{BB962C8B-B14F-4D97-AF65-F5344CB8AC3E}">
        <p14:creationId xmlns:p14="http://schemas.microsoft.com/office/powerpoint/2010/main" val="2908921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Nuclear reactions: how do we know?</a:t>
            </a:r>
          </a:p>
        </p:txBody>
      </p:sp>
      <p:sp>
        <p:nvSpPr>
          <p:cNvPr id="10243" name="Rectangle 3"/>
          <p:cNvSpPr>
            <a:spLocks noGrp="1" noChangeArrowheads="1"/>
          </p:cNvSpPr>
          <p:nvPr>
            <p:ph type="body" idx="1"/>
          </p:nvPr>
        </p:nvSpPr>
        <p:spPr/>
        <p:txBody>
          <a:bodyPr/>
          <a:lstStyle/>
          <a:p>
            <a:pPr>
              <a:lnSpc>
                <a:spcPct val="90000"/>
              </a:lnSpc>
            </a:pPr>
            <a:r>
              <a:rPr lang="en-US" sz="2000" dirty="0"/>
              <a:t>Solar structure</a:t>
            </a:r>
          </a:p>
          <a:p>
            <a:pPr lvl="1">
              <a:lnSpc>
                <a:spcPct val="90000"/>
              </a:lnSpc>
            </a:pPr>
            <a:r>
              <a:rPr lang="en-US" sz="2000" dirty="0"/>
              <a:t>We can do the physics of gas balls, and the observed properties of the Sun match those expected from physics with nuclear reactions</a:t>
            </a:r>
          </a:p>
          <a:p>
            <a:pPr>
              <a:lnSpc>
                <a:spcPct val="90000"/>
              </a:lnSpc>
            </a:pPr>
            <a:r>
              <a:rPr lang="en-US" sz="2000" dirty="0"/>
              <a:t>Other stars</a:t>
            </a:r>
          </a:p>
          <a:p>
            <a:pPr lvl="1">
              <a:lnSpc>
                <a:spcPct val="90000"/>
              </a:lnSpc>
            </a:pPr>
            <a:r>
              <a:rPr lang="en-US" sz="2000" dirty="0"/>
              <a:t>We can do the physics of gas balls for different masses, and find that we expect a relation between mass, temperature, and size for gas balls of different mass</a:t>
            </a:r>
          </a:p>
          <a:p>
            <a:pPr lvl="1">
              <a:lnSpc>
                <a:spcPct val="90000"/>
              </a:lnSpc>
            </a:pPr>
            <a:r>
              <a:rPr lang="en-US" sz="2000" dirty="0"/>
              <a:t>Exactly what is observed in the HR diagram!</a:t>
            </a:r>
          </a:p>
          <a:p>
            <a:pPr>
              <a:lnSpc>
                <a:spcPct val="90000"/>
              </a:lnSpc>
            </a:pPr>
            <a:r>
              <a:rPr lang="en-US" sz="2000" dirty="0"/>
              <a:t>Direct evidence: neutrinos</a:t>
            </a:r>
          </a:p>
          <a:p>
            <a:pPr lvl="1">
              <a:lnSpc>
                <a:spcPct val="90000"/>
              </a:lnSpc>
            </a:pPr>
            <a:r>
              <a:rPr lang="en-US" sz="2000" dirty="0"/>
              <a:t>In addition to electromagnetic energy, nuclear reactions produce a kind of particle called a neutrino</a:t>
            </a:r>
          </a:p>
          <a:p>
            <a:pPr lvl="1">
              <a:lnSpc>
                <a:spcPct val="90000"/>
              </a:lnSpc>
            </a:pPr>
            <a:r>
              <a:rPr lang="en-US" sz="2000" dirty="0"/>
              <a:t>Interesting thing about these is that the gas in the Sun is transparent to neutrinos</a:t>
            </a:r>
          </a:p>
          <a:p>
            <a:pPr lvl="1">
              <a:lnSpc>
                <a:spcPct val="90000"/>
              </a:lnSpc>
            </a:pPr>
            <a:r>
              <a:rPr lang="en-US" sz="2000" dirty="0"/>
              <a:t>We observe them from Earth!</a:t>
            </a:r>
            <a:endParaRPr lang="en-US" sz="2400" dirty="0"/>
          </a:p>
        </p:txBody>
      </p:sp>
      <p:pic>
        <p:nvPicPr>
          <p:cNvPr id="10244"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980" y="0"/>
            <a:ext cx="6478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83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219200"/>
            <a:ext cx="7772400" cy="4114800"/>
          </a:xfrm>
        </p:spPr>
        <p:txBody>
          <a:bodyPr/>
          <a:lstStyle/>
          <a:p>
            <a:pPr marL="812800" indent="-812800">
              <a:buFontTx/>
              <a:buAutoNum type="romanUcPeriod"/>
            </a:pPr>
            <a:r>
              <a:rPr lang="en-US" sz="2800" dirty="0"/>
              <a:t>Science and Astronomy</a:t>
            </a:r>
          </a:p>
          <a:p>
            <a:pPr marL="812800" indent="-812800">
              <a:buFontTx/>
              <a:buAutoNum type="romanUcPeriod"/>
            </a:pPr>
            <a:r>
              <a:rPr lang="en-US" sz="2800" dirty="0"/>
              <a:t>Overview of the Universe</a:t>
            </a:r>
          </a:p>
          <a:p>
            <a:pPr marL="812800" indent="-812800">
              <a:buFontTx/>
              <a:buAutoNum type="romanUcPeriod"/>
            </a:pPr>
            <a:r>
              <a:rPr lang="en-US" sz="2800" dirty="0"/>
              <a:t>Astronomy by Eye: Motions in the Sky</a:t>
            </a:r>
          </a:p>
          <a:p>
            <a:pPr marL="812800" indent="-812800">
              <a:buFontTx/>
              <a:buAutoNum type="romanUcPeriod"/>
            </a:pPr>
            <a:r>
              <a:rPr lang="en-US" sz="2800" dirty="0"/>
              <a:t>The Physical Basis of Astronomy: Gravity and Light</a:t>
            </a:r>
          </a:p>
          <a:p>
            <a:pPr marL="1168400" lvl="1" indent="-711200">
              <a:buFont typeface="Arial" charset="0"/>
              <a:buNone/>
            </a:pPr>
            <a:r>
              <a:rPr lang="en-US" sz="2400" dirty="0"/>
              <a:t>Summary: </a:t>
            </a:r>
            <a:r>
              <a:rPr lang="ja-JP" altLang="en-US" sz="2400" dirty="0" smtClean="0"/>
              <a:t>“</a:t>
            </a:r>
            <a:r>
              <a:rPr lang="en-US" sz="2400" dirty="0"/>
              <a:t>How do we know?</a:t>
            </a:r>
            <a:r>
              <a:rPr lang="ja-JP" altLang="en-US" sz="2400" dirty="0" smtClean="0"/>
              <a:t>”</a:t>
            </a:r>
            <a:endParaRPr lang="en-US" sz="2400" dirty="0"/>
          </a:p>
        </p:txBody>
      </p:sp>
    </p:spTree>
    <p:extLst>
      <p:ext uri="{BB962C8B-B14F-4D97-AF65-F5344CB8AC3E}">
        <p14:creationId xmlns:p14="http://schemas.microsoft.com/office/powerpoint/2010/main" val="269930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The future of the Sun</a:t>
            </a:r>
          </a:p>
        </p:txBody>
      </p:sp>
      <p:sp>
        <p:nvSpPr>
          <p:cNvPr id="37891" name="Rectangle 3"/>
          <p:cNvSpPr>
            <a:spLocks noGrp="1" noChangeArrowheads="1"/>
          </p:cNvSpPr>
          <p:nvPr>
            <p:ph type="body" idx="1"/>
          </p:nvPr>
        </p:nvSpPr>
        <p:spPr/>
        <p:txBody>
          <a:bodyPr/>
          <a:lstStyle/>
          <a:p>
            <a:pPr>
              <a:lnSpc>
                <a:spcPct val="90000"/>
              </a:lnSpc>
            </a:pPr>
            <a:r>
              <a:rPr lang="en-US" sz="2800"/>
              <a:t>Eventually, the Sun will run out of its hydrogren in the core</a:t>
            </a:r>
          </a:p>
          <a:p>
            <a:pPr>
              <a:lnSpc>
                <a:spcPct val="90000"/>
              </a:lnSpc>
            </a:pPr>
            <a:r>
              <a:rPr lang="en-US" sz="2800"/>
              <a:t>It will continue nuclear reactions in a shell, but the outer structure will evolve: the Sun will expand and its outer layers will cool</a:t>
            </a:r>
          </a:p>
        </p:txBody>
      </p:sp>
    </p:spTree>
    <p:extLst>
      <p:ext uri="{BB962C8B-B14F-4D97-AF65-F5344CB8AC3E}">
        <p14:creationId xmlns:p14="http://schemas.microsoft.com/office/powerpoint/2010/main" val="3547617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40"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
            <a:ext cx="4391025" cy="46482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457200" y="685800"/>
            <a:ext cx="3657600" cy="465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solidFill>
                  <a:srgbClr val="000000"/>
                </a:solidFill>
              </a:rPr>
              <a:t>If the Sun cools and expands, what kind of stars will it become?</a:t>
            </a:r>
          </a:p>
          <a:p>
            <a:pPr defTabSz="914400" eaLnBrk="0" fontAlgn="base" hangingPunct="0">
              <a:spcBef>
                <a:spcPct val="50000"/>
              </a:spcBef>
              <a:spcAft>
                <a:spcPct val="0"/>
              </a:spcAft>
              <a:buFont typeface="Arial" charset="0"/>
              <a:buAutoNum type="alphaUcPeriod"/>
            </a:pPr>
            <a:r>
              <a:rPr lang="en-US">
                <a:solidFill>
                  <a:srgbClr val="000000"/>
                </a:solidFill>
              </a:rPr>
              <a:t>A red main sequence star</a:t>
            </a:r>
          </a:p>
          <a:p>
            <a:pPr defTabSz="914400" eaLnBrk="0" fontAlgn="base" hangingPunct="0">
              <a:spcBef>
                <a:spcPct val="50000"/>
              </a:spcBef>
              <a:spcAft>
                <a:spcPct val="0"/>
              </a:spcAft>
              <a:buFont typeface="Arial" charset="0"/>
              <a:buAutoNum type="alphaUcPeriod"/>
            </a:pPr>
            <a:r>
              <a:rPr lang="en-US">
                <a:solidFill>
                  <a:srgbClr val="000000"/>
                </a:solidFill>
              </a:rPr>
              <a:t>A blue main sequence star</a:t>
            </a:r>
          </a:p>
          <a:p>
            <a:pPr defTabSz="914400" eaLnBrk="0" fontAlgn="base" hangingPunct="0">
              <a:spcBef>
                <a:spcPct val="50000"/>
              </a:spcBef>
              <a:spcAft>
                <a:spcPct val="0"/>
              </a:spcAft>
              <a:buFont typeface="Arial" charset="0"/>
              <a:buAutoNum type="alphaUcPeriod"/>
            </a:pPr>
            <a:r>
              <a:rPr lang="en-US">
                <a:solidFill>
                  <a:srgbClr val="000000"/>
                </a:solidFill>
              </a:rPr>
              <a:t>A red giant</a:t>
            </a:r>
          </a:p>
          <a:p>
            <a:pPr defTabSz="914400" eaLnBrk="0" fontAlgn="base" hangingPunct="0">
              <a:spcBef>
                <a:spcPct val="50000"/>
              </a:spcBef>
              <a:spcAft>
                <a:spcPct val="0"/>
              </a:spcAft>
              <a:buFont typeface="Arial" charset="0"/>
              <a:buAutoNum type="alphaUcPeriod"/>
            </a:pPr>
            <a:r>
              <a:rPr lang="en-US">
                <a:solidFill>
                  <a:srgbClr val="000000"/>
                </a:solidFill>
              </a:rPr>
              <a:t>A white dwarf</a:t>
            </a:r>
          </a:p>
          <a:p>
            <a:pPr defTabSz="914400" eaLnBrk="0" fontAlgn="base" hangingPunct="0">
              <a:spcBef>
                <a:spcPct val="50000"/>
              </a:spcBef>
              <a:spcAft>
                <a:spcPct val="0"/>
              </a:spcAft>
              <a:buFont typeface="Arial" charset="0"/>
              <a:buAutoNum type="alphaUcPeriod"/>
            </a:pPr>
            <a:r>
              <a:rPr lang="en-US">
                <a:solidFill>
                  <a:srgbClr val="000000"/>
                </a:solidFill>
              </a:rPr>
              <a:t>No clue</a:t>
            </a:r>
          </a:p>
        </p:txBody>
      </p:sp>
    </p:spTree>
    <p:extLst>
      <p:ext uri="{BB962C8B-B14F-4D97-AF65-F5344CB8AC3E}">
        <p14:creationId xmlns:p14="http://schemas.microsoft.com/office/powerpoint/2010/main" val="2797182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The future of the Sun</a:t>
            </a:r>
          </a:p>
        </p:txBody>
      </p:sp>
      <p:sp>
        <p:nvSpPr>
          <p:cNvPr id="13315" name="Rectangle 3"/>
          <p:cNvSpPr>
            <a:spLocks noGrp="1" noChangeArrowheads="1"/>
          </p:cNvSpPr>
          <p:nvPr>
            <p:ph type="body" idx="1"/>
          </p:nvPr>
        </p:nvSpPr>
        <p:spPr/>
        <p:txBody>
          <a:bodyPr/>
          <a:lstStyle/>
          <a:p>
            <a:pPr>
              <a:lnSpc>
                <a:spcPct val="90000"/>
              </a:lnSpc>
            </a:pPr>
            <a:r>
              <a:rPr lang="en-US" sz="2800"/>
              <a:t>Eventually, the Sun will run out of its hydrogen in the core</a:t>
            </a:r>
          </a:p>
          <a:p>
            <a:pPr>
              <a:lnSpc>
                <a:spcPct val="90000"/>
              </a:lnSpc>
            </a:pPr>
            <a:r>
              <a:rPr lang="en-US" sz="2800"/>
              <a:t>It will continue nuclear reactions in a shell, but the outer structure will evolve: the Sun will expand into a red giant</a:t>
            </a:r>
          </a:p>
          <a:p>
            <a:pPr>
              <a:lnSpc>
                <a:spcPct val="90000"/>
              </a:lnSpc>
            </a:pPr>
            <a:r>
              <a:rPr lang="en-US" sz="2800"/>
              <a:t>Eventually the hydrogren will run out</a:t>
            </a:r>
          </a:p>
          <a:p>
            <a:pPr>
              <a:lnSpc>
                <a:spcPct val="90000"/>
              </a:lnSpc>
            </a:pPr>
            <a:r>
              <a:rPr lang="en-US" sz="2800"/>
              <a:t>Helium nuclear reactions can occur for a while, but they will run out pretty fast</a:t>
            </a:r>
          </a:p>
          <a:p>
            <a:pPr>
              <a:lnSpc>
                <a:spcPct val="90000"/>
              </a:lnSpc>
            </a:pPr>
            <a:r>
              <a:rPr lang="en-US" sz="2800"/>
              <a:t>Sun will end its life as a hot carbon core: a white dwarf</a:t>
            </a:r>
          </a:p>
        </p:txBody>
      </p:sp>
      <p:pic>
        <p:nvPicPr>
          <p:cNvPr id="13316"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0"/>
            <a:ext cx="6478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03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5800" y="694267"/>
            <a:ext cx="7772400" cy="4114800"/>
          </a:xfrm>
        </p:spPr>
        <p:txBody>
          <a:bodyPr/>
          <a:lstStyle/>
          <a:p>
            <a:pPr marL="609600" indent="-609600">
              <a:buFontTx/>
              <a:buNone/>
            </a:pPr>
            <a:r>
              <a:rPr lang="en-US" dirty="0"/>
              <a:t>How can we measure masses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685800" y="5232400"/>
            <a:ext cx="7408333" cy="1200328"/>
          </a:xfrm>
          <a:prstGeom prst="rect">
            <a:avLst/>
          </a:prstGeom>
          <a:noFill/>
        </p:spPr>
        <p:txBody>
          <a:bodyPr wrap="square" rtlCol="0">
            <a:spAutoFit/>
          </a:bodyPr>
          <a:lstStyle/>
          <a:p>
            <a:r>
              <a:rPr lang="en-US" sz="2400" dirty="0" smtClean="0">
                <a:solidFill>
                  <a:srgbClr val="FF0000"/>
                </a:solidFill>
              </a:rPr>
              <a:t>Watch orbits, measure size of orbits and either period of orbits or speed of the stars, use understanding of gravity to get masses</a:t>
            </a:r>
            <a:endParaRPr lang="en-US" sz="2400" dirty="0">
              <a:solidFill>
                <a:srgbClr val="FF0000"/>
              </a:solidFill>
            </a:endParaRPr>
          </a:p>
        </p:txBody>
      </p:sp>
    </p:spTree>
    <p:extLst>
      <p:ext uri="{BB962C8B-B14F-4D97-AF65-F5344CB8AC3E}">
        <p14:creationId xmlns:p14="http://schemas.microsoft.com/office/powerpoint/2010/main" val="1415110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505200"/>
            <a:ext cx="7772400" cy="4114800"/>
          </a:xfrm>
        </p:spPr>
        <p:txBody>
          <a:bodyPr/>
          <a:lstStyle/>
          <a:p>
            <a:pPr marL="0" indent="0">
              <a:buNone/>
            </a:pPr>
            <a:r>
              <a:rPr lang="en-US" sz="2400" dirty="0" smtClean="0"/>
              <a:t>Planets C and D orbit stars A and B, respectively. Both take one year to go around. What can you say about the stars?</a:t>
            </a:r>
          </a:p>
          <a:p>
            <a:pPr marL="514350" indent="-514350">
              <a:buAutoNum type="alphaUcPeriod"/>
            </a:pPr>
            <a:r>
              <a:rPr lang="en-US" sz="2400" dirty="0" smtClean="0"/>
              <a:t>Star A is more massive</a:t>
            </a:r>
          </a:p>
          <a:p>
            <a:pPr marL="514350" indent="-514350">
              <a:buAutoNum type="alphaUcPeriod"/>
            </a:pPr>
            <a:r>
              <a:rPr lang="en-US" sz="2400" dirty="0" smtClean="0"/>
              <a:t>Star B is more massive</a:t>
            </a:r>
          </a:p>
          <a:p>
            <a:pPr marL="514350" indent="-514350">
              <a:buAutoNum type="alphaUcPeriod"/>
            </a:pPr>
            <a:r>
              <a:rPr lang="en-US" sz="2400" dirty="0" smtClean="0"/>
              <a:t>Both stars have the same mass</a:t>
            </a:r>
          </a:p>
          <a:p>
            <a:pPr marL="514350" indent="-514350">
              <a:buAutoNum type="alphaUcPeriod"/>
            </a:pPr>
            <a:r>
              <a:rPr lang="en-US" sz="2400" dirty="0" smtClean="0"/>
              <a:t>You can’t tell anything about the relative masses </a:t>
            </a:r>
            <a:endParaRPr lang="en-US" sz="2400" dirty="0"/>
          </a:p>
        </p:txBody>
      </p:sp>
      <p:sp>
        <p:nvSpPr>
          <p:cNvPr id="4" name="Oval 3"/>
          <p:cNvSpPr/>
          <p:nvPr/>
        </p:nvSpPr>
        <p:spPr bwMode="auto">
          <a:xfrm>
            <a:off x="1828799" y="897467"/>
            <a:ext cx="491067" cy="46566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Oval 4"/>
          <p:cNvSpPr/>
          <p:nvPr/>
        </p:nvSpPr>
        <p:spPr bwMode="auto">
          <a:xfrm>
            <a:off x="1049866" y="203200"/>
            <a:ext cx="2133599" cy="1981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Oval 5"/>
          <p:cNvSpPr/>
          <p:nvPr/>
        </p:nvSpPr>
        <p:spPr bwMode="auto">
          <a:xfrm>
            <a:off x="6536267" y="1744133"/>
            <a:ext cx="270934" cy="2286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Oval 6"/>
          <p:cNvSpPr/>
          <p:nvPr/>
        </p:nvSpPr>
        <p:spPr bwMode="auto">
          <a:xfrm>
            <a:off x="4813300" y="203200"/>
            <a:ext cx="3445933" cy="330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p:cNvSpPr txBox="1"/>
          <p:nvPr/>
        </p:nvSpPr>
        <p:spPr>
          <a:xfrm>
            <a:off x="2237337" y="1178467"/>
            <a:ext cx="351378"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6807201" y="1744133"/>
            <a:ext cx="406399" cy="369332"/>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2072227" y="2167467"/>
            <a:ext cx="351366" cy="369332"/>
          </a:xfrm>
          <a:prstGeom prst="rect">
            <a:avLst/>
          </a:prstGeom>
          <a:noFill/>
        </p:spPr>
        <p:txBody>
          <a:bodyPr wrap="none" rtlCol="0">
            <a:spAutoFit/>
          </a:bodyPr>
          <a:lstStyle/>
          <a:p>
            <a:r>
              <a:rPr lang="en-US" dirty="0" smtClean="0"/>
              <a:t>C</a:t>
            </a:r>
            <a:endParaRPr lang="en-US" dirty="0"/>
          </a:p>
        </p:txBody>
      </p:sp>
      <p:sp>
        <p:nvSpPr>
          <p:cNvPr id="11" name="TextBox 10"/>
          <p:cNvSpPr txBox="1"/>
          <p:nvPr/>
        </p:nvSpPr>
        <p:spPr>
          <a:xfrm>
            <a:off x="7738533" y="491067"/>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4115280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685800" y="428544"/>
            <a:ext cx="7772400" cy="4114800"/>
          </a:xfrm>
        </p:spPr>
        <p:txBody>
          <a:bodyPr/>
          <a:lstStyle/>
          <a:p>
            <a:pPr marL="609600" indent="-609600">
              <a:buFontTx/>
              <a:buNone/>
            </a:pPr>
            <a:r>
              <a:rPr lang="en-US" dirty="0"/>
              <a:t>How can we measure compositions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t>
            </a:r>
            <a:r>
              <a:rPr lang="en-US" dirty="0" smtClean="0"/>
              <a:t>absorption </a:t>
            </a:r>
            <a:r>
              <a:rPr lang="en-US" dirty="0"/>
              <a:t>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524933" y="5350933"/>
            <a:ext cx="7933267" cy="1200328"/>
          </a:xfrm>
          <a:prstGeom prst="rect">
            <a:avLst/>
          </a:prstGeom>
          <a:noFill/>
        </p:spPr>
        <p:txBody>
          <a:bodyPr wrap="square" rtlCol="0">
            <a:spAutoFit/>
          </a:bodyPr>
          <a:lstStyle/>
          <a:p>
            <a:r>
              <a:rPr lang="en-US" sz="2400" dirty="0" smtClean="0">
                <a:solidFill>
                  <a:srgbClr val="FF0000"/>
                </a:solidFill>
              </a:rPr>
              <a:t>Different elements have individual “fingerprints” of absorption or emission lines, look for these to determine composition</a:t>
            </a:r>
            <a:endParaRPr lang="en-US" sz="2400" dirty="0">
              <a:solidFill>
                <a:srgbClr val="FF0000"/>
              </a:solidFill>
            </a:endParaRPr>
          </a:p>
        </p:txBody>
      </p:sp>
    </p:spTree>
    <p:extLst>
      <p:ext uri="{BB962C8B-B14F-4D97-AF65-F5344CB8AC3E}">
        <p14:creationId xmlns:p14="http://schemas.microsoft.com/office/powerpoint/2010/main" val="2458102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5800" y="186267"/>
            <a:ext cx="7772400" cy="4114800"/>
          </a:xfrm>
        </p:spPr>
        <p:txBody>
          <a:bodyPr/>
          <a:lstStyle/>
          <a:p>
            <a:pPr marL="609600" indent="-609600">
              <a:buFontTx/>
              <a:buNone/>
            </a:pPr>
            <a:r>
              <a:rPr lang="en-US" dirty="0"/>
              <a:t>How can we measure temperatures of </a:t>
            </a:r>
            <a:r>
              <a:rPr lang="en-US" dirty="0" smtClean="0"/>
              <a:t>stars without any ambiguity?</a:t>
            </a:r>
            <a:endParaRPr lang="en-US" dirty="0"/>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0" indent="0">
              <a:buNone/>
            </a:pPr>
            <a:endParaRPr lang="en-US" sz="2800" dirty="0"/>
          </a:p>
        </p:txBody>
      </p:sp>
      <p:sp>
        <p:nvSpPr>
          <p:cNvPr id="2" name="TextBox 1"/>
          <p:cNvSpPr txBox="1"/>
          <p:nvPr/>
        </p:nvSpPr>
        <p:spPr>
          <a:xfrm>
            <a:off x="685800" y="4549676"/>
            <a:ext cx="7526867" cy="2462212"/>
          </a:xfrm>
          <a:prstGeom prst="rect">
            <a:avLst/>
          </a:prstGeom>
          <a:noFill/>
        </p:spPr>
        <p:txBody>
          <a:bodyPr wrap="square" rtlCol="0">
            <a:spAutoFit/>
          </a:bodyPr>
          <a:lstStyle/>
          <a:p>
            <a:r>
              <a:rPr lang="en-US" sz="2200" dirty="0" smtClean="0">
                <a:solidFill>
                  <a:srgbClr val="FF0000"/>
                </a:solidFill>
              </a:rPr>
              <a:t>Hotter stars will be bluer, cooler stars will be redder. However, there’s a possibility you might get confused by intervening dust between us and the star, which might make it appear redder (like at sunset!). Even in this case, however, absorption lines can tell us the temperature</a:t>
            </a:r>
            <a:r>
              <a:rPr lang="en-US" sz="2200" dirty="0" smtClean="0">
                <a:solidFill>
                  <a:srgbClr val="FF0000"/>
                </a:solidFill>
              </a:rPr>
              <a:t>. Note that hot stars generally have few absorption lines (O and B stars)</a:t>
            </a:r>
            <a:endParaRPr lang="en-US" sz="2200" dirty="0">
              <a:solidFill>
                <a:srgbClr val="FF0000"/>
              </a:solidFill>
            </a:endParaRPr>
          </a:p>
        </p:txBody>
      </p:sp>
    </p:spTree>
    <p:extLst>
      <p:ext uri="{BB962C8B-B14F-4D97-AF65-F5344CB8AC3E}">
        <p14:creationId xmlns:p14="http://schemas.microsoft.com/office/powerpoint/2010/main" val="228427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22297"/>
            <a:ext cx="7137400" cy="4492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914400" y="1354667"/>
            <a:ext cx="7366000" cy="29802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Star A</a:t>
            </a: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 </a:t>
            </a:r>
            <a:r>
              <a:rPr lang="en-US" sz="2400" dirty="0" smtClean="0">
                <a:solidFill>
                  <a:srgbClr val="000000"/>
                </a:solidFill>
                <a:latin typeface="Arial" charset="0"/>
                <a:ea typeface="ＭＳ Ｐゴシック" charset="0"/>
                <a:cs typeface="ＭＳ Ｐゴシック" charset="0"/>
              </a:rPr>
              <a:t>is </a:t>
            </a: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hotter</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lang="en-US" sz="2400" baseline="0" dirty="0" smtClean="0">
                <a:solidFill>
                  <a:srgbClr val="000000"/>
                </a:solidFill>
                <a:latin typeface="Arial" charset="0"/>
                <a:ea typeface="ＭＳ Ｐゴシック" charset="0"/>
                <a:cs typeface="ＭＳ Ｐゴシック" charset="0"/>
              </a:rPr>
              <a:t>Star B is hotter</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Stars A and B are same temperature</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Can’t tell: they could be the same temperature, with A behind dust</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lang="en-US" sz="2400" baseline="0" dirty="0" smtClean="0">
                <a:solidFill>
                  <a:srgbClr val="000000"/>
                </a:solidFill>
                <a:latin typeface="Arial" charset="0"/>
                <a:ea typeface="ＭＳ Ｐゴシック" charset="0"/>
                <a:cs typeface="ＭＳ Ｐゴシック" charset="0"/>
              </a:rPr>
              <a:t>Can’t tell: they could be the same</a:t>
            </a:r>
            <a:r>
              <a:rPr lang="en-US" sz="2400" dirty="0" smtClean="0">
                <a:solidFill>
                  <a:srgbClr val="000000"/>
                </a:solidFill>
                <a:latin typeface="Arial" charset="0"/>
                <a:ea typeface="ＭＳ Ｐゴシック" charset="0"/>
                <a:cs typeface="ＭＳ Ｐゴシック" charset="0"/>
              </a:rPr>
              <a:t> temperature, with B behind dust</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254000" y="4572000"/>
            <a:ext cx="660400"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254000" y="897467"/>
            <a:ext cx="660400" cy="369332"/>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189201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85800" y="399888"/>
            <a:ext cx="7772400" cy="4114800"/>
          </a:xfrm>
        </p:spPr>
        <p:txBody>
          <a:bodyPr/>
          <a:lstStyle/>
          <a:p>
            <a:pPr marL="609600" indent="-609600">
              <a:buFontTx/>
              <a:buNone/>
            </a:pPr>
            <a:r>
              <a:rPr lang="en-US" dirty="0"/>
              <a:t>How can we measure sizes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846667" y="4961467"/>
            <a:ext cx="7611533" cy="1569660"/>
          </a:xfrm>
          <a:prstGeom prst="rect">
            <a:avLst/>
          </a:prstGeom>
          <a:noFill/>
        </p:spPr>
        <p:txBody>
          <a:bodyPr wrap="square" rtlCol="0">
            <a:spAutoFit/>
          </a:bodyPr>
          <a:lstStyle/>
          <a:p>
            <a:r>
              <a:rPr lang="en-US" sz="2400" dirty="0" smtClean="0">
                <a:solidFill>
                  <a:srgbClr val="FF0000"/>
                </a:solidFill>
              </a:rPr>
              <a:t>Brightness of a star is affected by distance, temperature, and size. If you can independently measure distance and temperature, you can use brightness to infer size.</a:t>
            </a:r>
            <a:endParaRPr lang="en-US" sz="2400" dirty="0">
              <a:solidFill>
                <a:srgbClr val="FF0000"/>
              </a:solidFill>
            </a:endParaRPr>
          </a:p>
        </p:txBody>
      </p:sp>
    </p:spTree>
    <p:extLst>
      <p:ext uri="{BB962C8B-B14F-4D97-AF65-F5344CB8AC3E}">
        <p14:creationId xmlns:p14="http://schemas.microsoft.com/office/powerpoint/2010/main" val="2419226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5020</TotalTime>
  <Words>1915</Words>
  <Application>Microsoft Macintosh PowerPoint</Application>
  <PresentationFormat>On-screen Show (4:3)</PresentationFormat>
  <Paragraphs>225</Paragraphs>
  <Slides>32</Slides>
  <Notes>25</Notes>
  <HiddenSlides>18</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How do stars produce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stars shine?</vt:lpstr>
      <vt:lpstr>Nuclear reactions</vt:lpstr>
      <vt:lpstr>Why do nuclear reactions produce energy?</vt:lpstr>
      <vt:lpstr>PowerPoint Presentation</vt:lpstr>
      <vt:lpstr>What nuclear reactions produce energy?</vt:lpstr>
      <vt:lpstr>The “curve of binding energy”</vt:lpstr>
      <vt:lpstr>What does it take to get fusion nuclear reactions? </vt:lpstr>
      <vt:lpstr>PowerPoint Presentation</vt:lpstr>
      <vt:lpstr>What does it take for fusion to occur?</vt:lpstr>
      <vt:lpstr>Practical application: nuclear power</vt:lpstr>
      <vt:lpstr>Nuclear reactions in stars: Sun</vt:lpstr>
      <vt:lpstr>PowerPoint Presentation</vt:lpstr>
      <vt:lpstr>Energy transport in the Sun</vt:lpstr>
      <vt:lpstr>Nuclear reactions: how do we know?</vt:lpstr>
      <vt:lpstr>The future of the Sun</vt:lpstr>
      <vt:lpstr>PowerPoint Presentation</vt:lpstr>
      <vt:lpstr>The future of the Sun</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stars produce energy?</dc:title>
  <dc:creator>Jon Holtzman</dc:creator>
  <cp:lastModifiedBy>Jon Holtzman</cp:lastModifiedBy>
  <cp:revision>19</cp:revision>
  <dcterms:created xsi:type="dcterms:W3CDTF">2012-04-26T15:16:53Z</dcterms:created>
  <dcterms:modified xsi:type="dcterms:W3CDTF">2013-11-19T03:20:59Z</dcterms:modified>
</cp:coreProperties>
</file>