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au" ContentType="audio/unknown"/>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26"/>
  </p:notesMasterIdLst>
  <p:sldIdLst>
    <p:sldId id="256" r:id="rId3"/>
    <p:sldId id="280" r:id="rId4"/>
    <p:sldId id="281" r:id="rId5"/>
    <p:sldId id="267" r:id="rId6"/>
    <p:sldId id="268" r:id="rId7"/>
    <p:sldId id="269" r:id="rId8"/>
    <p:sldId id="270" r:id="rId9"/>
    <p:sldId id="271" r:id="rId10"/>
    <p:sldId id="272" r:id="rId11"/>
    <p:sldId id="273" r:id="rId12"/>
    <p:sldId id="274" r:id="rId13"/>
    <p:sldId id="275" r:id="rId14"/>
    <p:sldId id="282" r:id="rId15"/>
    <p:sldId id="283" r:id="rId16"/>
    <p:sldId id="284" r:id="rId17"/>
    <p:sldId id="285" r:id="rId18"/>
    <p:sldId id="286" r:id="rId19"/>
    <p:sldId id="287" r:id="rId20"/>
    <p:sldId id="288" r:id="rId21"/>
    <p:sldId id="289" r:id="rId22"/>
    <p:sldId id="290" r:id="rId23"/>
    <p:sldId id="291" r:id="rId24"/>
    <p:sldId id="292"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4" d="100"/>
          <a:sy n="64" d="100"/>
        </p:scale>
        <p:origin x="-31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EC2FBB-1518-424C-BEA8-AA7D77DC8647}" type="datetimeFigureOut">
              <a:rPr lang="en-US" smtClean="0"/>
              <a:t>11/15/13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F3B9BC-C831-274D-B56A-104D6EDFD2C1}" type="slidenum">
              <a:rPr lang="en-US" smtClean="0"/>
              <a:t>‹#›</a:t>
            </a:fld>
            <a:endParaRPr lang="en-US"/>
          </a:p>
        </p:txBody>
      </p:sp>
    </p:spTree>
    <p:extLst>
      <p:ext uri="{BB962C8B-B14F-4D97-AF65-F5344CB8AC3E}">
        <p14:creationId xmlns:p14="http://schemas.microsoft.com/office/powerpoint/2010/main" val="230341335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C47A5-44AB-4F4A-9B82-0893360C43C0}" type="slidenum">
              <a:rPr lang="en-US"/>
              <a:pPr/>
              <a:t>3</a:t>
            </a:fld>
            <a:endParaRPr lang="en-US"/>
          </a:p>
        </p:txBody>
      </p:sp>
      <p:sp>
        <p:nvSpPr>
          <p:cNvPr id="2969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9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635C18-1E1C-A04B-9A9A-0D250666E3CE}" type="slidenum">
              <a:rPr lang="en-US"/>
              <a:pPr/>
              <a:t>12</a:t>
            </a:fld>
            <a:endParaRPr lang="en-US"/>
          </a:p>
        </p:txBody>
      </p:sp>
      <p:sp>
        <p:nvSpPr>
          <p:cNvPr id="3277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2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DF9E3A-3505-7141-8215-49EEEEC9F5BC}" type="slidenum">
              <a:rPr lang="en-US"/>
              <a:pPr/>
              <a:t>13</a:t>
            </a:fld>
            <a:endParaRPr lang="en-US"/>
          </a:p>
        </p:txBody>
      </p:sp>
      <p:sp>
        <p:nvSpPr>
          <p:cNvPr id="3379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F570A1-B591-7748-8F4F-44A14BC6AEB9}" type="slidenum">
              <a:rPr lang="en-US"/>
              <a:pPr/>
              <a:t>15</a:t>
            </a:fld>
            <a:endParaRPr lang="en-US"/>
          </a:p>
        </p:txBody>
      </p:sp>
      <p:sp>
        <p:nvSpPr>
          <p:cNvPr id="3481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4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CD3842-C6BB-1041-83FE-A0804F21E352}" type="slidenum">
              <a:rPr lang="en-US"/>
              <a:pPr/>
              <a:t>16</a:t>
            </a:fld>
            <a:endParaRPr lang="en-US"/>
          </a:p>
        </p:txBody>
      </p:sp>
      <p:sp>
        <p:nvSpPr>
          <p:cNvPr id="3584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5FDF5A-953D-454A-8A51-B16F4157851D}" type="slidenum">
              <a:rPr lang="en-US"/>
              <a:pPr/>
              <a:t>17</a:t>
            </a:fld>
            <a:endParaRPr lang="en-US"/>
          </a:p>
        </p:txBody>
      </p:sp>
      <p:sp>
        <p:nvSpPr>
          <p:cNvPr id="3891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8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393D0A-C08B-6E49-BE80-49F4BAD4932B}" type="slidenum">
              <a:rPr lang="en-US"/>
              <a:pPr/>
              <a:t>18</a:t>
            </a:fld>
            <a:endParaRPr lang="en-US"/>
          </a:p>
        </p:txBody>
      </p:sp>
      <p:sp>
        <p:nvSpPr>
          <p:cNvPr id="3686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6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AD82EE-19DA-BF4A-B937-D3BA539F2E8D}" type="slidenum">
              <a:rPr lang="en-US"/>
              <a:pPr/>
              <a:t>4</a:t>
            </a:fld>
            <a:endParaRPr lang="en-US"/>
          </a:p>
        </p:txBody>
      </p:sp>
      <p:sp>
        <p:nvSpPr>
          <p:cNvPr id="1433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4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E6065B-346D-9E4D-9AD0-53141911315D}" type="slidenum">
              <a:rPr lang="en-US"/>
              <a:pPr/>
              <a:t>5</a:t>
            </a:fld>
            <a:endParaRPr lang="en-US"/>
          </a:p>
        </p:txBody>
      </p:sp>
      <p:sp>
        <p:nvSpPr>
          <p:cNvPr id="153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5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01633A-A918-B84A-8ED6-AA409F32978F}" type="slidenum">
              <a:rPr lang="en-US"/>
              <a:pPr/>
              <a:t>6</a:t>
            </a:fld>
            <a:endParaRPr lang="en-US"/>
          </a:p>
        </p:txBody>
      </p:sp>
      <p:sp>
        <p:nvSpPr>
          <p:cNvPr id="235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33F231-151C-554E-B3FD-5244F751D1F0}" type="slidenum">
              <a:rPr lang="en-US"/>
              <a:pPr/>
              <a:t>7</a:t>
            </a:fld>
            <a:endParaRPr lang="en-US"/>
          </a:p>
        </p:txBody>
      </p:sp>
      <p:sp>
        <p:nvSpPr>
          <p:cNvPr id="1638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63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046F1A-CBBC-DF43-BA4B-6299EE29AC42}" type="slidenum">
              <a:rPr lang="en-US"/>
              <a:pPr/>
              <a:t>8</a:t>
            </a:fld>
            <a:endParaRPr lang="en-US"/>
          </a:p>
        </p:txBody>
      </p:sp>
      <p:sp>
        <p:nvSpPr>
          <p:cNvPr id="1741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7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8705AD-FEA7-2242-95C4-883F2B07A453}" type="slidenum">
              <a:rPr lang="en-US"/>
              <a:pPr/>
              <a:t>9</a:t>
            </a:fld>
            <a:endParaRPr lang="en-US"/>
          </a:p>
        </p:txBody>
      </p:sp>
      <p:sp>
        <p:nvSpPr>
          <p:cNvPr id="1843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8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352870-CE05-B74F-B918-4D4221C43961}" type="slidenum">
              <a:rPr lang="en-US"/>
              <a:pPr/>
              <a:t>10</a:t>
            </a:fld>
            <a:endParaRPr lang="en-US"/>
          </a:p>
        </p:txBody>
      </p:sp>
      <p:sp>
        <p:nvSpPr>
          <p:cNvPr id="194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9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5C707A-CAFE-774A-8B25-C38916C03772}" type="slidenum">
              <a:rPr lang="en-US"/>
              <a:pPr/>
              <a:t>11</a:t>
            </a:fld>
            <a:endParaRPr lang="en-US"/>
          </a:p>
        </p:txBody>
      </p:sp>
      <p:sp>
        <p:nvSpPr>
          <p:cNvPr id="2048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48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5E74C0-088B-F643-A525-5C5B3B2E0C4A}" type="datetimeFigureOut">
              <a:rPr lang="en-US" smtClean="0"/>
              <a:t>11/15/13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C1608E-52BF-8E47-A49E-F2F4ACDBC14B}" type="slidenum">
              <a:rPr lang="en-US" smtClean="0"/>
              <a:t>‹#›</a:t>
            </a:fld>
            <a:endParaRPr lang="en-US"/>
          </a:p>
        </p:txBody>
      </p:sp>
    </p:spTree>
    <p:extLst>
      <p:ext uri="{BB962C8B-B14F-4D97-AF65-F5344CB8AC3E}">
        <p14:creationId xmlns:p14="http://schemas.microsoft.com/office/powerpoint/2010/main" val="3968091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5E74C0-088B-F643-A525-5C5B3B2E0C4A}" type="datetimeFigureOut">
              <a:rPr lang="en-US" smtClean="0"/>
              <a:t>11/15/13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C1608E-52BF-8E47-A49E-F2F4ACDBC14B}" type="slidenum">
              <a:rPr lang="en-US" smtClean="0"/>
              <a:t>‹#›</a:t>
            </a:fld>
            <a:endParaRPr lang="en-US"/>
          </a:p>
        </p:txBody>
      </p:sp>
    </p:spTree>
    <p:extLst>
      <p:ext uri="{BB962C8B-B14F-4D97-AF65-F5344CB8AC3E}">
        <p14:creationId xmlns:p14="http://schemas.microsoft.com/office/powerpoint/2010/main" val="2426366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5E74C0-088B-F643-A525-5C5B3B2E0C4A}" type="datetimeFigureOut">
              <a:rPr lang="en-US" smtClean="0"/>
              <a:t>11/15/13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C1608E-52BF-8E47-A49E-F2F4ACDBC14B}" type="slidenum">
              <a:rPr lang="en-US" smtClean="0"/>
              <a:t>‹#›</a:t>
            </a:fld>
            <a:endParaRPr lang="en-US"/>
          </a:p>
        </p:txBody>
      </p:sp>
    </p:spTree>
    <p:extLst>
      <p:ext uri="{BB962C8B-B14F-4D97-AF65-F5344CB8AC3E}">
        <p14:creationId xmlns:p14="http://schemas.microsoft.com/office/powerpoint/2010/main" val="9796668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6" name="Slide Number Placeholder 5"/>
          <p:cNvSpPr>
            <a:spLocks noGrp="1"/>
          </p:cNvSpPr>
          <p:nvPr>
            <p:ph type="sldNum" sz="quarter" idx="12"/>
          </p:nvPr>
        </p:nvSpPr>
        <p:spPr/>
        <p:txBody>
          <a:bodyPr/>
          <a:lstStyle>
            <a:lvl1pPr>
              <a:defRPr/>
            </a:lvl1pPr>
          </a:lstStyle>
          <a:p>
            <a:fld id="{53B06B4A-2D68-E242-8C80-A5A0841C3E55}" type="slidenum">
              <a:rPr lang="en-US">
                <a:solidFill>
                  <a:srgbClr val="000000"/>
                </a:solidFill>
                <a:latin typeface="Arial"/>
                <a:ea typeface="ＭＳ Ｐゴシック"/>
                <a:cs typeface="ＭＳ Ｐゴシック"/>
              </a:rPr>
              <a:pPr/>
              <a:t>‹#›</a:t>
            </a:fld>
            <a:endParaRPr lang="en-US">
              <a:solidFill>
                <a:srgbClr val="000000"/>
              </a:solidFill>
              <a:latin typeface="Arial"/>
              <a:ea typeface="ＭＳ Ｐゴシック"/>
              <a:cs typeface="ＭＳ Ｐゴシック"/>
            </a:endParaRPr>
          </a:p>
        </p:txBody>
      </p:sp>
    </p:spTree>
    <p:extLst>
      <p:ext uri="{BB962C8B-B14F-4D97-AF65-F5344CB8AC3E}">
        <p14:creationId xmlns:p14="http://schemas.microsoft.com/office/powerpoint/2010/main" val="34919376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6" name="Slide Number Placeholder 5"/>
          <p:cNvSpPr>
            <a:spLocks noGrp="1"/>
          </p:cNvSpPr>
          <p:nvPr>
            <p:ph type="sldNum" sz="quarter" idx="12"/>
          </p:nvPr>
        </p:nvSpPr>
        <p:spPr/>
        <p:txBody>
          <a:bodyPr/>
          <a:lstStyle>
            <a:lvl1pPr>
              <a:defRPr/>
            </a:lvl1pPr>
          </a:lstStyle>
          <a:p>
            <a:fld id="{F80EBF31-CF46-7040-8DC4-6214A1A1C86E}" type="slidenum">
              <a:rPr lang="en-US">
                <a:solidFill>
                  <a:srgbClr val="000000"/>
                </a:solidFill>
                <a:latin typeface="Arial"/>
                <a:ea typeface="ＭＳ Ｐゴシック"/>
                <a:cs typeface="ＭＳ Ｐゴシック"/>
              </a:rPr>
              <a:pPr/>
              <a:t>‹#›</a:t>
            </a:fld>
            <a:endParaRPr lang="en-US">
              <a:solidFill>
                <a:srgbClr val="000000"/>
              </a:solidFill>
              <a:latin typeface="Arial"/>
              <a:ea typeface="ＭＳ Ｐゴシック"/>
              <a:cs typeface="ＭＳ Ｐゴシック"/>
            </a:endParaRPr>
          </a:p>
        </p:txBody>
      </p:sp>
    </p:spTree>
    <p:extLst>
      <p:ext uri="{BB962C8B-B14F-4D97-AF65-F5344CB8AC3E}">
        <p14:creationId xmlns:p14="http://schemas.microsoft.com/office/powerpoint/2010/main" val="108505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6" name="Slide Number Placeholder 5"/>
          <p:cNvSpPr>
            <a:spLocks noGrp="1"/>
          </p:cNvSpPr>
          <p:nvPr>
            <p:ph type="sldNum" sz="quarter" idx="12"/>
          </p:nvPr>
        </p:nvSpPr>
        <p:spPr/>
        <p:txBody>
          <a:bodyPr/>
          <a:lstStyle>
            <a:lvl1pPr>
              <a:defRPr/>
            </a:lvl1pPr>
          </a:lstStyle>
          <a:p>
            <a:fld id="{1D55D2CF-80FA-A844-A7E3-F8BC70F4D466}" type="slidenum">
              <a:rPr lang="en-US">
                <a:solidFill>
                  <a:srgbClr val="000000"/>
                </a:solidFill>
                <a:latin typeface="Arial"/>
                <a:ea typeface="ＭＳ Ｐゴシック"/>
                <a:cs typeface="ＭＳ Ｐゴシック"/>
              </a:rPr>
              <a:pPr/>
              <a:t>‹#›</a:t>
            </a:fld>
            <a:endParaRPr lang="en-US">
              <a:solidFill>
                <a:srgbClr val="000000"/>
              </a:solidFill>
              <a:latin typeface="Arial"/>
              <a:ea typeface="ＭＳ Ｐゴシック"/>
              <a:cs typeface="ＭＳ Ｐゴシック"/>
            </a:endParaRPr>
          </a:p>
        </p:txBody>
      </p:sp>
    </p:spTree>
    <p:extLst>
      <p:ext uri="{BB962C8B-B14F-4D97-AF65-F5344CB8AC3E}">
        <p14:creationId xmlns:p14="http://schemas.microsoft.com/office/powerpoint/2010/main" val="799895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7" name="Slide Number Placeholder 6"/>
          <p:cNvSpPr>
            <a:spLocks noGrp="1"/>
          </p:cNvSpPr>
          <p:nvPr>
            <p:ph type="sldNum" sz="quarter" idx="12"/>
          </p:nvPr>
        </p:nvSpPr>
        <p:spPr/>
        <p:txBody>
          <a:bodyPr/>
          <a:lstStyle>
            <a:lvl1pPr>
              <a:defRPr/>
            </a:lvl1pPr>
          </a:lstStyle>
          <a:p>
            <a:fld id="{2E8C8113-2BD7-A645-BFE7-12504968C058}" type="slidenum">
              <a:rPr lang="en-US">
                <a:solidFill>
                  <a:srgbClr val="000000"/>
                </a:solidFill>
                <a:latin typeface="Arial"/>
                <a:ea typeface="ＭＳ Ｐゴシック"/>
                <a:cs typeface="ＭＳ Ｐゴシック"/>
              </a:rPr>
              <a:pPr/>
              <a:t>‹#›</a:t>
            </a:fld>
            <a:endParaRPr lang="en-US">
              <a:solidFill>
                <a:srgbClr val="000000"/>
              </a:solidFill>
              <a:latin typeface="Arial"/>
              <a:ea typeface="ＭＳ Ｐゴシック"/>
              <a:cs typeface="ＭＳ Ｐゴシック"/>
            </a:endParaRPr>
          </a:p>
        </p:txBody>
      </p:sp>
    </p:spTree>
    <p:extLst>
      <p:ext uri="{BB962C8B-B14F-4D97-AF65-F5344CB8AC3E}">
        <p14:creationId xmlns:p14="http://schemas.microsoft.com/office/powerpoint/2010/main" val="22003931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9" name="Slide Number Placeholder 8"/>
          <p:cNvSpPr>
            <a:spLocks noGrp="1"/>
          </p:cNvSpPr>
          <p:nvPr>
            <p:ph type="sldNum" sz="quarter" idx="12"/>
          </p:nvPr>
        </p:nvSpPr>
        <p:spPr/>
        <p:txBody>
          <a:bodyPr/>
          <a:lstStyle>
            <a:lvl1pPr>
              <a:defRPr/>
            </a:lvl1pPr>
          </a:lstStyle>
          <a:p>
            <a:fld id="{8EC2139D-964D-C04B-8D9D-81530CF1DF73}" type="slidenum">
              <a:rPr lang="en-US">
                <a:solidFill>
                  <a:srgbClr val="000000"/>
                </a:solidFill>
                <a:latin typeface="Arial"/>
                <a:ea typeface="ＭＳ Ｐゴシック"/>
                <a:cs typeface="ＭＳ Ｐゴシック"/>
              </a:rPr>
              <a:pPr/>
              <a:t>‹#›</a:t>
            </a:fld>
            <a:endParaRPr lang="en-US">
              <a:solidFill>
                <a:srgbClr val="000000"/>
              </a:solidFill>
              <a:latin typeface="Arial"/>
              <a:ea typeface="ＭＳ Ｐゴシック"/>
              <a:cs typeface="ＭＳ Ｐゴシック"/>
            </a:endParaRPr>
          </a:p>
        </p:txBody>
      </p:sp>
    </p:spTree>
    <p:extLst>
      <p:ext uri="{BB962C8B-B14F-4D97-AF65-F5344CB8AC3E}">
        <p14:creationId xmlns:p14="http://schemas.microsoft.com/office/powerpoint/2010/main" val="40221671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5" name="Slide Number Placeholder 4"/>
          <p:cNvSpPr>
            <a:spLocks noGrp="1"/>
          </p:cNvSpPr>
          <p:nvPr>
            <p:ph type="sldNum" sz="quarter" idx="12"/>
          </p:nvPr>
        </p:nvSpPr>
        <p:spPr/>
        <p:txBody>
          <a:bodyPr/>
          <a:lstStyle>
            <a:lvl1pPr>
              <a:defRPr/>
            </a:lvl1pPr>
          </a:lstStyle>
          <a:p>
            <a:fld id="{CE816ECB-094C-3645-AB7B-134317744111}" type="slidenum">
              <a:rPr lang="en-US">
                <a:solidFill>
                  <a:srgbClr val="000000"/>
                </a:solidFill>
                <a:latin typeface="Arial"/>
                <a:ea typeface="ＭＳ Ｐゴシック"/>
                <a:cs typeface="ＭＳ Ｐゴシック"/>
              </a:rPr>
              <a:pPr/>
              <a:t>‹#›</a:t>
            </a:fld>
            <a:endParaRPr lang="en-US">
              <a:solidFill>
                <a:srgbClr val="000000"/>
              </a:solidFill>
              <a:latin typeface="Arial"/>
              <a:ea typeface="ＭＳ Ｐゴシック"/>
              <a:cs typeface="ＭＳ Ｐゴシック"/>
            </a:endParaRPr>
          </a:p>
        </p:txBody>
      </p:sp>
    </p:spTree>
    <p:extLst>
      <p:ext uri="{BB962C8B-B14F-4D97-AF65-F5344CB8AC3E}">
        <p14:creationId xmlns:p14="http://schemas.microsoft.com/office/powerpoint/2010/main" val="31418773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4" name="Slide Number Placeholder 3"/>
          <p:cNvSpPr>
            <a:spLocks noGrp="1"/>
          </p:cNvSpPr>
          <p:nvPr>
            <p:ph type="sldNum" sz="quarter" idx="12"/>
          </p:nvPr>
        </p:nvSpPr>
        <p:spPr/>
        <p:txBody>
          <a:bodyPr/>
          <a:lstStyle>
            <a:lvl1pPr>
              <a:defRPr/>
            </a:lvl1pPr>
          </a:lstStyle>
          <a:p>
            <a:fld id="{71B9E491-A81D-954C-AFB1-744ACBE4C6AD}" type="slidenum">
              <a:rPr lang="en-US">
                <a:solidFill>
                  <a:srgbClr val="000000"/>
                </a:solidFill>
                <a:latin typeface="Arial"/>
                <a:ea typeface="ＭＳ Ｐゴシック"/>
                <a:cs typeface="ＭＳ Ｐゴシック"/>
              </a:rPr>
              <a:pPr/>
              <a:t>‹#›</a:t>
            </a:fld>
            <a:endParaRPr lang="en-US">
              <a:solidFill>
                <a:srgbClr val="000000"/>
              </a:solidFill>
              <a:latin typeface="Arial"/>
              <a:ea typeface="ＭＳ Ｐゴシック"/>
              <a:cs typeface="ＭＳ Ｐゴシック"/>
            </a:endParaRPr>
          </a:p>
        </p:txBody>
      </p:sp>
    </p:spTree>
    <p:extLst>
      <p:ext uri="{BB962C8B-B14F-4D97-AF65-F5344CB8AC3E}">
        <p14:creationId xmlns:p14="http://schemas.microsoft.com/office/powerpoint/2010/main" val="20427258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7" name="Slide Number Placeholder 6"/>
          <p:cNvSpPr>
            <a:spLocks noGrp="1"/>
          </p:cNvSpPr>
          <p:nvPr>
            <p:ph type="sldNum" sz="quarter" idx="12"/>
          </p:nvPr>
        </p:nvSpPr>
        <p:spPr/>
        <p:txBody>
          <a:bodyPr/>
          <a:lstStyle>
            <a:lvl1pPr>
              <a:defRPr/>
            </a:lvl1pPr>
          </a:lstStyle>
          <a:p>
            <a:fld id="{C31E1681-44AA-AD42-8111-BAD051F771D6}" type="slidenum">
              <a:rPr lang="en-US">
                <a:solidFill>
                  <a:srgbClr val="000000"/>
                </a:solidFill>
                <a:latin typeface="Arial"/>
                <a:ea typeface="ＭＳ Ｐゴシック"/>
                <a:cs typeface="ＭＳ Ｐゴシック"/>
              </a:rPr>
              <a:pPr/>
              <a:t>‹#›</a:t>
            </a:fld>
            <a:endParaRPr lang="en-US">
              <a:solidFill>
                <a:srgbClr val="000000"/>
              </a:solidFill>
              <a:latin typeface="Arial"/>
              <a:ea typeface="ＭＳ Ｐゴシック"/>
              <a:cs typeface="ＭＳ Ｐゴシック"/>
            </a:endParaRPr>
          </a:p>
        </p:txBody>
      </p:sp>
    </p:spTree>
    <p:extLst>
      <p:ext uri="{BB962C8B-B14F-4D97-AF65-F5344CB8AC3E}">
        <p14:creationId xmlns:p14="http://schemas.microsoft.com/office/powerpoint/2010/main" val="475939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5E74C0-088B-F643-A525-5C5B3B2E0C4A}" type="datetimeFigureOut">
              <a:rPr lang="en-US" smtClean="0"/>
              <a:t>11/15/13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C1608E-52BF-8E47-A49E-F2F4ACDBC14B}" type="slidenum">
              <a:rPr lang="en-US" smtClean="0"/>
              <a:t>‹#›</a:t>
            </a:fld>
            <a:endParaRPr lang="en-US"/>
          </a:p>
        </p:txBody>
      </p:sp>
    </p:spTree>
    <p:extLst>
      <p:ext uri="{BB962C8B-B14F-4D97-AF65-F5344CB8AC3E}">
        <p14:creationId xmlns:p14="http://schemas.microsoft.com/office/powerpoint/2010/main" val="15303398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7" name="Slide Number Placeholder 6"/>
          <p:cNvSpPr>
            <a:spLocks noGrp="1"/>
          </p:cNvSpPr>
          <p:nvPr>
            <p:ph type="sldNum" sz="quarter" idx="12"/>
          </p:nvPr>
        </p:nvSpPr>
        <p:spPr/>
        <p:txBody>
          <a:bodyPr/>
          <a:lstStyle>
            <a:lvl1pPr>
              <a:defRPr/>
            </a:lvl1pPr>
          </a:lstStyle>
          <a:p>
            <a:fld id="{C226210B-B129-AA43-99B1-487781999AEA}" type="slidenum">
              <a:rPr lang="en-US">
                <a:solidFill>
                  <a:srgbClr val="000000"/>
                </a:solidFill>
                <a:latin typeface="Arial"/>
                <a:ea typeface="ＭＳ Ｐゴシック"/>
                <a:cs typeface="ＭＳ Ｐゴシック"/>
              </a:rPr>
              <a:pPr/>
              <a:t>‹#›</a:t>
            </a:fld>
            <a:endParaRPr lang="en-US">
              <a:solidFill>
                <a:srgbClr val="000000"/>
              </a:solidFill>
              <a:latin typeface="Arial"/>
              <a:ea typeface="ＭＳ Ｐゴシック"/>
              <a:cs typeface="ＭＳ Ｐゴシック"/>
            </a:endParaRPr>
          </a:p>
        </p:txBody>
      </p:sp>
    </p:spTree>
    <p:extLst>
      <p:ext uri="{BB962C8B-B14F-4D97-AF65-F5344CB8AC3E}">
        <p14:creationId xmlns:p14="http://schemas.microsoft.com/office/powerpoint/2010/main" val="15180957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6" name="Slide Number Placeholder 5"/>
          <p:cNvSpPr>
            <a:spLocks noGrp="1"/>
          </p:cNvSpPr>
          <p:nvPr>
            <p:ph type="sldNum" sz="quarter" idx="12"/>
          </p:nvPr>
        </p:nvSpPr>
        <p:spPr/>
        <p:txBody>
          <a:bodyPr/>
          <a:lstStyle>
            <a:lvl1pPr>
              <a:defRPr/>
            </a:lvl1pPr>
          </a:lstStyle>
          <a:p>
            <a:fld id="{A2F69192-E24F-7543-9294-6A720522CC88}" type="slidenum">
              <a:rPr lang="en-US">
                <a:solidFill>
                  <a:srgbClr val="000000"/>
                </a:solidFill>
                <a:latin typeface="Arial"/>
                <a:ea typeface="ＭＳ Ｐゴシック"/>
                <a:cs typeface="ＭＳ Ｐゴシック"/>
              </a:rPr>
              <a:pPr/>
              <a:t>‹#›</a:t>
            </a:fld>
            <a:endParaRPr lang="en-US">
              <a:solidFill>
                <a:srgbClr val="000000"/>
              </a:solidFill>
              <a:latin typeface="Arial"/>
              <a:ea typeface="ＭＳ Ｐゴシック"/>
              <a:cs typeface="ＭＳ Ｐゴシック"/>
            </a:endParaRPr>
          </a:p>
        </p:txBody>
      </p:sp>
    </p:spTree>
    <p:extLst>
      <p:ext uri="{BB962C8B-B14F-4D97-AF65-F5344CB8AC3E}">
        <p14:creationId xmlns:p14="http://schemas.microsoft.com/office/powerpoint/2010/main" val="4220710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6" name="Slide Number Placeholder 5"/>
          <p:cNvSpPr>
            <a:spLocks noGrp="1"/>
          </p:cNvSpPr>
          <p:nvPr>
            <p:ph type="sldNum" sz="quarter" idx="12"/>
          </p:nvPr>
        </p:nvSpPr>
        <p:spPr/>
        <p:txBody>
          <a:bodyPr/>
          <a:lstStyle>
            <a:lvl1pPr>
              <a:defRPr/>
            </a:lvl1pPr>
          </a:lstStyle>
          <a:p>
            <a:fld id="{007CB3CA-07D1-F64A-BCD1-C6E17D472198}" type="slidenum">
              <a:rPr lang="en-US">
                <a:solidFill>
                  <a:srgbClr val="000000"/>
                </a:solidFill>
                <a:latin typeface="Arial"/>
                <a:ea typeface="ＭＳ Ｐゴシック"/>
                <a:cs typeface="ＭＳ Ｐゴシック"/>
              </a:rPr>
              <a:pPr/>
              <a:t>‹#›</a:t>
            </a:fld>
            <a:endParaRPr lang="en-US">
              <a:solidFill>
                <a:srgbClr val="000000"/>
              </a:solidFill>
              <a:latin typeface="Arial"/>
              <a:ea typeface="ＭＳ Ｐゴシック"/>
              <a:cs typeface="ＭＳ Ｐゴシック"/>
            </a:endParaRPr>
          </a:p>
        </p:txBody>
      </p:sp>
    </p:spTree>
    <p:extLst>
      <p:ext uri="{BB962C8B-B14F-4D97-AF65-F5344CB8AC3E}">
        <p14:creationId xmlns:p14="http://schemas.microsoft.com/office/powerpoint/2010/main" val="4115516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5E74C0-088B-F643-A525-5C5B3B2E0C4A}" type="datetimeFigureOut">
              <a:rPr lang="en-US" smtClean="0"/>
              <a:t>11/15/13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C1608E-52BF-8E47-A49E-F2F4ACDBC14B}" type="slidenum">
              <a:rPr lang="en-US" smtClean="0"/>
              <a:t>‹#›</a:t>
            </a:fld>
            <a:endParaRPr lang="en-US"/>
          </a:p>
        </p:txBody>
      </p:sp>
    </p:spTree>
    <p:extLst>
      <p:ext uri="{BB962C8B-B14F-4D97-AF65-F5344CB8AC3E}">
        <p14:creationId xmlns:p14="http://schemas.microsoft.com/office/powerpoint/2010/main" val="1744150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5E74C0-088B-F643-A525-5C5B3B2E0C4A}" type="datetimeFigureOut">
              <a:rPr lang="en-US" smtClean="0"/>
              <a:t>11/15/13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C1608E-52BF-8E47-A49E-F2F4ACDBC14B}" type="slidenum">
              <a:rPr lang="en-US" smtClean="0"/>
              <a:t>‹#›</a:t>
            </a:fld>
            <a:endParaRPr lang="en-US"/>
          </a:p>
        </p:txBody>
      </p:sp>
    </p:spTree>
    <p:extLst>
      <p:ext uri="{BB962C8B-B14F-4D97-AF65-F5344CB8AC3E}">
        <p14:creationId xmlns:p14="http://schemas.microsoft.com/office/powerpoint/2010/main" val="4265409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A5E74C0-088B-F643-A525-5C5B3B2E0C4A}" type="datetimeFigureOut">
              <a:rPr lang="en-US" smtClean="0"/>
              <a:t>11/15/13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C1608E-52BF-8E47-A49E-F2F4ACDBC14B}" type="slidenum">
              <a:rPr lang="en-US" smtClean="0"/>
              <a:t>‹#›</a:t>
            </a:fld>
            <a:endParaRPr lang="en-US"/>
          </a:p>
        </p:txBody>
      </p:sp>
    </p:spTree>
    <p:extLst>
      <p:ext uri="{BB962C8B-B14F-4D97-AF65-F5344CB8AC3E}">
        <p14:creationId xmlns:p14="http://schemas.microsoft.com/office/powerpoint/2010/main" val="2844046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5E74C0-088B-F643-A525-5C5B3B2E0C4A}" type="datetimeFigureOut">
              <a:rPr lang="en-US" smtClean="0"/>
              <a:t>11/15/13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C1608E-52BF-8E47-A49E-F2F4ACDBC14B}" type="slidenum">
              <a:rPr lang="en-US" smtClean="0"/>
              <a:t>‹#›</a:t>
            </a:fld>
            <a:endParaRPr lang="en-US"/>
          </a:p>
        </p:txBody>
      </p:sp>
    </p:spTree>
    <p:extLst>
      <p:ext uri="{BB962C8B-B14F-4D97-AF65-F5344CB8AC3E}">
        <p14:creationId xmlns:p14="http://schemas.microsoft.com/office/powerpoint/2010/main" val="4270535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5E74C0-088B-F643-A525-5C5B3B2E0C4A}" type="datetimeFigureOut">
              <a:rPr lang="en-US" smtClean="0"/>
              <a:t>11/15/13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C1608E-52BF-8E47-A49E-F2F4ACDBC14B}" type="slidenum">
              <a:rPr lang="en-US" smtClean="0"/>
              <a:t>‹#›</a:t>
            </a:fld>
            <a:endParaRPr lang="en-US"/>
          </a:p>
        </p:txBody>
      </p:sp>
    </p:spTree>
    <p:extLst>
      <p:ext uri="{BB962C8B-B14F-4D97-AF65-F5344CB8AC3E}">
        <p14:creationId xmlns:p14="http://schemas.microsoft.com/office/powerpoint/2010/main" val="1918454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5E74C0-088B-F643-A525-5C5B3B2E0C4A}" type="datetimeFigureOut">
              <a:rPr lang="en-US" smtClean="0"/>
              <a:t>11/15/13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C1608E-52BF-8E47-A49E-F2F4ACDBC14B}" type="slidenum">
              <a:rPr lang="en-US" smtClean="0"/>
              <a:t>‹#›</a:t>
            </a:fld>
            <a:endParaRPr lang="en-US"/>
          </a:p>
        </p:txBody>
      </p:sp>
    </p:spTree>
    <p:extLst>
      <p:ext uri="{BB962C8B-B14F-4D97-AF65-F5344CB8AC3E}">
        <p14:creationId xmlns:p14="http://schemas.microsoft.com/office/powerpoint/2010/main" val="519722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5E74C0-088B-F643-A525-5C5B3B2E0C4A}" type="datetimeFigureOut">
              <a:rPr lang="en-US" smtClean="0"/>
              <a:t>11/15/13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C1608E-52BF-8E47-A49E-F2F4ACDBC14B}" type="slidenum">
              <a:rPr lang="en-US" smtClean="0"/>
              <a:t>‹#›</a:t>
            </a:fld>
            <a:endParaRPr lang="en-US"/>
          </a:p>
        </p:txBody>
      </p:sp>
    </p:spTree>
    <p:extLst>
      <p:ext uri="{BB962C8B-B14F-4D97-AF65-F5344CB8AC3E}">
        <p14:creationId xmlns:p14="http://schemas.microsoft.com/office/powerpoint/2010/main" val="117445723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5E74C0-088B-F643-A525-5C5B3B2E0C4A}" type="datetimeFigureOut">
              <a:rPr lang="en-US" smtClean="0"/>
              <a:t>11/15/13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C1608E-52BF-8E47-A49E-F2F4ACDBC14B}" type="slidenum">
              <a:rPr lang="en-US" smtClean="0"/>
              <a:t>‹#›</a:t>
            </a:fld>
            <a:endParaRPr lang="en-US"/>
          </a:p>
        </p:txBody>
      </p:sp>
    </p:spTree>
    <p:extLst>
      <p:ext uri="{BB962C8B-B14F-4D97-AF65-F5344CB8AC3E}">
        <p14:creationId xmlns:p14="http://schemas.microsoft.com/office/powerpoint/2010/main" val="26110061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vl1pPr>
          </a:lstStyle>
          <a:p>
            <a:pPr defTabSz="914400" eaLnBrk="0" fontAlgn="base" hangingPunct="0">
              <a:spcBef>
                <a:spcPct val="0"/>
              </a:spcBef>
              <a:spcAft>
                <a:spcPct val="0"/>
              </a:spcAft>
            </a:pPr>
            <a:endParaRPr lang="en-US">
              <a:solidFill>
                <a:srgbClr val="000000"/>
              </a:solidFill>
              <a:latin typeface="Arial" charset="0"/>
              <a:ea typeface="ＭＳ Ｐゴシック" charset="0"/>
              <a:cs typeface="ＭＳ Ｐゴシック" charset="0"/>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vl1pPr>
          </a:lstStyle>
          <a:p>
            <a:pPr defTabSz="914400" eaLnBrk="0" fontAlgn="base" hangingPunct="0">
              <a:spcBef>
                <a:spcPct val="0"/>
              </a:spcBef>
              <a:spcAft>
                <a:spcPct val="0"/>
              </a:spcAft>
            </a:pPr>
            <a:endParaRPr lang="en-US">
              <a:solidFill>
                <a:srgbClr val="000000"/>
              </a:solidFill>
              <a:latin typeface="Arial" charset="0"/>
              <a:ea typeface="ＭＳ Ｐゴシック" charset="0"/>
              <a:cs typeface="ＭＳ Ｐゴシック" charset="0"/>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pPr defTabSz="914400" eaLnBrk="0" fontAlgn="base" hangingPunct="0">
              <a:spcBef>
                <a:spcPct val="0"/>
              </a:spcBef>
              <a:spcAft>
                <a:spcPct val="0"/>
              </a:spcAft>
            </a:pPr>
            <a:fld id="{5C76D971-4CCA-8847-AC60-EB26405BDFB6}" type="slidenum">
              <a:rPr lang="en-US">
                <a:solidFill>
                  <a:srgbClr val="000000"/>
                </a:solidFill>
                <a:latin typeface="Arial" charset="0"/>
                <a:ea typeface="ＭＳ Ｐゴシック" charset="0"/>
                <a:cs typeface="ＭＳ Ｐゴシック" charset="0"/>
              </a:rPr>
              <a:pPr defTabSz="914400" eaLnBrk="0" fontAlgn="base" hangingPunct="0">
                <a:spcBef>
                  <a:spcPct val="0"/>
                </a:spcBef>
                <a:spcAft>
                  <a:spcPct val="0"/>
                </a:spcAft>
              </a:pPr>
              <a:t>‹#›</a:t>
            </a:fld>
            <a:endParaRPr lang="en-US">
              <a:solidFill>
                <a:srgbClr val="000000"/>
              </a:solidFill>
              <a:latin typeface="Arial" charset="0"/>
              <a:ea typeface="ＭＳ Ｐゴシック" charset="0"/>
              <a:cs typeface="ＭＳ Ｐゴシック" charset="0"/>
            </a:endParaRPr>
          </a:p>
        </p:txBody>
      </p:sp>
    </p:spTree>
    <p:extLst>
      <p:ext uri="{BB962C8B-B14F-4D97-AF65-F5344CB8AC3E}">
        <p14:creationId xmlns:p14="http://schemas.microsoft.com/office/powerpoint/2010/main" val="2655087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ＭＳ Ｐゴシック" charset="0"/>
          <a:cs typeface="ＭＳ Ｐゴシック" charset="0"/>
        </a:defRPr>
      </a:lvl2pPr>
      <a:lvl3pPr algn="ctr" rtl="0" fontAlgn="base">
        <a:spcBef>
          <a:spcPct val="0"/>
        </a:spcBef>
        <a:spcAft>
          <a:spcPct val="0"/>
        </a:spcAft>
        <a:defRPr sz="4400">
          <a:solidFill>
            <a:schemeClr val="tx2"/>
          </a:solidFill>
          <a:latin typeface="Arial" charset="0"/>
          <a:ea typeface="ＭＳ Ｐゴシック" charset="0"/>
          <a:cs typeface="ＭＳ Ｐゴシック" charset="0"/>
        </a:defRPr>
      </a:lvl3pPr>
      <a:lvl4pPr algn="ctr" rtl="0" fontAlgn="base">
        <a:spcBef>
          <a:spcPct val="0"/>
        </a:spcBef>
        <a:spcAft>
          <a:spcPct val="0"/>
        </a:spcAft>
        <a:defRPr sz="4400">
          <a:solidFill>
            <a:schemeClr val="tx2"/>
          </a:solidFill>
          <a:latin typeface="Arial" charset="0"/>
          <a:ea typeface="ＭＳ Ｐゴシック" charset="0"/>
          <a:cs typeface="ＭＳ Ｐゴシック" charset="0"/>
        </a:defRPr>
      </a:lvl4pPr>
      <a:lvl5pPr algn="ctr" rtl="0" fontAlgn="base">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cs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cs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cs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cs typeface="ＭＳ Ｐゴシック"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 Id="rId3"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Relationship Id="rId3" Type="http://schemas.openxmlformats.org/officeDocument/2006/relationships/image" Target="../media/image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13.xml"/><Relationship Id="rId4" Type="http://schemas.openxmlformats.org/officeDocument/2006/relationships/image" Target="../media/image7.png"/><Relationship Id="rId1" Type="http://schemas.microsoft.com/office/2007/relationships/media" Target="../media/media1.au"/><Relationship Id="rId2" Type="http://schemas.openxmlformats.org/officeDocument/2006/relationships/audio" Target="../media/media1.au"/></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xml"/><Relationship Id="rId3"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280744"/>
            <a:ext cx="9144000" cy="6386512"/>
          </a:xfrm>
          <a:prstGeom prst="rect">
            <a:avLst/>
          </a:prstGeom>
        </p:spPr>
      </p:pic>
      <p:sp>
        <p:nvSpPr>
          <p:cNvPr id="2" name="Title 1"/>
          <p:cNvSpPr>
            <a:spLocks noGrp="1"/>
          </p:cNvSpPr>
          <p:nvPr>
            <p:ph type="ctrTitle"/>
          </p:nvPr>
        </p:nvSpPr>
        <p:spPr>
          <a:xfrm>
            <a:off x="685800" y="332887"/>
            <a:ext cx="7772400" cy="1470025"/>
          </a:xfrm>
        </p:spPr>
        <p:txBody>
          <a:bodyPr/>
          <a:lstStyle/>
          <a:p>
            <a:r>
              <a:rPr lang="en-US" dirty="0" err="1" smtClean="0"/>
              <a:t>Brightnesses</a:t>
            </a:r>
            <a:r>
              <a:rPr lang="en-US" dirty="0" smtClean="0"/>
              <a:t>, sizes and motions of stars </a:t>
            </a:r>
            <a:endParaRPr lang="en-US" dirty="0"/>
          </a:p>
        </p:txBody>
      </p:sp>
    </p:spTree>
    <p:extLst>
      <p:ext uri="{BB962C8B-B14F-4D97-AF65-F5344CB8AC3E}">
        <p14:creationId xmlns:p14="http://schemas.microsoft.com/office/powerpoint/2010/main" val="282371971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Doppler shift with sound</a:t>
            </a:r>
          </a:p>
        </p:txBody>
      </p:sp>
      <p:sp>
        <p:nvSpPr>
          <p:cNvPr id="9219" name="Rectangle 3"/>
          <p:cNvSpPr>
            <a:spLocks noGrp="1" noChangeArrowheads="1"/>
          </p:cNvSpPr>
          <p:nvPr>
            <p:ph type="body" idx="1"/>
          </p:nvPr>
        </p:nvSpPr>
        <p:spPr/>
        <p:txBody>
          <a:bodyPr/>
          <a:lstStyle/>
          <a:p>
            <a:pPr>
              <a:lnSpc>
                <a:spcPct val="90000"/>
              </a:lnSpc>
            </a:pPr>
            <a:r>
              <a:rPr lang="en-US"/>
              <a:t>Doppler effect occurs for any physical phenomenon that involves waves</a:t>
            </a:r>
          </a:p>
          <a:p>
            <a:pPr>
              <a:lnSpc>
                <a:spcPct val="90000"/>
              </a:lnSpc>
            </a:pPr>
            <a:r>
              <a:rPr lang="en-US"/>
              <a:t>Sound is an everyday example!</a:t>
            </a:r>
          </a:p>
          <a:p>
            <a:pPr>
              <a:lnSpc>
                <a:spcPct val="90000"/>
              </a:lnSpc>
            </a:pPr>
            <a:r>
              <a:rPr lang="en-US"/>
              <a:t>For sound, wavelength of sound wave corresponds to pitch</a:t>
            </a:r>
          </a:p>
          <a:p>
            <a:pPr>
              <a:lnSpc>
                <a:spcPct val="90000"/>
              </a:lnSpc>
            </a:pPr>
            <a:r>
              <a:rPr lang="en-US"/>
              <a:t>Pitch of an object moving towards or away from you will sound different than when object is stationary</a:t>
            </a:r>
          </a:p>
        </p:txBody>
      </p:sp>
      <p:pic>
        <p:nvPicPr>
          <p:cNvPr id="9220" name="Picture 4" descr="dopplersou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828800"/>
            <a:ext cx="6973888" cy="472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55591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2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2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2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21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92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Radial vs. transverse velocity</a:t>
            </a:r>
          </a:p>
        </p:txBody>
      </p:sp>
      <p:sp>
        <p:nvSpPr>
          <p:cNvPr id="10243" name="Rectangle 3"/>
          <p:cNvSpPr>
            <a:spLocks noGrp="1" noChangeArrowheads="1"/>
          </p:cNvSpPr>
          <p:nvPr>
            <p:ph type="body" idx="1"/>
          </p:nvPr>
        </p:nvSpPr>
        <p:spPr/>
        <p:txBody>
          <a:bodyPr/>
          <a:lstStyle/>
          <a:p>
            <a:pPr>
              <a:lnSpc>
                <a:spcPct val="90000"/>
              </a:lnSpc>
            </a:pPr>
            <a:r>
              <a:rPr lang="en-US" sz="2800"/>
              <a:t>Doppler shift is great, but it doesn</a:t>
            </a:r>
            <a:r>
              <a:rPr lang="ja-JP" altLang="en-US" sz="2800"/>
              <a:t>’</a:t>
            </a:r>
            <a:r>
              <a:rPr lang="en-US" sz="2800"/>
              <a:t>t tell us everything about the motion of an object, only the radial component</a:t>
            </a:r>
          </a:p>
          <a:p>
            <a:pPr>
              <a:lnSpc>
                <a:spcPct val="90000"/>
              </a:lnSpc>
            </a:pPr>
            <a:r>
              <a:rPr lang="en-US" sz="2800"/>
              <a:t>Sideways/transverse motion is actually harder to detect, because objects are so far away</a:t>
            </a:r>
          </a:p>
          <a:p>
            <a:pPr>
              <a:lnSpc>
                <a:spcPct val="90000"/>
              </a:lnSpc>
            </a:pPr>
            <a:r>
              <a:rPr lang="en-US" sz="2800"/>
              <a:t>New satellites are in preparation that will measure sufficiently accurate positions to measure these velocities for millions of stars in our galaxy</a:t>
            </a:r>
          </a:p>
          <a:p>
            <a:pPr>
              <a:lnSpc>
                <a:spcPct val="90000"/>
              </a:lnSpc>
            </a:pPr>
            <a:r>
              <a:rPr lang="en-US" sz="2800"/>
              <a:t>Combined total velocities will provide much improved model of motions in the galaxy</a:t>
            </a:r>
          </a:p>
        </p:txBody>
      </p:sp>
    </p:spTree>
    <p:extLst>
      <p:ext uri="{BB962C8B-B14F-4D97-AF65-F5344CB8AC3E}">
        <p14:creationId xmlns:p14="http://schemas.microsoft.com/office/powerpoint/2010/main" val="17476880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2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2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24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024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a:xfrm>
            <a:off x="609600" y="1219200"/>
            <a:ext cx="7772400" cy="4114800"/>
          </a:xfrm>
        </p:spPr>
        <p:txBody>
          <a:bodyPr/>
          <a:lstStyle/>
          <a:p>
            <a:pPr marL="812800" indent="-812800">
              <a:buFontTx/>
              <a:buAutoNum type="romanUcPeriod"/>
            </a:pPr>
            <a:r>
              <a:rPr lang="en-US" sz="2800" dirty="0"/>
              <a:t>Science and </a:t>
            </a:r>
            <a:r>
              <a:rPr lang="en-US" sz="2800" dirty="0" smtClean="0"/>
              <a:t>Astronomy</a:t>
            </a:r>
            <a:endParaRPr lang="en-US" sz="2800" dirty="0"/>
          </a:p>
          <a:p>
            <a:pPr marL="812800" indent="-812800">
              <a:buFontTx/>
              <a:buAutoNum type="romanUcPeriod"/>
            </a:pPr>
            <a:r>
              <a:rPr lang="en-US" sz="2800" dirty="0"/>
              <a:t>Astronomy by Eye: Motions in the </a:t>
            </a:r>
            <a:r>
              <a:rPr lang="en-US" sz="2800" dirty="0" smtClean="0"/>
              <a:t>Sky</a:t>
            </a:r>
          </a:p>
          <a:p>
            <a:pPr marL="812800" indent="-812800">
              <a:buFontTx/>
              <a:buAutoNum type="romanUcPeriod"/>
            </a:pPr>
            <a:r>
              <a:rPr lang="en-US" sz="2800" dirty="0" smtClean="0"/>
              <a:t>Overview of the Universe</a:t>
            </a:r>
            <a:endParaRPr lang="en-US" sz="2800" dirty="0"/>
          </a:p>
          <a:p>
            <a:pPr marL="812800" indent="-812800">
              <a:buFontTx/>
              <a:buAutoNum type="romanUcPeriod"/>
            </a:pPr>
            <a:r>
              <a:rPr lang="en-US" sz="2800" dirty="0"/>
              <a:t>The Physical Basis of Astronomy: Gravity and Light</a:t>
            </a:r>
          </a:p>
          <a:p>
            <a:pPr marL="1168400" lvl="1" indent="-711200">
              <a:buFont typeface="Arial" charset="0"/>
              <a:buNone/>
            </a:pPr>
            <a:r>
              <a:rPr lang="en-US" sz="2400" dirty="0"/>
              <a:t>Summary: </a:t>
            </a:r>
            <a:r>
              <a:rPr lang="ja-JP" altLang="en-US" sz="2400" dirty="0" smtClean="0"/>
              <a:t>“</a:t>
            </a:r>
            <a:r>
              <a:rPr lang="en-US" sz="2400" dirty="0"/>
              <a:t>How do we know?</a:t>
            </a:r>
            <a:r>
              <a:rPr lang="ja-JP" altLang="en-US" sz="2400" dirty="0" smtClean="0"/>
              <a:t>”</a:t>
            </a:r>
            <a:endParaRPr lang="en-US" sz="2400" dirty="0"/>
          </a:p>
        </p:txBody>
      </p:sp>
    </p:spTree>
    <p:extLst>
      <p:ext uri="{BB962C8B-B14F-4D97-AF65-F5344CB8AC3E}">
        <p14:creationId xmlns:p14="http://schemas.microsoft.com/office/powerpoint/2010/main" val="42325387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685800" y="694267"/>
            <a:ext cx="7772400" cy="4114800"/>
          </a:xfrm>
        </p:spPr>
        <p:txBody>
          <a:bodyPr/>
          <a:lstStyle/>
          <a:p>
            <a:pPr marL="609600" indent="-609600">
              <a:buFontTx/>
              <a:buNone/>
            </a:pPr>
            <a:r>
              <a:rPr lang="en-US" dirty="0"/>
              <a:t>How can we measure masses of stars?</a:t>
            </a:r>
          </a:p>
          <a:p>
            <a:pPr marL="609600" indent="-609600">
              <a:buFontTx/>
              <a:buAutoNum type="alphaUcPeriod"/>
            </a:pPr>
            <a:r>
              <a:rPr lang="en-US" dirty="0"/>
              <a:t>Studying the continuous spectrum of stars</a:t>
            </a:r>
          </a:p>
          <a:p>
            <a:pPr marL="609600" indent="-609600">
              <a:buFontTx/>
              <a:buAutoNum type="alphaUcPeriod"/>
            </a:pPr>
            <a:r>
              <a:rPr lang="en-US" dirty="0"/>
              <a:t>Studying absorption lines in stars</a:t>
            </a:r>
          </a:p>
          <a:p>
            <a:pPr marL="609600" indent="-609600">
              <a:buFontTx/>
              <a:buAutoNum type="alphaUcPeriod"/>
            </a:pPr>
            <a:r>
              <a:rPr lang="en-US" dirty="0"/>
              <a:t>Studying binary star orbits</a:t>
            </a:r>
          </a:p>
          <a:p>
            <a:pPr marL="609600" indent="-609600">
              <a:buFontTx/>
              <a:buAutoNum type="alphaUcPeriod"/>
            </a:pPr>
            <a:r>
              <a:rPr lang="en-US" dirty="0"/>
              <a:t>Studying the </a:t>
            </a:r>
            <a:r>
              <a:rPr lang="en-US" dirty="0" err="1"/>
              <a:t>brightnesses</a:t>
            </a:r>
            <a:r>
              <a:rPr lang="en-US" dirty="0"/>
              <a:t> of stars</a:t>
            </a:r>
          </a:p>
          <a:p>
            <a:pPr marL="609600" indent="-609600">
              <a:buFontTx/>
              <a:buAutoNum type="alphaUcPeriod"/>
            </a:pPr>
            <a:r>
              <a:rPr lang="en-US" dirty="0"/>
              <a:t>Only by estimation</a:t>
            </a:r>
          </a:p>
          <a:p>
            <a:pPr marL="609600" indent="-609600">
              <a:buFontTx/>
              <a:buAutoNum type="alphaUcPeriod"/>
            </a:pPr>
            <a:endParaRPr lang="en-US" sz="2800" dirty="0"/>
          </a:p>
        </p:txBody>
      </p:sp>
      <p:sp>
        <p:nvSpPr>
          <p:cNvPr id="2" name="TextBox 1"/>
          <p:cNvSpPr txBox="1"/>
          <p:nvPr/>
        </p:nvSpPr>
        <p:spPr>
          <a:xfrm>
            <a:off x="685800" y="5232400"/>
            <a:ext cx="7408333" cy="1200328"/>
          </a:xfrm>
          <a:prstGeom prst="rect">
            <a:avLst/>
          </a:prstGeom>
          <a:noFill/>
        </p:spPr>
        <p:txBody>
          <a:bodyPr wrap="square" rtlCol="0">
            <a:spAutoFit/>
          </a:bodyPr>
          <a:lstStyle/>
          <a:p>
            <a:r>
              <a:rPr lang="en-US" sz="2400" dirty="0" smtClean="0">
                <a:solidFill>
                  <a:srgbClr val="FF0000"/>
                </a:solidFill>
              </a:rPr>
              <a:t>Watch orbits, measure size of orbits and either period of orbits or speed of the stars, use understanding of gravity to get masses</a:t>
            </a:r>
            <a:endParaRPr lang="en-US" sz="2400" dirty="0">
              <a:solidFill>
                <a:srgbClr val="FF0000"/>
              </a:solidFill>
            </a:endParaRPr>
          </a:p>
        </p:txBody>
      </p:sp>
    </p:spTree>
    <p:extLst>
      <p:ext uri="{BB962C8B-B14F-4D97-AF65-F5344CB8AC3E}">
        <p14:creationId xmlns:p14="http://schemas.microsoft.com/office/powerpoint/2010/main" val="13100524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505200"/>
            <a:ext cx="7772400" cy="4114800"/>
          </a:xfrm>
        </p:spPr>
        <p:txBody>
          <a:bodyPr/>
          <a:lstStyle/>
          <a:p>
            <a:pPr marL="0" indent="0">
              <a:buNone/>
            </a:pPr>
            <a:r>
              <a:rPr lang="en-US" sz="2400" dirty="0" smtClean="0"/>
              <a:t>Planets C and D orbit stars A and B, respectively. Both take one year to go around. What can you say about the stars?</a:t>
            </a:r>
          </a:p>
          <a:p>
            <a:pPr marL="514350" indent="-514350">
              <a:buAutoNum type="alphaUcPeriod"/>
            </a:pPr>
            <a:r>
              <a:rPr lang="en-US" sz="2400" dirty="0" smtClean="0"/>
              <a:t>Star A is more massive</a:t>
            </a:r>
          </a:p>
          <a:p>
            <a:pPr marL="514350" indent="-514350">
              <a:buAutoNum type="alphaUcPeriod"/>
            </a:pPr>
            <a:r>
              <a:rPr lang="en-US" sz="2400" dirty="0" smtClean="0"/>
              <a:t>Star B is more massive</a:t>
            </a:r>
          </a:p>
          <a:p>
            <a:pPr marL="514350" indent="-514350">
              <a:buAutoNum type="alphaUcPeriod"/>
            </a:pPr>
            <a:r>
              <a:rPr lang="en-US" sz="2400" dirty="0" smtClean="0"/>
              <a:t>Both stars have the same mass</a:t>
            </a:r>
          </a:p>
          <a:p>
            <a:pPr marL="514350" indent="-514350">
              <a:buAutoNum type="alphaUcPeriod"/>
            </a:pPr>
            <a:r>
              <a:rPr lang="en-US" sz="2400" dirty="0" smtClean="0"/>
              <a:t>You can’t tell anything about the relative masses </a:t>
            </a:r>
            <a:endParaRPr lang="en-US" sz="2400" dirty="0"/>
          </a:p>
        </p:txBody>
      </p:sp>
      <p:sp>
        <p:nvSpPr>
          <p:cNvPr id="4" name="Oval 3"/>
          <p:cNvSpPr/>
          <p:nvPr/>
        </p:nvSpPr>
        <p:spPr bwMode="auto">
          <a:xfrm>
            <a:off x="1828799" y="897467"/>
            <a:ext cx="491067" cy="465666"/>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5" name="Oval 4"/>
          <p:cNvSpPr/>
          <p:nvPr/>
        </p:nvSpPr>
        <p:spPr bwMode="auto">
          <a:xfrm>
            <a:off x="1049866" y="203200"/>
            <a:ext cx="2133599" cy="1981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6" name="Oval 5"/>
          <p:cNvSpPr/>
          <p:nvPr/>
        </p:nvSpPr>
        <p:spPr bwMode="auto">
          <a:xfrm>
            <a:off x="6536267" y="1744133"/>
            <a:ext cx="270934" cy="2286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7" name="Oval 6"/>
          <p:cNvSpPr/>
          <p:nvPr/>
        </p:nvSpPr>
        <p:spPr bwMode="auto">
          <a:xfrm>
            <a:off x="4813300" y="203200"/>
            <a:ext cx="3445933" cy="3302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8" name="TextBox 7"/>
          <p:cNvSpPr txBox="1"/>
          <p:nvPr/>
        </p:nvSpPr>
        <p:spPr>
          <a:xfrm>
            <a:off x="2237337" y="1178467"/>
            <a:ext cx="351378" cy="369332"/>
          </a:xfrm>
          <a:prstGeom prst="rect">
            <a:avLst/>
          </a:prstGeom>
          <a:noFill/>
        </p:spPr>
        <p:txBody>
          <a:bodyPr wrap="none" rtlCol="0">
            <a:spAutoFit/>
          </a:bodyPr>
          <a:lstStyle/>
          <a:p>
            <a:r>
              <a:rPr lang="en-US" dirty="0" smtClean="0"/>
              <a:t>A</a:t>
            </a:r>
            <a:endParaRPr lang="en-US" dirty="0"/>
          </a:p>
        </p:txBody>
      </p:sp>
      <p:sp>
        <p:nvSpPr>
          <p:cNvPr id="9" name="TextBox 8"/>
          <p:cNvSpPr txBox="1"/>
          <p:nvPr/>
        </p:nvSpPr>
        <p:spPr>
          <a:xfrm>
            <a:off x="6807201" y="1744133"/>
            <a:ext cx="406399" cy="369332"/>
          </a:xfrm>
          <a:prstGeom prst="rect">
            <a:avLst/>
          </a:prstGeom>
          <a:noFill/>
        </p:spPr>
        <p:txBody>
          <a:bodyPr wrap="square" rtlCol="0">
            <a:spAutoFit/>
          </a:bodyPr>
          <a:lstStyle/>
          <a:p>
            <a:r>
              <a:rPr lang="en-US" dirty="0" smtClean="0"/>
              <a:t>B</a:t>
            </a:r>
            <a:endParaRPr lang="en-US" dirty="0"/>
          </a:p>
        </p:txBody>
      </p:sp>
      <p:sp>
        <p:nvSpPr>
          <p:cNvPr id="10" name="TextBox 9"/>
          <p:cNvSpPr txBox="1"/>
          <p:nvPr/>
        </p:nvSpPr>
        <p:spPr>
          <a:xfrm>
            <a:off x="2072227" y="2167467"/>
            <a:ext cx="351366" cy="369332"/>
          </a:xfrm>
          <a:prstGeom prst="rect">
            <a:avLst/>
          </a:prstGeom>
          <a:noFill/>
        </p:spPr>
        <p:txBody>
          <a:bodyPr wrap="none" rtlCol="0">
            <a:spAutoFit/>
          </a:bodyPr>
          <a:lstStyle/>
          <a:p>
            <a:r>
              <a:rPr lang="en-US" dirty="0" smtClean="0"/>
              <a:t>C</a:t>
            </a:r>
            <a:endParaRPr lang="en-US" dirty="0"/>
          </a:p>
        </p:txBody>
      </p:sp>
      <p:sp>
        <p:nvSpPr>
          <p:cNvPr id="11" name="TextBox 10"/>
          <p:cNvSpPr txBox="1"/>
          <p:nvPr/>
        </p:nvSpPr>
        <p:spPr>
          <a:xfrm>
            <a:off x="7738533" y="491067"/>
            <a:ext cx="351366" cy="369332"/>
          </a:xfrm>
          <a:prstGeom prst="rect">
            <a:avLst/>
          </a:prstGeom>
          <a:noFill/>
        </p:spPr>
        <p:txBody>
          <a:bodyPr wrap="none" rtlCol="0">
            <a:spAutoFit/>
          </a:bodyPr>
          <a:lstStyle/>
          <a:p>
            <a:r>
              <a:rPr lang="en-US" dirty="0" smtClean="0"/>
              <a:t>D</a:t>
            </a:r>
            <a:endParaRPr lang="en-US" dirty="0"/>
          </a:p>
        </p:txBody>
      </p:sp>
    </p:spTree>
    <p:extLst>
      <p:ext uri="{BB962C8B-B14F-4D97-AF65-F5344CB8AC3E}">
        <p14:creationId xmlns:p14="http://schemas.microsoft.com/office/powerpoint/2010/main" val="14209646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Rectangle 2"/>
          <p:cNvSpPr>
            <a:spLocks noGrp="1" noChangeArrowheads="1"/>
          </p:cNvSpPr>
          <p:nvPr>
            <p:ph type="body" idx="1"/>
          </p:nvPr>
        </p:nvSpPr>
        <p:spPr>
          <a:xfrm>
            <a:off x="685800" y="428544"/>
            <a:ext cx="7772400" cy="4114800"/>
          </a:xfrm>
        </p:spPr>
        <p:txBody>
          <a:bodyPr/>
          <a:lstStyle/>
          <a:p>
            <a:pPr marL="609600" indent="-609600">
              <a:buFontTx/>
              <a:buNone/>
            </a:pPr>
            <a:r>
              <a:rPr lang="en-US" dirty="0"/>
              <a:t>How can we measure compositions of stars?</a:t>
            </a:r>
          </a:p>
          <a:p>
            <a:pPr marL="609600" indent="-609600">
              <a:buFontTx/>
              <a:buAutoNum type="alphaUcPeriod"/>
            </a:pPr>
            <a:r>
              <a:rPr lang="en-US" dirty="0"/>
              <a:t>Studying the continuous spectrum of stars</a:t>
            </a:r>
          </a:p>
          <a:p>
            <a:pPr marL="609600" indent="-609600">
              <a:buFontTx/>
              <a:buAutoNum type="alphaUcPeriod"/>
            </a:pPr>
            <a:r>
              <a:rPr lang="en-US" dirty="0"/>
              <a:t>Studying </a:t>
            </a:r>
            <a:r>
              <a:rPr lang="en-US" dirty="0" smtClean="0"/>
              <a:t>absorption </a:t>
            </a:r>
            <a:r>
              <a:rPr lang="en-US" dirty="0"/>
              <a:t>lines in stars</a:t>
            </a:r>
          </a:p>
          <a:p>
            <a:pPr marL="609600" indent="-609600">
              <a:buFontTx/>
              <a:buAutoNum type="alphaUcPeriod"/>
            </a:pPr>
            <a:r>
              <a:rPr lang="en-US" dirty="0"/>
              <a:t>Studying binary star orbits</a:t>
            </a:r>
          </a:p>
          <a:p>
            <a:pPr marL="609600" indent="-609600">
              <a:buFontTx/>
              <a:buAutoNum type="alphaUcPeriod"/>
            </a:pPr>
            <a:r>
              <a:rPr lang="en-US" dirty="0"/>
              <a:t>Studying the </a:t>
            </a:r>
            <a:r>
              <a:rPr lang="en-US" dirty="0" err="1"/>
              <a:t>brightnesses</a:t>
            </a:r>
            <a:r>
              <a:rPr lang="en-US" dirty="0"/>
              <a:t> of stars</a:t>
            </a:r>
          </a:p>
          <a:p>
            <a:pPr marL="609600" indent="-609600">
              <a:buFontTx/>
              <a:buAutoNum type="alphaUcPeriod"/>
            </a:pPr>
            <a:r>
              <a:rPr lang="en-US" dirty="0"/>
              <a:t>Only by estimation</a:t>
            </a:r>
          </a:p>
          <a:p>
            <a:pPr marL="609600" indent="-609600">
              <a:buFontTx/>
              <a:buAutoNum type="alphaUcPeriod"/>
            </a:pPr>
            <a:endParaRPr lang="en-US" sz="2800" dirty="0"/>
          </a:p>
        </p:txBody>
      </p:sp>
      <p:sp>
        <p:nvSpPr>
          <p:cNvPr id="2" name="TextBox 1"/>
          <p:cNvSpPr txBox="1"/>
          <p:nvPr/>
        </p:nvSpPr>
        <p:spPr>
          <a:xfrm>
            <a:off x="524933" y="5350933"/>
            <a:ext cx="7933267" cy="1200328"/>
          </a:xfrm>
          <a:prstGeom prst="rect">
            <a:avLst/>
          </a:prstGeom>
          <a:noFill/>
        </p:spPr>
        <p:txBody>
          <a:bodyPr wrap="square" rtlCol="0">
            <a:spAutoFit/>
          </a:bodyPr>
          <a:lstStyle/>
          <a:p>
            <a:r>
              <a:rPr lang="en-US" sz="2400" dirty="0" smtClean="0">
                <a:solidFill>
                  <a:srgbClr val="FF0000"/>
                </a:solidFill>
              </a:rPr>
              <a:t>Different elements have individual “fingerprints” of absorption or emission lines, look for these to determine composition</a:t>
            </a:r>
            <a:endParaRPr lang="en-US" sz="2400" dirty="0">
              <a:solidFill>
                <a:srgbClr val="FF0000"/>
              </a:solidFill>
            </a:endParaRPr>
          </a:p>
        </p:txBody>
      </p:sp>
    </p:spTree>
    <p:extLst>
      <p:ext uri="{BB962C8B-B14F-4D97-AF65-F5344CB8AC3E}">
        <p14:creationId xmlns:p14="http://schemas.microsoft.com/office/powerpoint/2010/main" val="37525333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7650" name="Rectangle 2"/>
          <p:cNvSpPr>
            <a:spLocks noGrp="1" noChangeArrowheads="1"/>
          </p:cNvSpPr>
          <p:nvPr>
            <p:ph type="body" idx="1"/>
          </p:nvPr>
        </p:nvSpPr>
        <p:spPr>
          <a:xfrm>
            <a:off x="685800" y="186267"/>
            <a:ext cx="7772400" cy="4114800"/>
          </a:xfrm>
        </p:spPr>
        <p:txBody>
          <a:bodyPr/>
          <a:lstStyle/>
          <a:p>
            <a:pPr marL="609600" indent="-609600">
              <a:buFontTx/>
              <a:buNone/>
            </a:pPr>
            <a:r>
              <a:rPr lang="en-US" dirty="0"/>
              <a:t>How can we measure temperatures of </a:t>
            </a:r>
            <a:r>
              <a:rPr lang="en-US" dirty="0" smtClean="0"/>
              <a:t>stars without any ambiguity?</a:t>
            </a:r>
            <a:endParaRPr lang="en-US" dirty="0"/>
          </a:p>
          <a:p>
            <a:pPr marL="609600" indent="-609600">
              <a:buFontTx/>
              <a:buAutoNum type="alphaUcPeriod"/>
            </a:pPr>
            <a:r>
              <a:rPr lang="en-US" dirty="0"/>
              <a:t>Studying the continuous spectrum of stars</a:t>
            </a:r>
          </a:p>
          <a:p>
            <a:pPr marL="609600" indent="-609600">
              <a:buFontTx/>
              <a:buAutoNum type="alphaUcPeriod"/>
            </a:pPr>
            <a:r>
              <a:rPr lang="en-US" dirty="0"/>
              <a:t>Studying absorption lines in stars</a:t>
            </a:r>
          </a:p>
          <a:p>
            <a:pPr marL="609600" indent="-609600">
              <a:buFontTx/>
              <a:buAutoNum type="alphaUcPeriod"/>
            </a:pPr>
            <a:r>
              <a:rPr lang="en-US" dirty="0"/>
              <a:t>Studying binary star orbits</a:t>
            </a:r>
          </a:p>
          <a:p>
            <a:pPr marL="609600" indent="-609600">
              <a:buFontTx/>
              <a:buAutoNum type="alphaUcPeriod"/>
            </a:pPr>
            <a:r>
              <a:rPr lang="en-US" dirty="0"/>
              <a:t>Studying the </a:t>
            </a:r>
            <a:r>
              <a:rPr lang="en-US" dirty="0" err="1"/>
              <a:t>brightnesses</a:t>
            </a:r>
            <a:r>
              <a:rPr lang="en-US" dirty="0"/>
              <a:t> of stars</a:t>
            </a:r>
          </a:p>
          <a:p>
            <a:pPr marL="609600" indent="-609600">
              <a:buFontTx/>
              <a:buAutoNum type="alphaUcPeriod"/>
            </a:pPr>
            <a:r>
              <a:rPr lang="en-US" dirty="0"/>
              <a:t>Only by estimation</a:t>
            </a:r>
          </a:p>
          <a:p>
            <a:pPr marL="0" indent="0">
              <a:buNone/>
            </a:pPr>
            <a:endParaRPr lang="en-US" sz="2800" dirty="0"/>
          </a:p>
        </p:txBody>
      </p:sp>
      <p:sp>
        <p:nvSpPr>
          <p:cNvPr id="2" name="TextBox 1"/>
          <p:cNvSpPr txBox="1"/>
          <p:nvPr/>
        </p:nvSpPr>
        <p:spPr>
          <a:xfrm>
            <a:off x="685800" y="4549676"/>
            <a:ext cx="7526867" cy="2308324"/>
          </a:xfrm>
          <a:prstGeom prst="rect">
            <a:avLst/>
          </a:prstGeom>
          <a:noFill/>
        </p:spPr>
        <p:txBody>
          <a:bodyPr wrap="square" rtlCol="0">
            <a:spAutoFit/>
          </a:bodyPr>
          <a:lstStyle/>
          <a:p>
            <a:r>
              <a:rPr lang="en-US" sz="2400" dirty="0" smtClean="0">
                <a:solidFill>
                  <a:srgbClr val="FF0000"/>
                </a:solidFill>
              </a:rPr>
              <a:t>Hotter stars will be bluer, cooler stars will be redder. However, there’s a possibility you might get confused by intervening dust between us and the star, which might make it appear redder (like at sunset!). Even in this case, however, absorption lines can tell us the temperature.</a:t>
            </a:r>
            <a:endParaRPr lang="en-US" sz="2400" dirty="0">
              <a:solidFill>
                <a:srgbClr val="FF0000"/>
              </a:solidFill>
            </a:endParaRPr>
          </a:p>
        </p:txBody>
      </p:sp>
    </p:spTree>
    <p:extLst>
      <p:ext uri="{BB962C8B-B14F-4D97-AF65-F5344CB8AC3E}">
        <p14:creationId xmlns:p14="http://schemas.microsoft.com/office/powerpoint/2010/main" val="29743805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5604" name="Picture 4" descr="sta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622297"/>
            <a:ext cx="7137400" cy="44926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bwMode="auto">
          <a:xfrm>
            <a:off x="914400" y="1354667"/>
            <a:ext cx="7366000" cy="298026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l" defTabSz="914400" rtl="0" eaLnBrk="0" fontAlgn="base" latinLnBrk="0" hangingPunct="0">
              <a:lnSpc>
                <a:spcPct val="100000"/>
              </a:lnSpc>
              <a:spcBef>
                <a:spcPct val="0"/>
              </a:spcBef>
              <a:spcAft>
                <a:spcPct val="0"/>
              </a:spcAft>
              <a:buClrTx/>
              <a:buSzTx/>
              <a:buFontTx/>
              <a:buAutoNum type="alphaUcPeriod"/>
              <a:tabLst/>
            </a:pPr>
            <a:r>
              <a:rPr kumimoji="0" lang="en-US" sz="2400" b="0" i="0" u="none" strike="noStrike" cap="none" normalizeH="0" baseline="0" dirty="0" smtClean="0">
                <a:ln>
                  <a:noFill/>
                </a:ln>
                <a:solidFill>
                  <a:srgbClr val="000000"/>
                </a:solidFill>
                <a:effectLst/>
                <a:latin typeface="Arial" charset="0"/>
                <a:ea typeface="ＭＳ Ｐゴシック" charset="0"/>
                <a:cs typeface="ＭＳ Ｐゴシック" charset="0"/>
              </a:rPr>
              <a:t>Star A</a:t>
            </a:r>
            <a:r>
              <a:rPr kumimoji="0" lang="en-US" sz="2400" b="0" i="0" u="none" strike="noStrike" cap="none" normalizeH="0" dirty="0" smtClean="0">
                <a:ln>
                  <a:noFill/>
                </a:ln>
                <a:solidFill>
                  <a:srgbClr val="000000"/>
                </a:solidFill>
                <a:effectLst/>
                <a:latin typeface="Arial" charset="0"/>
                <a:ea typeface="ＭＳ Ｐゴシック" charset="0"/>
                <a:cs typeface="ＭＳ Ｐゴシック" charset="0"/>
              </a:rPr>
              <a:t> </a:t>
            </a:r>
            <a:r>
              <a:rPr lang="en-US" sz="2400" dirty="0" smtClean="0">
                <a:solidFill>
                  <a:srgbClr val="000000"/>
                </a:solidFill>
                <a:latin typeface="Arial" charset="0"/>
                <a:ea typeface="ＭＳ Ｐゴシック" charset="0"/>
                <a:cs typeface="ＭＳ Ｐゴシック" charset="0"/>
              </a:rPr>
              <a:t>is </a:t>
            </a:r>
            <a:r>
              <a:rPr kumimoji="0" lang="en-US" sz="2400" b="0" i="0" u="none" strike="noStrike" cap="none" normalizeH="0" dirty="0" smtClean="0">
                <a:ln>
                  <a:noFill/>
                </a:ln>
                <a:solidFill>
                  <a:srgbClr val="000000"/>
                </a:solidFill>
                <a:effectLst/>
                <a:latin typeface="Arial" charset="0"/>
                <a:ea typeface="ＭＳ Ｐゴシック" charset="0"/>
                <a:cs typeface="ＭＳ Ｐゴシック" charset="0"/>
              </a:rPr>
              <a:t>hotter</a:t>
            </a:r>
          </a:p>
          <a:p>
            <a:pPr marL="457200" marR="0" indent="-457200" algn="l" defTabSz="914400" rtl="0" eaLnBrk="0" fontAlgn="base" latinLnBrk="0" hangingPunct="0">
              <a:lnSpc>
                <a:spcPct val="100000"/>
              </a:lnSpc>
              <a:spcBef>
                <a:spcPct val="0"/>
              </a:spcBef>
              <a:spcAft>
                <a:spcPct val="0"/>
              </a:spcAft>
              <a:buClrTx/>
              <a:buSzTx/>
              <a:buFontTx/>
              <a:buAutoNum type="alphaUcPeriod"/>
              <a:tabLst/>
            </a:pPr>
            <a:r>
              <a:rPr lang="en-US" sz="2400" baseline="0" dirty="0" smtClean="0">
                <a:solidFill>
                  <a:srgbClr val="000000"/>
                </a:solidFill>
                <a:latin typeface="Arial" charset="0"/>
                <a:ea typeface="ＭＳ Ｐゴシック" charset="0"/>
                <a:cs typeface="ＭＳ Ｐゴシック" charset="0"/>
              </a:rPr>
              <a:t>Star B is hotter</a:t>
            </a:r>
          </a:p>
          <a:p>
            <a:pPr marL="457200" marR="0" indent="-457200" algn="l" defTabSz="914400" rtl="0" eaLnBrk="0" fontAlgn="base" latinLnBrk="0" hangingPunct="0">
              <a:lnSpc>
                <a:spcPct val="100000"/>
              </a:lnSpc>
              <a:spcBef>
                <a:spcPct val="0"/>
              </a:spcBef>
              <a:spcAft>
                <a:spcPct val="0"/>
              </a:spcAft>
              <a:buClrTx/>
              <a:buSzTx/>
              <a:buFontTx/>
              <a:buAutoNum type="alphaUcPeriod"/>
              <a:tabLst/>
            </a:pPr>
            <a:r>
              <a:rPr kumimoji="0" lang="en-US" sz="2400" b="0" i="0" u="none" strike="noStrike" cap="none" normalizeH="0" dirty="0" smtClean="0">
                <a:ln>
                  <a:noFill/>
                </a:ln>
                <a:solidFill>
                  <a:srgbClr val="000000"/>
                </a:solidFill>
                <a:effectLst/>
                <a:latin typeface="Arial" charset="0"/>
                <a:ea typeface="ＭＳ Ｐゴシック" charset="0"/>
                <a:cs typeface="ＭＳ Ｐゴシック" charset="0"/>
              </a:rPr>
              <a:t>Stars A and B are same temperature</a:t>
            </a:r>
          </a:p>
          <a:p>
            <a:pPr marL="457200" marR="0" indent="-457200" algn="l" defTabSz="914400" rtl="0" eaLnBrk="0" fontAlgn="base" latinLnBrk="0" hangingPunct="0">
              <a:lnSpc>
                <a:spcPct val="100000"/>
              </a:lnSpc>
              <a:spcBef>
                <a:spcPct val="0"/>
              </a:spcBef>
              <a:spcAft>
                <a:spcPct val="0"/>
              </a:spcAft>
              <a:buClrTx/>
              <a:buSzTx/>
              <a:buFontTx/>
              <a:buAutoNum type="alphaUcPeriod"/>
              <a:tabLst/>
            </a:pPr>
            <a:r>
              <a:rPr kumimoji="0" lang="en-US" sz="2400" b="0" i="0" u="none" strike="noStrike" cap="none" normalizeH="0" dirty="0" smtClean="0">
                <a:ln>
                  <a:noFill/>
                </a:ln>
                <a:solidFill>
                  <a:srgbClr val="000000"/>
                </a:solidFill>
                <a:effectLst/>
                <a:latin typeface="Arial" charset="0"/>
                <a:ea typeface="ＭＳ Ｐゴシック" charset="0"/>
                <a:cs typeface="ＭＳ Ｐゴシック" charset="0"/>
              </a:rPr>
              <a:t>Can’t tell: they could be the same temperature, with A behind dust</a:t>
            </a:r>
          </a:p>
          <a:p>
            <a:pPr marL="457200" marR="0" indent="-457200" algn="l" defTabSz="914400" rtl="0" eaLnBrk="0" fontAlgn="base" latinLnBrk="0" hangingPunct="0">
              <a:lnSpc>
                <a:spcPct val="100000"/>
              </a:lnSpc>
              <a:spcBef>
                <a:spcPct val="0"/>
              </a:spcBef>
              <a:spcAft>
                <a:spcPct val="0"/>
              </a:spcAft>
              <a:buClrTx/>
              <a:buSzTx/>
              <a:buFontTx/>
              <a:buAutoNum type="alphaUcPeriod"/>
              <a:tabLst/>
            </a:pPr>
            <a:r>
              <a:rPr lang="en-US" sz="2400" baseline="0" dirty="0" smtClean="0">
                <a:solidFill>
                  <a:srgbClr val="000000"/>
                </a:solidFill>
                <a:latin typeface="Arial" charset="0"/>
                <a:ea typeface="ＭＳ Ｐゴシック" charset="0"/>
                <a:cs typeface="ＭＳ Ｐゴシック" charset="0"/>
              </a:rPr>
              <a:t>Can’t tell: they could be the same</a:t>
            </a:r>
            <a:r>
              <a:rPr lang="en-US" sz="2400" dirty="0" smtClean="0">
                <a:solidFill>
                  <a:srgbClr val="000000"/>
                </a:solidFill>
                <a:latin typeface="Arial" charset="0"/>
                <a:ea typeface="ＭＳ Ｐゴシック" charset="0"/>
                <a:cs typeface="ＭＳ Ｐゴシック" charset="0"/>
              </a:rPr>
              <a:t> temperature, with B behind dust</a:t>
            </a:r>
          </a:p>
          <a:p>
            <a:pPr marL="457200" marR="0" indent="-457200" algn="l" defTabSz="914400" rtl="0" eaLnBrk="0" fontAlgn="base" latinLnBrk="0" hangingPunct="0">
              <a:lnSpc>
                <a:spcPct val="100000"/>
              </a:lnSpc>
              <a:spcBef>
                <a:spcPct val="0"/>
              </a:spcBef>
              <a:spcAft>
                <a:spcPct val="0"/>
              </a:spcAft>
              <a:buClrTx/>
              <a:buSzTx/>
              <a:buFontTx/>
              <a:buAutoNum type="alphaUcPeriod"/>
              <a:tabLst/>
            </a:pPr>
            <a:endParaRPr kumimoji="0" lang="en-US" sz="24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10" name="TextBox 9"/>
          <p:cNvSpPr txBox="1"/>
          <p:nvPr/>
        </p:nvSpPr>
        <p:spPr>
          <a:xfrm>
            <a:off x="254000" y="4572000"/>
            <a:ext cx="660400" cy="369332"/>
          </a:xfrm>
          <a:prstGeom prst="rect">
            <a:avLst/>
          </a:prstGeom>
          <a:noFill/>
        </p:spPr>
        <p:txBody>
          <a:bodyPr wrap="square" rtlCol="0">
            <a:spAutoFit/>
          </a:bodyPr>
          <a:lstStyle/>
          <a:p>
            <a:r>
              <a:rPr lang="en-US" dirty="0" smtClean="0"/>
              <a:t>B</a:t>
            </a:r>
            <a:endParaRPr lang="en-US" dirty="0"/>
          </a:p>
        </p:txBody>
      </p:sp>
      <p:sp>
        <p:nvSpPr>
          <p:cNvPr id="11" name="TextBox 10"/>
          <p:cNvSpPr txBox="1"/>
          <p:nvPr/>
        </p:nvSpPr>
        <p:spPr>
          <a:xfrm>
            <a:off x="254000" y="897467"/>
            <a:ext cx="660400" cy="369332"/>
          </a:xfrm>
          <a:prstGeom prst="rect">
            <a:avLst/>
          </a:prstGeom>
          <a:noFill/>
        </p:spPr>
        <p:txBody>
          <a:bodyPr wrap="square" rtlCol="0">
            <a:spAutoFit/>
          </a:bodyPr>
          <a:lstStyle/>
          <a:p>
            <a:r>
              <a:rPr lang="en-US" dirty="0" smtClean="0"/>
              <a:t>A</a:t>
            </a:r>
            <a:endParaRPr lang="en-US" dirty="0"/>
          </a:p>
        </p:txBody>
      </p:sp>
    </p:spTree>
    <p:extLst>
      <p:ext uri="{BB962C8B-B14F-4D97-AF65-F5344CB8AC3E}">
        <p14:creationId xmlns:p14="http://schemas.microsoft.com/office/powerpoint/2010/main" val="26321395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22" name="Rectangle 2"/>
          <p:cNvSpPr>
            <a:spLocks noGrp="1" noChangeArrowheads="1"/>
          </p:cNvSpPr>
          <p:nvPr>
            <p:ph type="body" idx="1"/>
          </p:nvPr>
        </p:nvSpPr>
        <p:spPr>
          <a:xfrm>
            <a:off x="685800" y="399888"/>
            <a:ext cx="7772400" cy="4114800"/>
          </a:xfrm>
        </p:spPr>
        <p:txBody>
          <a:bodyPr/>
          <a:lstStyle/>
          <a:p>
            <a:pPr marL="609600" indent="-609600">
              <a:buFontTx/>
              <a:buNone/>
            </a:pPr>
            <a:r>
              <a:rPr lang="en-US" dirty="0"/>
              <a:t>How can we measure sizes of stars?</a:t>
            </a:r>
          </a:p>
          <a:p>
            <a:pPr marL="609600" indent="-609600">
              <a:buFontTx/>
              <a:buAutoNum type="alphaUcPeriod"/>
            </a:pPr>
            <a:r>
              <a:rPr lang="en-US" dirty="0"/>
              <a:t>Studying the continuous spectrum of stars</a:t>
            </a:r>
          </a:p>
          <a:p>
            <a:pPr marL="609600" indent="-609600">
              <a:buFontTx/>
              <a:buAutoNum type="alphaUcPeriod"/>
            </a:pPr>
            <a:r>
              <a:rPr lang="en-US" dirty="0"/>
              <a:t>Studying absorption lines in stars</a:t>
            </a:r>
          </a:p>
          <a:p>
            <a:pPr marL="609600" indent="-609600">
              <a:buFontTx/>
              <a:buAutoNum type="alphaUcPeriod"/>
            </a:pPr>
            <a:r>
              <a:rPr lang="en-US" dirty="0"/>
              <a:t>Studying binary star orbits</a:t>
            </a:r>
          </a:p>
          <a:p>
            <a:pPr marL="609600" indent="-609600">
              <a:buFontTx/>
              <a:buAutoNum type="alphaUcPeriod"/>
            </a:pPr>
            <a:r>
              <a:rPr lang="en-US" dirty="0"/>
              <a:t>Studying the </a:t>
            </a:r>
            <a:r>
              <a:rPr lang="en-US" dirty="0" err="1"/>
              <a:t>brightnesses</a:t>
            </a:r>
            <a:r>
              <a:rPr lang="en-US" dirty="0"/>
              <a:t> of stars</a:t>
            </a:r>
          </a:p>
          <a:p>
            <a:pPr marL="609600" indent="-609600">
              <a:buFontTx/>
              <a:buAutoNum type="alphaUcPeriod"/>
            </a:pPr>
            <a:r>
              <a:rPr lang="en-US" dirty="0"/>
              <a:t>Only by estimation</a:t>
            </a:r>
          </a:p>
          <a:p>
            <a:pPr marL="609600" indent="-609600">
              <a:buFontTx/>
              <a:buAutoNum type="alphaUcPeriod"/>
            </a:pPr>
            <a:endParaRPr lang="en-US" sz="2800" dirty="0"/>
          </a:p>
        </p:txBody>
      </p:sp>
      <p:sp>
        <p:nvSpPr>
          <p:cNvPr id="2" name="TextBox 1"/>
          <p:cNvSpPr txBox="1"/>
          <p:nvPr/>
        </p:nvSpPr>
        <p:spPr>
          <a:xfrm>
            <a:off x="846667" y="4961467"/>
            <a:ext cx="7611533" cy="1569660"/>
          </a:xfrm>
          <a:prstGeom prst="rect">
            <a:avLst/>
          </a:prstGeom>
          <a:noFill/>
        </p:spPr>
        <p:txBody>
          <a:bodyPr wrap="square" rtlCol="0">
            <a:spAutoFit/>
          </a:bodyPr>
          <a:lstStyle/>
          <a:p>
            <a:r>
              <a:rPr lang="en-US" sz="2400" dirty="0" smtClean="0">
                <a:solidFill>
                  <a:srgbClr val="FF0000"/>
                </a:solidFill>
              </a:rPr>
              <a:t>Brightness of a star is affected by distance, temperature, and size. If you can independently measure distance and temperature, you can use brightness to infer size.</a:t>
            </a:r>
            <a:endParaRPr lang="en-US" sz="2400" dirty="0">
              <a:solidFill>
                <a:srgbClr val="FF0000"/>
              </a:solidFill>
            </a:endParaRPr>
          </a:p>
        </p:txBody>
      </p:sp>
    </p:spTree>
    <p:extLst>
      <p:ext uri="{BB962C8B-B14F-4D97-AF65-F5344CB8AC3E}">
        <p14:creationId xmlns:p14="http://schemas.microsoft.com/office/powerpoint/2010/main" val="4380891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032000"/>
            <a:ext cx="7772400" cy="4114800"/>
          </a:xfrm>
        </p:spPr>
        <p:txBody>
          <a:bodyPr/>
          <a:lstStyle/>
          <a:p>
            <a:pPr marL="0" indent="0">
              <a:buNone/>
            </a:pPr>
            <a:r>
              <a:rPr lang="en-US" dirty="0" smtClean="0"/>
              <a:t>You look at a star cluster and see two red stars: one (A) is much brighter than the other (B). What can you conclude?</a:t>
            </a:r>
          </a:p>
          <a:p>
            <a:pPr marL="514350" indent="-514350">
              <a:buAutoNum type="alphaUcPeriod"/>
            </a:pPr>
            <a:r>
              <a:rPr lang="en-US" dirty="0" smtClean="0"/>
              <a:t>Star A is hotter than star B</a:t>
            </a:r>
          </a:p>
          <a:p>
            <a:pPr marL="514350" indent="-514350">
              <a:buAutoNum type="alphaUcPeriod"/>
            </a:pPr>
            <a:r>
              <a:rPr lang="en-US" dirty="0" smtClean="0"/>
              <a:t>Star A is farther away than star B</a:t>
            </a:r>
          </a:p>
          <a:p>
            <a:pPr marL="514350" indent="-514350">
              <a:buAutoNum type="alphaUcPeriod"/>
            </a:pPr>
            <a:r>
              <a:rPr lang="en-US" dirty="0" smtClean="0"/>
              <a:t>Star A is bigger than star B</a:t>
            </a:r>
          </a:p>
          <a:p>
            <a:pPr marL="514350" indent="-514350">
              <a:buAutoNum type="alphaUcPeriod"/>
            </a:pPr>
            <a:r>
              <a:rPr lang="en-US" dirty="0" smtClean="0"/>
              <a:t>Star A is smaller than star B</a:t>
            </a:r>
          </a:p>
          <a:p>
            <a:pPr marL="514350" indent="-514350">
              <a:buAutoNum type="alphaUcPeriod"/>
            </a:pPr>
            <a:r>
              <a:rPr lang="en-US" dirty="0" smtClean="0"/>
              <a:t>The stars are the same size</a:t>
            </a:r>
          </a:p>
          <a:p>
            <a:pPr marL="514350" indent="-514350">
              <a:buAutoNum type="alphaUcPeriod"/>
            </a:pPr>
            <a:endParaRPr lang="en-US" dirty="0"/>
          </a:p>
        </p:txBody>
      </p:sp>
      <p:sp>
        <p:nvSpPr>
          <p:cNvPr id="4" name="Oval 3"/>
          <p:cNvSpPr/>
          <p:nvPr/>
        </p:nvSpPr>
        <p:spPr bwMode="auto">
          <a:xfrm>
            <a:off x="1066800" y="491067"/>
            <a:ext cx="423333" cy="372533"/>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5" name="Oval 4"/>
          <p:cNvSpPr/>
          <p:nvPr/>
        </p:nvSpPr>
        <p:spPr bwMode="auto">
          <a:xfrm>
            <a:off x="3742267" y="491067"/>
            <a:ext cx="423333" cy="372533"/>
          </a:xfrm>
          <a:prstGeom prst="ellipse">
            <a:avLst/>
          </a:prstGeom>
          <a:solidFill>
            <a:srgbClr val="7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6" name="TextBox 5"/>
          <p:cNvSpPr txBox="1"/>
          <p:nvPr/>
        </p:nvSpPr>
        <p:spPr>
          <a:xfrm>
            <a:off x="1066800" y="1134533"/>
            <a:ext cx="541867" cy="369332"/>
          </a:xfrm>
          <a:prstGeom prst="rect">
            <a:avLst/>
          </a:prstGeom>
          <a:noFill/>
        </p:spPr>
        <p:txBody>
          <a:bodyPr wrap="square" rtlCol="0">
            <a:spAutoFit/>
          </a:bodyPr>
          <a:lstStyle/>
          <a:p>
            <a:r>
              <a:rPr lang="en-US" dirty="0" smtClean="0"/>
              <a:t>A</a:t>
            </a:r>
            <a:endParaRPr lang="en-US" dirty="0"/>
          </a:p>
        </p:txBody>
      </p:sp>
      <p:sp>
        <p:nvSpPr>
          <p:cNvPr id="7" name="TextBox 6"/>
          <p:cNvSpPr txBox="1"/>
          <p:nvPr/>
        </p:nvSpPr>
        <p:spPr>
          <a:xfrm>
            <a:off x="3742267" y="1134533"/>
            <a:ext cx="423333" cy="369332"/>
          </a:xfrm>
          <a:prstGeom prst="rect">
            <a:avLst/>
          </a:prstGeom>
          <a:noFill/>
        </p:spPr>
        <p:txBody>
          <a:bodyPr wrap="square" rtlCol="0">
            <a:spAutoFit/>
          </a:bodyPr>
          <a:lstStyle/>
          <a:p>
            <a:r>
              <a:rPr lang="en-US" dirty="0" smtClean="0"/>
              <a:t>B</a:t>
            </a:r>
            <a:endParaRPr lang="en-US" dirty="0"/>
          </a:p>
        </p:txBody>
      </p:sp>
    </p:spTree>
    <p:extLst>
      <p:ext uri="{BB962C8B-B14F-4D97-AF65-F5344CB8AC3E}">
        <p14:creationId xmlns:p14="http://schemas.microsoft.com/office/powerpoint/2010/main" val="10048662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00"/>
            <a:ext cx="8229600" cy="1143000"/>
          </a:xfrm>
        </p:spPr>
        <p:txBody>
          <a:bodyPr/>
          <a:lstStyle/>
          <a:p>
            <a:r>
              <a:rPr lang="en-US" dirty="0" smtClean="0"/>
              <a:t>Recap</a:t>
            </a:r>
            <a:endParaRPr lang="en-US" dirty="0"/>
          </a:p>
        </p:txBody>
      </p:sp>
      <p:sp>
        <p:nvSpPr>
          <p:cNvPr id="3" name="Content Placeholder 2"/>
          <p:cNvSpPr>
            <a:spLocks noGrp="1"/>
          </p:cNvSpPr>
          <p:nvPr>
            <p:ph idx="1"/>
          </p:nvPr>
        </p:nvSpPr>
        <p:spPr>
          <a:xfrm>
            <a:off x="457200" y="918308"/>
            <a:ext cx="8229600" cy="5939692"/>
          </a:xfrm>
        </p:spPr>
        <p:txBody>
          <a:bodyPr>
            <a:normAutofit fontScale="92500" lnSpcReduction="20000"/>
          </a:bodyPr>
          <a:lstStyle/>
          <a:p>
            <a:r>
              <a:rPr lang="en-US" sz="3800" dirty="0" smtClean="0"/>
              <a:t>Project</a:t>
            </a:r>
            <a:r>
              <a:rPr lang="en-US" sz="3800" dirty="0" smtClean="0"/>
              <a:t>: due Friday 11/21</a:t>
            </a:r>
          </a:p>
          <a:p>
            <a:r>
              <a:rPr lang="en-US" sz="3800" dirty="0" smtClean="0"/>
              <a:t>Campus observatory</a:t>
            </a:r>
          </a:p>
          <a:p>
            <a:r>
              <a:rPr lang="en-US" sz="3800" dirty="0" smtClean="0"/>
              <a:t>Information from </a:t>
            </a:r>
            <a:r>
              <a:rPr lang="en-US" sz="3800" dirty="0" err="1" smtClean="0"/>
              <a:t>brightnesses</a:t>
            </a:r>
            <a:r>
              <a:rPr lang="en-US" sz="3800" dirty="0" smtClean="0"/>
              <a:t> of stars</a:t>
            </a:r>
          </a:p>
          <a:p>
            <a:pPr lvl="1"/>
            <a:r>
              <a:rPr lang="en-US" sz="3400" dirty="0" smtClean="0"/>
              <a:t>Brightness depends on: distance, temperature and size</a:t>
            </a:r>
          </a:p>
          <a:p>
            <a:pPr lvl="1"/>
            <a:r>
              <a:rPr lang="en-US" sz="3400" dirty="0" smtClean="0"/>
              <a:t>If you know two of these, brightness can be used to give you the third</a:t>
            </a:r>
          </a:p>
          <a:p>
            <a:pPr lvl="1"/>
            <a:r>
              <a:rPr lang="en-US" sz="3400" dirty="0" smtClean="0"/>
              <a:t>Using distances (from parallax), temperatures (from spectra), we can infer information about sizes of stars</a:t>
            </a:r>
          </a:p>
          <a:p>
            <a:r>
              <a:rPr lang="en-US" sz="3800" dirty="0" smtClean="0"/>
              <a:t>Stars come in range of sizes, and sizes are correlated with temperature</a:t>
            </a:r>
            <a:endParaRPr lang="en-US" sz="3800" dirty="0" smtClean="0"/>
          </a:p>
        </p:txBody>
      </p:sp>
    </p:spTree>
    <p:extLst>
      <p:ext uri="{BB962C8B-B14F-4D97-AF65-F5344CB8AC3E}">
        <p14:creationId xmlns:p14="http://schemas.microsoft.com/office/powerpoint/2010/main" val="96858619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70000"/>
            <a:ext cx="6858000" cy="4114800"/>
          </a:xfrm>
        </p:spPr>
        <p:txBody>
          <a:bodyPr/>
          <a:lstStyle/>
          <a:p>
            <a:pPr marL="0" indent="0">
              <a:buNone/>
            </a:pPr>
            <a:r>
              <a:rPr lang="en-US" sz="2400" dirty="0" smtClean="0"/>
              <a:t>If you used a spectrum to look at this star and found a pattern of absorption lines that you could recognize, you would find that:</a:t>
            </a:r>
          </a:p>
          <a:p>
            <a:pPr marL="514350" indent="-514350">
              <a:buAutoNum type="alphaUcPeriod"/>
            </a:pPr>
            <a:r>
              <a:rPr lang="en-US" sz="2400" dirty="0" smtClean="0"/>
              <a:t>These lines were located at a shorter wavelength (</a:t>
            </a:r>
            <a:r>
              <a:rPr lang="en-US" sz="2400" dirty="0" err="1" smtClean="0"/>
              <a:t>blueshifted</a:t>
            </a:r>
            <a:r>
              <a:rPr lang="en-US" sz="2400" dirty="0" smtClean="0"/>
              <a:t>) than you would have expected</a:t>
            </a:r>
          </a:p>
          <a:p>
            <a:pPr marL="514350" indent="-514350">
              <a:buAutoNum type="alphaUcPeriod"/>
            </a:pPr>
            <a:r>
              <a:rPr lang="en-US" sz="2400" dirty="0" smtClean="0"/>
              <a:t>These lines were located at the same wavelength that you would have observed them at on Earth</a:t>
            </a:r>
          </a:p>
          <a:p>
            <a:pPr marL="514350" indent="-514350">
              <a:buAutoNum type="alphaUcPeriod"/>
            </a:pPr>
            <a:r>
              <a:rPr lang="en-US" sz="2400" dirty="0" smtClean="0"/>
              <a:t>These lines were located at a longer wavelength (</a:t>
            </a:r>
            <a:r>
              <a:rPr lang="en-US" sz="2400" dirty="0" err="1" smtClean="0"/>
              <a:t>redshifted</a:t>
            </a:r>
            <a:r>
              <a:rPr lang="en-US" sz="2400" dirty="0" smtClean="0"/>
              <a:t>) than you would have expected</a:t>
            </a:r>
            <a:endParaRPr lang="en-US" sz="2400" dirty="0"/>
          </a:p>
        </p:txBody>
      </p:sp>
      <p:sp>
        <p:nvSpPr>
          <p:cNvPr id="6" name="TextBox 5"/>
          <p:cNvSpPr txBox="1"/>
          <p:nvPr/>
        </p:nvSpPr>
        <p:spPr>
          <a:xfrm>
            <a:off x="254000" y="812800"/>
            <a:ext cx="1044314" cy="369332"/>
          </a:xfrm>
          <a:prstGeom prst="rect">
            <a:avLst/>
          </a:prstGeom>
          <a:noFill/>
        </p:spPr>
        <p:txBody>
          <a:bodyPr wrap="none" rtlCol="0">
            <a:spAutoFit/>
          </a:bodyPr>
          <a:lstStyle/>
          <a:p>
            <a:r>
              <a:rPr lang="en-US" dirty="0" smtClean="0"/>
              <a:t>To Earth</a:t>
            </a:r>
            <a:endParaRPr lang="en-US" dirty="0"/>
          </a:p>
        </p:txBody>
      </p:sp>
      <p:sp>
        <p:nvSpPr>
          <p:cNvPr id="7" name="Oval 6"/>
          <p:cNvSpPr/>
          <p:nvPr/>
        </p:nvSpPr>
        <p:spPr bwMode="auto">
          <a:xfrm>
            <a:off x="7543800" y="355600"/>
            <a:ext cx="914400" cy="914400"/>
          </a:xfrm>
          <a:prstGeom prst="ellips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Arial" charset="0"/>
              <a:ea typeface="ＭＳ Ｐゴシック" charset="0"/>
              <a:cs typeface="ＭＳ Ｐゴシック" charset="0"/>
            </a:endParaRPr>
          </a:p>
        </p:txBody>
      </p:sp>
      <p:cxnSp>
        <p:nvCxnSpPr>
          <p:cNvPr id="9" name="Straight Arrow Connector 8"/>
          <p:cNvCxnSpPr/>
          <p:nvPr/>
        </p:nvCxnSpPr>
        <p:spPr bwMode="auto">
          <a:xfrm flipH="1">
            <a:off x="6604000" y="812800"/>
            <a:ext cx="1388534"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1" name="Straight Arrow Connector 10"/>
          <p:cNvCxnSpPr/>
          <p:nvPr/>
        </p:nvCxnSpPr>
        <p:spPr bwMode="auto">
          <a:xfrm flipH="1">
            <a:off x="254000" y="812800"/>
            <a:ext cx="4402667"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2" name="TextBox 11"/>
          <p:cNvSpPr txBox="1"/>
          <p:nvPr/>
        </p:nvSpPr>
        <p:spPr>
          <a:xfrm>
            <a:off x="5897033" y="0"/>
            <a:ext cx="1413933" cy="923330"/>
          </a:xfrm>
          <a:prstGeom prst="rect">
            <a:avLst/>
          </a:prstGeom>
          <a:noFill/>
        </p:spPr>
        <p:txBody>
          <a:bodyPr wrap="square" rtlCol="0">
            <a:spAutoFit/>
          </a:bodyPr>
          <a:lstStyle/>
          <a:p>
            <a:r>
              <a:rPr lang="en-US" dirty="0" smtClean="0"/>
              <a:t>Direction of stars motion</a:t>
            </a:r>
            <a:endParaRPr lang="en-US" dirty="0"/>
          </a:p>
        </p:txBody>
      </p:sp>
    </p:spTree>
    <p:extLst>
      <p:ext uri="{BB962C8B-B14F-4D97-AF65-F5344CB8AC3E}">
        <p14:creationId xmlns:p14="http://schemas.microsoft.com/office/powerpoint/2010/main" val="3877877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70000"/>
            <a:ext cx="6858000" cy="4114800"/>
          </a:xfrm>
        </p:spPr>
        <p:txBody>
          <a:bodyPr/>
          <a:lstStyle/>
          <a:p>
            <a:pPr marL="0" indent="0">
              <a:buNone/>
            </a:pPr>
            <a:r>
              <a:rPr lang="en-US" sz="2400" dirty="0" smtClean="0"/>
              <a:t>If you used a spectrum to look at this star and found a pattern of absorption lines that you could recognize, you would find that:</a:t>
            </a:r>
          </a:p>
          <a:p>
            <a:pPr marL="514350" indent="-514350">
              <a:buAutoNum type="alphaUcPeriod"/>
            </a:pPr>
            <a:r>
              <a:rPr lang="en-US" sz="2400" dirty="0" smtClean="0"/>
              <a:t>These lines were located at a shorter wavelength (</a:t>
            </a:r>
            <a:r>
              <a:rPr lang="en-US" sz="2400" dirty="0" err="1" smtClean="0"/>
              <a:t>blueshifted</a:t>
            </a:r>
            <a:r>
              <a:rPr lang="en-US" sz="2400" dirty="0" smtClean="0"/>
              <a:t>) than you would have expected</a:t>
            </a:r>
          </a:p>
          <a:p>
            <a:pPr marL="514350" indent="-514350">
              <a:buAutoNum type="alphaUcPeriod"/>
            </a:pPr>
            <a:r>
              <a:rPr lang="en-US" sz="2400" dirty="0" smtClean="0"/>
              <a:t>These lines were located at the same wavelength that you would have observed them at on Earth</a:t>
            </a:r>
          </a:p>
          <a:p>
            <a:pPr marL="514350" indent="-514350">
              <a:buAutoNum type="alphaUcPeriod"/>
            </a:pPr>
            <a:r>
              <a:rPr lang="en-US" sz="2400" dirty="0" smtClean="0"/>
              <a:t>These lines were located at a longer wavelength (</a:t>
            </a:r>
            <a:r>
              <a:rPr lang="en-US" sz="2400" dirty="0" err="1" smtClean="0"/>
              <a:t>redshifted</a:t>
            </a:r>
            <a:r>
              <a:rPr lang="en-US" sz="2400" dirty="0" smtClean="0"/>
              <a:t>) than you would have expected</a:t>
            </a:r>
            <a:endParaRPr lang="en-US" sz="2400" dirty="0"/>
          </a:p>
        </p:txBody>
      </p:sp>
      <p:sp>
        <p:nvSpPr>
          <p:cNvPr id="6" name="TextBox 5"/>
          <p:cNvSpPr txBox="1"/>
          <p:nvPr/>
        </p:nvSpPr>
        <p:spPr>
          <a:xfrm>
            <a:off x="254000" y="812800"/>
            <a:ext cx="1044314" cy="369332"/>
          </a:xfrm>
          <a:prstGeom prst="rect">
            <a:avLst/>
          </a:prstGeom>
          <a:noFill/>
        </p:spPr>
        <p:txBody>
          <a:bodyPr wrap="none" rtlCol="0">
            <a:spAutoFit/>
          </a:bodyPr>
          <a:lstStyle/>
          <a:p>
            <a:r>
              <a:rPr lang="en-US" dirty="0" smtClean="0"/>
              <a:t>To Earth</a:t>
            </a:r>
            <a:endParaRPr lang="en-US" dirty="0"/>
          </a:p>
        </p:txBody>
      </p:sp>
      <p:sp>
        <p:nvSpPr>
          <p:cNvPr id="7" name="Oval 6"/>
          <p:cNvSpPr/>
          <p:nvPr/>
        </p:nvSpPr>
        <p:spPr bwMode="auto">
          <a:xfrm>
            <a:off x="7543800" y="355600"/>
            <a:ext cx="914400" cy="914400"/>
          </a:xfrm>
          <a:prstGeom prst="ellips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Arial" charset="0"/>
              <a:ea typeface="ＭＳ Ｐゴシック" charset="0"/>
              <a:cs typeface="ＭＳ Ｐゴシック" charset="0"/>
            </a:endParaRPr>
          </a:p>
        </p:txBody>
      </p:sp>
      <p:cxnSp>
        <p:nvCxnSpPr>
          <p:cNvPr id="9" name="Straight Arrow Connector 8"/>
          <p:cNvCxnSpPr/>
          <p:nvPr/>
        </p:nvCxnSpPr>
        <p:spPr bwMode="auto">
          <a:xfrm flipH="1">
            <a:off x="7975600" y="812800"/>
            <a:ext cx="16933" cy="116840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1" name="Straight Arrow Connector 10"/>
          <p:cNvCxnSpPr/>
          <p:nvPr/>
        </p:nvCxnSpPr>
        <p:spPr bwMode="auto">
          <a:xfrm flipH="1">
            <a:off x="254000" y="812800"/>
            <a:ext cx="4402667"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2" name="TextBox 11"/>
          <p:cNvSpPr txBox="1"/>
          <p:nvPr/>
        </p:nvSpPr>
        <p:spPr>
          <a:xfrm>
            <a:off x="7543800" y="2302933"/>
            <a:ext cx="1413933" cy="923330"/>
          </a:xfrm>
          <a:prstGeom prst="rect">
            <a:avLst/>
          </a:prstGeom>
          <a:noFill/>
        </p:spPr>
        <p:txBody>
          <a:bodyPr wrap="square" rtlCol="0">
            <a:spAutoFit/>
          </a:bodyPr>
          <a:lstStyle/>
          <a:p>
            <a:r>
              <a:rPr lang="en-US" dirty="0" smtClean="0"/>
              <a:t>Direction of stars motion</a:t>
            </a:r>
            <a:endParaRPr lang="en-US" dirty="0"/>
          </a:p>
        </p:txBody>
      </p:sp>
    </p:spTree>
    <p:extLst>
      <p:ext uri="{BB962C8B-B14F-4D97-AF65-F5344CB8AC3E}">
        <p14:creationId xmlns:p14="http://schemas.microsoft.com/office/powerpoint/2010/main" val="42461273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4" name="30_MPH_doppler.au">
            <a:hlinkClick r:id="" action="ppaction://media"/>
          </p:cNvPr>
          <p:cNvPicPr>
            <a:picLocks noGrp="1" noChangeAspect="1"/>
          </p:cNvPicPr>
          <p:nvPr>
            <p:ph idx="1"/>
            <a:audioFile r:link="rId2"/>
            <p:extLst>
              <p:ext uri="{DAA4B4D4-6D71-4841-9C94-3DE7FCFB9230}">
                <p14:media xmlns:p14="http://schemas.microsoft.com/office/powerpoint/2010/main" r:embed="rId1"/>
              </p:ext>
            </p:extLst>
          </p:nvPr>
        </p:nvPicPr>
        <p:blipFill>
          <a:blip r:embed="rId4"/>
          <a:stretch>
            <a:fillRect/>
          </a:stretch>
        </p:blipFill>
        <p:spPr>
          <a:xfrm>
            <a:off x="3539066" y="770466"/>
            <a:ext cx="812800" cy="812800"/>
          </a:xfrm>
        </p:spPr>
      </p:pic>
      <p:sp>
        <p:nvSpPr>
          <p:cNvPr id="5" name="TextBox 4"/>
          <p:cNvSpPr txBox="1"/>
          <p:nvPr/>
        </p:nvSpPr>
        <p:spPr>
          <a:xfrm>
            <a:off x="567266" y="2455334"/>
            <a:ext cx="7569200" cy="2677656"/>
          </a:xfrm>
          <a:prstGeom prst="rect">
            <a:avLst/>
          </a:prstGeom>
          <a:noFill/>
        </p:spPr>
        <p:txBody>
          <a:bodyPr wrap="square" rtlCol="0">
            <a:spAutoFit/>
          </a:bodyPr>
          <a:lstStyle/>
          <a:p>
            <a:r>
              <a:rPr lang="en-US" sz="2800" dirty="0" smtClean="0"/>
              <a:t>Is this car:</a:t>
            </a:r>
          </a:p>
          <a:p>
            <a:endParaRPr lang="en-US" sz="2800" dirty="0"/>
          </a:p>
          <a:p>
            <a:pPr marL="342900" indent="-342900">
              <a:buAutoNum type="alphaUcPeriod"/>
            </a:pPr>
            <a:r>
              <a:rPr lang="en-US" sz="2800" dirty="0" smtClean="0"/>
              <a:t>Coming towards you?</a:t>
            </a:r>
          </a:p>
          <a:p>
            <a:pPr marL="342900" indent="-342900">
              <a:buAutoNum type="alphaUcPeriod"/>
            </a:pPr>
            <a:r>
              <a:rPr lang="en-US" sz="2800" dirty="0" smtClean="0"/>
              <a:t>Standing still</a:t>
            </a:r>
          </a:p>
          <a:p>
            <a:pPr marL="342900" indent="-342900">
              <a:buAutoNum type="alphaUcPeriod"/>
            </a:pPr>
            <a:r>
              <a:rPr lang="en-US" sz="2800" dirty="0" smtClean="0"/>
              <a:t>Moving away from you</a:t>
            </a:r>
          </a:p>
          <a:p>
            <a:pPr marL="342900" indent="-342900">
              <a:buAutoNum type="alphaUcPeriod"/>
            </a:pPr>
            <a:r>
              <a:rPr lang="en-US" sz="2800" dirty="0" smtClean="0"/>
              <a:t>Can’t tell</a:t>
            </a:r>
            <a:endParaRPr lang="en-US" sz="2800" dirty="0"/>
          </a:p>
        </p:txBody>
      </p:sp>
    </p:spTree>
    <p:extLst>
      <p:ext uri="{BB962C8B-B14F-4D97-AF65-F5344CB8AC3E}">
        <p14:creationId xmlns:p14="http://schemas.microsoft.com/office/powerpoint/2010/main" val="22421005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6440"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What number am I thinking of?</a:t>
            </a:r>
          </a:p>
          <a:p>
            <a:pPr marL="514350" indent="-514350">
              <a:buAutoNum type="alphaUcPeriod"/>
            </a:pPr>
            <a:r>
              <a:rPr lang="en-US" dirty="0" smtClean="0"/>
              <a:t>1</a:t>
            </a:r>
          </a:p>
          <a:p>
            <a:pPr marL="514350" indent="-514350">
              <a:buAutoNum type="alphaUcPeriod"/>
            </a:pPr>
            <a:r>
              <a:rPr lang="en-US" dirty="0" smtClean="0"/>
              <a:t>3</a:t>
            </a:r>
          </a:p>
          <a:p>
            <a:pPr marL="514350" indent="-514350">
              <a:buAutoNum type="alphaUcPeriod"/>
            </a:pPr>
            <a:r>
              <a:rPr lang="en-US" dirty="0" smtClean="0"/>
              <a:t>5</a:t>
            </a:r>
          </a:p>
          <a:p>
            <a:pPr marL="514350" indent="-514350">
              <a:buAutoNum type="alphaUcPeriod"/>
            </a:pPr>
            <a:r>
              <a:rPr lang="en-US" dirty="0" smtClean="0"/>
              <a:t>7</a:t>
            </a:r>
          </a:p>
          <a:p>
            <a:pPr marL="514350" indent="-514350">
              <a:buAutoNum type="alphaUcPeriod"/>
            </a:pPr>
            <a:r>
              <a:rPr lang="en-US" dirty="0"/>
              <a:t>9</a:t>
            </a:r>
          </a:p>
        </p:txBody>
      </p:sp>
    </p:spTree>
    <p:extLst>
      <p:ext uri="{BB962C8B-B14F-4D97-AF65-F5344CB8AC3E}">
        <p14:creationId xmlns:p14="http://schemas.microsoft.com/office/powerpoint/2010/main" val="39785503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t>Stellar properties</a:t>
            </a:r>
          </a:p>
        </p:txBody>
      </p:sp>
      <p:sp>
        <p:nvSpPr>
          <p:cNvPr id="22531" name="Rectangle 3"/>
          <p:cNvSpPr>
            <a:spLocks noGrp="1" noChangeArrowheads="1"/>
          </p:cNvSpPr>
          <p:nvPr>
            <p:ph type="body" idx="1"/>
          </p:nvPr>
        </p:nvSpPr>
        <p:spPr>
          <a:xfrm>
            <a:off x="484224" y="1981200"/>
            <a:ext cx="7772400" cy="4114800"/>
          </a:xfrm>
        </p:spPr>
        <p:txBody>
          <a:bodyPr/>
          <a:lstStyle/>
          <a:p>
            <a:pPr>
              <a:lnSpc>
                <a:spcPct val="90000"/>
              </a:lnSpc>
            </a:pPr>
            <a:r>
              <a:rPr lang="en-US" sz="2400" dirty="0" smtClean="0"/>
              <a:t>We’ve </a:t>
            </a:r>
            <a:r>
              <a:rPr lang="en-US" sz="2400" dirty="0"/>
              <a:t>learned that stars come in a range of sizes and a range of temperatures</a:t>
            </a:r>
          </a:p>
          <a:p>
            <a:pPr lvl="1">
              <a:lnSpc>
                <a:spcPct val="90000"/>
              </a:lnSpc>
            </a:pPr>
            <a:r>
              <a:rPr lang="en-US" sz="2400" dirty="0"/>
              <a:t>Are they related to each other?</a:t>
            </a:r>
          </a:p>
          <a:p>
            <a:pPr>
              <a:lnSpc>
                <a:spcPct val="90000"/>
              </a:lnSpc>
            </a:pPr>
            <a:r>
              <a:rPr lang="en-US" sz="2400" dirty="0"/>
              <a:t>Investigate this using a diagram called a </a:t>
            </a:r>
            <a:r>
              <a:rPr lang="en-US" sz="2400" dirty="0" err="1"/>
              <a:t>Hertzsprung</a:t>
            </a:r>
            <a:r>
              <a:rPr lang="en-US" sz="2400" dirty="0"/>
              <a:t>-Russell (HR) diagram</a:t>
            </a:r>
          </a:p>
          <a:p>
            <a:pPr lvl="1">
              <a:lnSpc>
                <a:spcPct val="90000"/>
              </a:lnSpc>
            </a:pPr>
            <a:r>
              <a:rPr lang="en-US" sz="2400" dirty="0"/>
              <a:t>Plots intrinsic brightness vs. temperature</a:t>
            </a:r>
          </a:p>
          <a:p>
            <a:pPr lvl="1">
              <a:lnSpc>
                <a:spcPct val="90000"/>
              </a:lnSpc>
            </a:pPr>
            <a:r>
              <a:rPr lang="en-US" sz="2400" dirty="0"/>
              <a:t>Most stars found along a line in this diagram --&gt; the </a:t>
            </a:r>
            <a:r>
              <a:rPr lang="en-US" sz="2400" i="1" dirty="0"/>
              <a:t>main sequence</a:t>
            </a:r>
          </a:p>
          <a:p>
            <a:pPr lvl="1">
              <a:lnSpc>
                <a:spcPct val="90000"/>
              </a:lnSpc>
            </a:pPr>
            <a:r>
              <a:rPr lang="en-US" sz="2400" dirty="0"/>
              <a:t>A few are found in other places: what</a:t>
            </a:r>
            <a:r>
              <a:rPr lang="ja-JP" altLang="en-US" sz="2400" dirty="0"/>
              <a:t>’</a:t>
            </a:r>
            <a:r>
              <a:rPr lang="en-US" sz="2400" dirty="0"/>
              <a:t>s different about these?</a:t>
            </a:r>
          </a:p>
          <a:p>
            <a:pPr>
              <a:lnSpc>
                <a:spcPct val="90000"/>
              </a:lnSpc>
            </a:pPr>
            <a:r>
              <a:rPr lang="en-US" sz="2400" dirty="0"/>
              <a:t>Why </a:t>
            </a:r>
            <a:r>
              <a:rPr lang="en-US" sz="2400" dirty="0" smtClean="0"/>
              <a:t>isn’</a:t>
            </a:r>
            <a:r>
              <a:rPr lang="en-US" sz="2400" dirty="0" smtClean="0"/>
              <a:t>t </a:t>
            </a:r>
            <a:r>
              <a:rPr lang="en-US" sz="2400" dirty="0"/>
              <a:t>there all </a:t>
            </a:r>
            <a:r>
              <a:rPr lang="en-US" sz="2400" dirty="0" smtClean="0"/>
              <a:t>combinations </a:t>
            </a:r>
            <a:r>
              <a:rPr lang="en-US" sz="2400" dirty="0"/>
              <a:t>of temperature and size?</a:t>
            </a:r>
          </a:p>
          <a:p>
            <a:pPr lvl="1">
              <a:lnSpc>
                <a:spcPct val="90000"/>
              </a:lnSpc>
            </a:pPr>
            <a:r>
              <a:rPr lang="en-US" sz="2400" dirty="0"/>
              <a:t>Physics of how stars work</a:t>
            </a:r>
          </a:p>
        </p:txBody>
      </p:sp>
      <p:pic>
        <p:nvPicPr>
          <p:cNvPr id="22532" name="Picture 4" descr="hrdiagra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9898" y="-1588"/>
            <a:ext cx="6481763" cy="68595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4377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253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22531">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2253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2253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2253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22531">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253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xit" presetSubtype="0" fill="hold" nodeType="clickEffect">
                                  <p:stCondLst>
                                    <p:cond delay="0"/>
                                  </p:stCondLst>
                                  <p:childTnLst>
                                    <p:set>
                                      <p:cBhvr>
                                        <p:cTn id="26" dur="1" fill="hold">
                                          <p:stCondLst>
                                            <p:cond delay="0"/>
                                          </p:stCondLst>
                                        </p:cTn>
                                        <p:tgtEl>
                                          <p:spTgt spid="22532"/>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22531">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2253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t>Measuring motions with light</a:t>
            </a:r>
          </a:p>
        </p:txBody>
      </p:sp>
      <p:sp>
        <p:nvSpPr>
          <p:cNvPr id="4099" name="Rectangle 3"/>
          <p:cNvSpPr>
            <a:spLocks noGrp="1" noChangeArrowheads="1"/>
          </p:cNvSpPr>
          <p:nvPr>
            <p:ph type="body" idx="1"/>
          </p:nvPr>
        </p:nvSpPr>
        <p:spPr/>
        <p:txBody>
          <a:bodyPr/>
          <a:lstStyle/>
          <a:p>
            <a:pPr>
              <a:lnSpc>
                <a:spcPct val="90000"/>
              </a:lnSpc>
            </a:pPr>
            <a:r>
              <a:rPr lang="en-US" dirty="0"/>
              <a:t>Still one more thing we can learn about from studying light: something about how objects</a:t>
            </a:r>
            <a:r>
              <a:rPr lang="en-US" i="1" dirty="0"/>
              <a:t> move, </a:t>
            </a:r>
            <a:r>
              <a:rPr lang="en-US" dirty="0"/>
              <a:t>even when they</a:t>
            </a:r>
            <a:r>
              <a:rPr lang="ja-JP" altLang="en-US" dirty="0"/>
              <a:t>’</a:t>
            </a:r>
            <a:r>
              <a:rPr lang="en-US" dirty="0"/>
              <a:t>re so far away we </a:t>
            </a:r>
            <a:r>
              <a:rPr lang="en-US" dirty="0" smtClean="0"/>
              <a:t>don’t </a:t>
            </a:r>
            <a:r>
              <a:rPr lang="en-US" dirty="0"/>
              <a:t>see them change </a:t>
            </a:r>
            <a:r>
              <a:rPr lang="en-US" dirty="0" smtClean="0"/>
              <a:t>position!</a:t>
            </a:r>
            <a:endParaRPr lang="en-US" dirty="0"/>
          </a:p>
          <a:p>
            <a:pPr>
              <a:lnSpc>
                <a:spcPct val="90000"/>
              </a:lnSpc>
            </a:pPr>
            <a:r>
              <a:rPr lang="en-US" dirty="0"/>
              <a:t>The </a:t>
            </a:r>
            <a:r>
              <a:rPr lang="en-US" i="1" dirty="0"/>
              <a:t>Doppler effect </a:t>
            </a:r>
            <a:r>
              <a:rPr lang="en-US" dirty="0"/>
              <a:t>allows you to measure the </a:t>
            </a:r>
            <a:r>
              <a:rPr lang="en-US" i="1" dirty="0"/>
              <a:t>radial</a:t>
            </a:r>
            <a:r>
              <a:rPr lang="en-US" dirty="0"/>
              <a:t> velocity </a:t>
            </a:r>
            <a:r>
              <a:rPr lang="en-US" dirty="0" smtClean="0"/>
              <a:t>component of </a:t>
            </a:r>
            <a:r>
              <a:rPr lang="en-US" dirty="0"/>
              <a:t>an object</a:t>
            </a:r>
          </a:p>
          <a:p>
            <a:pPr lvl="1">
              <a:lnSpc>
                <a:spcPct val="90000"/>
              </a:lnSpc>
            </a:pPr>
            <a:r>
              <a:rPr lang="en-US" dirty="0"/>
              <a:t>Radial velocity is the part of the velocity that is directly towards or away from you</a:t>
            </a:r>
          </a:p>
        </p:txBody>
      </p:sp>
    </p:spTree>
    <p:extLst>
      <p:ext uri="{BB962C8B-B14F-4D97-AF65-F5344CB8AC3E}">
        <p14:creationId xmlns:p14="http://schemas.microsoft.com/office/powerpoint/2010/main" val="24786259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09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40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t>Doppler shift in Astronomy</a:t>
            </a:r>
          </a:p>
        </p:txBody>
      </p:sp>
      <p:sp>
        <p:nvSpPr>
          <p:cNvPr id="5123" name="Rectangle 3"/>
          <p:cNvSpPr>
            <a:spLocks noGrp="1" noChangeArrowheads="1"/>
          </p:cNvSpPr>
          <p:nvPr>
            <p:ph type="body" idx="1"/>
          </p:nvPr>
        </p:nvSpPr>
        <p:spPr/>
        <p:txBody>
          <a:bodyPr/>
          <a:lstStyle/>
          <a:p>
            <a:r>
              <a:rPr lang="en-US" dirty="0"/>
              <a:t>Expansion of the Universe</a:t>
            </a:r>
          </a:p>
          <a:p>
            <a:r>
              <a:rPr lang="en-US" dirty="0"/>
              <a:t>Detection of dark matter via spiral galaxy rotation curves</a:t>
            </a:r>
          </a:p>
          <a:p>
            <a:r>
              <a:rPr lang="en-US" dirty="0"/>
              <a:t>Masses of stars using binary stars</a:t>
            </a:r>
          </a:p>
          <a:p>
            <a:r>
              <a:rPr lang="en-US" dirty="0" smtClean="0"/>
              <a:t>Many others:</a:t>
            </a:r>
          </a:p>
          <a:p>
            <a:pPr lvl="1"/>
            <a:r>
              <a:rPr lang="en-US" dirty="0" smtClean="0"/>
              <a:t>Detection </a:t>
            </a:r>
            <a:r>
              <a:rPr lang="en-US" dirty="0"/>
              <a:t>of planets around other stars</a:t>
            </a:r>
          </a:p>
        </p:txBody>
      </p:sp>
    </p:spTree>
    <p:extLst>
      <p:ext uri="{BB962C8B-B14F-4D97-AF65-F5344CB8AC3E}">
        <p14:creationId xmlns:p14="http://schemas.microsoft.com/office/powerpoint/2010/main" val="28875110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51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226640"/>
            <a:ext cx="7772400" cy="1143000"/>
          </a:xfrm>
        </p:spPr>
        <p:txBody>
          <a:bodyPr/>
          <a:lstStyle/>
          <a:p>
            <a:r>
              <a:rPr lang="en-US" dirty="0"/>
              <a:t>Doppler effect</a:t>
            </a:r>
          </a:p>
        </p:txBody>
      </p:sp>
      <p:sp>
        <p:nvSpPr>
          <p:cNvPr id="21507" name="Rectangle 3"/>
          <p:cNvSpPr>
            <a:spLocks noGrp="1" noChangeArrowheads="1"/>
          </p:cNvSpPr>
          <p:nvPr>
            <p:ph type="body" idx="1"/>
          </p:nvPr>
        </p:nvSpPr>
        <p:spPr>
          <a:xfrm>
            <a:off x="685800" y="1658707"/>
            <a:ext cx="7772400" cy="4114800"/>
          </a:xfrm>
        </p:spPr>
        <p:txBody>
          <a:bodyPr/>
          <a:lstStyle/>
          <a:p>
            <a:pPr>
              <a:lnSpc>
                <a:spcPct val="90000"/>
              </a:lnSpc>
            </a:pPr>
            <a:r>
              <a:rPr lang="en-US" sz="2800" dirty="0"/>
              <a:t>Doppler effect </a:t>
            </a:r>
            <a:r>
              <a:rPr lang="en-US" sz="2800" dirty="0" smtClean="0"/>
              <a:t>occurs </a:t>
            </a:r>
            <a:r>
              <a:rPr lang="en-US" sz="2800" dirty="0"/>
              <a:t>because light has properties of a </a:t>
            </a:r>
            <a:r>
              <a:rPr lang="en-US" sz="2800" i="1" dirty="0"/>
              <a:t>wave</a:t>
            </a:r>
          </a:p>
          <a:p>
            <a:pPr>
              <a:lnSpc>
                <a:spcPct val="90000"/>
              </a:lnSpc>
            </a:pPr>
            <a:r>
              <a:rPr lang="en-US" sz="2800" dirty="0"/>
              <a:t>If an object is moving as it emits waves, the observed wavelength will be different from the emitted wavelength</a:t>
            </a:r>
          </a:p>
          <a:p>
            <a:pPr>
              <a:lnSpc>
                <a:spcPct val="90000"/>
              </a:lnSpc>
            </a:pPr>
            <a:r>
              <a:rPr lang="en-US" sz="2800" dirty="0"/>
              <a:t>The size of the difference depends on how fast the object is </a:t>
            </a:r>
            <a:r>
              <a:rPr lang="en-US" sz="2800" dirty="0" smtClean="0"/>
              <a:t>moving relative to how fast the wave is moving</a:t>
            </a:r>
            <a:endParaRPr lang="en-US" sz="2800" dirty="0"/>
          </a:p>
          <a:p>
            <a:pPr lvl="1">
              <a:lnSpc>
                <a:spcPct val="90000"/>
              </a:lnSpc>
            </a:pPr>
            <a:r>
              <a:rPr lang="en-US" sz="2400" dirty="0"/>
              <a:t>For many astronomical objects, shift is quite small</a:t>
            </a:r>
          </a:p>
          <a:p>
            <a:pPr>
              <a:lnSpc>
                <a:spcPct val="90000"/>
              </a:lnSpc>
            </a:pPr>
            <a:r>
              <a:rPr lang="en-US" sz="2800" dirty="0"/>
              <a:t>Distinguishing color change from Doppler effect </a:t>
            </a:r>
            <a:r>
              <a:rPr lang="en-US" sz="2800" dirty="0" err="1"/>
              <a:t>vs</a:t>
            </a:r>
            <a:r>
              <a:rPr lang="en-US" sz="2800" dirty="0"/>
              <a:t> color change from temperature or intervening dust:  absorption lines!</a:t>
            </a:r>
          </a:p>
        </p:txBody>
      </p:sp>
      <p:pic>
        <p:nvPicPr>
          <p:cNvPr id="21508" name="Picture 4" descr="doppler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5661" y="1369640"/>
            <a:ext cx="8738339" cy="51519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38706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15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150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150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xit" presetSubtype="0" fill="hold" nodeType="clickEffect">
                                  <p:stCondLst>
                                    <p:cond delay="0"/>
                                  </p:stCondLst>
                                  <p:childTnLst>
                                    <p:set>
                                      <p:cBhvr>
                                        <p:cTn id="18" dur="1" fill="hold">
                                          <p:stCondLst>
                                            <p:cond delay="0"/>
                                          </p:stCondLst>
                                        </p:cTn>
                                        <p:tgtEl>
                                          <p:spTgt spid="21508"/>
                                        </p:tgtEl>
                                        <p:attrNameLst>
                                          <p:attrName>style.visibility</p:attrName>
                                        </p:attrNameLst>
                                      </p:cBhvr>
                                      <p:to>
                                        <p:strVal val="hidden"/>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1507">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21507">
                                            <p:txEl>
                                              <p:pRg st="3" end="3"/>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2150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304800" y="3657600"/>
            <a:ext cx="8610600" cy="2819400"/>
          </a:xfrm>
        </p:spPr>
        <p:txBody>
          <a:bodyPr/>
          <a:lstStyle/>
          <a:p>
            <a:pPr>
              <a:lnSpc>
                <a:spcPct val="90000"/>
              </a:lnSpc>
              <a:buFontTx/>
              <a:buNone/>
            </a:pPr>
            <a:r>
              <a:rPr lang="en-US" sz="2400"/>
              <a:t>Locate the absorption line in the bottom spectrum located at a wavelength of about 510 nm. Can you find the same line in the top spectrum, and if so, at what wavelength?</a:t>
            </a:r>
          </a:p>
          <a:p>
            <a:pPr>
              <a:lnSpc>
                <a:spcPct val="90000"/>
              </a:lnSpc>
              <a:buFontTx/>
              <a:buNone/>
            </a:pPr>
            <a:r>
              <a:rPr lang="en-US" sz="2400"/>
              <a:t>  A. 510nm</a:t>
            </a:r>
          </a:p>
          <a:p>
            <a:pPr>
              <a:lnSpc>
                <a:spcPct val="90000"/>
              </a:lnSpc>
              <a:buFontTx/>
              <a:buNone/>
            </a:pPr>
            <a:r>
              <a:rPr lang="en-US" sz="2400"/>
              <a:t>  B. 540nm</a:t>
            </a:r>
          </a:p>
          <a:p>
            <a:pPr>
              <a:lnSpc>
                <a:spcPct val="90000"/>
              </a:lnSpc>
              <a:buFontTx/>
              <a:buNone/>
            </a:pPr>
            <a:r>
              <a:rPr lang="en-US" sz="2400"/>
              <a:t>  C. 610nm</a:t>
            </a:r>
          </a:p>
          <a:p>
            <a:pPr>
              <a:lnSpc>
                <a:spcPct val="90000"/>
              </a:lnSpc>
              <a:buFontTx/>
              <a:buNone/>
            </a:pPr>
            <a:r>
              <a:rPr lang="en-US" sz="2400"/>
              <a:t>  D. 640nm</a:t>
            </a:r>
          </a:p>
          <a:p>
            <a:pPr>
              <a:lnSpc>
                <a:spcPct val="90000"/>
              </a:lnSpc>
              <a:buFontTx/>
              <a:buNone/>
            </a:pPr>
            <a:r>
              <a:rPr lang="en-US" sz="2400"/>
              <a:t>  E. can</a:t>
            </a:r>
            <a:r>
              <a:rPr lang="ja-JP" altLang="en-US" sz="2400"/>
              <a:t>’</a:t>
            </a:r>
            <a:r>
              <a:rPr lang="en-US" sz="2400"/>
              <a:t>t find the same line</a:t>
            </a:r>
            <a:endParaRPr lang="en-US" sz="2800"/>
          </a:p>
          <a:p>
            <a:pPr>
              <a:lnSpc>
                <a:spcPct val="90000"/>
              </a:lnSpc>
              <a:buFontTx/>
              <a:buNone/>
            </a:pPr>
            <a:endParaRPr lang="en-US" sz="2800"/>
          </a:p>
        </p:txBody>
      </p:sp>
      <p:pic>
        <p:nvPicPr>
          <p:cNvPr id="6148" name="Picture 4" descr="doppl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0"/>
            <a:ext cx="5164138" cy="34972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54746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685800" y="3657600"/>
            <a:ext cx="7772400" cy="3200400"/>
          </a:xfrm>
        </p:spPr>
        <p:txBody>
          <a:bodyPr/>
          <a:lstStyle/>
          <a:p>
            <a:pPr>
              <a:lnSpc>
                <a:spcPct val="90000"/>
              </a:lnSpc>
              <a:buFontTx/>
              <a:buNone/>
            </a:pPr>
            <a:r>
              <a:rPr lang="en-US" sz="2800"/>
              <a:t>Which object is moving away at the fastest rate?</a:t>
            </a:r>
          </a:p>
          <a:p>
            <a:pPr>
              <a:lnSpc>
                <a:spcPct val="90000"/>
              </a:lnSpc>
              <a:buFontTx/>
              <a:buNone/>
            </a:pPr>
            <a:r>
              <a:rPr lang="en-US" sz="2800"/>
              <a:t>   A. top</a:t>
            </a:r>
          </a:p>
          <a:p>
            <a:pPr>
              <a:lnSpc>
                <a:spcPct val="90000"/>
              </a:lnSpc>
              <a:buFontTx/>
              <a:buNone/>
            </a:pPr>
            <a:r>
              <a:rPr lang="en-US" sz="2800"/>
              <a:t>   B. second</a:t>
            </a:r>
          </a:p>
          <a:p>
            <a:pPr>
              <a:lnSpc>
                <a:spcPct val="90000"/>
              </a:lnSpc>
              <a:buFontTx/>
              <a:buNone/>
            </a:pPr>
            <a:r>
              <a:rPr lang="en-US" sz="2800"/>
              <a:t>   C. third</a:t>
            </a:r>
          </a:p>
          <a:p>
            <a:pPr>
              <a:lnSpc>
                <a:spcPct val="90000"/>
              </a:lnSpc>
              <a:buFontTx/>
              <a:buNone/>
            </a:pPr>
            <a:r>
              <a:rPr lang="en-US" sz="2800"/>
              <a:t>   D. bottom</a:t>
            </a:r>
          </a:p>
          <a:p>
            <a:pPr>
              <a:lnSpc>
                <a:spcPct val="90000"/>
              </a:lnSpc>
              <a:buFontTx/>
              <a:buNone/>
            </a:pPr>
            <a:r>
              <a:rPr lang="en-US" sz="2800"/>
              <a:t>   E. can</a:t>
            </a:r>
            <a:r>
              <a:rPr lang="ja-JP" altLang="en-US" sz="2800"/>
              <a:t>’</a:t>
            </a:r>
            <a:r>
              <a:rPr lang="en-US" sz="2800"/>
              <a:t>t tell from information given</a:t>
            </a:r>
          </a:p>
          <a:p>
            <a:pPr>
              <a:lnSpc>
                <a:spcPct val="90000"/>
              </a:lnSpc>
            </a:pPr>
            <a:endParaRPr lang="en-US" sz="2800"/>
          </a:p>
        </p:txBody>
      </p:sp>
      <p:pic>
        <p:nvPicPr>
          <p:cNvPr id="7172" name="Picture 4" descr="doppl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0"/>
            <a:ext cx="5164138" cy="34972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04650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762000" y="3733800"/>
            <a:ext cx="7772400" cy="3124200"/>
          </a:xfrm>
        </p:spPr>
        <p:txBody>
          <a:bodyPr/>
          <a:lstStyle/>
          <a:p>
            <a:pPr>
              <a:buFontTx/>
              <a:buNone/>
            </a:pPr>
            <a:r>
              <a:rPr lang="en-US" sz="2400"/>
              <a:t>The top three represent spectra of galaxies. Remembering what we learned about the expansion of the Universe (!), which galaxy is the farthest away?</a:t>
            </a:r>
          </a:p>
          <a:p>
            <a:pPr>
              <a:buFontTx/>
              <a:buNone/>
            </a:pPr>
            <a:r>
              <a:rPr lang="en-US" sz="2400"/>
              <a:t>   A) top</a:t>
            </a:r>
          </a:p>
          <a:p>
            <a:pPr>
              <a:buFontTx/>
              <a:buNone/>
            </a:pPr>
            <a:r>
              <a:rPr lang="en-US" sz="2400"/>
              <a:t>   B) second</a:t>
            </a:r>
          </a:p>
          <a:p>
            <a:pPr>
              <a:buFontTx/>
              <a:buNone/>
            </a:pPr>
            <a:r>
              <a:rPr lang="en-US" sz="2400"/>
              <a:t>   C) third</a:t>
            </a:r>
          </a:p>
          <a:p>
            <a:pPr>
              <a:buFontTx/>
              <a:buNone/>
            </a:pPr>
            <a:r>
              <a:rPr lang="en-US" sz="2400"/>
              <a:t>   D) can't tell</a:t>
            </a:r>
            <a:r>
              <a:rPr lang="en-US" sz="2800"/>
              <a:t> </a:t>
            </a:r>
          </a:p>
        </p:txBody>
      </p:sp>
      <p:pic>
        <p:nvPicPr>
          <p:cNvPr id="8196" name="Picture 4" descr="doppl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52400"/>
            <a:ext cx="5164138" cy="34972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06740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3407</TotalTime>
  <Words>1280</Words>
  <Application>Microsoft Macintosh PowerPoint</Application>
  <PresentationFormat>On-screen Show (4:3)</PresentationFormat>
  <Paragraphs>157</Paragraphs>
  <Slides>23</Slides>
  <Notes>15</Notes>
  <HiddenSlides>11</HiddenSlides>
  <MMClips>1</MMClip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Office Theme</vt:lpstr>
      <vt:lpstr>Blank Presentation</vt:lpstr>
      <vt:lpstr>Brightnesses, sizes and motions of stars </vt:lpstr>
      <vt:lpstr>Recap</vt:lpstr>
      <vt:lpstr>Stellar properties</vt:lpstr>
      <vt:lpstr>Measuring motions with light</vt:lpstr>
      <vt:lpstr>Doppler shift in Astronomy</vt:lpstr>
      <vt:lpstr>Doppler effect</vt:lpstr>
      <vt:lpstr>PowerPoint Presentation</vt:lpstr>
      <vt:lpstr>PowerPoint Presentation</vt:lpstr>
      <vt:lpstr>PowerPoint Presentation</vt:lpstr>
      <vt:lpstr>Doppler shift with sound</vt:lpstr>
      <vt:lpstr>Radial vs. transverse velocity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New Mexico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Holtzman</dc:creator>
  <cp:lastModifiedBy>Jon Holtzman</cp:lastModifiedBy>
  <cp:revision>22</cp:revision>
  <dcterms:created xsi:type="dcterms:W3CDTF">2012-04-24T15:50:15Z</dcterms:created>
  <dcterms:modified xsi:type="dcterms:W3CDTF">2013-11-15T20:01:57Z</dcterms:modified>
</cp:coreProperties>
</file>