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29"/>
  </p:notesMasterIdLst>
  <p:sldIdLst>
    <p:sldId id="256" r:id="rId3"/>
    <p:sldId id="280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81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9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EC2FBB-1518-424C-BEA8-AA7D77DC8647}" type="datetimeFigureOut">
              <a:rPr lang="en-US" smtClean="0"/>
              <a:t>11/13/13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3B9BC-C831-274D-B56A-104D6EDFD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13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E28A67-8A11-BD42-A8EA-79E22E3559ED}" type="slidenum">
              <a:rPr lang="en-US">
                <a:solidFill>
                  <a:prstClr val="black"/>
                </a:solidFill>
                <a:latin typeface="Calibri"/>
              </a:rPr>
              <a:pPr/>
              <a:t>3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2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2F0A23-F88B-284D-968C-07E74158521C}" type="slidenum">
              <a:rPr lang="en-US">
                <a:solidFill>
                  <a:prstClr val="black"/>
                </a:solidFill>
                <a:latin typeface="Calibri"/>
              </a:rPr>
              <a:pPr/>
              <a:t>12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1C47A5-44AB-4F4A-9B82-0893360C43C0}" type="slidenum">
              <a:rPr lang="en-US"/>
              <a:pPr/>
              <a:t>13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AD82EE-19DA-BF4A-B937-D3BA539F2E8D}" type="slidenum">
              <a:rPr lang="en-US"/>
              <a:pPr/>
              <a:t>14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E6065B-346D-9E4D-9AD0-53141911315D}" type="slidenum">
              <a:rPr lang="en-US"/>
              <a:pPr/>
              <a:t>15</a:t>
            </a:fld>
            <a:endParaRPr lang="en-US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01633A-A918-B84A-8ED6-AA409F32978F}" type="slidenum">
              <a:rPr lang="en-US"/>
              <a:pPr/>
              <a:t>16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33F231-151C-554E-B3FD-5244F751D1F0}" type="slidenum">
              <a:rPr lang="en-US"/>
              <a:pPr/>
              <a:t>17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046F1A-CBBC-DF43-BA4B-6299EE29AC42}" type="slidenum">
              <a:rPr lang="en-US"/>
              <a:pPr/>
              <a:t>18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8705AD-FEA7-2242-95C4-883F2B07A453}" type="slidenum">
              <a:rPr lang="en-US"/>
              <a:pPr/>
              <a:t>19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352870-CE05-B74F-B918-4D4221C43961}" type="slidenum">
              <a:rPr lang="en-US"/>
              <a:pPr/>
              <a:t>20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5C707A-CAFE-774A-8B25-C38916C03772}" type="slidenum">
              <a:rPr lang="en-US"/>
              <a:pPr/>
              <a:t>21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A15BE6-9D66-DC46-830E-9F57ADA7F298}" type="slidenum">
              <a:rPr lang="en-US">
                <a:solidFill>
                  <a:prstClr val="black"/>
                </a:solidFill>
                <a:latin typeface="Calibri"/>
              </a:rPr>
              <a:pPr/>
              <a:t>4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17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635C18-1E1C-A04B-9A9A-0D250666E3CE}" type="slidenum">
              <a:rPr lang="en-US"/>
              <a:pPr/>
              <a:t>22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DF9E3A-3505-7141-8215-49EEEEC9F5BC}" type="slidenum">
              <a:rPr lang="en-US"/>
              <a:pPr/>
              <a:t>23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F570A1-B591-7748-8F4F-44A14BC6AEB9}" type="slidenum">
              <a:rPr lang="en-US"/>
              <a:pPr/>
              <a:t>24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CD3842-C6BB-1041-83FE-A0804F21E352}" type="slidenum">
              <a:rPr lang="en-US"/>
              <a:pPr/>
              <a:t>25</a:t>
            </a:fld>
            <a:endParaRPr lang="en-U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393D0A-C08B-6E49-BE80-49F4BAD4932B}" type="slidenum">
              <a:rPr lang="en-US"/>
              <a:pPr/>
              <a:t>26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88FD06-8F03-D346-8EF1-17875E21F040}" type="slidenum">
              <a:rPr lang="en-US">
                <a:solidFill>
                  <a:prstClr val="black"/>
                </a:solidFill>
                <a:latin typeface="Calibri"/>
              </a:rPr>
              <a:pPr/>
              <a:t>5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21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64F2F2-1D40-B445-9470-7D09B3F428E5}" type="slidenum">
              <a:rPr lang="en-US">
                <a:solidFill>
                  <a:prstClr val="black"/>
                </a:solidFill>
                <a:latin typeface="Calibri"/>
              </a:rPr>
              <a:pPr/>
              <a:t>6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2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AA883F-A43D-EE4E-8442-989D11FFCA6D}" type="slidenum">
              <a:rPr lang="en-US">
                <a:solidFill>
                  <a:prstClr val="black"/>
                </a:solidFill>
                <a:latin typeface="Calibri"/>
              </a:rPr>
              <a:pPr/>
              <a:t>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31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16EA2E-FE01-7742-8504-28542F3737D1}" type="slidenum">
              <a:rPr lang="en-US">
                <a:solidFill>
                  <a:prstClr val="black"/>
                </a:solidFill>
                <a:latin typeface="Calibri"/>
              </a:rPr>
              <a:pPr/>
              <a:t>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36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997865-CD5E-954F-8695-1914446FA0D6}" type="slidenum">
              <a:rPr lang="en-US">
                <a:solidFill>
                  <a:prstClr val="black"/>
                </a:solidFill>
                <a:latin typeface="Calibri"/>
              </a:rPr>
              <a:pPr/>
              <a:t>9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41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B2557E-DBFC-8C4E-9A1E-948BA996A13B}" type="slidenum">
              <a:rPr lang="en-US">
                <a:solidFill>
                  <a:prstClr val="black"/>
                </a:solidFill>
                <a:latin typeface="Calibri"/>
              </a:rPr>
              <a:pPr/>
              <a:t>10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45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586261-0288-5F44-B4CE-A021997E4830}" type="slidenum">
              <a:rPr lang="en-US">
                <a:solidFill>
                  <a:prstClr val="black"/>
                </a:solidFill>
                <a:latin typeface="Calibri"/>
              </a:rPr>
              <a:pPr/>
              <a:t>11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E74C0-088B-F643-A525-5C5B3B2E0C4A}" type="datetimeFigureOut">
              <a:rPr lang="en-US" smtClean="0"/>
              <a:t>11/13/13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608E-52BF-8E47-A49E-F2F4ACDBC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091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E74C0-088B-F643-A525-5C5B3B2E0C4A}" type="datetimeFigureOut">
              <a:rPr lang="en-US" smtClean="0"/>
              <a:t>11/13/13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608E-52BF-8E47-A49E-F2F4ACDBC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366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E74C0-088B-F643-A525-5C5B3B2E0C4A}" type="datetimeFigureOut">
              <a:rPr lang="en-US" smtClean="0"/>
              <a:t>11/13/13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608E-52BF-8E47-A49E-F2F4ACDBC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6668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  <a:latin typeface="Arial"/>
              <a:ea typeface="ＭＳ Ｐゴシック"/>
              <a:cs typeface="ＭＳ Ｐゴシック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  <a:latin typeface="Arial"/>
              <a:ea typeface="ＭＳ Ｐゴシック"/>
              <a:cs typeface="ＭＳ Ｐゴシック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B06B4A-2D68-E242-8C80-A5A0841C3E55}" type="slidenum">
              <a:rPr lang="en-US">
                <a:solidFill>
                  <a:srgbClr val="000000"/>
                </a:solidFill>
                <a:latin typeface="Arial"/>
                <a:ea typeface="ＭＳ Ｐゴシック"/>
                <a:cs typeface="ＭＳ Ｐゴシック"/>
              </a:rPr>
              <a:pPr/>
              <a:t>‹#›</a:t>
            </a:fld>
            <a:endParaRPr lang="en-US">
              <a:solidFill>
                <a:srgbClr val="000000"/>
              </a:solidFill>
              <a:latin typeface="Arial"/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4919376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  <a:latin typeface="Arial"/>
              <a:ea typeface="ＭＳ Ｐゴシック"/>
              <a:cs typeface="ＭＳ Ｐゴシック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  <a:latin typeface="Arial"/>
              <a:ea typeface="ＭＳ Ｐゴシック"/>
              <a:cs typeface="ＭＳ Ｐゴシック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0EBF31-CF46-7040-8DC4-6214A1A1C86E}" type="slidenum">
              <a:rPr lang="en-US">
                <a:solidFill>
                  <a:srgbClr val="000000"/>
                </a:solidFill>
                <a:latin typeface="Arial"/>
                <a:ea typeface="ＭＳ Ｐゴシック"/>
                <a:cs typeface="ＭＳ Ｐゴシック"/>
              </a:rPr>
              <a:pPr/>
              <a:t>‹#›</a:t>
            </a:fld>
            <a:endParaRPr lang="en-US">
              <a:solidFill>
                <a:srgbClr val="000000"/>
              </a:solidFill>
              <a:latin typeface="Arial"/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085054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  <a:latin typeface="Arial"/>
              <a:ea typeface="ＭＳ Ｐゴシック"/>
              <a:cs typeface="ＭＳ Ｐゴシック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  <a:latin typeface="Arial"/>
              <a:ea typeface="ＭＳ Ｐゴシック"/>
              <a:cs typeface="ＭＳ Ｐゴシック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55D2CF-80FA-A844-A7E3-F8BC70F4D466}" type="slidenum">
              <a:rPr lang="en-US">
                <a:solidFill>
                  <a:srgbClr val="000000"/>
                </a:solidFill>
                <a:latin typeface="Arial"/>
                <a:ea typeface="ＭＳ Ｐゴシック"/>
                <a:cs typeface="ＭＳ Ｐゴシック"/>
              </a:rPr>
              <a:pPr/>
              <a:t>‹#›</a:t>
            </a:fld>
            <a:endParaRPr lang="en-US">
              <a:solidFill>
                <a:srgbClr val="000000"/>
              </a:solidFill>
              <a:latin typeface="Arial"/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7998954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  <a:latin typeface="Arial"/>
              <a:ea typeface="ＭＳ Ｐゴシック"/>
              <a:cs typeface="ＭＳ Ｐゴシック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  <a:latin typeface="Arial"/>
              <a:ea typeface="ＭＳ Ｐゴシック"/>
              <a:cs typeface="ＭＳ Ｐゴシック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8C8113-2BD7-A645-BFE7-12504968C058}" type="slidenum">
              <a:rPr lang="en-US">
                <a:solidFill>
                  <a:srgbClr val="000000"/>
                </a:solidFill>
                <a:latin typeface="Arial"/>
                <a:ea typeface="ＭＳ Ｐゴシック"/>
                <a:cs typeface="ＭＳ Ｐゴシック"/>
              </a:rPr>
              <a:pPr/>
              <a:t>‹#›</a:t>
            </a:fld>
            <a:endParaRPr lang="en-US">
              <a:solidFill>
                <a:srgbClr val="000000"/>
              </a:solidFill>
              <a:latin typeface="Arial"/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2003931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  <a:latin typeface="Arial"/>
              <a:ea typeface="ＭＳ Ｐゴシック"/>
              <a:cs typeface="ＭＳ Ｐゴシック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  <a:latin typeface="Arial"/>
              <a:ea typeface="ＭＳ Ｐゴシック"/>
              <a:cs typeface="ＭＳ Ｐゴシック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C2139D-964D-C04B-8D9D-81530CF1DF73}" type="slidenum">
              <a:rPr lang="en-US">
                <a:solidFill>
                  <a:srgbClr val="000000"/>
                </a:solidFill>
                <a:latin typeface="Arial"/>
                <a:ea typeface="ＭＳ Ｐゴシック"/>
                <a:cs typeface="ＭＳ Ｐゴシック"/>
              </a:rPr>
              <a:pPr/>
              <a:t>‹#›</a:t>
            </a:fld>
            <a:endParaRPr lang="en-US">
              <a:solidFill>
                <a:srgbClr val="000000"/>
              </a:solidFill>
              <a:latin typeface="Arial"/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0221671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  <a:latin typeface="Arial"/>
              <a:ea typeface="ＭＳ Ｐゴシック"/>
              <a:cs typeface="ＭＳ Ｐゴシック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  <a:latin typeface="Arial"/>
              <a:ea typeface="ＭＳ Ｐゴシック"/>
              <a:cs typeface="ＭＳ Ｐゴシック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816ECB-094C-3645-AB7B-134317744111}" type="slidenum">
              <a:rPr lang="en-US">
                <a:solidFill>
                  <a:srgbClr val="000000"/>
                </a:solidFill>
                <a:latin typeface="Arial"/>
                <a:ea typeface="ＭＳ Ｐゴシック"/>
                <a:cs typeface="ＭＳ Ｐゴシック"/>
              </a:rPr>
              <a:pPr/>
              <a:t>‹#›</a:t>
            </a:fld>
            <a:endParaRPr lang="en-US">
              <a:solidFill>
                <a:srgbClr val="000000"/>
              </a:solidFill>
              <a:latin typeface="Arial"/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1418773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  <a:latin typeface="Arial"/>
              <a:ea typeface="ＭＳ Ｐゴシック"/>
              <a:cs typeface="ＭＳ Ｐゴシック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  <a:latin typeface="Arial"/>
              <a:ea typeface="ＭＳ Ｐゴシック"/>
              <a:cs typeface="ＭＳ Ｐゴシック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9E491-A81D-954C-AFB1-744ACBE4C6AD}" type="slidenum">
              <a:rPr lang="en-US">
                <a:solidFill>
                  <a:srgbClr val="000000"/>
                </a:solidFill>
                <a:latin typeface="Arial"/>
                <a:ea typeface="ＭＳ Ｐゴシック"/>
                <a:cs typeface="ＭＳ Ｐゴシック"/>
              </a:rPr>
              <a:pPr/>
              <a:t>‹#›</a:t>
            </a:fld>
            <a:endParaRPr lang="en-US">
              <a:solidFill>
                <a:srgbClr val="000000"/>
              </a:solidFill>
              <a:latin typeface="Arial"/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0427258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  <a:latin typeface="Arial"/>
              <a:ea typeface="ＭＳ Ｐゴシック"/>
              <a:cs typeface="ＭＳ Ｐゴシック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  <a:latin typeface="Arial"/>
              <a:ea typeface="ＭＳ Ｐゴシック"/>
              <a:cs typeface="ＭＳ Ｐゴシック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1E1681-44AA-AD42-8111-BAD051F771D6}" type="slidenum">
              <a:rPr lang="en-US">
                <a:solidFill>
                  <a:srgbClr val="000000"/>
                </a:solidFill>
                <a:latin typeface="Arial"/>
                <a:ea typeface="ＭＳ Ｐゴシック"/>
                <a:cs typeface="ＭＳ Ｐゴシック"/>
              </a:rPr>
              <a:pPr/>
              <a:t>‹#›</a:t>
            </a:fld>
            <a:endParaRPr lang="en-US">
              <a:solidFill>
                <a:srgbClr val="000000"/>
              </a:solidFill>
              <a:latin typeface="Arial"/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75939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E74C0-088B-F643-A525-5C5B3B2E0C4A}" type="datetimeFigureOut">
              <a:rPr lang="en-US" smtClean="0"/>
              <a:t>11/13/13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608E-52BF-8E47-A49E-F2F4ACDBC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3398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  <a:latin typeface="Arial"/>
              <a:ea typeface="ＭＳ Ｐゴシック"/>
              <a:cs typeface="ＭＳ Ｐゴシック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  <a:latin typeface="Arial"/>
              <a:ea typeface="ＭＳ Ｐゴシック"/>
              <a:cs typeface="ＭＳ Ｐゴシック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26210B-B129-AA43-99B1-487781999AEA}" type="slidenum">
              <a:rPr lang="en-US">
                <a:solidFill>
                  <a:srgbClr val="000000"/>
                </a:solidFill>
                <a:latin typeface="Arial"/>
                <a:ea typeface="ＭＳ Ｐゴシック"/>
                <a:cs typeface="ＭＳ Ｐゴシック"/>
              </a:rPr>
              <a:pPr/>
              <a:t>‹#›</a:t>
            </a:fld>
            <a:endParaRPr lang="en-US">
              <a:solidFill>
                <a:srgbClr val="000000"/>
              </a:solidFill>
              <a:latin typeface="Arial"/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5180957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  <a:latin typeface="Arial"/>
              <a:ea typeface="ＭＳ Ｐゴシック"/>
              <a:cs typeface="ＭＳ Ｐゴシック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  <a:latin typeface="Arial"/>
              <a:ea typeface="ＭＳ Ｐゴシック"/>
              <a:cs typeface="ＭＳ Ｐゴシック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F69192-E24F-7543-9294-6A720522CC88}" type="slidenum">
              <a:rPr lang="en-US">
                <a:solidFill>
                  <a:srgbClr val="000000"/>
                </a:solidFill>
                <a:latin typeface="Arial"/>
                <a:ea typeface="ＭＳ Ｐゴシック"/>
                <a:cs typeface="ＭＳ Ｐゴシック"/>
              </a:rPr>
              <a:pPr/>
              <a:t>‹#›</a:t>
            </a:fld>
            <a:endParaRPr lang="en-US">
              <a:solidFill>
                <a:srgbClr val="000000"/>
              </a:solidFill>
              <a:latin typeface="Arial"/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220710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  <a:latin typeface="Arial"/>
              <a:ea typeface="ＭＳ Ｐゴシック"/>
              <a:cs typeface="ＭＳ Ｐゴシック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  <a:latin typeface="Arial"/>
              <a:ea typeface="ＭＳ Ｐゴシック"/>
              <a:cs typeface="ＭＳ Ｐゴシック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7CB3CA-07D1-F64A-BCD1-C6E17D472198}" type="slidenum">
              <a:rPr lang="en-US">
                <a:solidFill>
                  <a:srgbClr val="000000"/>
                </a:solidFill>
                <a:latin typeface="Arial"/>
                <a:ea typeface="ＭＳ Ｐゴシック"/>
                <a:cs typeface="ＭＳ Ｐゴシック"/>
              </a:rPr>
              <a:pPr/>
              <a:t>‹#›</a:t>
            </a:fld>
            <a:endParaRPr lang="en-US">
              <a:solidFill>
                <a:srgbClr val="000000"/>
              </a:solidFill>
              <a:latin typeface="Arial"/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115516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E74C0-088B-F643-A525-5C5B3B2E0C4A}" type="datetimeFigureOut">
              <a:rPr lang="en-US" smtClean="0"/>
              <a:t>11/13/13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608E-52BF-8E47-A49E-F2F4ACDBC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15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E74C0-088B-F643-A525-5C5B3B2E0C4A}" type="datetimeFigureOut">
              <a:rPr lang="en-US" smtClean="0"/>
              <a:t>11/13/13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608E-52BF-8E47-A49E-F2F4ACDBC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409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E74C0-088B-F643-A525-5C5B3B2E0C4A}" type="datetimeFigureOut">
              <a:rPr lang="en-US" smtClean="0"/>
              <a:t>11/13/13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608E-52BF-8E47-A49E-F2F4ACDBC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046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E74C0-088B-F643-A525-5C5B3B2E0C4A}" type="datetimeFigureOut">
              <a:rPr lang="en-US" smtClean="0"/>
              <a:t>11/13/13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608E-52BF-8E47-A49E-F2F4ACDBC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535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E74C0-088B-F643-A525-5C5B3B2E0C4A}" type="datetimeFigureOut">
              <a:rPr lang="en-US" smtClean="0"/>
              <a:t>11/13/13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608E-52BF-8E47-A49E-F2F4ACDBC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454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E74C0-088B-F643-A525-5C5B3B2E0C4A}" type="datetimeFigureOut">
              <a:rPr lang="en-US" smtClean="0"/>
              <a:t>11/13/13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608E-52BF-8E47-A49E-F2F4ACDBC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722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E74C0-088B-F643-A525-5C5B3B2E0C4A}" type="datetimeFigureOut">
              <a:rPr lang="en-US" smtClean="0"/>
              <a:t>11/13/13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608E-52BF-8E47-A49E-F2F4ACDBC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457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E74C0-088B-F643-A525-5C5B3B2E0C4A}" type="datetimeFigureOut">
              <a:rPr lang="en-US" smtClean="0"/>
              <a:t>11/13/13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1608E-52BF-8E47-A49E-F2F4ACDBC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006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fld id="{5C76D971-4CCA-8847-AC60-EB26405BDFB6}" type="slidenum">
              <a:rPr lang="en-US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08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www.youtube.com/watch?v=HEheh1BH34Q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0744"/>
            <a:ext cx="9144000" cy="63865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2887"/>
            <a:ext cx="7772400" cy="1470025"/>
          </a:xfrm>
        </p:spPr>
        <p:txBody>
          <a:bodyPr/>
          <a:lstStyle/>
          <a:p>
            <a:r>
              <a:rPr lang="en-US" dirty="0" err="1" smtClean="0"/>
              <a:t>Brightnesses</a:t>
            </a:r>
            <a:r>
              <a:rPr lang="en-US" dirty="0" smtClean="0"/>
              <a:t>, sizes and motions of stars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719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brightnesses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Brightness depends on three things: distance, temperature, size</a:t>
            </a:r>
          </a:p>
          <a:p>
            <a:r>
              <a:rPr lang="en-US" sz="2400" dirty="0"/>
              <a:t>If we can independently measure two of these, we can use brightness to infer the third</a:t>
            </a:r>
          </a:p>
          <a:p>
            <a:r>
              <a:rPr lang="en-US" sz="2400" dirty="0"/>
              <a:t>Can we measure distances</a:t>
            </a:r>
            <a:r>
              <a:rPr lang="en-US" sz="2400" dirty="0" smtClean="0"/>
              <a:t>? How?</a:t>
            </a:r>
            <a:endParaRPr lang="en-US" sz="2400" dirty="0"/>
          </a:p>
          <a:p>
            <a:pPr lvl="1">
              <a:buFontTx/>
              <a:buNone/>
            </a:pPr>
            <a:r>
              <a:rPr lang="en-US" sz="2000" dirty="0">
                <a:solidFill>
                  <a:srgbClr val="FF0000"/>
                </a:solidFill>
              </a:rPr>
              <a:t>--&gt; PARALLAX</a:t>
            </a:r>
            <a:endParaRPr lang="en-US" sz="2000" dirty="0"/>
          </a:p>
          <a:p>
            <a:r>
              <a:rPr lang="en-US" sz="2400" dirty="0"/>
              <a:t>Can we measure temperatures</a:t>
            </a:r>
            <a:r>
              <a:rPr lang="en-US" sz="2400" dirty="0" smtClean="0"/>
              <a:t>? How?</a:t>
            </a:r>
            <a:endParaRPr lang="en-US" sz="2400" dirty="0"/>
          </a:p>
          <a:p>
            <a:pPr lvl="1">
              <a:buFontTx/>
              <a:buNone/>
            </a:pPr>
            <a:r>
              <a:rPr lang="en-US" sz="2000" dirty="0">
                <a:solidFill>
                  <a:srgbClr val="FF0000"/>
                </a:solidFill>
              </a:rPr>
              <a:t>--&gt; COLOR / ABSORPTION LINES</a:t>
            </a:r>
            <a:endParaRPr lang="en-US" sz="2000" dirty="0"/>
          </a:p>
          <a:p>
            <a:r>
              <a:rPr lang="en-US" sz="2400" dirty="0"/>
              <a:t>--&gt; Use </a:t>
            </a:r>
            <a:r>
              <a:rPr lang="en-US" sz="2400" dirty="0" err="1"/>
              <a:t>brightnesses</a:t>
            </a:r>
            <a:r>
              <a:rPr lang="en-US" sz="2400" dirty="0"/>
              <a:t> to get</a:t>
            </a:r>
            <a:r>
              <a:rPr lang="en-US" sz="2400" dirty="0">
                <a:solidFill>
                  <a:srgbClr val="FF0000"/>
                </a:solidFill>
              </a:rPr>
              <a:t> sizes </a:t>
            </a:r>
            <a:r>
              <a:rPr lang="en-US" sz="2400" dirty="0"/>
              <a:t>of stars</a:t>
            </a:r>
          </a:p>
        </p:txBody>
      </p:sp>
    </p:spTree>
    <p:extLst>
      <p:ext uri="{BB962C8B-B14F-4D97-AF65-F5344CB8AC3E}">
        <p14:creationId xmlns:p14="http://schemas.microsoft.com/office/powerpoint/2010/main" val="619825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Sizes of stars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 can get sizes from </a:t>
            </a:r>
            <a:r>
              <a:rPr lang="en-US" dirty="0" err="1"/>
              <a:t>brightnesses</a:t>
            </a:r>
            <a:r>
              <a:rPr lang="en-US" dirty="0"/>
              <a:t> if you can independently measure distance and temperature</a:t>
            </a:r>
          </a:p>
          <a:p>
            <a:r>
              <a:rPr lang="en-US" dirty="0"/>
              <a:t>Why </a:t>
            </a:r>
            <a:r>
              <a:rPr lang="en-US" dirty="0" smtClean="0"/>
              <a:t>can’t </a:t>
            </a:r>
            <a:r>
              <a:rPr lang="en-US" dirty="0"/>
              <a:t>you just measure the size of a star directly?</a:t>
            </a:r>
          </a:p>
          <a:p>
            <a:pPr lvl="1"/>
            <a:r>
              <a:rPr lang="en-US" dirty="0"/>
              <a:t>Too far away!</a:t>
            </a:r>
          </a:p>
        </p:txBody>
      </p:sp>
    </p:spTree>
    <p:extLst>
      <p:ext uri="{BB962C8B-B14F-4D97-AF65-F5344CB8AC3E}">
        <p14:creationId xmlns:p14="http://schemas.microsoft.com/office/powerpoint/2010/main" val="1850876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Sizes of stars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do you find when you measure sizes of stars?</a:t>
            </a:r>
          </a:p>
          <a:p>
            <a:pPr lvl="1"/>
            <a:r>
              <a:rPr lang="en-US" dirty="0"/>
              <a:t>Stars come in a range of sizes</a:t>
            </a:r>
          </a:p>
          <a:p>
            <a:pPr lvl="1"/>
            <a:r>
              <a:rPr lang="en-US" dirty="0"/>
              <a:t>Sun is intermediate in size</a:t>
            </a:r>
          </a:p>
          <a:p>
            <a:pPr lvl="1"/>
            <a:r>
              <a:rPr lang="en-US" dirty="0"/>
              <a:t>Largest stars are huge</a:t>
            </a:r>
            <a:r>
              <a:rPr lang="en-US" dirty="0" smtClean="0"/>
              <a:t>!</a:t>
            </a:r>
          </a:p>
          <a:p>
            <a:pPr lvl="1"/>
            <a:endParaRPr lang="en-US" dirty="0"/>
          </a:p>
          <a:p>
            <a:r>
              <a:rPr lang="en-US" dirty="0" smtClean="0"/>
              <a:t>Animation: </a:t>
            </a:r>
            <a:r>
              <a:rPr lang="en-US" dirty="0" smtClean="0">
                <a:hlinkClick r:id="rId3"/>
              </a:rPr>
              <a:t>http://</a:t>
            </a:r>
            <a:r>
              <a:rPr lang="en-US" dirty="0" err="1" smtClean="0">
                <a:hlinkClick r:id="rId3"/>
              </a:rPr>
              <a:t>www.youtube.com</a:t>
            </a:r>
            <a:r>
              <a:rPr lang="en-US" dirty="0" smtClean="0">
                <a:hlinkClick r:id="rId3"/>
              </a:rPr>
              <a:t>/</a:t>
            </a:r>
            <a:r>
              <a:rPr lang="en-US" dirty="0" err="1" smtClean="0">
                <a:hlinkClick r:id="rId3"/>
              </a:rPr>
              <a:t>watch?v</a:t>
            </a:r>
            <a:r>
              <a:rPr lang="en-US" dirty="0" smtClean="0">
                <a:hlinkClick r:id="rId3"/>
              </a:rPr>
              <a:t>=HEheh1BH34Q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63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Stellar properties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4224" y="19812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We’ve </a:t>
            </a:r>
            <a:r>
              <a:rPr lang="en-US" sz="2400" dirty="0"/>
              <a:t>learned that stars come in a range of sizes and a range of temperatures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Are they related to each other?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Investigate this using a diagram called a </a:t>
            </a:r>
            <a:r>
              <a:rPr lang="en-US" sz="2400" dirty="0" err="1"/>
              <a:t>Hertzsprung</a:t>
            </a:r>
            <a:r>
              <a:rPr lang="en-US" sz="2400" dirty="0"/>
              <a:t>-Russell (HR) diagram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Plots intrinsic brightness vs. temperature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Most stars found along a line in this diagram --&gt; the </a:t>
            </a:r>
            <a:r>
              <a:rPr lang="en-US" sz="2400" i="1" dirty="0"/>
              <a:t>main sequence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 few are found in other places: what</a:t>
            </a:r>
            <a:r>
              <a:rPr lang="ja-JP" altLang="en-US" sz="2400" dirty="0"/>
              <a:t>’</a:t>
            </a:r>
            <a:r>
              <a:rPr lang="en-US" sz="2400" dirty="0"/>
              <a:t>s different about these?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Why </a:t>
            </a:r>
            <a:r>
              <a:rPr lang="en-US" sz="2400" dirty="0" err="1"/>
              <a:t>aren</a:t>
            </a:r>
            <a:r>
              <a:rPr lang="ja-JP" altLang="en-US" sz="2400" dirty="0"/>
              <a:t>’</a:t>
            </a:r>
            <a:r>
              <a:rPr lang="en-US" sz="2400" dirty="0"/>
              <a:t>t there all combination of temperature and size?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Physics of how stars work</a:t>
            </a:r>
          </a:p>
        </p:txBody>
      </p:sp>
      <p:pic>
        <p:nvPicPr>
          <p:cNvPr id="22532" name="Picture 4" descr="hrdiagra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0384" y="-1588"/>
            <a:ext cx="6481763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437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Measuring motions with light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Still one more thing we can learn about from studying light: something about how objects</a:t>
            </a:r>
            <a:r>
              <a:rPr lang="en-US" i="1" dirty="0"/>
              <a:t> move, </a:t>
            </a:r>
            <a:r>
              <a:rPr lang="en-US" dirty="0"/>
              <a:t>even when they</a:t>
            </a:r>
            <a:r>
              <a:rPr lang="ja-JP" altLang="en-US" dirty="0"/>
              <a:t>’</a:t>
            </a:r>
            <a:r>
              <a:rPr lang="en-US" dirty="0"/>
              <a:t>re so far away we </a:t>
            </a:r>
            <a:r>
              <a:rPr lang="en-US" dirty="0" smtClean="0"/>
              <a:t>don’t </a:t>
            </a:r>
            <a:r>
              <a:rPr lang="en-US" dirty="0"/>
              <a:t>see them change </a:t>
            </a:r>
            <a:r>
              <a:rPr lang="en-US" dirty="0" smtClean="0"/>
              <a:t>position!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The </a:t>
            </a:r>
            <a:r>
              <a:rPr lang="en-US" i="1" dirty="0"/>
              <a:t>Doppler effect </a:t>
            </a:r>
            <a:r>
              <a:rPr lang="en-US" dirty="0"/>
              <a:t>allows you to measure the </a:t>
            </a:r>
            <a:r>
              <a:rPr lang="en-US" i="1" dirty="0"/>
              <a:t>radial</a:t>
            </a:r>
            <a:r>
              <a:rPr lang="en-US" dirty="0"/>
              <a:t> velocity </a:t>
            </a:r>
            <a:r>
              <a:rPr lang="en-US" dirty="0" smtClean="0"/>
              <a:t>component of </a:t>
            </a:r>
            <a:r>
              <a:rPr lang="en-US" dirty="0"/>
              <a:t>an object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Radial velocity is the part of the velocity that is directly towards or away from you</a:t>
            </a:r>
          </a:p>
        </p:txBody>
      </p:sp>
    </p:spTree>
    <p:extLst>
      <p:ext uri="{BB962C8B-B14F-4D97-AF65-F5344CB8AC3E}">
        <p14:creationId xmlns:p14="http://schemas.microsoft.com/office/powerpoint/2010/main" val="2478625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Doppler shift in Astronomy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Expansion of the Universe</a:t>
            </a:r>
          </a:p>
          <a:p>
            <a:r>
              <a:rPr lang="en-US" dirty="0"/>
              <a:t>Detection of dark matter via spiral galaxy rotation curves</a:t>
            </a:r>
          </a:p>
          <a:p>
            <a:r>
              <a:rPr lang="en-US" dirty="0"/>
              <a:t>Masses of stars using binary stars</a:t>
            </a:r>
          </a:p>
          <a:p>
            <a:r>
              <a:rPr lang="en-US" dirty="0" smtClean="0"/>
              <a:t>Many others:</a:t>
            </a:r>
          </a:p>
          <a:p>
            <a:pPr lvl="1"/>
            <a:r>
              <a:rPr lang="en-US" dirty="0" smtClean="0"/>
              <a:t>Detection </a:t>
            </a:r>
            <a:r>
              <a:rPr lang="en-US" dirty="0"/>
              <a:t>of planets around other stars</a:t>
            </a:r>
          </a:p>
        </p:txBody>
      </p:sp>
    </p:spTree>
    <p:extLst>
      <p:ext uri="{BB962C8B-B14F-4D97-AF65-F5344CB8AC3E}">
        <p14:creationId xmlns:p14="http://schemas.microsoft.com/office/powerpoint/2010/main" val="2887511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6640"/>
            <a:ext cx="7772400" cy="1143000"/>
          </a:xfrm>
        </p:spPr>
        <p:txBody>
          <a:bodyPr/>
          <a:lstStyle/>
          <a:p>
            <a:r>
              <a:rPr lang="en-US" dirty="0"/>
              <a:t>Doppler effect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58707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Doppler effect </a:t>
            </a:r>
            <a:r>
              <a:rPr lang="en-US" sz="2800" dirty="0" smtClean="0"/>
              <a:t>occurs </a:t>
            </a:r>
            <a:r>
              <a:rPr lang="en-US" sz="2800" dirty="0"/>
              <a:t>because light has properties of a </a:t>
            </a:r>
            <a:r>
              <a:rPr lang="en-US" sz="2800" i="1" dirty="0"/>
              <a:t>wave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If an object is moving as it emits waves, the observed wavelength will be different from the emitted wavelength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size of the difference depends on how fast the object is </a:t>
            </a:r>
            <a:r>
              <a:rPr lang="en-US" sz="2800" dirty="0" smtClean="0"/>
              <a:t>moving relative to how fast the wave is moving</a:t>
            </a:r>
            <a:endParaRPr lang="en-US" sz="28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For many astronomical objects, shift is quite small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Distinguishing color change from Doppler effect </a:t>
            </a:r>
            <a:r>
              <a:rPr lang="en-US" sz="2800" dirty="0" err="1"/>
              <a:t>vs</a:t>
            </a:r>
            <a:r>
              <a:rPr lang="en-US" sz="2800" dirty="0"/>
              <a:t> color change from temperature or intervening dust:  absorption lines!</a:t>
            </a:r>
          </a:p>
        </p:txBody>
      </p:sp>
      <p:pic>
        <p:nvPicPr>
          <p:cNvPr id="21508" name="Picture 4" descr="doppl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661" y="1369640"/>
            <a:ext cx="8738339" cy="5151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38706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657600"/>
            <a:ext cx="8610600" cy="2819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Locate the absorption line in the bottom spectrum located at a wavelength of about 510 nm. Can you find the same line in the top spectrum, and if so, at what wavelength?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  A. 510nm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  B. 540nm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  C. 610nm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  D. 640nm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  E. can</a:t>
            </a:r>
            <a:r>
              <a:rPr lang="ja-JP" altLang="en-US" sz="2400"/>
              <a:t>’</a:t>
            </a:r>
            <a:r>
              <a:rPr lang="en-US" sz="2400"/>
              <a:t>t find the same line</a:t>
            </a:r>
            <a:endParaRPr lang="en-US" sz="2800"/>
          </a:p>
          <a:p>
            <a:pPr>
              <a:lnSpc>
                <a:spcPct val="90000"/>
              </a:lnSpc>
              <a:buFontTx/>
              <a:buNone/>
            </a:pPr>
            <a:endParaRPr lang="en-US" sz="2800"/>
          </a:p>
        </p:txBody>
      </p:sp>
      <p:pic>
        <p:nvPicPr>
          <p:cNvPr id="6148" name="Picture 4" descr="doppl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0"/>
            <a:ext cx="5164138" cy="3497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54746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657600"/>
            <a:ext cx="7772400" cy="3200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Which object is moving away at the fastest rate?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   A. top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   B. second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   C. third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   D. bottom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   E. can</a:t>
            </a:r>
            <a:r>
              <a:rPr lang="ja-JP" altLang="en-US" sz="2800"/>
              <a:t>’</a:t>
            </a:r>
            <a:r>
              <a:rPr lang="en-US" sz="2800"/>
              <a:t>t tell from information given</a:t>
            </a:r>
          </a:p>
          <a:p>
            <a:pPr>
              <a:lnSpc>
                <a:spcPct val="90000"/>
              </a:lnSpc>
            </a:pPr>
            <a:endParaRPr lang="en-US" sz="2800"/>
          </a:p>
        </p:txBody>
      </p:sp>
      <p:pic>
        <p:nvPicPr>
          <p:cNvPr id="7172" name="Picture 4" descr="doppl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0"/>
            <a:ext cx="5164138" cy="3497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0465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3733800"/>
            <a:ext cx="7772400" cy="31242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/>
              <a:t>The top three represent spectra of galaxies. Remembering what we learned about the expansion of the Universe (!), which galaxy is the farthest away?</a:t>
            </a:r>
          </a:p>
          <a:p>
            <a:pPr>
              <a:buFontTx/>
              <a:buNone/>
            </a:pPr>
            <a:r>
              <a:rPr lang="en-US" sz="2400"/>
              <a:t>   A) top</a:t>
            </a:r>
          </a:p>
          <a:p>
            <a:pPr>
              <a:buFontTx/>
              <a:buNone/>
            </a:pPr>
            <a:r>
              <a:rPr lang="en-US" sz="2400"/>
              <a:t>   B) second</a:t>
            </a:r>
          </a:p>
          <a:p>
            <a:pPr>
              <a:buFontTx/>
              <a:buNone/>
            </a:pPr>
            <a:r>
              <a:rPr lang="en-US" sz="2400"/>
              <a:t>   C) third</a:t>
            </a:r>
          </a:p>
          <a:p>
            <a:pPr>
              <a:buFontTx/>
              <a:buNone/>
            </a:pPr>
            <a:r>
              <a:rPr lang="en-US" sz="2400"/>
              <a:t>   D) can't tell</a:t>
            </a:r>
            <a:r>
              <a:rPr lang="en-US" sz="2800"/>
              <a:t> </a:t>
            </a:r>
          </a:p>
        </p:txBody>
      </p:sp>
      <p:pic>
        <p:nvPicPr>
          <p:cNvPr id="8196" name="Picture 4" descr="doppl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52400"/>
            <a:ext cx="5164138" cy="3497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0674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00"/>
            <a:ext cx="8229600" cy="1143000"/>
          </a:xfrm>
        </p:spPr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8308"/>
            <a:ext cx="8229600" cy="5939692"/>
          </a:xfrm>
        </p:spPr>
        <p:txBody>
          <a:bodyPr>
            <a:normAutofit fontScale="62500" lnSpcReduction="20000"/>
          </a:bodyPr>
          <a:lstStyle/>
          <a:p>
            <a:r>
              <a:rPr lang="en-US" sz="3800" dirty="0" smtClean="0"/>
              <a:t>Canvas assignment due Friday</a:t>
            </a:r>
          </a:p>
          <a:p>
            <a:r>
              <a:rPr lang="en-US" sz="3800" dirty="0" smtClean="0"/>
              <a:t>Project</a:t>
            </a:r>
            <a:r>
              <a:rPr lang="en-US" sz="3800" dirty="0" smtClean="0"/>
              <a:t>: due </a:t>
            </a:r>
            <a:r>
              <a:rPr lang="en-US" sz="3800" dirty="0" smtClean="0"/>
              <a:t>Friday 11/21</a:t>
            </a:r>
            <a:endParaRPr lang="en-US" sz="3800" dirty="0" smtClean="0"/>
          </a:p>
          <a:p>
            <a:r>
              <a:rPr lang="en-US" sz="3800" dirty="0" smtClean="0"/>
              <a:t>Campus </a:t>
            </a:r>
            <a:r>
              <a:rPr lang="en-US" sz="3800" dirty="0" smtClean="0"/>
              <a:t>observatory</a:t>
            </a:r>
          </a:p>
          <a:p>
            <a:r>
              <a:rPr lang="en-US" sz="3800" dirty="0" smtClean="0"/>
              <a:t>Emission </a:t>
            </a:r>
            <a:r>
              <a:rPr lang="en-US" sz="3800" dirty="0" smtClean="0"/>
              <a:t>and absorption lines</a:t>
            </a:r>
          </a:p>
          <a:p>
            <a:pPr lvl="1"/>
            <a:r>
              <a:rPr lang="en-US" sz="3800" dirty="0" smtClean="0"/>
              <a:t>Arise from low density gases, where structure of atoms becomes important</a:t>
            </a:r>
          </a:p>
          <a:p>
            <a:pPr lvl="1"/>
            <a:r>
              <a:rPr lang="en-US" sz="3800" dirty="0" smtClean="0"/>
              <a:t>Electrons in atoms have discrete (quantized) energy levels, leading to distinct colors that they can emit or absorb</a:t>
            </a:r>
          </a:p>
          <a:p>
            <a:pPr lvl="1"/>
            <a:r>
              <a:rPr lang="en-US" sz="3800" dirty="0" smtClean="0"/>
              <a:t>This leads to emission and absorption line </a:t>
            </a:r>
            <a:r>
              <a:rPr lang="en-US" sz="3800" dirty="0" err="1" smtClean="0"/>
              <a:t>specta</a:t>
            </a:r>
            <a:endParaRPr lang="en-US" sz="3800" dirty="0" smtClean="0"/>
          </a:p>
          <a:p>
            <a:pPr lvl="2"/>
            <a:r>
              <a:rPr lang="en-US" sz="3800" dirty="0" smtClean="0"/>
              <a:t>Emission from hot gases where electrons are excited to higher energy levels and spontaneously fall to lower levels, emitting light in the process</a:t>
            </a:r>
          </a:p>
          <a:p>
            <a:pPr lvl="2"/>
            <a:r>
              <a:rPr lang="en-US" sz="3800" dirty="0" smtClean="0"/>
              <a:t>Absorption from cooler gases in front of continuum source, where discrete colors are absorbed by atoms</a:t>
            </a:r>
          </a:p>
          <a:p>
            <a:pPr lvl="1"/>
            <a:r>
              <a:rPr lang="en-US" sz="3800" dirty="0" smtClean="0"/>
              <a:t>From emission and absorption lines, get composition of objects and also their temperature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586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Doppler shift with sound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Doppler effect occurs for any physical phenomenon that involves waves</a:t>
            </a:r>
          </a:p>
          <a:p>
            <a:pPr>
              <a:lnSpc>
                <a:spcPct val="90000"/>
              </a:lnSpc>
            </a:pPr>
            <a:r>
              <a:rPr lang="en-US"/>
              <a:t>Sound is an everyday example!</a:t>
            </a:r>
          </a:p>
          <a:p>
            <a:pPr>
              <a:lnSpc>
                <a:spcPct val="90000"/>
              </a:lnSpc>
            </a:pPr>
            <a:r>
              <a:rPr lang="en-US"/>
              <a:t>For sound, wavelength of sound wave corresponds to pitch</a:t>
            </a:r>
          </a:p>
          <a:p>
            <a:pPr>
              <a:lnSpc>
                <a:spcPct val="90000"/>
              </a:lnSpc>
            </a:pPr>
            <a:r>
              <a:rPr lang="en-US"/>
              <a:t>Pitch of an object moving towards or away from you will sound different than when object is stationary</a:t>
            </a:r>
          </a:p>
        </p:txBody>
      </p:sp>
      <p:pic>
        <p:nvPicPr>
          <p:cNvPr id="9220" name="Picture 4" descr="dopplersou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828800"/>
            <a:ext cx="6973888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5559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Radial vs. transverse velocity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Doppler shift is great, but it doesn</a:t>
            </a:r>
            <a:r>
              <a:rPr lang="ja-JP" altLang="en-US" sz="2800"/>
              <a:t>’</a:t>
            </a:r>
            <a:r>
              <a:rPr lang="en-US" sz="2800"/>
              <a:t>t tell us everything about the motion of an object, only the radial component</a:t>
            </a:r>
          </a:p>
          <a:p>
            <a:pPr>
              <a:lnSpc>
                <a:spcPct val="90000"/>
              </a:lnSpc>
            </a:pPr>
            <a:r>
              <a:rPr lang="en-US" sz="2800"/>
              <a:t>Sideways/transverse motion is actually harder to detect, because objects are so far away</a:t>
            </a:r>
          </a:p>
          <a:p>
            <a:pPr>
              <a:lnSpc>
                <a:spcPct val="90000"/>
              </a:lnSpc>
            </a:pPr>
            <a:r>
              <a:rPr lang="en-US" sz="2800"/>
              <a:t>New satellites are in preparation that will measure sufficiently accurate positions to measure these velocities for millions of stars in our galaxy</a:t>
            </a:r>
          </a:p>
          <a:p>
            <a:pPr>
              <a:lnSpc>
                <a:spcPct val="90000"/>
              </a:lnSpc>
            </a:pPr>
            <a:r>
              <a:rPr lang="en-US" sz="2800"/>
              <a:t>Combined total velocities will provide much improved model of motions in the galaxy</a:t>
            </a:r>
          </a:p>
        </p:txBody>
      </p:sp>
    </p:spTree>
    <p:extLst>
      <p:ext uri="{BB962C8B-B14F-4D97-AF65-F5344CB8AC3E}">
        <p14:creationId xmlns:p14="http://schemas.microsoft.com/office/powerpoint/2010/main" val="1747688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7772400" cy="4114800"/>
          </a:xfrm>
        </p:spPr>
        <p:txBody>
          <a:bodyPr/>
          <a:lstStyle/>
          <a:p>
            <a:pPr marL="812800" indent="-812800">
              <a:buFontTx/>
              <a:buAutoNum type="romanUcPeriod"/>
            </a:pPr>
            <a:r>
              <a:rPr lang="en-US" sz="2800" dirty="0"/>
              <a:t>Science and Astronomy</a:t>
            </a:r>
          </a:p>
          <a:p>
            <a:pPr marL="812800" indent="-812800">
              <a:buFontTx/>
              <a:buAutoNum type="romanUcPeriod"/>
            </a:pPr>
            <a:r>
              <a:rPr lang="en-US" sz="2800" dirty="0"/>
              <a:t>Overview of the Universe</a:t>
            </a:r>
          </a:p>
          <a:p>
            <a:pPr marL="812800" indent="-812800">
              <a:buFontTx/>
              <a:buAutoNum type="romanUcPeriod"/>
            </a:pPr>
            <a:r>
              <a:rPr lang="en-US" sz="2800" dirty="0"/>
              <a:t>Astronomy by Eye: Motions in the Sky</a:t>
            </a:r>
          </a:p>
          <a:p>
            <a:pPr marL="812800" indent="-812800">
              <a:buFontTx/>
              <a:buAutoNum type="romanUcPeriod"/>
            </a:pPr>
            <a:r>
              <a:rPr lang="en-US" sz="2800" dirty="0"/>
              <a:t>The Physical Basis of Astronomy: Gravity and Light</a:t>
            </a:r>
          </a:p>
          <a:p>
            <a:pPr marL="1168400" lvl="1" indent="-711200">
              <a:buFont typeface="Arial" charset="0"/>
              <a:buNone/>
            </a:pPr>
            <a:r>
              <a:rPr lang="en-US" sz="2400" dirty="0"/>
              <a:t>Summary: </a:t>
            </a:r>
            <a:r>
              <a:rPr lang="ja-JP" altLang="en-US" sz="2400" dirty="0" smtClean="0"/>
              <a:t>“</a:t>
            </a:r>
            <a:r>
              <a:rPr lang="en-US" sz="2400" dirty="0"/>
              <a:t>How do we know?</a:t>
            </a:r>
            <a:r>
              <a:rPr lang="ja-JP" altLang="en-US" sz="2400" dirty="0" smtClean="0"/>
              <a:t>”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325387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r>
              <a:rPr lang="en-US" dirty="0"/>
              <a:t>How can we measure masses of stars?</a:t>
            </a:r>
          </a:p>
          <a:p>
            <a:pPr marL="609600" indent="-609600">
              <a:buFontTx/>
              <a:buAutoNum type="alphaUcPeriod"/>
            </a:pPr>
            <a:r>
              <a:rPr lang="en-US" dirty="0"/>
              <a:t>Studying the continuous spectrum of stars</a:t>
            </a:r>
          </a:p>
          <a:p>
            <a:pPr marL="609600" indent="-609600">
              <a:buFontTx/>
              <a:buAutoNum type="alphaUcPeriod"/>
            </a:pPr>
            <a:r>
              <a:rPr lang="en-US" dirty="0"/>
              <a:t>Studying absorption lines in stars</a:t>
            </a:r>
          </a:p>
          <a:p>
            <a:pPr marL="609600" indent="-609600">
              <a:buFontTx/>
              <a:buAutoNum type="alphaUcPeriod"/>
            </a:pPr>
            <a:r>
              <a:rPr lang="en-US" dirty="0"/>
              <a:t>Studying binary star orbits</a:t>
            </a:r>
          </a:p>
          <a:p>
            <a:pPr marL="609600" indent="-609600">
              <a:buFontTx/>
              <a:buAutoNum type="alphaUcPeriod"/>
            </a:pPr>
            <a:r>
              <a:rPr lang="en-US" dirty="0"/>
              <a:t>Studying the </a:t>
            </a:r>
            <a:r>
              <a:rPr lang="en-US" dirty="0" err="1"/>
              <a:t>brightnesses</a:t>
            </a:r>
            <a:r>
              <a:rPr lang="en-US" dirty="0"/>
              <a:t> of stars</a:t>
            </a:r>
          </a:p>
          <a:p>
            <a:pPr marL="609600" indent="-609600">
              <a:buFontTx/>
              <a:buAutoNum type="alphaUcPeriod"/>
            </a:pPr>
            <a:r>
              <a:rPr lang="en-US" dirty="0"/>
              <a:t>Only by estimation</a:t>
            </a:r>
          </a:p>
          <a:p>
            <a:pPr marL="609600" indent="-609600">
              <a:buFontTx/>
              <a:buAutoNum type="alphaU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954534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004277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dirty="0"/>
              <a:t>How can we measure compositions of stars?</a:t>
            </a:r>
          </a:p>
          <a:p>
            <a:pPr marL="609600" indent="-609600">
              <a:buFontTx/>
              <a:buAutoNum type="alphaUcPeriod"/>
            </a:pPr>
            <a:r>
              <a:rPr lang="en-US" dirty="0"/>
              <a:t>Studying the continuous spectrum of stars</a:t>
            </a:r>
          </a:p>
          <a:p>
            <a:pPr marL="609600" indent="-609600">
              <a:buFontTx/>
              <a:buAutoNum type="alphaUcPeriod"/>
            </a:pPr>
            <a:r>
              <a:rPr lang="en-US" dirty="0"/>
              <a:t>Studying </a:t>
            </a:r>
            <a:r>
              <a:rPr lang="en-US" dirty="0" err="1"/>
              <a:t>absoprtion</a:t>
            </a:r>
            <a:r>
              <a:rPr lang="en-US" dirty="0"/>
              <a:t> lines in stars</a:t>
            </a:r>
          </a:p>
          <a:p>
            <a:pPr marL="609600" indent="-609600">
              <a:buFontTx/>
              <a:buAutoNum type="alphaUcPeriod"/>
            </a:pPr>
            <a:r>
              <a:rPr lang="en-US" dirty="0"/>
              <a:t>Studying binary star orbits</a:t>
            </a:r>
          </a:p>
          <a:p>
            <a:pPr marL="609600" indent="-609600">
              <a:buFontTx/>
              <a:buAutoNum type="alphaUcPeriod"/>
            </a:pPr>
            <a:r>
              <a:rPr lang="en-US" dirty="0"/>
              <a:t>Studying the </a:t>
            </a:r>
            <a:r>
              <a:rPr lang="en-US" dirty="0" err="1"/>
              <a:t>brightnesses</a:t>
            </a:r>
            <a:r>
              <a:rPr lang="en-US" dirty="0"/>
              <a:t> of stars</a:t>
            </a:r>
          </a:p>
          <a:p>
            <a:pPr marL="609600" indent="-609600">
              <a:buFontTx/>
              <a:buAutoNum type="alphaUcPeriod"/>
            </a:pPr>
            <a:r>
              <a:rPr lang="en-US" dirty="0"/>
              <a:t>Only by estimation</a:t>
            </a:r>
          </a:p>
          <a:p>
            <a:pPr marL="609600" indent="-609600">
              <a:buFontTx/>
              <a:buAutoNum type="alphaU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59222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dirty="0"/>
              <a:t>How can we measure temperatures of stars?</a:t>
            </a:r>
          </a:p>
          <a:p>
            <a:pPr marL="609600" indent="-609600">
              <a:buFontTx/>
              <a:buAutoNum type="alphaUcPeriod"/>
            </a:pPr>
            <a:r>
              <a:rPr lang="en-US" dirty="0"/>
              <a:t>Studying the continuous spectrum of stars</a:t>
            </a:r>
          </a:p>
          <a:p>
            <a:pPr marL="609600" indent="-609600">
              <a:buFontTx/>
              <a:buAutoNum type="alphaUcPeriod"/>
            </a:pPr>
            <a:r>
              <a:rPr lang="en-US" dirty="0"/>
              <a:t>Studying absorption lines in stars</a:t>
            </a:r>
          </a:p>
          <a:p>
            <a:pPr marL="609600" indent="-609600">
              <a:buFontTx/>
              <a:buAutoNum type="alphaUcPeriod"/>
            </a:pPr>
            <a:r>
              <a:rPr lang="en-US" dirty="0"/>
              <a:t>Studying binary star orbits</a:t>
            </a:r>
          </a:p>
          <a:p>
            <a:pPr marL="609600" indent="-609600">
              <a:buFontTx/>
              <a:buAutoNum type="alphaUcPeriod"/>
            </a:pPr>
            <a:r>
              <a:rPr lang="en-US" dirty="0"/>
              <a:t>Studying the </a:t>
            </a:r>
            <a:r>
              <a:rPr lang="en-US" dirty="0" err="1"/>
              <a:t>brightnesses</a:t>
            </a:r>
            <a:r>
              <a:rPr lang="en-US" dirty="0"/>
              <a:t> of stars</a:t>
            </a:r>
          </a:p>
          <a:p>
            <a:pPr marL="609600" indent="-609600">
              <a:buFontTx/>
              <a:buAutoNum type="alphaUcPeriod"/>
            </a:pPr>
            <a:r>
              <a:rPr lang="en-US" dirty="0"/>
              <a:t>Only by estimation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18332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297354"/>
            <a:ext cx="77724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dirty="0"/>
              <a:t>How can we measure sizes of stars?</a:t>
            </a:r>
          </a:p>
          <a:p>
            <a:pPr marL="609600" indent="-609600">
              <a:buFontTx/>
              <a:buAutoNum type="alphaUcPeriod"/>
            </a:pPr>
            <a:r>
              <a:rPr lang="en-US" dirty="0"/>
              <a:t>Studying the continuous spectrum of stars</a:t>
            </a:r>
          </a:p>
          <a:p>
            <a:pPr marL="609600" indent="-609600">
              <a:buFontTx/>
              <a:buAutoNum type="alphaUcPeriod"/>
            </a:pPr>
            <a:r>
              <a:rPr lang="en-US" dirty="0"/>
              <a:t>Studying absorption lines in stars</a:t>
            </a:r>
          </a:p>
          <a:p>
            <a:pPr marL="609600" indent="-609600">
              <a:buFontTx/>
              <a:buAutoNum type="alphaUcPeriod"/>
            </a:pPr>
            <a:r>
              <a:rPr lang="en-US" dirty="0"/>
              <a:t>Studying binary star orbits</a:t>
            </a:r>
          </a:p>
          <a:p>
            <a:pPr marL="609600" indent="-609600">
              <a:buFontTx/>
              <a:buAutoNum type="alphaUcPeriod"/>
            </a:pPr>
            <a:r>
              <a:rPr lang="en-US" dirty="0"/>
              <a:t>Studying the </a:t>
            </a:r>
            <a:r>
              <a:rPr lang="en-US" dirty="0" err="1"/>
              <a:t>brightnesses</a:t>
            </a:r>
            <a:r>
              <a:rPr lang="en-US" dirty="0"/>
              <a:t> of stars</a:t>
            </a:r>
          </a:p>
          <a:p>
            <a:pPr marL="609600" indent="-609600">
              <a:buFontTx/>
              <a:buAutoNum type="alphaUcPeriod"/>
            </a:pPr>
            <a:r>
              <a:rPr lang="en-US" dirty="0"/>
              <a:t>Only by estimation</a:t>
            </a:r>
          </a:p>
          <a:p>
            <a:pPr marL="609600" indent="-609600">
              <a:buFontTx/>
              <a:buAutoNum type="alphaU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56006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Brightnesses of objects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We</a:t>
            </a:r>
            <a:r>
              <a:rPr lang="ja-JP" altLang="en-US" sz="2400" dirty="0"/>
              <a:t>’</a:t>
            </a:r>
            <a:r>
              <a:rPr lang="en-US" sz="2400" dirty="0" err="1"/>
              <a:t>ve</a:t>
            </a:r>
            <a:r>
              <a:rPr lang="en-US" sz="2400" dirty="0"/>
              <a:t> talked about spectra of objects and what you can learn from it, but not much about total </a:t>
            </a:r>
            <a:r>
              <a:rPr lang="en-US" sz="2400" dirty="0" err="1"/>
              <a:t>brightnesses</a:t>
            </a:r>
            <a:r>
              <a:rPr lang="en-US" sz="2400" dirty="0"/>
              <a:t> of objects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This is because brightness depends on multiple things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One primary issue is DISTANCE to the object: more distant objects are </a:t>
            </a:r>
            <a:r>
              <a:rPr lang="en-US" sz="2400" dirty="0" smtClean="0"/>
              <a:t>fainter (inverse square law)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However, one only needs to look at a star cluster to realize this </a:t>
            </a:r>
            <a:r>
              <a:rPr lang="en-US" sz="2400" dirty="0" smtClean="0"/>
              <a:t>isn’t </a:t>
            </a:r>
            <a:r>
              <a:rPr lang="en-US" sz="2400" dirty="0"/>
              <a:t>the whole story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pic>
        <p:nvPicPr>
          <p:cNvPr id="3076" name="Picture 4" descr="ngc290_hs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339" y="953784"/>
            <a:ext cx="7173913" cy="5380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3919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4038600"/>
            <a:ext cx="7772400" cy="25146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/>
              <a:t>Why do the stars in the cluster have different colors?</a:t>
            </a:r>
          </a:p>
          <a:p>
            <a:pPr>
              <a:buFontTx/>
              <a:buNone/>
            </a:pPr>
            <a:r>
              <a:rPr lang="en-US" sz="2400"/>
              <a:t>	A. they are made of different things</a:t>
            </a:r>
          </a:p>
          <a:p>
            <a:pPr>
              <a:buFontTx/>
              <a:buNone/>
            </a:pPr>
            <a:r>
              <a:rPr lang="en-US" sz="2400"/>
              <a:t>	B. they have different temperatures</a:t>
            </a:r>
          </a:p>
          <a:p>
            <a:pPr>
              <a:buFontTx/>
              <a:buNone/>
            </a:pPr>
            <a:r>
              <a:rPr lang="en-US" sz="2400"/>
              <a:t>	C. they have different amounts of intervening dust</a:t>
            </a:r>
          </a:p>
          <a:p>
            <a:pPr>
              <a:buFontTx/>
              <a:buNone/>
            </a:pPr>
            <a:r>
              <a:rPr lang="en-US" sz="2400"/>
              <a:t>	D. they are at different distances</a:t>
            </a:r>
            <a:endParaRPr lang="en-US" sz="2000"/>
          </a:p>
        </p:txBody>
      </p:sp>
      <p:pic>
        <p:nvPicPr>
          <p:cNvPr id="6147" name="Picture 3" descr="ngc290_hs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04800"/>
            <a:ext cx="4811713" cy="3608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4869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Brightnesses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 fact, brightnesses depend on three things</a:t>
            </a:r>
          </a:p>
          <a:p>
            <a:pPr lvl="1"/>
            <a:r>
              <a:rPr lang="en-US"/>
              <a:t>Distance</a:t>
            </a:r>
          </a:p>
          <a:p>
            <a:pPr lvl="1"/>
            <a:r>
              <a:rPr lang="en-US"/>
              <a:t>Temperature: hotter objects are brighter</a:t>
            </a:r>
          </a:p>
          <a:p>
            <a:pPr lvl="1"/>
            <a:r>
              <a:rPr lang="en-US"/>
              <a:t>Size: bigger objects are brighter</a:t>
            </a:r>
          </a:p>
        </p:txBody>
      </p:sp>
      <p:pic>
        <p:nvPicPr>
          <p:cNvPr id="8196" name="Picture 4" descr="blackbodi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590800"/>
            <a:ext cx="7164388" cy="387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057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819400"/>
            <a:ext cx="7772400" cy="32766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Consider stars A and B (both at the same distance). Which of the following is true?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    A) A is brighter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    B) B is brighter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    C) A and B same brightness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    D) can't tell relative brightnesses of A and B from information given </a:t>
            </a:r>
          </a:p>
        </p:txBody>
      </p:sp>
      <p:pic>
        <p:nvPicPr>
          <p:cNvPr id="10243" name="Picture 3" descr="star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533400"/>
            <a:ext cx="6016625" cy="1649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9249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23622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/>
              <a:t>Consider stars B and D (both at the same color/temperature). Which of the following is true?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   A) B is brighter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   B) D is brighter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   C) B and D same brightness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   D) can't tell relative brightnesses of B and D from information given </a:t>
            </a:r>
          </a:p>
        </p:txBody>
      </p:sp>
      <p:pic>
        <p:nvPicPr>
          <p:cNvPr id="12291" name="Picture 3" descr="star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533400"/>
            <a:ext cx="6016625" cy="1649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3471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3733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en-US" sz="280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Consider stars A and C. Which of the following is true?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   A) A is brighter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   B) C is brighter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   C) A and C same brightness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   D) can't tell relative brightnesses of A and C from information given </a:t>
            </a:r>
          </a:p>
        </p:txBody>
      </p:sp>
      <p:pic>
        <p:nvPicPr>
          <p:cNvPr id="14339" name="Picture 3" descr="star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533400"/>
            <a:ext cx="6016625" cy="1649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6911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7772400" cy="36576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en-US" sz="280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Consider stars C and D. Which of the following is true?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   A) C is brighter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   B) D is brighter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   C) C and D are the same brightness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   D) can't tell relative brightnesses of C and D from information given </a:t>
            </a:r>
          </a:p>
        </p:txBody>
      </p:sp>
      <p:pic>
        <p:nvPicPr>
          <p:cNvPr id="16387" name="Picture 3" descr="star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533400"/>
            <a:ext cx="6016625" cy="1649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7937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5520</TotalTime>
  <Words>1283</Words>
  <Application>Microsoft Macintosh PowerPoint</Application>
  <PresentationFormat>On-screen Show (4:3)</PresentationFormat>
  <Paragraphs>173</Paragraphs>
  <Slides>26</Slides>
  <Notes>24</Notes>
  <HiddenSlides>13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Office Theme</vt:lpstr>
      <vt:lpstr>Blank Presentation</vt:lpstr>
      <vt:lpstr>Brightnesses, sizes and motions of stars </vt:lpstr>
      <vt:lpstr>Recap</vt:lpstr>
      <vt:lpstr>Brightnesses of objects</vt:lpstr>
      <vt:lpstr>PowerPoint Presentation</vt:lpstr>
      <vt:lpstr>Brightnesses</vt:lpstr>
      <vt:lpstr>PowerPoint Presentation</vt:lpstr>
      <vt:lpstr>PowerPoint Presentation</vt:lpstr>
      <vt:lpstr>PowerPoint Presentation</vt:lpstr>
      <vt:lpstr>PowerPoint Presentation</vt:lpstr>
      <vt:lpstr>Using brightnesses</vt:lpstr>
      <vt:lpstr>Sizes of stars</vt:lpstr>
      <vt:lpstr>Sizes of stars</vt:lpstr>
      <vt:lpstr>Stellar properties</vt:lpstr>
      <vt:lpstr>Measuring motions with light</vt:lpstr>
      <vt:lpstr>Doppler shift in Astronomy</vt:lpstr>
      <vt:lpstr>Doppler effect</vt:lpstr>
      <vt:lpstr>PowerPoint Presentation</vt:lpstr>
      <vt:lpstr>PowerPoint Presentation</vt:lpstr>
      <vt:lpstr>PowerPoint Presentation</vt:lpstr>
      <vt:lpstr>Doppler shift with sound</vt:lpstr>
      <vt:lpstr>Radial vs. transverse velocity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New Mexico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 Holtzman</dc:creator>
  <cp:lastModifiedBy>Jon Holtzman</cp:lastModifiedBy>
  <cp:revision>17</cp:revision>
  <dcterms:created xsi:type="dcterms:W3CDTF">2012-04-24T15:50:15Z</dcterms:created>
  <dcterms:modified xsi:type="dcterms:W3CDTF">2013-11-15T13:22:49Z</dcterms:modified>
</cp:coreProperties>
</file>