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43"/>
  </p:notesMasterIdLst>
  <p:sldIdLst>
    <p:sldId id="290" r:id="rId4"/>
    <p:sldId id="269" r:id="rId5"/>
    <p:sldId id="295" r:id="rId6"/>
    <p:sldId id="296" r:id="rId7"/>
    <p:sldId id="303" r:id="rId8"/>
    <p:sldId id="297" r:id="rId9"/>
    <p:sldId id="298" r:id="rId10"/>
    <p:sldId id="299" r:id="rId11"/>
    <p:sldId id="300" r:id="rId12"/>
    <p:sldId id="301" r:id="rId13"/>
    <p:sldId id="302" r:id="rId14"/>
    <p:sldId id="292" r:id="rId15"/>
    <p:sldId id="293" r:id="rId16"/>
    <p:sldId id="294" r:id="rId17"/>
    <p:sldId id="257" r:id="rId18"/>
    <p:sldId id="258" r:id="rId19"/>
    <p:sldId id="259" r:id="rId20"/>
    <p:sldId id="260" r:id="rId21"/>
    <p:sldId id="261" r:id="rId22"/>
    <p:sldId id="262" r:id="rId23"/>
    <p:sldId id="263" r:id="rId24"/>
    <p:sldId id="270" r:id="rId25"/>
    <p:sldId id="291" r:id="rId26"/>
    <p:sldId id="272" r:id="rId27"/>
    <p:sldId id="264" r:id="rId28"/>
    <p:sldId id="265" r:id="rId29"/>
    <p:sldId id="266" r:id="rId30"/>
    <p:sldId id="271" r:id="rId31"/>
    <p:sldId id="276" r:id="rId32"/>
    <p:sldId id="278" r:id="rId33"/>
    <p:sldId id="279" r:id="rId34"/>
    <p:sldId id="280" r:id="rId35"/>
    <p:sldId id="281" r:id="rId36"/>
    <p:sldId id="282" r:id="rId37"/>
    <p:sldId id="283" r:id="rId38"/>
    <p:sldId id="284" r:id="rId39"/>
    <p:sldId id="285" r:id="rId40"/>
    <p:sldId id="286" r:id="rId41"/>
    <p:sldId id="28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96" y="-5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3CEB47-D490-ED49-9AE7-5814D4119F55}" type="datetimeFigureOut">
              <a:rPr lang="en-US" smtClean="0"/>
              <a:t>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28F735-32F2-6C49-B098-806D120D2BF7}" type="slidenum">
              <a:rPr lang="en-US" smtClean="0"/>
              <a:t>‹#›</a:t>
            </a:fld>
            <a:endParaRPr lang="en-US"/>
          </a:p>
        </p:txBody>
      </p:sp>
    </p:spTree>
    <p:extLst>
      <p:ext uri="{BB962C8B-B14F-4D97-AF65-F5344CB8AC3E}">
        <p14:creationId xmlns:p14="http://schemas.microsoft.com/office/powerpoint/2010/main" val="6258311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FC2E16-31E0-9F4D-8621-E47D7D04E16B}" type="slidenum">
              <a:rPr lang="en-US">
                <a:solidFill>
                  <a:prstClr val="black"/>
                </a:solidFill>
              </a:rPr>
              <a:pPr/>
              <a:t>1</a:t>
            </a:fld>
            <a:endParaRPr lang="en-US">
              <a:solidFill>
                <a:prstClr val="black"/>
              </a:solidFill>
            </a:endParaRPr>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7AE2AA-2A88-C54E-8920-76115176DD66}" type="slidenum">
              <a:rPr lang="en-US">
                <a:solidFill>
                  <a:prstClr val="black"/>
                </a:solidFill>
              </a:rPr>
              <a:pPr/>
              <a:t>10</a:t>
            </a:fld>
            <a:endParaRPr lang="en-US">
              <a:solidFill>
                <a:prstClr val="black"/>
              </a:solidFill>
            </a:endParaRPr>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FA454-1111-C54A-B90A-312EFD9E57AB}" type="slidenum">
              <a:rPr lang="en-US">
                <a:solidFill>
                  <a:prstClr val="black"/>
                </a:solidFill>
              </a:rPr>
              <a:pPr/>
              <a:t>11</a:t>
            </a:fld>
            <a:endParaRPr lang="en-US">
              <a:solidFill>
                <a:prstClr val="black"/>
              </a:solidFill>
            </a:endParaRPr>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C955FA-509B-AE42-B94D-31B2EFCF8C48}" type="slidenum">
              <a:rPr lang="en-US"/>
              <a:pPr/>
              <a:t>15</a:t>
            </a:fld>
            <a:endParaRPr lang="en-US"/>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51FD7-8B1C-8745-8355-B2ACA5480F0D}" type="slidenum">
              <a:rPr lang="en-US"/>
              <a:pPr/>
              <a:t>16</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288BB6-836E-9A49-8E02-A0415886D4E7}" type="slidenum">
              <a:rPr lang="en-US"/>
              <a:pPr/>
              <a:t>17</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5723B1-9C79-F148-8B98-1CE70F3606AD}" type="slidenum">
              <a:rPr lang="en-US"/>
              <a:pPr/>
              <a:t>18</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0A22D8-D85C-8844-A77C-DD0E1EBC3647}" type="slidenum">
              <a:rPr lang="en-US"/>
              <a:pPr/>
              <a:t>19</a:t>
            </a:fld>
            <a:endParaRPr lang="en-US"/>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0EF23-0558-2C49-84FF-3C68FA8E53D0}" type="slidenum">
              <a:rPr lang="en-US"/>
              <a:pPr/>
              <a:t>20</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85F59-4097-994D-BE5D-6C24412A97DB}" type="slidenum">
              <a:rPr lang="en-US"/>
              <a:pPr/>
              <a:t>21</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D7272-B2DA-3448-9FA9-BF32620E5317}" type="slidenum">
              <a:rPr lang="en-US">
                <a:solidFill>
                  <a:prstClr val="black"/>
                </a:solidFill>
              </a:rPr>
              <a:pPr/>
              <a:t>22</a:t>
            </a:fld>
            <a:endParaRPr lang="en-US">
              <a:solidFill>
                <a:prstClr val="black"/>
              </a:solidFill>
            </a:endParaRPr>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F9F5F1-F779-B141-A20B-4FDA3B76D516}" type="slidenum">
              <a:rPr lang="en-US">
                <a:solidFill>
                  <a:prstClr val="black"/>
                </a:solidFill>
              </a:rPr>
              <a:pPr/>
              <a:t>2</a:t>
            </a:fld>
            <a:endParaRPr lang="en-US">
              <a:solidFill>
                <a:prstClr val="black"/>
              </a:solidFill>
            </a:endParaRPr>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85F59-4097-994D-BE5D-6C24412A97DB}" type="slidenum">
              <a:rPr lang="en-US"/>
              <a:pPr/>
              <a:t>23</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53298-1ECF-6A45-A08A-FAE85C024D66}" type="slidenum">
              <a:rPr lang="en-US">
                <a:solidFill>
                  <a:prstClr val="black"/>
                </a:solidFill>
              </a:rPr>
              <a:pPr/>
              <a:t>24</a:t>
            </a:fld>
            <a:endParaRPr lang="en-US">
              <a:solidFill>
                <a:prstClr val="black"/>
              </a:solidFill>
            </a:endParaRPr>
          </a:p>
        </p:txBody>
      </p:sp>
      <p:sp>
        <p:nvSpPr>
          <p:cNvPr id="7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77D44-0679-2C41-ADBF-FD24432B3070}" type="slidenum">
              <a:rPr lang="en-US"/>
              <a:pPr/>
              <a:t>25</a:t>
            </a:fld>
            <a:endParaRPr lang="en-US"/>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FDF5A-953D-454A-8A51-B16F4157851D}" type="slidenum">
              <a:rPr lang="en-US"/>
              <a:pPr/>
              <a:t>26</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E071B-C8D4-9944-8A38-6D9EC0D42B2F}" type="slidenum">
              <a:rPr lang="en-US"/>
              <a:pPr/>
              <a:t>27</a:t>
            </a:fld>
            <a:endParaRPr lang="en-US"/>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5DD36-F66C-134D-8B20-3187BD9D86FF}" type="slidenum">
              <a:rPr lang="en-US">
                <a:solidFill>
                  <a:prstClr val="black"/>
                </a:solidFill>
              </a:rPr>
              <a:pPr/>
              <a:t>28</a:t>
            </a:fld>
            <a:endParaRPr lang="en-US">
              <a:solidFill>
                <a:prstClr val="black"/>
              </a:solidFill>
            </a:endParaRPr>
          </a:p>
        </p:txBody>
      </p:sp>
      <p:sp>
        <p:nvSpPr>
          <p:cNvPr id="5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22A13-9F41-8E40-BBF9-4D8A7F7C96B3}" type="slidenum">
              <a:rPr lang="en-US">
                <a:solidFill>
                  <a:prstClr val="black"/>
                </a:solidFill>
              </a:rPr>
              <a:pPr/>
              <a:t>29</a:t>
            </a:fld>
            <a:endParaRPr lang="en-US">
              <a:solidFill>
                <a:prstClr val="black"/>
              </a:solidFill>
            </a:endParaRPr>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E28A67-8A11-BD42-A8EA-79E22E3559ED}" type="slidenum">
              <a:rPr lang="en-US"/>
              <a:pPr/>
              <a:t>30</a:t>
            </a:fld>
            <a:endParaRPr lang="en-US"/>
          </a:p>
        </p:txBody>
      </p:sp>
      <p:sp>
        <p:nvSpPr>
          <p:cNvPr id="5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A15BE6-9D66-DC46-830E-9F57ADA7F298}" type="slidenum">
              <a:rPr lang="en-US"/>
              <a:pPr/>
              <a:t>31</a:t>
            </a:fld>
            <a:endParaRPr lang="en-US"/>
          </a:p>
        </p:txBody>
      </p:sp>
      <p:sp>
        <p:nvSpPr>
          <p:cNvPr id="7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8FD06-8F03-D346-8EF1-17875E21F040}" type="slidenum">
              <a:rPr lang="en-US"/>
              <a:pPr/>
              <a:t>32</a:t>
            </a:fld>
            <a:endParaRPr lang="en-US"/>
          </a:p>
        </p:txBody>
      </p:sp>
      <p:sp>
        <p:nvSpPr>
          <p:cNvPr id="9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B4F64A-73B0-114B-98BE-B4F823F6DA47}" type="slidenum">
              <a:rPr lang="en-US">
                <a:solidFill>
                  <a:prstClr val="black"/>
                </a:solidFill>
              </a:rPr>
              <a:pPr/>
              <a:t>3</a:t>
            </a:fld>
            <a:endParaRPr lang="en-US">
              <a:solidFill>
                <a:prstClr val="black"/>
              </a:solidFill>
            </a:endParaRPr>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4F2F2-1D40-B445-9470-7D09B3F428E5}" type="slidenum">
              <a:rPr lang="en-US"/>
              <a:pPr/>
              <a:t>33</a:t>
            </a:fld>
            <a:endParaRPr lang="en-US"/>
          </a:p>
        </p:txBody>
      </p:sp>
      <p:sp>
        <p:nvSpPr>
          <p:cNvPr id="11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AA883F-A43D-EE4E-8442-989D11FFCA6D}" type="slidenum">
              <a:rPr lang="en-US"/>
              <a:pPr/>
              <a:t>34</a:t>
            </a:fld>
            <a:endParaRPr lang="en-US"/>
          </a:p>
        </p:txBody>
      </p:sp>
      <p:sp>
        <p:nvSpPr>
          <p:cNvPr id="13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6EA2E-FE01-7742-8504-28542F3737D1}" type="slidenum">
              <a:rPr lang="en-US"/>
              <a:pPr/>
              <a:t>35</a:t>
            </a:fld>
            <a:endParaRPr lang="en-US"/>
          </a:p>
        </p:txBody>
      </p:sp>
      <p:sp>
        <p:nvSpPr>
          <p:cNvPr id="15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97865-CD5E-954F-8695-1914446FA0D6}" type="slidenum">
              <a:rPr lang="en-US"/>
              <a:pPr/>
              <a:t>36</a:t>
            </a:fld>
            <a:endParaRPr lang="en-US"/>
          </a:p>
        </p:txBody>
      </p:sp>
      <p:sp>
        <p:nvSpPr>
          <p:cNvPr id="17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B2557E-DBFC-8C4E-9A1E-948BA996A13B}" type="slidenum">
              <a:rPr lang="en-US"/>
              <a:pPr/>
              <a:t>37</a:t>
            </a:fld>
            <a:endParaRPr lang="en-US"/>
          </a:p>
        </p:txBody>
      </p:sp>
      <p:sp>
        <p:nvSpPr>
          <p:cNvPr id="19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86261-0288-5F44-B4CE-A021997E4830}" type="slidenum">
              <a:rPr lang="en-US"/>
              <a:pPr/>
              <a:t>38</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F0A23-F88B-284D-968C-07E74158521C}" type="slidenum">
              <a:rPr lang="en-US"/>
              <a:pPr/>
              <a:t>39</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747B4B-2535-8943-883A-3447D131E993}" type="slidenum">
              <a:rPr lang="en-US">
                <a:solidFill>
                  <a:prstClr val="black"/>
                </a:solidFill>
              </a:rPr>
              <a:pPr/>
              <a:t>4</a:t>
            </a:fld>
            <a:endParaRPr lang="en-US">
              <a:solidFill>
                <a:prstClr val="black"/>
              </a:solidFill>
            </a:endParaRPr>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747B4B-2535-8943-883A-3447D131E993}" type="slidenum">
              <a:rPr lang="en-US">
                <a:solidFill>
                  <a:prstClr val="black"/>
                </a:solidFill>
              </a:rPr>
              <a:pPr/>
              <a:t>5</a:t>
            </a:fld>
            <a:endParaRPr lang="en-US">
              <a:solidFill>
                <a:prstClr val="black"/>
              </a:solidFill>
            </a:endParaRPr>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38510-8A46-B848-8283-A25756DA7E52}" type="slidenum">
              <a:rPr lang="en-US">
                <a:solidFill>
                  <a:prstClr val="black"/>
                </a:solidFill>
              </a:rPr>
              <a:pPr/>
              <a:t>6</a:t>
            </a:fld>
            <a:endParaRPr lang="en-US">
              <a:solidFill>
                <a:prstClr val="black"/>
              </a:solidFill>
            </a:endParaRPr>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716D3-058A-EA42-ADAC-F6C8BF5FB695}" type="slidenum">
              <a:rPr lang="en-US">
                <a:solidFill>
                  <a:prstClr val="black"/>
                </a:solidFill>
              </a:rPr>
              <a:pPr/>
              <a:t>7</a:t>
            </a:fld>
            <a:endParaRPr lang="en-US">
              <a:solidFill>
                <a:prstClr val="black"/>
              </a:solidFill>
            </a:endParaRPr>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ECCD87-6116-DD47-9908-E5106758AAE7}" type="slidenum">
              <a:rPr lang="en-US">
                <a:solidFill>
                  <a:prstClr val="black"/>
                </a:solidFill>
              </a:rPr>
              <a:pPr/>
              <a:t>8</a:t>
            </a:fld>
            <a:endParaRPr lang="en-US">
              <a:solidFill>
                <a:prstClr val="black"/>
              </a:solidFill>
            </a:endParaRPr>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0CB40-D380-1744-B9EE-5F6702445C26}" type="slidenum">
              <a:rPr lang="en-US">
                <a:solidFill>
                  <a:prstClr val="black"/>
                </a:solidFill>
              </a:rPr>
              <a:pPr/>
              <a:t>9</a:t>
            </a:fld>
            <a:endParaRPr lang="en-US">
              <a:solidFill>
                <a:prstClr val="black"/>
              </a:solidFill>
            </a:endParaRPr>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247F8D-598E-7F48-A56A-CCB5D704353D}"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154522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47F8D-598E-7F48-A56A-CCB5D704353D}"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294125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47F8D-598E-7F48-A56A-CCB5D704353D}"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3832481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B06B4A-2D68-E242-8C80-A5A0841C3E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0484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0EBF31-CF46-7040-8DC4-6214A1A1C8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795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55D2CF-80FA-A844-A7E3-F8BC70F4D4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8535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E8C8113-2BD7-A645-BFE7-12504968C0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5267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EC2139D-964D-C04B-8D9D-81530CF1DF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5919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E816ECB-094C-3645-AB7B-1343177441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1245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B9E491-A81D-954C-AFB1-744ACBE4C6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7009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1E1681-44AA-AD42-8111-BAD051F771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485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47F8D-598E-7F48-A56A-CCB5D704353D}"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2456908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26210B-B129-AA43-99B1-487781999A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485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F69192-E24F-7543-9294-6A720522CC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1339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7CB3CA-07D1-F64A-BCD1-C6E17D4721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924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6B55B0-C447-474A-AA80-08D0ED72DE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8811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DE6731-0DFE-D74B-9A15-44E1C1F9B4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2088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72B803-307D-714E-85C0-900835D69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2366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F10D1FA-FDE4-7F4C-B894-2A9EF4804F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0695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A1B2AB8-81F5-5A45-BD1E-8C688F1C75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9359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E25565D-C98A-D140-80FA-3C36B0B38A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506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21DC72E-3385-794B-963E-E61A71533D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7957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247F8D-598E-7F48-A56A-CCB5D704353D}" type="datetimeFigureOut">
              <a:rPr lang="en-US" smtClean="0"/>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2102429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B4ADBAF-EDA2-E940-8FD2-089C58D418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8806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58E4A52-0C77-0640-9015-33BDD59EE17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9424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972A6F-81C2-6143-AE76-A07E94C2A2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0331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6C7E0B-7237-C94F-BBBD-207F860715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358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247F8D-598E-7F48-A56A-CCB5D704353D}"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242955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247F8D-598E-7F48-A56A-CCB5D704353D}" type="datetimeFigureOut">
              <a:rPr lang="en-US" smtClean="0"/>
              <a:t>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359341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247F8D-598E-7F48-A56A-CCB5D704353D}" type="datetimeFigureOut">
              <a:rPr lang="en-US" smtClean="0"/>
              <a:t>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338317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47F8D-598E-7F48-A56A-CCB5D704353D}" type="datetimeFigureOut">
              <a:rPr lang="en-US" smtClean="0"/>
              <a:t>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414375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47F8D-598E-7F48-A56A-CCB5D704353D}"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66615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47F8D-598E-7F48-A56A-CCB5D704353D}" type="datetimeFigureOut">
              <a:rPr lang="en-US" smtClean="0"/>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9946A-E48E-6045-91F9-30C9566EF83D}" type="slidenum">
              <a:rPr lang="en-US" smtClean="0"/>
              <a:t>‹#›</a:t>
            </a:fld>
            <a:endParaRPr lang="en-US"/>
          </a:p>
        </p:txBody>
      </p:sp>
    </p:spTree>
    <p:extLst>
      <p:ext uri="{BB962C8B-B14F-4D97-AF65-F5344CB8AC3E}">
        <p14:creationId xmlns:p14="http://schemas.microsoft.com/office/powerpoint/2010/main" val="34432233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47F8D-598E-7F48-A56A-CCB5D704353D}" type="datetimeFigureOut">
              <a:rPr lang="en-US" smtClean="0"/>
              <a:t>11/8/13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9946A-E48E-6045-91F9-30C9566EF83D}" type="slidenum">
              <a:rPr lang="en-US" smtClean="0"/>
              <a:t>‹#›</a:t>
            </a:fld>
            <a:endParaRPr lang="en-US"/>
          </a:p>
        </p:txBody>
      </p:sp>
    </p:spTree>
    <p:extLst>
      <p:ext uri="{BB962C8B-B14F-4D97-AF65-F5344CB8AC3E}">
        <p14:creationId xmlns:p14="http://schemas.microsoft.com/office/powerpoint/2010/main" val="2688636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5C76D971-4CCA-8847-AC60-EB26405BDFB6}"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023129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873D005A-41CD-A046-8353-9B33E5AC3C9D}"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05488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hyperlink" Target="http://astro.wsu.edu/worthey/astro/html/mnemonic-s99.html" TargetMode="External"/><Relationship Id="rId4" Type="http://schemas.openxmlformats.org/officeDocument/2006/relationships/hyperlink" Target="http://acronyms.thefreedictionary.com/OBAFGKM"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hyperlink" Target="http://www.youtube.com/watch?v=HEheh1BH34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jp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6.jp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70524" y="1752600"/>
            <a:ext cx="7772400" cy="1143000"/>
          </a:xfrm>
        </p:spPr>
        <p:txBody>
          <a:bodyPr/>
          <a:lstStyle/>
          <a:p>
            <a:r>
              <a:rPr lang="en-US" dirty="0" smtClean="0"/>
              <a:t>Light:  </a:t>
            </a:r>
            <a:br>
              <a:rPr lang="en-US" dirty="0" smtClean="0"/>
            </a:br>
            <a:r>
              <a:rPr lang="en-US" dirty="0" smtClean="0"/>
              <a:t>Thermal Spectra</a:t>
            </a:r>
            <a:br>
              <a:rPr lang="en-US" dirty="0" smtClean="0"/>
            </a:br>
            <a:r>
              <a:rPr lang="en-US" dirty="0" smtClean="0"/>
              <a:t>Emission </a:t>
            </a:r>
            <a:r>
              <a:rPr lang="en-US" dirty="0"/>
              <a:t>and Absorption Spectra</a:t>
            </a:r>
          </a:p>
        </p:txBody>
      </p:sp>
    </p:spTree>
    <p:extLst>
      <p:ext uri="{BB962C8B-B14F-4D97-AF65-F5344CB8AC3E}">
        <p14:creationId xmlns:p14="http://schemas.microsoft.com/office/powerpoint/2010/main" val="5600500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609600" y="990600"/>
            <a:ext cx="7772400" cy="4114800"/>
          </a:xfrm>
        </p:spPr>
        <p:txBody>
          <a:bodyPr/>
          <a:lstStyle/>
          <a:p>
            <a:pPr>
              <a:lnSpc>
                <a:spcPct val="90000"/>
              </a:lnSpc>
              <a:buFontTx/>
              <a:buNone/>
            </a:pPr>
            <a:r>
              <a:rPr lang="en-US"/>
              <a:t>The Moon has essentially no atmosphere. If you were on the moon during the daytime, what color would the sky be?</a:t>
            </a:r>
          </a:p>
          <a:p>
            <a:pPr>
              <a:lnSpc>
                <a:spcPct val="90000"/>
              </a:lnSpc>
              <a:buFontTx/>
              <a:buNone/>
            </a:pPr>
            <a:r>
              <a:rPr lang="en-US"/>
              <a:t>   A. blue</a:t>
            </a:r>
          </a:p>
          <a:p>
            <a:pPr>
              <a:lnSpc>
                <a:spcPct val="90000"/>
              </a:lnSpc>
              <a:buFontTx/>
              <a:buNone/>
            </a:pPr>
            <a:r>
              <a:rPr lang="en-US"/>
              <a:t>   B. red</a:t>
            </a:r>
          </a:p>
          <a:p>
            <a:pPr>
              <a:lnSpc>
                <a:spcPct val="90000"/>
              </a:lnSpc>
              <a:buFontTx/>
              <a:buNone/>
            </a:pPr>
            <a:r>
              <a:rPr lang="en-US"/>
              <a:t>   C. black</a:t>
            </a:r>
          </a:p>
          <a:p>
            <a:pPr>
              <a:lnSpc>
                <a:spcPct val="90000"/>
              </a:lnSpc>
              <a:buFontTx/>
              <a:buNone/>
            </a:pPr>
            <a:r>
              <a:rPr lang="en-US"/>
              <a:t>   D. yellow </a:t>
            </a:r>
          </a:p>
          <a:p>
            <a:pPr>
              <a:lnSpc>
                <a:spcPct val="90000"/>
              </a:lnSpc>
              <a:buFontTx/>
              <a:buNone/>
            </a:pPr>
            <a:r>
              <a:rPr lang="en-US"/>
              <a:t>   E. white</a:t>
            </a:r>
          </a:p>
        </p:txBody>
      </p:sp>
    </p:spTree>
    <p:extLst>
      <p:ext uri="{BB962C8B-B14F-4D97-AF65-F5344CB8AC3E}">
        <p14:creationId xmlns:p14="http://schemas.microsoft.com/office/powerpoint/2010/main" val="1954298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533400" y="685800"/>
            <a:ext cx="7772400" cy="4114800"/>
          </a:xfrm>
        </p:spPr>
        <p:txBody>
          <a:bodyPr/>
          <a:lstStyle/>
          <a:p>
            <a:pPr>
              <a:lnSpc>
                <a:spcPct val="90000"/>
              </a:lnSpc>
              <a:buFontTx/>
              <a:buNone/>
            </a:pPr>
            <a:r>
              <a:rPr lang="en-US"/>
              <a:t>If the Sun were a cooler star than it is, what color do you think the daytime sky would be?</a:t>
            </a:r>
          </a:p>
          <a:p>
            <a:pPr>
              <a:lnSpc>
                <a:spcPct val="90000"/>
              </a:lnSpc>
              <a:buFontTx/>
              <a:buNone/>
            </a:pPr>
            <a:r>
              <a:rPr lang="en-US"/>
              <a:t>  A. blue</a:t>
            </a:r>
          </a:p>
          <a:p>
            <a:pPr>
              <a:lnSpc>
                <a:spcPct val="90000"/>
              </a:lnSpc>
              <a:buFontTx/>
              <a:buNone/>
            </a:pPr>
            <a:r>
              <a:rPr lang="en-US"/>
              <a:t>  B. red</a:t>
            </a:r>
          </a:p>
          <a:p>
            <a:pPr>
              <a:lnSpc>
                <a:spcPct val="90000"/>
              </a:lnSpc>
              <a:buFontTx/>
              <a:buNone/>
            </a:pPr>
            <a:r>
              <a:rPr lang="en-US"/>
              <a:t>  C. black</a:t>
            </a:r>
          </a:p>
          <a:p>
            <a:pPr>
              <a:lnSpc>
                <a:spcPct val="90000"/>
              </a:lnSpc>
              <a:buFontTx/>
              <a:buNone/>
            </a:pPr>
            <a:r>
              <a:rPr lang="en-US"/>
              <a:t>  D. yellow</a:t>
            </a:r>
          </a:p>
          <a:p>
            <a:pPr>
              <a:lnSpc>
                <a:spcPct val="90000"/>
              </a:lnSpc>
              <a:buFontTx/>
              <a:buNone/>
            </a:pPr>
            <a:r>
              <a:rPr lang="en-US"/>
              <a:t>  E. white </a:t>
            </a:r>
          </a:p>
        </p:txBody>
      </p:sp>
    </p:spTree>
    <p:extLst>
      <p:ext uri="{BB962C8B-B14F-4D97-AF65-F5344CB8AC3E}">
        <p14:creationId xmlns:p14="http://schemas.microsoft.com/office/powerpoint/2010/main" val="1414910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blue star:</a:t>
            </a:r>
            <a:endParaRPr lang="en-US" dirty="0"/>
          </a:p>
        </p:txBody>
      </p:sp>
      <p:sp>
        <p:nvSpPr>
          <p:cNvPr id="3" name="Content Placeholder 2"/>
          <p:cNvSpPr>
            <a:spLocks noGrp="1"/>
          </p:cNvSpPr>
          <p:nvPr>
            <p:ph idx="1"/>
          </p:nvPr>
        </p:nvSpPr>
        <p:spPr/>
        <p:txBody>
          <a:bodyPr/>
          <a:lstStyle/>
          <a:p>
            <a:pPr marL="514350" indent="-514350">
              <a:buAutoNum type="alphaUcPeriod"/>
            </a:pPr>
            <a:r>
              <a:rPr lang="en-US" dirty="0" smtClean="0"/>
              <a:t>Produces ONLY blue light, i.e. no red light at all</a:t>
            </a:r>
          </a:p>
          <a:p>
            <a:pPr marL="514350" indent="-514350">
              <a:buAutoNum type="alphaUcPeriod"/>
            </a:pPr>
            <a:r>
              <a:rPr lang="en-US" dirty="0" smtClean="0"/>
              <a:t>Produce light of all colors, but more blue than red</a:t>
            </a:r>
          </a:p>
          <a:p>
            <a:pPr marL="514350" indent="-514350">
              <a:buAutoNum type="alphaUcPeriod"/>
            </a:pPr>
            <a:r>
              <a:rPr lang="en-US" dirty="0" smtClean="0"/>
              <a:t>Produces light of all colors, but more red than blue</a:t>
            </a:r>
          </a:p>
        </p:txBody>
      </p:sp>
    </p:spTree>
    <p:extLst>
      <p:ext uri="{BB962C8B-B14F-4D97-AF65-F5344CB8AC3E}">
        <p14:creationId xmlns:p14="http://schemas.microsoft.com/office/powerpoint/2010/main" val="25357216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blue star</a:t>
            </a:r>
            <a:endParaRPr lang="en-US" dirty="0"/>
          </a:p>
        </p:txBody>
      </p:sp>
      <p:sp>
        <p:nvSpPr>
          <p:cNvPr id="3" name="Content Placeholder 2"/>
          <p:cNvSpPr>
            <a:spLocks noGrp="1"/>
          </p:cNvSpPr>
          <p:nvPr>
            <p:ph idx="1"/>
          </p:nvPr>
        </p:nvSpPr>
        <p:spPr/>
        <p:txBody>
          <a:bodyPr/>
          <a:lstStyle/>
          <a:p>
            <a:pPr marL="514350" indent="-514350">
              <a:buAutoNum type="alphaUcPeriod"/>
            </a:pPr>
            <a:r>
              <a:rPr lang="en-US" dirty="0" smtClean="0"/>
              <a:t>Must be a hot star</a:t>
            </a:r>
          </a:p>
          <a:p>
            <a:pPr marL="514350" indent="-514350">
              <a:buAutoNum type="alphaUcPeriod"/>
            </a:pPr>
            <a:r>
              <a:rPr lang="en-US" dirty="0" smtClean="0"/>
              <a:t>Must be a cool star</a:t>
            </a:r>
          </a:p>
          <a:p>
            <a:pPr marL="514350" indent="-514350">
              <a:buAutoNum type="alphaUcPeriod"/>
            </a:pPr>
            <a:r>
              <a:rPr lang="en-US" dirty="0" smtClean="0"/>
              <a:t>Could be a hot star, or a cool star seen behind an interstellar dust cloud</a:t>
            </a:r>
          </a:p>
          <a:p>
            <a:pPr marL="514350" indent="-514350">
              <a:buAutoNum type="alphaUcPeriod"/>
            </a:pPr>
            <a:r>
              <a:rPr lang="en-US" dirty="0" smtClean="0"/>
              <a:t>Could be a cool star, or a hot star seen behind an interstellar dust cloud</a:t>
            </a:r>
            <a:endParaRPr lang="en-US" dirty="0"/>
          </a:p>
        </p:txBody>
      </p:sp>
    </p:spTree>
    <p:extLst>
      <p:ext uri="{BB962C8B-B14F-4D97-AF65-F5344CB8AC3E}">
        <p14:creationId xmlns:p14="http://schemas.microsoft.com/office/powerpoint/2010/main" val="20063484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 sky blue?</a:t>
            </a:r>
            <a:endParaRPr lang="en-US" dirty="0"/>
          </a:p>
        </p:txBody>
      </p:sp>
      <p:sp>
        <p:nvSpPr>
          <p:cNvPr id="3" name="Content Placeholder 2"/>
          <p:cNvSpPr>
            <a:spLocks noGrp="1"/>
          </p:cNvSpPr>
          <p:nvPr>
            <p:ph idx="1"/>
          </p:nvPr>
        </p:nvSpPr>
        <p:spPr/>
        <p:txBody>
          <a:bodyPr/>
          <a:lstStyle/>
          <a:p>
            <a:pPr marL="514350" indent="-514350">
              <a:buAutoNum type="alphaUcPeriod"/>
            </a:pPr>
            <a:r>
              <a:rPr lang="en-US" dirty="0" smtClean="0"/>
              <a:t>Because it is relatively hot</a:t>
            </a:r>
          </a:p>
          <a:p>
            <a:pPr marL="514350" indent="-514350">
              <a:buAutoNum type="alphaUcPeriod"/>
            </a:pPr>
            <a:r>
              <a:rPr lang="en-US" dirty="0" smtClean="0"/>
              <a:t>Because it is relatively cool</a:t>
            </a:r>
          </a:p>
          <a:p>
            <a:pPr marL="514350" indent="-514350">
              <a:buAutoNum type="alphaUcPeriod"/>
            </a:pPr>
            <a:r>
              <a:rPr lang="en-US" dirty="0" smtClean="0"/>
              <a:t>Because it is reflecting light from the ocean</a:t>
            </a:r>
          </a:p>
          <a:p>
            <a:pPr marL="514350" indent="-514350">
              <a:buAutoNum type="alphaUcPeriod"/>
            </a:pPr>
            <a:r>
              <a:rPr lang="en-US" dirty="0" smtClean="0"/>
              <a:t>Because more blue light from the Sun is scattered by molecules in the Earth’s atmosphere than other colors</a:t>
            </a:r>
          </a:p>
          <a:p>
            <a:pPr marL="514350" indent="-514350">
              <a:buAutoNum type="alphaUcPeriod"/>
            </a:pPr>
            <a:r>
              <a:rPr lang="en-US" dirty="0" smtClean="0"/>
              <a:t>Because our eyes see blue light better than other colors</a:t>
            </a:r>
            <a:endParaRPr lang="en-US" dirty="0"/>
          </a:p>
        </p:txBody>
      </p:sp>
    </p:spTree>
    <p:extLst>
      <p:ext uri="{BB962C8B-B14F-4D97-AF65-F5344CB8AC3E}">
        <p14:creationId xmlns:p14="http://schemas.microsoft.com/office/powerpoint/2010/main" val="41665869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t>Emission and absorption line spectra</a:t>
            </a:r>
          </a:p>
        </p:txBody>
      </p:sp>
      <p:sp>
        <p:nvSpPr>
          <p:cNvPr id="17411" name="Rectangle 3"/>
          <p:cNvSpPr>
            <a:spLocks noGrp="1" noChangeArrowheads="1"/>
          </p:cNvSpPr>
          <p:nvPr>
            <p:ph type="body" idx="1"/>
          </p:nvPr>
        </p:nvSpPr>
        <p:spPr/>
        <p:txBody>
          <a:bodyPr/>
          <a:lstStyle/>
          <a:p>
            <a:r>
              <a:rPr lang="en-US" sz="2800" dirty="0"/>
              <a:t>Emission and absorption line spectra occur when </a:t>
            </a:r>
            <a:r>
              <a:rPr lang="en-US" sz="2800" b="1" dirty="0"/>
              <a:t>low density </a:t>
            </a:r>
            <a:r>
              <a:rPr lang="en-US" sz="2800" dirty="0"/>
              <a:t>gases are involved</a:t>
            </a:r>
          </a:p>
          <a:p>
            <a:pPr lvl="1"/>
            <a:r>
              <a:rPr lang="en-US" sz="2400" dirty="0"/>
              <a:t>Hot low density gases produce emission lines</a:t>
            </a:r>
          </a:p>
          <a:p>
            <a:pPr lvl="1"/>
            <a:r>
              <a:rPr lang="en-US" sz="2400" dirty="0"/>
              <a:t>Cool low density gases produce absorption lines when found in front of continuous sources</a:t>
            </a:r>
          </a:p>
          <a:p>
            <a:r>
              <a:rPr lang="en-US" sz="2800" dirty="0"/>
              <a:t>In low density gases, </a:t>
            </a:r>
            <a:r>
              <a:rPr lang="en-US" sz="2800" dirty="0" smtClean="0"/>
              <a:t>it’s </a:t>
            </a:r>
            <a:r>
              <a:rPr lang="en-US" sz="2800" dirty="0"/>
              <a:t>not interactions between atoms that produce light, but, instead, changes </a:t>
            </a:r>
            <a:r>
              <a:rPr lang="en-US" sz="2800" i="1" dirty="0"/>
              <a:t>within</a:t>
            </a:r>
            <a:r>
              <a:rPr lang="en-US" sz="2800" dirty="0"/>
              <a:t> individual atoms</a:t>
            </a:r>
          </a:p>
        </p:txBody>
      </p:sp>
    </p:spTree>
    <p:extLst>
      <p:ext uri="{BB962C8B-B14F-4D97-AF65-F5344CB8AC3E}">
        <p14:creationId xmlns:p14="http://schemas.microsoft.com/office/powerpoint/2010/main" val="1833466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Atoms: brief review</a:t>
            </a:r>
          </a:p>
        </p:txBody>
      </p:sp>
      <p:sp>
        <p:nvSpPr>
          <p:cNvPr id="18435" name="Rectangle 3"/>
          <p:cNvSpPr>
            <a:spLocks noGrp="1" noChangeArrowheads="1"/>
          </p:cNvSpPr>
          <p:nvPr>
            <p:ph type="body" idx="1"/>
          </p:nvPr>
        </p:nvSpPr>
        <p:spPr/>
        <p:txBody>
          <a:bodyPr/>
          <a:lstStyle/>
          <a:p>
            <a:r>
              <a:rPr lang="en-US" sz="2800"/>
              <a:t>Atoms are made of protons, neutrons, and electrons</a:t>
            </a:r>
          </a:p>
          <a:p>
            <a:pPr lvl="1"/>
            <a:r>
              <a:rPr lang="en-US" sz="2400"/>
              <a:t>Protons and neutrons found in nucleus </a:t>
            </a:r>
          </a:p>
          <a:p>
            <a:pPr lvl="1"/>
            <a:r>
              <a:rPr lang="en-US" sz="2400"/>
              <a:t>Electrons found outside of nucleus</a:t>
            </a:r>
          </a:p>
          <a:p>
            <a:r>
              <a:rPr lang="en-US" sz="2800"/>
              <a:t>Number of protons determine what </a:t>
            </a:r>
            <a:r>
              <a:rPr lang="en-US" sz="2800" i="1"/>
              <a:t>element </a:t>
            </a:r>
            <a:r>
              <a:rPr lang="en-US" sz="2800"/>
              <a:t>the atom is, i.e. what a substance is </a:t>
            </a:r>
            <a:r>
              <a:rPr lang="en-US" sz="2800" b="1"/>
              <a:t>made of</a:t>
            </a:r>
          </a:p>
          <a:p>
            <a:pPr lvl="1"/>
            <a:r>
              <a:rPr lang="en-US" sz="2400"/>
              <a:t>Periodic table lists all of the elements, e.g. hydrogen, helium, …. carbon, nitrogen, oxygen…</a:t>
            </a:r>
            <a:endParaRPr lang="en-US" sz="2400" b="1" i="1"/>
          </a:p>
        </p:txBody>
      </p:sp>
      <p:pic>
        <p:nvPicPr>
          <p:cNvPr id="18436" name="Picture 4" descr="periodic_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47800"/>
            <a:ext cx="6769100"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978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8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843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60677"/>
            <a:ext cx="8229600" cy="1143000"/>
          </a:xfrm>
        </p:spPr>
        <p:txBody>
          <a:bodyPr>
            <a:normAutofit fontScale="90000"/>
          </a:bodyPr>
          <a:lstStyle/>
          <a:p>
            <a:r>
              <a:rPr lang="en-US" dirty="0"/>
              <a:t>Light production by individual atoms</a:t>
            </a:r>
          </a:p>
        </p:txBody>
      </p:sp>
      <p:sp>
        <p:nvSpPr>
          <p:cNvPr id="19459" name="Rectangle 3"/>
          <p:cNvSpPr>
            <a:spLocks noGrp="1" noChangeArrowheads="1"/>
          </p:cNvSpPr>
          <p:nvPr>
            <p:ph type="body" idx="1"/>
          </p:nvPr>
        </p:nvSpPr>
        <p:spPr>
          <a:xfrm>
            <a:off x="457200" y="1303677"/>
            <a:ext cx="8229600" cy="4525963"/>
          </a:xfrm>
        </p:spPr>
        <p:txBody>
          <a:bodyPr>
            <a:noAutofit/>
          </a:bodyPr>
          <a:lstStyle/>
          <a:p>
            <a:pPr>
              <a:lnSpc>
                <a:spcPct val="90000"/>
              </a:lnSpc>
            </a:pPr>
            <a:r>
              <a:rPr lang="en-US" sz="2400" dirty="0"/>
              <a:t>Key component of atoms having to do with light production is the </a:t>
            </a:r>
            <a:r>
              <a:rPr lang="en-US" sz="2400" i="1" dirty="0"/>
              <a:t>electrons</a:t>
            </a:r>
          </a:p>
          <a:p>
            <a:pPr>
              <a:lnSpc>
                <a:spcPct val="90000"/>
              </a:lnSpc>
            </a:pPr>
            <a:r>
              <a:rPr lang="en-US" sz="2400" dirty="0"/>
              <a:t>In any given type of atom, electrons are only found in several discrete energy levels</a:t>
            </a:r>
          </a:p>
          <a:p>
            <a:pPr lvl="1">
              <a:lnSpc>
                <a:spcPct val="90000"/>
              </a:lnSpc>
            </a:pPr>
            <a:r>
              <a:rPr lang="en-US" sz="2400" dirty="0"/>
              <a:t>Energy levels are </a:t>
            </a:r>
            <a:r>
              <a:rPr lang="en-US" sz="2400" i="1" dirty="0" smtClean="0"/>
              <a:t>quantized</a:t>
            </a:r>
          </a:p>
          <a:p>
            <a:pPr lvl="1">
              <a:lnSpc>
                <a:spcPct val="90000"/>
              </a:lnSpc>
            </a:pPr>
            <a:r>
              <a:rPr lang="en-US" sz="2400" dirty="0" smtClean="0"/>
              <a:t>(“</a:t>
            </a:r>
            <a:r>
              <a:rPr lang="en-US" sz="2400" dirty="0" smtClean="0">
                <a:solidFill>
                  <a:srgbClr val="0000FF"/>
                </a:solidFill>
              </a:rPr>
              <a:t>Apartment building” model of an atom</a:t>
            </a:r>
            <a:r>
              <a:rPr lang="en-US" sz="2400" dirty="0" smtClean="0"/>
              <a:t>)</a:t>
            </a:r>
            <a:endParaRPr lang="en-US" sz="2400" dirty="0"/>
          </a:p>
          <a:p>
            <a:pPr>
              <a:lnSpc>
                <a:spcPct val="90000"/>
              </a:lnSpc>
            </a:pPr>
            <a:r>
              <a:rPr lang="en-US" sz="2400" dirty="0"/>
              <a:t>Electrons can move from one energy level to another</a:t>
            </a:r>
          </a:p>
          <a:p>
            <a:pPr lvl="1">
              <a:lnSpc>
                <a:spcPct val="90000"/>
              </a:lnSpc>
            </a:pPr>
            <a:r>
              <a:rPr lang="en-US" sz="2400" dirty="0"/>
              <a:t>If they go from a higher energy level to a lower one, the extra energy comes out in the form of light! </a:t>
            </a:r>
          </a:p>
          <a:p>
            <a:pPr lvl="2">
              <a:lnSpc>
                <a:spcPct val="90000"/>
              </a:lnSpc>
            </a:pPr>
            <a:r>
              <a:rPr lang="en-US" dirty="0"/>
              <a:t>What wavelength? The wavelength that corresponds to the exact amount of energy change</a:t>
            </a:r>
          </a:p>
          <a:p>
            <a:pPr lvl="2">
              <a:lnSpc>
                <a:spcPct val="90000"/>
              </a:lnSpc>
            </a:pPr>
            <a:r>
              <a:rPr lang="en-US" dirty="0"/>
              <a:t>The more the energy change, the shorter wavelength the emitted light</a:t>
            </a:r>
          </a:p>
          <a:p>
            <a:pPr lvl="1">
              <a:lnSpc>
                <a:spcPct val="90000"/>
              </a:lnSpc>
            </a:pPr>
            <a:r>
              <a:rPr lang="en-US" sz="2400" dirty="0"/>
              <a:t>To go from a lower energy level to a higher one, a atom needs to </a:t>
            </a:r>
            <a:r>
              <a:rPr lang="en-US" sz="2400" i="1" dirty="0"/>
              <a:t>absorb</a:t>
            </a:r>
            <a:r>
              <a:rPr lang="en-US" sz="2400" dirty="0"/>
              <a:t> energy </a:t>
            </a:r>
          </a:p>
        </p:txBody>
      </p:sp>
    </p:spTree>
    <p:extLst>
      <p:ext uri="{BB962C8B-B14F-4D97-AF65-F5344CB8AC3E}">
        <p14:creationId xmlns:p14="http://schemas.microsoft.com/office/powerpoint/2010/main" val="104828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4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5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945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945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85800" y="2438400"/>
            <a:ext cx="7772400" cy="4114800"/>
          </a:xfrm>
        </p:spPr>
        <p:txBody>
          <a:bodyPr/>
          <a:lstStyle/>
          <a:p>
            <a:pPr>
              <a:buFontTx/>
              <a:buNone/>
            </a:pPr>
            <a:r>
              <a:rPr lang="en-US" sz="2400"/>
              <a:t>The diagram schematically represents the energy levels of electrons in an atom with larger circles representing electrons of higher energy, and the distance between circles representing the differences in electron energies.</a:t>
            </a:r>
          </a:p>
          <a:p>
            <a:pPr>
              <a:buFontTx/>
              <a:buNone/>
            </a:pPr>
            <a:r>
              <a:rPr lang="en-US" sz="2400"/>
              <a:t>If an electron were to go from orbit C to orbit A:</a:t>
            </a:r>
          </a:p>
          <a:p>
            <a:pPr>
              <a:buFontTx/>
              <a:buNone/>
            </a:pPr>
            <a:r>
              <a:rPr lang="en-US" sz="2400"/>
              <a:t>    A. an emission line would be produced</a:t>
            </a:r>
          </a:p>
          <a:p>
            <a:pPr>
              <a:buFontTx/>
              <a:buNone/>
            </a:pPr>
            <a:r>
              <a:rPr lang="en-US" sz="2400"/>
              <a:t>    B. an absorption line would be produced</a:t>
            </a:r>
          </a:p>
          <a:p>
            <a:pPr>
              <a:buFontTx/>
              <a:buNone/>
            </a:pPr>
            <a:r>
              <a:rPr lang="en-US" sz="2400"/>
              <a:t>    C. a continuous spectrum would be produced</a:t>
            </a:r>
          </a:p>
          <a:p>
            <a:pPr>
              <a:buFontTx/>
              <a:buNone/>
            </a:pPr>
            <a:r>
              <a:rPr lang="en-US" sz="2400"/>
              <a:t>    D. a transition from C to A is impossible</a:t>
            </a:r>
            <a:r>
              <a:rPr lang="en-US"/>
              <a:t> </a:t>
            </a:r>
          </a:p>
        </p:txBody>
      </p:sp>
      <p:pic>
        <p:nvPicPr>
          <p:cNvPr id="14340" name="Picture 4" descr="at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
            <a:ext cx="2133600" cy="207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17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685800" y="2514600"/>
            <a:ext cx="7772400" cy="4114800"/>
          </a:xfrm>
        </p:spPr>
        <p:txBody>
          <a:bodyPr/>
          <a:lstStyle/>
          <a:p>
            <a:pPr>
              <a:buFontTx/>
              <a:buNone/>
            </a:pPr>
            <a:r>
              <a:rPr lang="en-US" sz="2400"/>
              <a:t>If one considered the electron transitions C-to-B and B-to-A,</a:t>
            </a:r>
          </a:p>
          <a:p>
            <a:pPr>
              <a:buFontTx/>
              <a:buNone/>
            </a:pPr>
            <a:r>
              <a:rPr lang="en-US" sz="2400"/>
              <a:t>    A) the emission line arising from C-B would be bluer than that from B-to-A</a:t>
            </a:r>
          </a:p>
          <a:p>
            <a:pPr>
              <a:buFontTx/>
              <a:buNone/>
            </a:pPr>
            <a:r>
              <a:rPr lang="en-US" sz="2400"/>
              <a:t>    B) the emission line arising from C-B would be redder than that from B-to-A</a:t>
            </a:r>
          </a:p>
          <a:p>
            <a:pPr>
              <a:buFontTx/>
              <a:buNone/>
            </a:pPr>
            <a:r>
              <a:rPr lang="en-US" sz="2400"/>
              <a:t>    C) both emission lines would have the same color since they come from the same atom</a:t>
            </a:r>
            <a:endParaRPr lang="en-US"/>
          </a:p>
          <a:p>
            <a:pPr>
              <a:buFontTx/>
              <a:buNone/>
            </a:pPr>
            <a:r>
              <a:rPr lang="en-US" sz="2400"/>
              <a:t>    D) neither transition would result in an emission line</a:t>
            </a:r>
            <a:r>
              <a:rPr lang="en-US"/>
              <a:t> </a:t>
            </a:r>
          </a:p>
        </p:txBody>
      </p:sp>
      <p:pic>
        <p:nvPicPr>
          <p:cNvPr id="15364" name="Picture 4" descr="at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
            <a:ext cx="2133600" cy="207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787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86317"/>
            <a:ext cx="7772400" cy="1143000"/>
          </a:xfrm>
        </p:spPr>
        <p:txBody>
          <a:bodyPr/>
          <a:lstStyle/>
          <a:p>
            <a:r>
              <a:rPr lang="en-US" dirty="0"/>
              <a:t>Recap</a:t>
            </a:r>
          </a:p>
        </p:txBody>
      </p:sp>
      <p:sp>
        <p:nvSpPr>
          <p:cNvPr id="12291" name="Rectangle 3"/>
          <p:cNvSpPr>
            <a:spLocks noGrp="1" noChangeArrowheads="1"/>
          </p:cNvSpPr>
          <p:nvPr>
            <p:ph type="body" idx="1"/>
          </p:nvPr>
        </p:nvSpPr>
        <p:spPr>
          <a:xfrm>
            <a:off x="656604" y="1981200"/>
            <a:ext cx="7772400" cy="4114800"/>
          </a:xfrm>
        </p:spPr>
        <p:txBody>
          <a:bodyPr/>
          <a:lstStyle/>
          <a:p>
            <a:pPr>
              <a:lnSpc>
                <a:spcPct val="90000"/>
              </a:lnSpc>
            </a:pPr>
            <a:r>
              <a:rPr lang="en-US" sz="2400" dirty="0" smtClean="0"/>
              <a:t>Campus observatory</a:t>
            </a:r>
            <a:endParaRPr lang="en-US" sz="2400" dirty="0" smtClean="0"/>
          </a:p>
          <a:p>
            <a:pPr>
              <a:lnSpc>
                <a:spcPct val="90000"/>
              </a:lnSpc>
            </a:pPr>
            <a:r>
              <a:rPr lang="en-US" sz="2400" dirty="0" smtClean="0"/>
              <a:t>Project </a:t>
            </a:r>
            <a:r>
              <a:rPr lang="en-US" sz="2400" dirty="0" smtClean="0"/>
              <a:t>due 11/22</a:t>
            </a:r>
            <a:endParaRPr lang="en-US" sz="2400" dirty="0" smtClean="0"/>
          </a:p>
          <a:p>
            <a:pPr>
              <a:lnSpc>
                <a:spcPct val="90000"/>
              </a:lnSpc>
            </a:pPr>
            <a:r>
              <a:rPr lang="en-US" sz="2400" dirty="0" smtClean="0"/>
              <a:t>Continuous </a:t>
            </a:r>
            <a:r>
              <a:rPr lang="en-US" sz="2400" dirty="0"/>
              <a:t>emission and colors of </a:t>
            </a:r>
            <a:r>
              <a:rPr lang="en-US" sz="2400" dirty="0" smtClean="0"/>
              <a:t>objects</a:t>
            </a:r>
          </a:p>
          <a:p>
            <a:pPr lvl="1">
              <a:lnSpc>
                <a:spcPct val="90000"/>
              </a:lnSpc>
            </a:pPr>
            <a:r>
              <a:rPr lang="en-US" sz="2400" dirty="0" smtClean="0"/>
              <a:t>Why do dense objects produce continuous emission?</a:t>
            </a:r>
          </a:p>
          <a:p>
            <a:pPr lvl="1">
              <a:lnSpc>
                <a:spcPct val="90000"/>
              </a:lnSpc>
            </a:pPr>
            <a:r>
              <a:rPr lang="en-US" sz="2400" dirty="0" smtClean="0"/>
              <a:t>Temperature as a measure of average speed of atoms in a material</a:t>
            </a:r>
            <a:endParaRPr lang="en-US" sz="2400" dirty="0"/>
          </a:p>
          <a:p>
            <a:pPr lvl="1">
              <a:lnSpc>
                <a:spcPct val="90000"/>
              </a:lnSpc>
            </a:pPr>
            <a:r>
              <a:rPr lang="en-US" sz="2400" dirty="0"/>
              <a:t>For object emitting thermal radiation, </a:t>
            </a:r>
            <a:r>
              <a:rPr lang="en-US" sz="2400" dirty="0" smtClean="0"/>
              <a:t>spectrum </a:t>
            </a:r>
            <a:r>
              <a:rPr lang="en-US" sz="2400" dirty="0"/>
              <a:t>gives you the </a:t>
            </a:r>
            <a:r>
              <a:rPr lang="en-US" sz="2400" dirty="0" smtClean="0"/>
              <a:t>temperature</a:t>
            </a:r>
          </a:p>
          <a:p>
            <a:pPr lvl="2">
              <a:lnSpc>
                <a:spcPct val="90000"/>
              </a:lnSpc>
            </a:pPr>
            <a:r>
              <a:rPr lang="en-US" sz="2000" dirty="0" smtClean="0"/>
              <a:t>Thermal emission we are talking about is sometimes called </a:t>
            </a:r>
            <a:r>
              <a:rPr lang="en-US" sz="2000" i="1" dirty="0" smtClean="0"/>
              <a:t>blackbody</a:t>
            </a:r>
            <a:r>
              <a:rPr lang="en-US" sz="2000" dirty="0" smtClean="0"/>
              <a:t> emission</a:t>
            </a:r>
          </a:p>
        </p:txBody>
      </p:sp>
    </p:spTree>
    <p:extLst>
      <p:ext uri="{BB962C8B-B14F-4D97-AF65-F5344CB8AC3E}">
        <p14:creationId xmlns:p14="http://schemas.microsoft.com/office/powerpoint/2010/main" val="3292473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29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22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22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a:t>Light production by individual atoms</a:t>
            </a:r>
          </a:p>
        </p:txBody>
      </p:sp>
      <p:sp>
        <p:nvSpPr>
          <p:cNvPr id="24579" name="Rectangle 3"/>
          <p:cNvSpPr>
            <a:spLocks noGrp="1" noChangeArrowheads="1"/>
          </p:cNvSpPr>
          <p:nvPr>
            <p:ph type="body" idx="1"/>
          </p:nvPr>
        </p:nvSpPr>
        <p:spPr/>
        <p:txBody>
          <a:bodyPr/>
          <a:lstStyle/>
          <a:p>
            <a:pPr>
              <a:lnSpc>
                <a:spcPct val="90000"/>
              </a:lnSpc>
            </a:pPr>
            <a:r>
              <a:rPr lang="en-US" sz="2800"/>
              <a:t>Left to themselves, electrons will fall to the lowest allowed energy level</a:t>
            </a:r>
          </a:p>
          <a:p>
            <a:pPr>
              <a:lnSpc>
                <a:spcPct val="90000"/>
              </a:lnSpc>
            </a:pPr>
            <a:r>
              <a:rPr lang="en-US" sz="2800"/>
              <a:t>Electrons can move from lower to higher levels in two different ways</a:t>
            </a:r>
          </a:p>
          <a:p>
            <a:pPr lvl="1">
              <a:lnSpc>
                <a:spcPct val="90000"/>
              </a:lnSpc>
            </a:pPr>
            <a:r>
              <a:rPr lang="en-US" sz="2400"/>
              <a:t>If light of the correct energy is incident on the atom, it can be absorbed and used to move the electron to a higher energy level</a:t>
            </a:r>
          </a:p>
          <a:p>
            <a:pPr lvl="1">
              <a:lnSpc>
                <a:spcPct val="90000"/>
              </a:lnSpc>
            </a:pPr>
            <a:r>
              <a:rPr lang="en-US" sz="2400"/>
              <a:t>In a hot gas, collisions with other atoms can impart energy and move electrons to higher energy levels</a:t>
            </a:r>
          </a:p>
        </p:txBody>
      </p:sp>
    </p:spTree>
    <p:extLst>
      <p:ext uri="{BB962C8B-B14F-4D97-AF65-F5344CB8AC3E}">
        <p14:creationId xmlns:p14="http://schemas.microsoft.com/office/powerpoint/2010/main" val="676428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a:t>Emission and absorption lines: what can we learn?</a:t>
            </a:r>
          </a:p>
        </p:txBody>
      </p:sp>
      <p:sp>
        <p:nvSpPr>
          <p:cNvPr id="20483" name="Rectangle 3"/>
          <p:cNvSpPr>
            <a:spLocks noGrp="1" noChangeArrowheads="1"/>
          </p:cNvSpPr>
          <p:nvPr>
            <p:ph type="body" idx="1"/>
          </p:nvPr>
        </p:nvSpPr>
        <p:spPr/>
        <p:txBody>
          <a:bodyPr/>
          <a:lstStyle/>
          <a:p>
            <a:pPr>
              <a:lnSpc>
                <a:spcPct val="90000"/>
              </a:lnSpc>
            </a:pPr>
            <a:r>
              <a:rPr lang="en-US" sz="2400" dirty="0"/>
              <a:t>Each different type of atom has its own distinct energy levels, and so produces its own distinct pattern of emission or absorption lines, like a fingerprint</a:t>
            </a:r>
          </a:p>
          <a:p>
            <a:pPr lvl="1">
              <a:lnSpc>
                <a:spcPct val="90000"/>
              </a:lnSpc>
            </a:pPr>
            <a:r>
              <a:rPr lang="en-US" sz="2400" dirty="0"/>
              <a:t>Recognizing the light fingerprint allows us to determine the </a:t>
            </a:r>
            <a:r>
              <a:rPr lang="en-US" sz="2400" i="1" dirty="0"/>
              <a:t>composition</a:t>
            </a:r>
            <a:r>
              <a:rPr lang="en-US" sz="2400" dirty="0"/>
              <a:t> of objects that produce emission or absorption lines, I.e. what they are made of</a:t>
            </a:r>
          </a:p>
          <a:p>
            <a:pPr marL="0" indent="0">
              <a:lnSpc>
                <a:spcPct val="90000"/>
              </a:lnSpc>
              <a:buNone/>
            </a:pPr>
            <a:endParaRPr lang="en-US" sz="2400" dirty="0"/>
          </a:p>
        </p:txBody>
      </p:sp>
      <p:pic>
        <p:nvPicPr>
          <p:cNvPr id="5" name="Picture 4" descr="energylev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1067" y="3820175"/>
            <a:ext cx="4970463" cy="291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393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emission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161" y="0"/>
            <a:ext cx="5375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497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a:t>Emission and absorption lines: what can we learn?</a:t>
            </a:r>
          </a:p>
        </p:txBody>
      </p:sp>
      <p:sp>
        <p:nvSpPr>
          <p:cNvPr id="20483" name="Rectangle 3"/>
          <p:cNvSpPr>
            <a:spLocks noGrp="1" noChangeArrowheads="1"/>
          </p:cNvSpPr>
          <p:nvPr>
            <p:ph type="body" idx="1"/>
          </p:nvPr>
        </p:nvSpPr>
        <p:spPr/>
        <p:txBody>
          <a:bodyPr/>
          <a:lstStyle/>
          <a:p>
            <a:pPr>
              <a:lnSpc>
                <a:spcPct val="90000"/>
              </a:lnSpc>
            </a:pPr>
            <a:r>
              <a:rPr lang="en-US" sz="2400" dirty="0" smtClean="0"/>
              <a:t>Although </a:t>
            </a:r>
            <a:r>
              <a:rPr lang="en-US" sz="2400" dirty="0"/>
              <a:t>each atom has allowed energy levels, which ones are populated depends on the </a:t>
            </a:r>
            <a:r>
              <a:rPr lang="en-US" sz="2400" i="1" dirty="0"/>
              <a:t>temperature</a:t>
            </a:r>
            <a:r>
              <a:rPr lang="en-US" sz="2400" dirty="0"/>
              <a:t> of the gas</a:t>
            </a:r>
          </a:p>
          <a:p>
            <a:pPr lvl="1">
              <a:lnSpc>
                <a:spcPct val="90000"/>
              </a:lnSpc>
            </a:pPr>
            <a:r>
              <a:rPr lang="en-US" sz="2400" dirty="0"/>
              <a:t>See which part of the fingerprint appears allows us to determine the </a:t>
            </a:r>
            <a:r>
              <a:rPr lang="en-US" sz="2400" i="1" dirty="0"/>
              <a:t>temperature</a:t>
            </a:r>
            <a:r>
              <a:rPr lang="en-US" sz="2400" dirty="0"/>
              <a:t> of objects that produce emission or absorption lines</a:t>
            </a:r>
          </a:p>
        </p:txBody>
      </p:sp>
      <p:pic>
        <p:nvPicPr>
          <p:cNvPr id="4" name="Picture 3" descr="energylev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785" y="3641093"/>
            <a:ext cx="4970463" cy="291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875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Absorption lines</a:t>
            </a:r>
          </a:p>
        </p:txBody>
      </p:sp>
      <p:sp>
        <p:nvSpPr>
          <p:cNvPr id="6147" name="Rectangle 3"/>
          <p:cNvSpPr>
            <a:spLocks noGrp="1" noChangeArrowheads="1"/>
          </p:cNvSpPr>
          <p:nvPr>
            <p:ph type="body" idx="1"/>
          </p:nvPr>
        </p:nvSpPr>
        <p:spPr/>
        <p:txBody>
          <a:bodyPr/>
          <a:lstStyle/>
          <a:p>
            <a:pPr>
              <a:lnSpc>
                <a:spcPct val="90000"/>
              </a:lnSpc>
            </a:pPr>
            <a:r>
              <a:rPr lang="en-US" sz="2400" dirty="0"/>
              <a:t>Electrons can move from lower to higher energy levels, but need to absorb energy to do so</a:t>
            </a:r>
          </a:p>
          <a:p>
            <a:pPr>
              <a:lnSpc>
                <a:spcPct val="90000"/>
              </a:lnSpc>
            </a:pPr>
            <a:r>
              <a:rPr lang="en-US" sz="2400" dirty="0"/>
              <a:t>Key point is that they can ONLY absorb light with exactly the right amount of energy that corresponds to an electron energy level transition</a:t>
            </a:r>
          </a:p>
          <a:p>
            <a:pPr>
              <a:lnSpc>
                <a:spcPct val="90000"/>
              </a:lnSpc>
            </a:pPr>
            <a:r>
              <a:rPr lang="en-US" sz="2400" dirty="0"/>
              <a:t>Absorption lines occur in the outer layers of stars: continuous emission from the inner dense portions passes through the stellar atmospheres and a few specific wavelengths are absorbed by the gases there</a:t>
            </a:r>
          </a:p>
          <a:p>
            <a:pPr>
              <a:lnSpc>
                <a:spcPct val="90000"/>
              </a:lnSpc>
            </a:pPr>
            <a:endParaRPr lang="en-US" sz="2800" dirty="0"/>
          </a:p>
        </p:txBody>
      </p:sp>
    </p:spTree>
    <p:extLst>
      <p:ext uri="{BB962C8B-B14F-4D97-AF65-F5344CB8AC3E}">
        <p14:creationId xmlns:p14="http://schemas.microsoft.com/office/powerpoint/2010/main" val="3526941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Astronomical applications: stars</a:t>
            </a:r>
          </a:p>
        </p:txBody>
      </p:sp>
      <p:sp>
        <p:nvSpPr>
          <p:cNvPr id="21507" name="Rectangle 3"/>
          <p:cNvSpPr>
            <a:spLocks noGrp="1" noChangeArrowheads="1"/>
          </p:cNvSpPr>
          <p:nvPr>
            <p:ph type="body" idx="1"/>
          </p:nvPr>
        </p:nvSpPr>
        <p:spPr/>
        <p:txBody>
          <a:bodyPr>
            <a:noAutofit/>
          </a:bodyPr>
          <a:lstStyle/>
          <a:p>
            <a:pPr>
              <a:lnSpc>
                <a:spcPct val="90000"/>
              </a:lnSpc>
            </a:pPr>
            <a:r>
              <a:rPr lang="en-US" sz="2400" dirty="0" smtClean="0"/>
              <a:t>Stars </a:t>
            </a:r>
            <a:r>
              <a:rPr lang="en-US" sz="2400" dirty="0"/>
              <a:t>show a range of different patterns of absorption lines</a:t>
            </a:r>
          </a:p>
          <a:p>
            <a:pPr lvl="1">
              <a:lnSpc>
                <a:spcPct val="90000"/>
              </a:lnSpc>
            </a:pPr>
            <a:r>
              <a:rPr lang="en-US" sz="2400" dirty="0"/>
              <a:t>Analysis shows that the variations are almost all due to variations in temperature of stars</a:t>
            </a:r>
          </a:p>
          <a:p>
            <a:pPr lvl="1">
              <a:lnSpc>
                <a:spcPct val="90000"/>
              </a:lnSpc>
            </a:pPr>
            <a:r>
              <a:rPr lang="en-US" sz="2400" dirty="0"/>
              <a:t>Most stars appear to have very similar compositions: mostly hydrogen (90%) and helium (9%) and only a bit of everything else!</a:t>
            </a:r>
          </a:p>
          <a:p>
            <a:pPr lvl="1">
              <a:lnSpc>
                <a:spcPct val="90000"/>
              </a:lnSpc>
            </a:pPr>
            <a:r>
              <a:rPr lang="en-US" sz="2400" dirty="0"/>
              <a:t>Different absorption spectra of stars originally led to spectral classification, and spectral types of stars, which are now understood to be a sequence of stellar temperatures:   OBAFGKM  (the Sun is a G star</a:t>
            </a:r>
            <a:r>
              <a:rPr lang="en-US" sz="2400" dirty="0" smtClean="0"/>
              <a:t>)</a:t>
            </a:r>
            <a:r>
              <a:rPr lang="en-US" sz="2400" dirty="0"/>
              <a:t> </a:t>
            </a:r>
            <a:r>
              <a:rPr lang="en-US" sz="2400" dirty="0" smtClean="0"/>
              <a:t>             </a:t>
            </a:r>
          </a:p>
          <a:p>
            <a:pPr lvl="2">
              <a:lnSpc>
                <a:spcPct val="90000"/>
              </a:lnSpc>
            </a:pPr>
            <a:r>
              <a:rPr lang="en-US" sz="2000" dirty="0" smtClean="0">
                <a:hlinkClick r:id="rId3"/>
              </a:rPr>
              <a:t>Mnemonics</a:t>
            </a:r>
            <a:r>
              <a:rPr lang="en-US" sz="2000" dirty="0" smtClean="0"/>
              <a:t> 1</a:t>
            </a:r>
          </a:p>
          <a:p>
            <a:pPr lvl="2">
              <a:lnSpc>
                <a:spcPct val="90000"/>
              </a:lnSpc>
            </a:pPr>
            <a:r>
              <a:rPr lang="en-US" sz="2000" dirty="0" smtClean="0">
                <a:hlinkClick r:id="rId4"/>
              </a:rPr>
              <a:t>Mnemonics </a:t>
            </a:r>
            <a:r>
              <a:rPr lang="en-US" sz="2000" dirty="0" smtClean="0"/>
              <a:t>2</a:t>
            </a:r>
            <a:endParaRPr lang="en-US" sz="2000" dirty="0" smtClean="0"/>
          </a:p>
        </p:txBody>
      </p:sp>
    </p:spTree>
    <p:extLst>
      <p:ext uri="{BB962C8B-B14F-4D97-AF65-F5344CB8AC3E}">
        <p14:creationId xmlns:p14="http://schemas.microsoft.com/office/powerpoint/2010/main" val="1068002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15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4" name="Picture 4" descr="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22297"/>
            <a:ext cx="7137400" cy="4492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51800" y="691177"/>
            <a:ext cx="681892" cy="4401205"/>
          </a:xfrm>
          <a:prstGeom prst="rect">
            <a:avLst/>
          </a:prstGeom>
          <a:noFill/>
        </p:spPr>
        <p:txBody>
          <a:bodyPr wrap="square" rtlCol="0">
            <a:spAutoFit/>
          </a:bodyPr>
          <a:lstStyle/>
          <a:p>
            <a:r>
              <a:rPr lang="en-US" sz="4000" dirty="0" smtClean="0"/>
              <a:t>O</a:t>
            </a:r>
          </a:p>
          <a:p>
            <a:r>
              <a:rPr lang="en-US" sz="4000" dirty="0" smtClean="0"/>
              <a:t>B</a:t>
            </a:r>
          </a:p>
          <a:p>
            <a:r>
              <a:rPr lang="en-US" sz="4000" dirty="0" smtClean="0"/>
              <a:t>A</a:t>
            </a:r>
          </a:p>
          <a:p>
            <a:r>
              <a:rPr lang="en-US" sz="4000" dirty="0" smtClean="0"/>
              <a:t>F</a:t>
            </a:r>
          </a:p>
          <a:p>
            <a:r>
              <a:rPr lang="en-US" sz="4000" dirty="0" smtClean="0"/>
              <a:t>G</a:t>
            </a:r>
          </a:p>
          <a:p>
            <a:r>
              <a:rPr lang="en-US" sz="4000" dirty="0" smtClean="0"/>
              <a:t>K</a:t>
            </a:r>
          </a:p>
          <a:p>
            <a:r>
              <a:rPr lang="en-US" sz="4000" dirty="0"/>
              <a:t>M</a:t>
            </a:r>
          </a:p>
        </p:txBody>
      </p:sp>
      <p:sp>
        <p:nvSpPr>
          <p:cNvPr id="3" name="TextBox 2"/>
          <p:cNvSpPr txBox="1"/>
          <p:nvPr/>
        </p:nvSpPr>
        <p:spPr>
          <a:xfrm>
            <a:off x="0" y="506511"/>
            <a:ext cx="1191846" cy="369332"/>
          </a:xfrm>
          <a:prstGeom prst="rect">
            <a:avLst/>
          </a:prstGeom>
          <a:noFill/>
        </p:spPr>
        <p:txBody>
          <a:bodyPr wrap="square" rtlCol="0">
            <a:spAutoFit/>
          </a:bodyPr>
          <a:lstStyle/>
          <a:p>
            <a:r>
              <a:rPr lang="en-US" dirty="0" smtClean="0"/>
              <a:t>Hotter</a:t>
            </a:r>
            <a:endParaRPr lang="en-US" dirty="0"/>
          </a:p>
        </p:txBody>
      </p:sp>
      <p:sp>
        <p:nvSpPr>
          <p:cNvPr id="4" name="TextBox 3"/>
          <p:cNvSpPr txBox="1"/>
          <p:nvPr/>
        </p:nvSpPr>
        <p:spPr>
          <a:xfrm>
            <a:off x="0" y="4723050"/>
            <a:ext cx="1055077" cy="369332"/>
          </a:xfrm>
          <a:prstGeom prst="rect">
            <a:avLst/>
          </a:prstGeom>
          <a:noFill/>
        </p:spPr>
        <p:txBody>
          <a:bodyPr wrap="square" rtlCol="0">
            <a:spAutoFit/>
          </a:bodyPr>
          <a:lstStyle/>
          <a:p>
            <a:r>
              <a:rPr lang="en-US" dirty="0" smtClean="0"/>
              <a:t>Cooler</a:t>
            </a:r>
            <a:endParaRPr lang="en-US" dirty="0"/>
          </a:p>
        </p:txBody>
      </p:sp>
      <p:cxnSp>
        <p:nvCxnSpPr>
          <p:cNvPr id="6" name="Straight Arrow Connector 5"/>
          <p:cNvCxnSpPr/>
          <p:nvPr/>
        </p:nvCxnSpPr>
        <p:spPr bwMode="auto">
          <a:xfrm flipV="1">
            <a:off x="374505" y="875843"/>
            <a:ext cx="0" cy="74246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 name="Straight Arrow Connector 7"/>
          <p:cNvCxnSpPr/>
          <p:nvPr/>
        </p:nvCxnSpPr>
        <p:spPr bwMode="auto">
          <a:xfrm>
            <a:off x="410307" y="3690629"/>
            <a:ext cx="0" cy="82061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1367863" y="5814912"/>
            <a:ext cx="6780807" cy="830997"/>
          </a:xfrm>
          <a:prstGeom prst="rect">
            <a:avLst/>
          </a:prstGeom>
          <a:noFill/>
        </p:spPr>
        <p:txBody>
          <a:bodyPr wrap="square" rtlCol="0">
            <a:spAutoFit/>
          </a:bodyPr>
          <a:lstStyle/>
          <a:p>
            <a:r>
              <a:rPr lang="en-US" sz="2400" dirty="0" smtClean="0"/>
              <a:t> Can see temperature differences both from absorption lines and underlying continuum</a:t>
            </a:r>
            <a:endParaRPr lang="en-US" sz="2400" dirty="0"/>
          </a:p>
        </p:txBody>
      </p:sp>
    </p:spTree>
    <p:extLst>
      <p:ext uri="{BB962C8B-B14F-4D97-AF65-F5344CB8AC3E}">
        <p14:creationId xmlns:p14="http://schemas.microsoft.com/office/powerpoint/2010/main" val="102456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a:t>Astronomical applications: hot interstellar gas</a:t>
            </a:r>
          </a:p>
        </p:txBody>
      </p:sp>
      <p:sp>
        <p:nvSpPr>
          <p:cNvPr id="22531" name="Rectangle 3"/>
          <p:cNvSpPr>
            <a:spLocks noGrp="1" noChangeArrowheads="1"/>
          </p:cNvSpPr>
          <p:nvPr>
            <p:ph type="body" idx="1"/>
          </p:nvPr>
        </p:nvSpPr>
        <p:spPr/>
        <p:txBody>
          <a:bodyPr/>
          <a:lstStyle/>
          <a:p>
            <a:r>
              <a:rPr lang="en-US"/>
              <a:t>Interstellar gas clouds can be heated by nearby stars, especially young hot ones</a:t>
            </a:r>
          </a:p>
          <a:p>
            <a:r>
              <a:rPr lang="en-US"/>
              <a:t>Atoms are excited by light from the stars and by collisions between atoms </a:t>
            </a:r>
          </a:p>
          <a:p>
            <a:r>
              <a:rPr lang="en-US"/>
              <a:t>When electrons fall down to lower energy levels, emission lines are produced</a:t>
            </a:r>
          </a:p>
        </p:txBody>
      </p:sp>
      <p:pic>
        <p:nvPicPr>
          <p:cNvPr id="2" name="Picture 1"/>
          <p:cNvPicPr>
            <a:picLocks noChangeAspect="1"/>
          </p:cNvPicPr>
          <p:nvPr/>
        </p:nvPicPr>
        <p:blipFill>
          <a:blip r:embed="rId3"/>
          <a:stretch>
            <a:fillRect/>
          </a:stretch>
        </p:blipFill>
        <p:spPr>
          <a:xfrm>
            <a:off x="1774665" y="1600199"/>
            <a:ext cx="6338594" cy="5070875"/>
          </a:xfrm>
          <a:prstGeom prst="rect">
            <a:avLst/>
          </a:prstGeom>
        </p:spPr>
      </p:pic>
    </p:spTree>
    <p:extLst>
      <p:ext uri="{BB962C8B-B14F-4D97-AF65-F5344CB8AC3E}">
        <p14:creationId xmlns:p14="http://schemas.microsoft.com/office/powerpoint/2010/main" val="1557432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Summary: Emission </a:t>
            </a:r>
            <a:r>
              <a:rPr lang="en-US" dirty="0"/>
              <a:t>and absorption lines: what can we learn?</a:t>
            </a:r>
          </a:p>
        </p:txBody>
      </p:sp>
      <p:sp>
        <p:nvSpPr>
          <p:cNvPr id="3075" name="Rectangle 3"/>
          <p:cNvSpPr>
            <a:spLocks noGrp="1" noChangeArrowheads="1"/>
          </p:cNvSpPr>
          <p:nvPr>
            <p:ph type="body" idx="1"/>
          </p:nvPr>
        </p:nvSpPr>
        <p:spPr/>
        <p:txBody>
          <a:bodyPr/>
          <a:lstStyle/>
          <a:p>
            <a:pPr>
              <a:lnSpc>
                <a:spcPct val="90000"/>
              </a:lnSpc>
            </a:pPr>
            <a:r>
              <a:rPr lang="en-US" sz="2000"/>
              <a:t>Each different type of atom has its own distinct energy levels, and so produces its own distinct pattern of emission or absorption lines, like a fingerprint</a:t>
            </a:r>
          </a:p>
          <a:p>
            <a:pPr lvl="1">
              <a:lnSpc>
                <a:spcPct val="90000"/>
              </a:lnSpc>
            </a:pPr>
            <a:r>
              <a:rPr lang="en-US" sz="2000"/>
              <a:t>Recognizing the light fingerprint allows us to determine the </a:t>
            </a:r>
            <a:r>
              <a:rPr lang="en-US" sz="2000" i="1"/>
              <a:t>composition</a:t>
            </a:r>
            <a:r>
              <a:rPr lang="en-US" sz="2000"/>
              <a:t> of objects that produce emission or absorption lines, I.e. what they are made of</a:t>
            </a:r>
          </a:p>
          <a:p>
            <a:pPr>
              <a:lnSpc>
                <a:spcPct val="90000"/>
              </a:lnSpc>
            </a:pPr>
            <a:r>
              <a:rPr lang="en-US" sz="2000"/>
              <a:t>Although each atom has allowed energy levels, which ones are populated depends on the </a:t>
            </a:r>
            <a:r>
              <a:rPr lang="en-US" sz="2000" i="1"/>
              <a:t>temperature</a:t>
            </a:r>
            <a:r>
              <a:rPr lang="en-US" sz="2000"/>
              <a:t> of the gas</a:t>
            </a:r>
          </a:p>
          <a:p>
            <a:pPr lvl="1">
              <a:lnSpc>
                <a:spcPct val="90000"/>
              </a:lnSpc>
            </a:pPr>
            <a:r>
              <a:rPr lang="en-US" sz="2000"/>
              <a:t>Seeing which part of the fingerprint appears allows us to determine the </a:t>
            </a:r>
            <a:r>
              <a:rPr lang="en-US" sz="2000" i="1"/>
              <a:t>temperature</a:t>
            </a:r>
            <a:r>
              <a:rPr lang="en-US" sz="2000"/>
              <a:t> of objects that produce emission or absorption lines</a:t>
            </a:r>
          </a:p>
        </p:txBody>
      </p:sp>
      <p:pic>
        <p:nvPicPr>
          <p:cNvPr id="3076" name="Picture 4" descr="emission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722" y="0"/>
            <a:ext cx="5375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262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499"/>
                                          </p:stCondLst>
                                        </p:cTn>
                                        <p:tgtEl>
                                          <p:spTgt spid="307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Summary: what can we learn from understanding light?</a:t>
            </a:r>
          </a:p>
        </p:txBody>
      </p:sp>
      <p:sp>
        <p:nvSpPr>
          <p:cNvPr id="17411" name="Rectangle 3"/>
          <p:cNvSpPr>
            <a:spLocks noGrp="1" noChangeArrowheads="1"/>
          </p:cNvSpPr>
          <p:nvPr>
            <p:ph type="body" idx="1"/>
          </p:nvPr>
        </p:nvSpPr>
        <p:spPr/>
        <p:txBody>
          <a:bodyPr/>
          <a:lstStyle/>
          <a:p>
            <a:r>
              <a:rPr lang="en-US"/>
              <a:t>Objects that produce thermal continuous spectra (warm dense objects)  --&gt; TEMPERATURE</a:t>
            </a:r>
          </a:p>
          <a:p>
            <a:r>
              <a:rPr lang="en-US"/>
              <a:t>Objects that produce emission or absorption lines --&gt; COMPOSITION and TEMPERATURE</a:t>
            </a:r>
          </a:p>
        </p:txBody>
      </p:sp>
    </p:spTree>
    <p:extLst>
      <p:ext uri="{BB962C8B-B14F-4D97-AF65-F5344CB8AC3E}">
        <p14:creationId xmlns:p14="http://schemas.microsoft.com/office/powerpoint/2010/main" val="4103929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85800" y="1600200"/>
            <a:ext cx="7772400" cy="4114800"/>
          </a:xfrm>
        </p:spPr>
        <p:txBody>
          <a:bodyPr/>
          <a:lstStyle/>
          <a:p>
            <a:pPr>
              <a:lnSpc>
                <a:spcPct val="90000"/>
              </a:lnSpc>
            </a:pPr>
            <a:r>
              <a:rPr lang="en-US" sz="2800" dirty="0"/>
              <a:t>Powerful thing about the thermal radiation from dense objects: it ONLY depends on the temperature, nothing else!</a:t>
            </a:r>
          </a:p>
          <a:p>
            <a:pPr>
              <a:lnSpc>
                <a:spcPct val="90000"/>
              </a:lnSpc>
            </a:pPr>
            <a:r>
              <a:rPr lang="en-US" sz="2800" dirty="0"/>
              <a:t>Over most of the range of temperatures of stars, thermal radiation means that stars have different colors when looked at in visible light</a:t>
            </a:r>
          </a:p>
          <a:p>
            <a:pPr>
              <a:lnSpc>
                <a:spcPct val="90000"/>
              </a:lnSpc>
            </a:pPr>
            <a:r>
              <a:rPr lang="en-US" sz="2800" dirty="0"/>
              <a:t>Remember, </a:t>
            </a:r>
            <a:r>
              <a:rPr lang="en-US" sz="2800" dirty="0" smtClean="0"/>
              <a:t>relation between color and temperature holds for </a:t>
            </a:r>
            <a:r>
              <a:rPr lang="en-US" sz="2800" dirty="0"/>
              <a:t>objects that are glowing from thermal radiation</a:t>
            </a:r>
          </a:p>
          <a:p>
            <a:pPr lvl="1">
              <a:lnSpc>
                <a:spcPct val="90000"/>
              </a:lnSpc>
            </a:pPr>
            <a:r>
              <a:rPr lang="en-US" sz="2400" dirty="0" smtClean="0"/>
              <a:t>It’s </a:t>
            </a:r>
            <a:r>
              <a:rPr lang="en-US" sz="2400" dirty="0"/>
              <a:t>not true for objects that are reflecting light</a:t>
            </a:r>
          </a:p>
          <a:p>
            <a:pPr lvl="1">
              <a:lnSpc>
                <a:spcPct val="90000"/>
              </a:lnSpc>
            </a:pPr>
            <a:r>
              <a:rPr lang="en-US" sz="2400" dirty="0"/>
              <a:t>For these, color has to do with color of incident light and reflective properties of the material</a:t>
            </a:r>
          </a:p>
          <a:p>
            <a:pPr lvl="1">
              <a:lnSpc>
                <a:spcPct val="90000"/>
              </a:lnSpc>
            </a:pPr>
            <a:r>
              <a:rPr lang="en-US" sz="2400" dirty="0"/>
              <a:t>A blue shirt </a:t>
            </a:r>
            <a:r>
              <a:rPr lang="en-US" sz="2400" dirty="0" smtClean="0"/>
              <a:t>isn’t </a:t>
            </a:r>
            <a:r>
              <a:rPr lang="en-US" sz="2400" dirty="0"/>
              <a:t>hotter than a red one!</a:t>
            </a:r>
          </a:p>
        </p:txBody>
      </p:sp>
      <p:sp>
        <p:nvSpPr>
          <p:cNvPr id="10242" name="Rectangle 2"/>
          <p:cNvSpPr>
            <a:spLocks noGrp="1" noChangeArrowheads="1"/>
          </p:cNvSpPr>
          <p:nvPr>
            <p:ph type="title"/>
          </p:nvPr>
        </p:nvSpPr>
        <p:spPr>
          <a:xfrm>
            <a:off x="685800" y="304800"/>
            <a:ext cx="7772400" cy="1143000"/>
          </a:xfrm>
        </p:spPr>
        <p:txBody>
          <a:bodyPr/>
          <a:lstStyle/>
          <a:p>
            <a:r>
              <a:rPr lang="en-US"/>
              <a:t>Thermal radiation</a:t>
            </a:r>
          </a:p>
        </p:txBody>
      </p:sp>
      <p:pic>
        <p:nvPicPr>
          <p:cNvPr id="10244" name="Picture 4" descr="blackbod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610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0" y="1143000"/>
            <a:ext cx="8985849" cy="1905000"/>
          </a:xfrm>
          <a:prstGeom prst="rect">
            <a:avLst/>
          </a:prstGeom>
        </p:spPr>
      </p:pic>
    </p:spTree>
    <p:extLst>
      <p:ext uri="{BB962C8B-B14F-4D97-AF65-F5344CB8AC3E}">
        <p14:creationId xmlns:p14="http://schemas.microsoft.com/office/powerpoint/2010/main" val="4001527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024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499"/>
                                          </p:stCondLst>
                                        </p:cTn>
                                        <p:tgtEl>
                                          <p:spTgt spid="1024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24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024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Brightnesses of objects</a:t>
            </a:r>
          </a:p>
        </p:txBody>
      </p:sp>
      <p:sp>
        <p:nvSpPr>
          <p:cNvPr id="3075" name="Rectangle 3"/>
          <p:cNvSpPr>
            <a:spLocks noGrp="1" noChangeArrowheads="1"/>
          </p:cNvSpPr>
          <p:nvPr>
            <p:ph type="body" idx="1"/>
          </p:nvPr>
        </p:nvSpPr>
        <p:spPr/>
        <p:txBody>
          <a:bodyPr/>
          <a:lstStyle/>
          <a:p>
            <a:pPr>
              <a:lnSpc>
                <a:spcPct val="90000"/>
              </a:lnSpc>
            </a:pPr>
            <a:r>
              <a:rPr lang="en-US" sz="2400" dirty="0"/>
              <a:t>We</a:t>
            </a:r>
            <a:r>
              <a:rPr lang="ja-JP" altLang="en-US" sz="2400" dirty="0"/>
              <a:t>’</a:t>
            </a:r>
            <a:r>
              <a:rPr lang="en-US" sz="2400" dirty="0" err="1"/>
              <a:t>ve</a:t>
            </a:r>
            <a:r>
              <a:rPr lang="en-US" sz="2400" dirty="0"/>
              <a:t> talked about spectra of objects and what you can learn from it, but not much about total </a:t>
            </a:r>
            <a:r>
              <a:rPr lang="en-US" sz="2400" dirty="0" err="1"/>
              <a:t>brightnesses</a:t>
            </a:r>
            <a:r>
              <a:rPr lang="en-US" sz="2400" dirty="0"/>
              <a:t> of objects</a:t>
            </a:r>
          </a:p>
          <a:p>
            <a:pPr>
              <a:lnSpc>
                <a:spcPct val="90000"/>
              </a:lnSpc>
            </a:pPr>
            <a:r>
              <a:rPr lang="en-US" sz="2400" dirty="0"/>
              <a:t>This is because brightness depends on multiple things</a:t>
            </a:r>
          </a:p>
          <a:p>
            <a:pPr>
              <a:lnSpc>
                <a:spcPct val="90000"/>
              </a:lnSpc>
            </a:pPr>
            <a:r>
              <a:rPr lang="en-US" sz="2400" dirty="0"/>
              <a:t>One primary issue is DISTANCE to the object: more distant objects are fainter</a:t>
            </a:r>
          </a:p>
          <a:p>
            <a:pPr>
              <a:lnSpc>
                <a:spcPct val="90000"/>
              </a:lnSpc>
            </a:pPr>
            <a:r>
              <a:rPr lang="en-US" sz="2400" dirty="0"/>
              <a:t>However, one only needs to look at a star cluster to realize this </a:t>
            </a:r>
            <a:r>
              <a:rPr lang="en-US" sz="2400" dirty="0" smtClean="0"/>
              <a:t>isn’t </a:t>
            </a:r>
            <a:r>
              <a:rPr lang="en-US" sz="2400" dirty="0"/>
              <a:t>the whole story</a:t>
            </a:r>
          </a:p>
          <a:p>
            <a:pPr>
              <a:lnSpc>
                <a:spcPct val="90000"/>
              </a:lnSpc>
            </a:pPr>
            <a:endParaRPr lang="en-US" sz="2400" dirty="0"/>
          </a:p>
        </p:txBody>
      </p:sp>
      <p:pic>
        <p:nvPicPr>
          <p:cNvPr id="3076" name="Picture 4" descr="ngc290_h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021" y="1269486"/>
            <a:ext cx="7173913" cy="538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135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762000" y="4038600"/>
            <a:ext cx="7772400" cy="2514600"/>
          </a:xfrm>
        </p:spPr>
        <p:txBody>
          <a:bodyPr/>
          <a:lstStyle/>
          <a:p>
            <a:pPr>
              <a:buFontTx/>
              <a:buNone/>
            </a:pPr>
            <a:r>
              <a:rPr lang="en-US" sz="2400"/>
              <a:t>Why do the stars in the cluster have different colors?</a:t>
            </a:r>
          </a:p>
          <a:p>
            <a:pPr>
              <a:buFontTx/>
              <a:buNone/>
            </a:pPr>
            <a:r>
              <a:rPr lang="en-US" sz="2400"/>
              <a:t>	A. they are made of different things</a:t>
            </a:r>
          </a:p>
          <a:p>
            <a:pPr>
              <a:buFontTx/>
              <a:buNone/>
            </a:pPr>
            <a:r>
              <a:rPr lang="en-US" sz="2400"/>
              <a:t>	B. they have different temperatures</a:t>
            </a:r>
          </a:p>
          <a:p>
            <a:pPr>
              <a:buFontTx/>
              <a:buNone/>
            </a:pPr>
            <a:r>
              <a:rPr lang="en-US" sz="2400"/>
              <a:t>	C. they have different amounts of intervening dust</a:t>
            </a:r>
          </a:p>
          <a:p>
            <a:pPr>
              <a:buFontTx/>
              <a:buNone/>
            </a:pPr>
            <a:r>
              <a:rPr lang="en-US" sz="2400"/>
              <a:t>	D. they are at different distances</a:t>
            </a:r>
            <a:endParaRPr lang="en-US" sz="2000"/>
          </a:p>
        </p:txBody>
      </p:sp>
      <p:pic>
        <p:nvPicPr>
          <p:cNvPr id="6147" name="Picture 3" descr="ngc290_h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4800"/>
            <a:ext cx="4811713" cy="360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845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Brightnesses</a:t>
            </a:r>
          </a:p>
        </p:txBody>
      </p:sp>
      <p:sp>
        <p:nvSpPr>
          <p:cNvPr id="8195" name="Rectangle 3"/>
          <p:cNvSpPr>
            <a:spLocks noGrp="1" noChangeArrowheads="1"/>
          </p:cNvSpPr>
          <p:nvPr>
            <p:ph type="body" idx="1"/>
          </p:nvPr>
        </p:nvSpPr>
        <p:spPr/>
        <p:txBody>
          <a:bodyPr/>
          <a:lstStyle/>
          <a:p>
            <a:r>
              <a:rPr lang="en-US"/>
              <a:t>In fact, brightnesses depend on three things</a:t>
            </a:r>
          </a:p>
          <a:p>
            <a:pPr lvl="1"/>
            <a:r>
              <a:rPr lang="en-US"/>
              <a:t>Distance</a:t>
            </a:r>
          </a:p>
          <a:p>
            <a:pPr lvl="1"/>
            <a:r>
              <a:rPr lang="en-US"/>
              <a:t>Temperature: hotter objects are brighter</a:t>
            </a:r>
          </a:p>
          <a:p>
            <a:pPr lvl="1"/>
            <a:r>
              <a:rPr lang="en-US"/>
              <a:t>Size: bigger objects are brighter</a:t>
            </a:r>
          </a:p>
        </p:txBody>
      </p:sp>
      <p:pic>
        <p:nvPicPr>
          <p:cNvPr id="8196" name="Picture 4" descr="blackbod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90800"/>
            <a:ext cx="7164388" cy="387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952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819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685800" y="2819400"/>
            <a:ext cx="7772400" cy="3276600"/>
          </a:xfrm>
        </p:spPr>
        <p:txBody>
          <a:bodyPr/>
          <a:lstStyle/>
          <a:p>
            <a:pPr>
              <a:lnSpc>
                <a:spcPct val="90000"/>
              </a:lnSpc>
              <a:buFontTx/>
              <a:buNone/>
            </a:pPr>
            <a:r>
              <a:rPr lang="en-US" sz="2800"/>
              <a:t>Consider stars A and B (both at the same distance). Which of the following is true?</a:t>
            </a:r>
          </a:p>
          <a:p>
            <a:pPr>
              <a:lnSpc>
                <a:spcPct val="90000"/>
              </a:lnSpc>
              <a:buFontTx/>
              <a:buNone/>
            </a:pPr>
            <a:r>
              <a:rPr lang="en-US" sz="2800"/>
              <a:t>    A) A is brighter</a:t>
            </a:r>
          </a:p>
          <a:p>
            <a:pPr>
              <a:lnSpc>
                <a:spcPct val="90000"/>
              </a:lnSpc>
              <a:buFontTx/>
              <a:buNone/>
            </a:pPr>
            <a:r>
              <a:rPr lang="en-US" sz="2800"/>
              <a:t>    B) B is brighter</a:t>
            </a:r>
          </a:p>
          <a:p>
            <a:pPr>
              <a:lnSpc>
                <a:spcPct val="90000"/>
              </a:lnSpc>
              <a:buFontTx/>
              <a:buNone/>
            </a:pPr>
            <a:r>
              <a:rPr lang="en-US" sz="2800"/>
              <a:t>    C) A and B same brightness</a:t>
            </a:r>
          </a:p>
          <a:p>
            <a:pPr>
              <a:lnSpc>
                <a:spcPct val="90000"/>
              </a:lnSpc>
              <a:buFontTx/>
              <a:buNone/>
            </a:pPr>
            <a:r>
              <a:rPr lang="en-US" sz="2800"/>
              <a:t>    D) can't tell relative brightnesses of A and B from information given </a:t>
            </a:r>
          </a:p>
        </p:txBody>
      </p:sp>
      <p:pic>
        <p:nvPicPr>
          <p:cNvPr id="10243" name="Picture 3" descr="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33400"/>
            <a:ext cx="6016625" cy="164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816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762000" y="2362200"/>
            <a:ext cx="7772400" cy="4114800"/>
          </a:xfrm>
        </p:spPr>
        <p:txBody>
          <a:bodyPr/>
          <a:lstStyle/>
          <a:p>
            <a:pPr>
              <a:lnSpc>
                <a:spcPct val="90000"/>
              </a:lnSpc>
              <a:buFontTx/>
              <a:buNone/>
            </a:pPr>
            <a:r>
              <a:rPr lang="en-US"/>
              <a:t>Consider stars B and D (both at the same color/temperature). Which of the following is true?</a:t>
            </a:r>
          </a:p>
          <a:p>
            <a:pPr>
              <a:lnSpc>
                <a:spcPct val="90000"/>
              </a:lnSpc>
              <a:buFontTx/>
              <a:buNone/>
            </a:pPr>
            <a:r>
              <a:rPr lang="en-US"/>
              <a:t>   A) B is brighter</a:t>
            </a:r>
          </a:p>
          <a:p>
            <a:pPr>
              <a:lnSpc>
                <a:spcPct val="90000"/>
              </a:lnSpc>
              <a:buFontTx/>
              <a:buNone/>
            </a:pPr>
            <a:r>
              <a:rPr lang="en-US"/>
              <a:t>   B) D is brighter</a:t>
            </a:r>
          </a:p>
          <a:p>
            <a:pPr>
              <a:lnSpc>
                <a:spcPct val="90000"/>
              </a:lnSpc>
              <a:buFontTx/>
              <a:buNone/>
            </a:pPr>
            <a:r>
              <a:rPr lang="en-US"/>
              <a:t>   C) B and D same brightness</a:t>
            </a:r>
          </a:p>
          <a:p>
            <a:pPr>
              <a:lnSpc>
                <a:spcPct val="90000"/>
              </a:lnSpc>
              <a:buFontTx/>
              <a:buNone/>
            </a:pPr>
            <a:r>
              <a:rPr lang="en-US"/>
              <a:t>   D) can't tell relative brightnesses of B and D from information given </a:t>
            </a:r>
          </a:p>
        </p:txBody>
      </p:sp>
      <p:pic>
        <p:nvPicPr>
          <p:cNvPr id="12291" name="Picture 3" descr="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33400"/>
            <a:ext cx="6016625" cy="164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216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685800" y="2362200"/>
            <a:ext cx="7772400" cy="3733800"/>
          </a:xfrm>
        </p:spPr>
        <p:txBody>
          <a:bodyPr/>
          <a:lstStyle/>
          <a:p>
            <a:pPr>
              <a:lnSpc>
                <a:spcPct val="90000"/>
              </a:lnSpc>
              <a:buFontTx/>
              <a:buNone/>
            </a:pPr>
            <a:endParaRPr lang="en-US" sz="2800"/>
          </a:p>
          <a:p>
            <a:pPr>
              <a:lnSpc>
                <a:spcPct val="90000"/>
              </a:lnSpc>
              <a:buFontTx/>
              <a:buNone/>
            </a:pPr>
            <a:r>
              <a:rPr lang="en-US" sz="2800"/>
              <a:t>Consider stars A and C. Which of the following is true?</a:t>
            </a:r>
          </a:p>
          <a:p>
            <a:pPr>
              <a:lnSpc>
                <a:spcPct val="90000"/>
              </a:lnSpc>
              <a:buFontTx/>
              <a:buNone/>
            </a:pPr>
            <a:r>
              <a:rPr lang="en-US" sz="2800"/>
              <a:t>   A) A is brighter</a:t>
            </a:r>
          </a:p>
          <a:p>
            <a:pPr>
              <a:lnSpc>
                <a:spcPct val="90000"/>
              </a:lnSpc>
              <a:buFontTx/>
              <a:buNone/>
            </a:pPr>
            <a:r>
              <a:rPr lang="en-US" sz="2800"/>
              <a:t>   B) C is brighter</a:t>
            </a:r>
          </a:p>
          <a:p>
            <a:pPr>
              <a:lnSpc>
                <a:spcPct val="90000"/>
              </a:lnSpc>
              <a:buFontTx/>
              <a:buNone/>
            </a:pPr>
            <a:r>
              <a:rPr lang="en-US" sz="2800"/>
              <a:t>   C) A and C same brightness</a:t>
            </a:r>
          </a:p>
          <a:p>
            <a:pPr>
              <a:lnSpc>
                <a:spcPct val="90000"/>
              </a:lnSpc>
              <a:buFontTx/>
              <a:buNone/>
            </a:pPr>
            <a:r>
              <a:rPr lang="en-US" sz="2800"/>
              <a:t>   D) can't tell relative brightnesses of A and C from information given </a:t>
            </a:r>
          </a:p>
        </p:txBody>
      </p:sp>
      <p:pic>
        <p:nvPicPr>
          <p:cNvPr id="14339" name="Picture 3" descr="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33400"/>
            <a:ext cx="6016625" cy="164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383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685800" y="2438400"/>
            <a:ext cx="7772400" cy="3657600"/>
          </a:xfrm>
        </p:spPr>
        <p:txBody>
          <a:bodyPr/>
          <a:lstStyle/>
          <a:p>
            <a:pPr>
              <a:lnSpc>
                <a:spcPct val="90000"/>
              </a:lnSpc>
              <a:buFontTx/>
              <a:buNone/>
            </a:pPr>
            <a:endParaRPr lang="en-US" sz="2800"/>
          </a:p>
          <a:p>
            <a:pPr>
              <a:lnSpc>
                <a:spcPct val="90000"/>
              </a:lnSpc>
              <a:buFontTx/>
              <a:buNone/>
            </a:pPr>
            <a:r>
              <a:rPr lang="en-US" sz="2800"/>
              <a:t>Consider stars C and D. Which of the following is true?</a:t>
            </a:r>
          </a:p>
          <a:p>
            <a:pPr>
              <a:lnSpc>
                <a:spcPct val="90000"/>
              </a:lnSpc>
              <a:buFontTx/>
              <a:buNone/>
            </a:pPr>
            <a:r>
              <a:rPr lang="en-US" sz="2800"/>
              <a:t>   A) C is brighter</a:t>
            </a:r>
          </a:p>
          <a:p>
            <a:pPr>
              <a:lnSpc>
                <a:spcPct val="90000"/>
              </a:lnSpc>
              <a:buFontTx/>
              <a:buNone/>
            </a:pPr>
            <a:r>
              <a:rPr lang="en-US" sz="2800"/>
              <a:t>   B) D is brighter</a:t>
            </a:r>
          </a:p>
          <a:p>
            <a:pPr>
              <a:lnSpc>
                <a:spcPct val="90000"/>
              </a:lnSpc>
              <a:buFontTx/>
              <a:buNone/>
            </a:pPr>
            <a:r>
              <a:rPr lang="en-US" sz="2800"/>
              <a:t>   C) C and D are the same brightness</a:t>
            </a:r>
          </a:p>
          <a:p>
            <a:pPr>
              <a:lnSpc>
                <a:spcPct val="90000"/>
              </a:lnSpc>
              <a:buFontTx/>
              <a:buNone/>
            </a:pPr>
            <a:r>
              <a:rPr lang="en-US" sz="2800"/>
              <a:t>   D) can't tell relative brightnesses of C and D from information given </a:t>
            </a:r>
          </a:p>
        </p:txBody>
      </p:sp>
      <p:pic>
        <p:nvPicPr>
          <p:cNvPr id="16387" name="Picture 3" descr="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33400"/>
            <a:ext cx="6016625" cy="164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145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Using brightnesses</a:t>
            </a:r>
          </a:p>
        </p:txBody>
      </p:sp>
      <p:sp>
        <p:nvSpPr>
          <p:cNvPr id="18435" name="Rectangle 3"/>
          <p:cNvSpPr>
            <a:spLocks noGrp="1" noChangeArrowheads="1"/>
          </p:cNvSpPr>
          <p:nvPr>
            <p:ph type="body" idx="1"/>
          </p:nvPr>
        </p:nvSpPr>
        <p:spPr/>
        <p:txBody>
          <a:bodyPr/>
          <a:lstStyle/>
          <a:p>
            <a:r>
              <a:rPr lang="en-US" sz="2400"/>
              <a:t>Brightness depends on three things: distance, temperature, size</a:t>
            </a:r>
          </a:p>
          <a:p>
            <a:r>
              <a:rPr lang="en-US" sz="2400"/>
              <a:t>If we can independently measure two of these, we can use brightness to infer the third</a:t>
            </a:r>
          </a:p>
          <a:p>
            <a:r>
              <a:rPr lang="en-US" sz="2400"/>
              <a:t>Can we measure distances?</a:t>
            </a:r>
          </a:p>
          <a:p>
            <a:pPr lvl="1">
              <a:buFontTx/>
              <a:buNone/>
            </a:pPr>
            <a:r>
              <a:rPr lang="en-US" sz="2000">
                <a:solidFill>
                  <a:srgbClr val="FF0000"/>
                </a:solidFill>
              </a:rPr>
              <a:t>--&gt; PARALLAX</a:t>
            </a:r>
            <a:endParaRPr lang="en-US" sz="2000"/>
          </a:p>
          <a:p>
            <a:r>
              <a:rPr lang="en-US" sz="2400"/>
              <a:t>Can we measure temperatures?</a:t>
            </a:r>
          </a:p>
          <a:p>
            <a:pPr lvl="1">
              <a:buFontTx/>
              <a:buNone/>
            </a:pPr>
            <a:r>
              <a:rPr lang="en-US" sz="2000">
                <a:solidFill>
                  <a:srgbClr val="FF0000"/>
                </a:solidFill>
              </a:rPr>
              <a:t>--&gt; COLOR / ABSORPTION LINES</a:t>
            </a:r>
            <a:endParaRPr lang="en-US" sz="2000"/>
          </a:p>
          <a:p>
            <a:r>
              <a:rPr lang="en-US" sz="2400"/>
              <a:t>--&gt; Use brightnesses to get</a:t>
            </a:r>
            <a:r>
              <a:rPr lang="en-US" sz="2400">
                <a:solidFill>
                  <a:srgbClr val="FF0000"/>
                </a:solidFill>
              </a:rPr>
              <a:t> sizes </a:t>
            </a:r>
            <a:r>
              <a:rPr lang="en-US" sz="2400"/>
              <a:t>of stars</a:t>
            </a:r>
          </a:p>
        </p:txBody>
      </p:sp>
    </p:spTree>
    <p:extLst>
      <p:ext uri="{BB962C8B-B14F-4D97-AF65-F5344CB8AC3E}">
        <p14:creationId xmlns:p14="http://schemas.microsoft.com/office/powerpoint/2010/main" val="665655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4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Sizes of stars</a:t>
            </a:r>
          </a:p>
        </p:txBody>
      </p:sp>
      <p:sp>
        <p:nvSpPr>
          <p:cNvPr id="20483" name="Rectangle 3"/>
          <p:cNvSpPr>
            <a:spLocks noGrp="1" noChangeArrowheads="1"/>
          </p:cNvSpPr>
          <p:nvPr>
            <p:ph type="body" idx="1"/>
          </p:nvPr>
        </p:nvSpPr>
        <p:spPr/>
        <p:txBody>
          <a:bodyPr/>
          <a:lstStyle/>
          <a:p>
            <a:r>
              <a:rPr lang="en-US"/>
              <a:t>You can get sizes from brightnesses if you can independently measure distance and temperature</a:t>
            </a:r>
          </a:p>
          <a:p>
            <a:r>
              <a:rPr lang="en-US"/>
              <a:t>Why can</a:t>
            </a:r>
            <a:r>
              <a:rPr lang="ja-JP" altLang="en-US"/>
              <a:t>’</a:t>
            </a:r>
            <a:r>
              <a:rPr lang="en-US"/>
              <a:t>t you just measure the size of a star directly?</a:t>
            </a:r>
          </a:p>
          <a:p>
            <a:pPr lvl="1"/>
            <a:r>
              <a:rPr lang="en-US"/>
              <a:t>Too far away!</a:t>
            </a:r>
          </a:p>
        </p:txBody>
      </p:sp>
    </p:spTree>
    <p:extLst>
      <p:ext uri="{BB962C8B-B14F-4D97-AF65-F5344CB8AC3E}">
        <p14:creationId xmlns:p14="http://schemas.microsoft.com/office/powerpoint/2010/main" val="30697474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Sizes of stars</a:t>
            </a:r>
          </a:p>
        </p:txBody>
      </p:sp>
      <p:sp>
        <p:nvSpPr>
          <p:cNvPr id="21507" name="Rectangle 3"/>
          <p:cNvSpPr>
            <a:spLocks noGrp="1" noChangeArrowheads="1"/>
          </p:cNvSpPr>
          <p:nvPr>
            <p:ph type="body" idx="1"/>
          </p:nvPr>
        </p:nvSpPr>
        <p:spPr/>
        <p:txBody>
          <a:bodyPr/>
          <a:lstStyle/>
          <a:p>
            <a:r>
              <a:rPr lang="en-US" dirty="0"/>
              <a:t>What do you find when you measure sizes of stars?</a:t>
            </a:r>
          </a:p>
          <a:p>
            <a:pPr lvl="1"/>
            <a:r>
              <a:rPr lang="en-US" dirty="0"/>
              <a:t>Stars come in a range of sizes</a:t>
            </a:r>
          </a:p>
          <a:p>
            <a:pPr lvl="1"/>
            <a:r>
              <a:rPr lang="en-US" dirty="0"/>
              <a:t>Sun is intermediate in size</a:t>
            </a:r>
          </a:p>
          <a:p>
            <a:pPr lvl="1"/>
            <a:r>
              <a:rPr lang="en-US" dirty="0"/>
              <a:t>Largest stars are huge</a:t>
            </a:r>
            <a:r>
              <a:rPr lang="en-US" dirty="0" smtClean="0"/>
              <a:t>!</a:t>
            </a:r>
          </a:p>
          <a:p>
            <a:pPr lvl="1"/>
            <a:endParaRPr lang="en-US" dirty="0"/>
          </a:p>
          <a:p>
            <a:r>
              <a:rPr lang="en-US" dirty="0" smtClean="0"/>
              <a:t>Animation: </a:t>
            </a:r>
            <a:r>
              <a:rPr lang="en-US" dirty="0" smtClean="0">
                <a:hlinkClick r:id="rId3"/>
              </a:rPr>
              <a:t>http://</a:t>
            </a:r>
            <a:r>
              <a:rPr lang="en-US" dirty="0" err="1" smtClean="0">
                <a:hlinkClick r:id="rId3"/>
              </a:rPr>
              <a:t>www.youtube.com</a:t>
            </a:r>
            <a:r>
              <a:rPr lang="en-US" dirty="0" smtClean="0">
                <a:hlinkClick r:id="rId3"/>
              </a:rPr>
              <a:t>/</a:t>
            </a:r>
            <a:r>
              <a:rPr lang="en-US" dirty="0" err="1" smtClean="0">
                <a:hlinkClick r:id="rId3"/>
              </a:rPr>
              <a:t>watch?v</a:t>
            </a:r>
            <a:r>
              <a:rPr lang="en-US" dirty="0" smtClean="0">
                <a:hlinkClick r:id="rId3"/>
              </a:rPr>
              <a:t>=HEheh1BH34Q</a:t>
            </a:r>
            <a:endParaRPr lang="en-US" dirty="0"/>
          </a:p>
        </p:txBody>
      </p:sp>
    </p:spTree>
    <p:extLst>
      <p:ext uri="{BB962C8B-B14F-4D97-AF65-F5344CB8AC3E}">
        <p14:creationId xmlns:p14="http://schemas.microsoft.com/office/powerpoint/2010/main" val="3232700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blackbod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7315200" cy="3754438"/>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Grp="1" noChangeArrowheads="1"/>
          </p:cNvSpPr>
          <p:nvPr>
            <p:ph type="body" idx="1"/>
          </p:nvPr>
        </p:nvSpPr>
        <p:spPr>
          <a:xfrm>
            <a:off x="457200" y="3581399"/>
            <a:ext cx="7772400" cy="3921369"/>
          </a:xfrm>
        </p:spPr>
        <p:txBody>
          <a:bodyPr/>
          <a:lstStyle/>
          <a:p>
            <a:pPr>
              <a:lnSpc>
                <a:spcPct val="90000"/>
              </a:lnSpc>
              <a:buFontTx/>
              <a:buNone/>
            </a:pPr>
            <a:r>
              <a:rPr lang="en-US" sz="1800" dirty="0" smtClean="0"/>
              <a:t>Imagine </a:t>
            </a:r>
            <a:r>
              <a:rPr lang="en-US" sz="1800" dirty="0"/>
              <a:t>you looked at two stars: star A at </a:t>
            </a:r>
            <a:r>
              <a:rPr lang="en-US" sz="1800" dirty="0"/>
              <a:t>6</a:t>
            </a:r>
            <a:r>
              <a:rPr lang="en-US" sz="1800" dirty="0" smtClean="0"/>
              <a:t>000 </a:t>
            </a:r>
            <a:r>
              <a:rPr lang="en-US" sz="1800" dirty="0"/>
              <a:t>K and star B at </a:t>
            </a:r>
            <a:r>
              <a:rPr lang="en-US" sz="1800" dirty="0"/>
              <a:t>3</a:t>
            </a:r>
            <a:r>
              <a:rPr lang="en-US" sz="1800" dirty="0" smtClean="0"/>
              <a:t>000 </a:t>
            </a:r>
            <a:r>
              <a:rPr lang="en-US" sz="1800" dirty="0"/>
              <a:t>K. You would find:</a:t>
            </a:r>
          </a:p>
          <a:p>
            <a:pPr>
              <a:lnSpc>
                <a:spcPct val="90000"/>
              </a:lnSpc>
              <a:buFontTx/>
              <a:buNone/>
            </a:pPr>
            <a:r>
              <a:rPr lang="en-US" sz="1800" dirty="0"/>
              <a:t>	A. the peak of star </a:t>
            </a:r>
            <a:r>
              <a:rPr lang="en-US" sz="1800" dirty="0" smtClean="0"/>
              <a:t>A’s </a:t>
            </a:r>
            <a:r>
              <a:rPr lang="en-US" sz="1800" dirty="0"/>
              <a:t>spectrum would be at a shorter wavelength than star B and it would be bluer</a:t>
            </a:r>
          </a:p>
          <a:p>
            <a:pPr>
              <a:lnSpc>
                <a:spcPct val="90000"/>
              </a:lnSpc>
              <a:buFontTx/>
              <a:buNone/>
            </a:pPr>
            <a:r>
              <a:rPr lang="en-US" sz="1800" dirty="0"/>
              <a:t> 	B. the peak of star </a:t>
            </a:r>
            <a:r>
              <a:rPr lang="en-US" sz="1800" dirty="0" smtClean="0"/>
              <a:t>A’s </a:t>
            </a:r>
            <a:r>
              <a:rPr lang="en-US" sz="1800" dirty="0"/>
              <a:t>spectrum would be at a longer wavelength than star B and it would be redder</a:t>
            </a:r>
          </a:p>
          <a:p>
            <a:pPr>
              <a:lnSpc>
                <a:spcPct val="90000"/>
              </a:lnSpc>
              <a:buFontTx/>
              <a:buNone/>
            </a:pPr>
            <a:r>
              <a:rPr lang="en-US" sz="1800" dirty="0"/>
              <a:t>    </a:t>
            </a:r>
            <a:r>
              <a:rPr lang="en-US" sz="1800" dirty="0" smtClean="0"/>
              <a:t> C</a:t>
            </a:r>
            <a:r>
              <a:rPr lang="en-US" sz="1800" dirty="0"/>
              <a:t>. the peak of star </a:t>
            </a:r>
            <a:r>
              <a:rPr lang="en-US" sz="1800" dirty="0" smtClean="0"/>
              <a:t>A’s </a:t>
            </a:r>
            <a:r>
              <a:rPr lang="en-US" sz="1800" dirty="0"/>
              <a:t>spectrum would be at a shorter wavelength than star B and it would be redder</a:t>
            </a:r>
          </a:p>
          <a:p>
            <a:pPr>
              <a:lnSpc>
                <a:spcPct val="90000"/>
              </a:lnSpc>
              <a:buFontTx/>
              <a:buNone/>
            </a:pPr>
            <a:r>
              <a:rPr lang="en-US" sz="1800" dirty="0"/>
              <a:t> </a:t>
            </a:r>
            <a:r>
              <a:rPr lang="en-US" sz="1800" dirty="0" smtClean="0"/>
              <a:t>    </a:t>
            </a:r>
            <a:r>
              <a:rPr lang="en-US" sz="1800" dirty="0" smtClean="0"/>
              <a:t>D</a:t>
            </a:r>
            <a:r>
              <a:rPr lang="en-US" sz="1800" dirty="0"/>
              <a:t>. the peak of star </a:t>
            </a:r>
            <a:r>
              <a:rPr lang="en-US" sz="1800" dirty="0" smtClean="0"/>
              <a:t>A’s </a:t>
            </a:r>
            <a:r>
              <a:rPr lang="en-US" sz="1800" dirty="0"/>
              <a:t>spectrum would be at a longer wavelength than star B and it would be bluer</a:t>
            </a:r>
          </a:p>
          <a:p>
            <a:pPr>
              <a:lnSpc>
                <a:spcPct val="90000"/>
              </a:lnSpc>
              <a:buFontTx/>
              <a:buNone/>
            </a:pPr>
            <a:r>
              <a:rPr lang="en-US" sz="1800" dirty="0"/>
              <a:t>    </a:t>
            </a:r>
            <a:r>
              <a:rPr lang="en-US" sz="1800" dirty="0" smtClean="0"/>
              <a:t> E</a:t>
            </a:r>
            <a:r>
              <a:rPr lang="en-US" sz="1800" dirty="0"/>
              <a:t>. the peak of star </a:t>
            </a:r>
            <a:r>
              <a:rPr lang="en-US" sz="1800" dirty="0" smtClean="0"/>
              <a:t>A’s </a:t>
            </a:r>
            <a:r>
              <a:rPr lang="en-US" sz="1800" dirty="0"/>
              <a:t>spectrum would be at a longer wavelength </a:t>
            </a:r>
            <a:r>
              <a:rPr lang="en-US" sz="1800" dirty="0" smtClean="0"/>
              <a:t>than star </a:t>
            </a:r>
            <a:r>
              <a:rPr lang="en-US" sz="1800" dirty="0"/>
              <a:t>B, but they would both appear the same color</a:t>
            </a:r>
          </a:p>
          <a:p>
            <a:pPr>
              <a:lnSpc>
                <a:spcPct val="90000"/>
              </a:lnSpc>
              <a:buFontTx/>
              <a:buNone/>
            </a:pPr>
            <a:r>
              <a:rPr lang="en-US" sz="2800" dirty="0"/>
              <a:t> </a:t>
            </a:r>
          </a:p>
        </p:txBody>
      </p:sp>
    </p:spTree>
    <p:extLst>
      <p:ext uri="{BB962C8B-B14F-4D97-AF65-F5344CB8AC3E}">
        <p14:creationId xmlns:p14="http://schemas.microsoft.com/office/powerpoint/2010/main" val="4125490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blackbod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7315200" cy="3754438"/>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Grp="1" noChangeArrowheads="1"/>
          </p:cNvSpPr>
          <p:nvPr>
            <p:ph type="body" idx="1"/>
          </p:nvPr>
        </p:nvSpPr>
        <p:spPr>
          <a:xfrm>
            <a:off x="457200" y="3581399"/>
            <a:ext cx="7772400" cy="3921369"/>
          </a:xfrm>
        </p:spPr>
        <p:txBody>
          <a:bodyPr/>
          <a:lstStyle/>
          <a:p>
            <a:pPr>
              <a:lnSpc>
                <a:spcPct val="90000"/>
              </a:lnSpc>
              <a:buFontTx/>
              <a:buNone/>
            </a:pPr>
            <a:r>
              <a:rPr lang="en-US" sz="1800" dirty="0"/>
              <a:t>The hottest stars can get up to 50000 degrees K. Imagine you looked at two stars: star A at 30000 K and star B at 50000 K. You would find:</a:t>
            </a:r>
          </a:p>
          <a:p>
            <a:pPr>
              <a:lnSpc>
                <a:spcPct val="90000"/>
              </a:lnSpc>
              <a:buFontTx/>
              <a:buNone/>
            </a:pPr>
            <a:r>
              <a:rPr lang="en-US" sz="1800" dirty="0"/>
              <a:t>	A. the peak of star </a:t>
            </a:r>
            <a:r>
              <a:rPr lang="en-US" sz="1800" dirty="0" smtClean="0"/>
              <a:t>A’s </a:t>
            </a:r>
            <a:r>
              <a:rPr lang="en-US" sz="1800" dirty="0"/>
              <a:t>spectrum would be at a shorter wavelength than star B and it would be bluer</a:t>
            </a:r>
          </a:p>
          <a:p>
            <a:pPr>
              <a:lnSpc>
                <a:spcPct val="90000"/>
              </a:lnSpc>
              <a:buFontTx/>
              <a:buNone/>
            </a:pPr>
            <a:r>
              <a:rPr lang="en-US" sz="1800" dirty="0"/>
              <a:t> 	B. the peak of star </a:t>
            </a:r>
            <a:r>
              <a:rPr lang="en-US" sz="1800" dirty="0" smtClean="0"/>
              <a:t>A’s </a:t>
            </a:r>
            <a:r>
              <a:rPr lang="en-US" sz="1800" dirty="0"/>
              <a:t>spectrum would be at a longer wavelength than star B and it would be redder</a:t>
            </a:r>
          </a:p>
          <a:p>
            <a:pPr>
              <a:lnSpc>
                <a:spcPct val="90000"/>
              </a:lnSpc>
              <a:buFontTx/>
              <a:buNone/>
            </a:pPr>
            <a:r>
              <a:rPr lang="en-US" sz="1800" dirty="0"/>
              <a:t>    C. the peak of star </a:t>
            </a:r>
            <a:r>
              <a:rPr lang="en-US" sz="1800" dirty="0" smtClean="0"/>
              <a:t>A’s </a:t>
            </a:r>
            <a:r>
              <a:rPr lang="en-US" sz="1800" dirty="0"/>
              <a:t>spectrum would be at a shorter wavelength than star B and it would be redder</a:t>
            </a:r>
          </a:p>
          <a:p>
            <a:pPr>
              <a:lnSpc>
                <a:spcPct val="90000"/>
              </a:lnSpc>
              <a:buFontTx/>
              <a:buNone/>
            </a:pPr>
            <a:r>
              <a:rPr lang="en-US" sz="1800" dirty="0"/>
              <a:t>	D. the peak of star </a:t>
            </a:r>
            <a:r>
              <a:rPr lang="en-US" sz="1800" dirty="0" smtClean="0"/>
              <a:t>A’s </a:t>
            </a:r>
            <a:r>
              <a:rPr lang="en-US" sz="1800" dirty="0"/>
              <a:t>spectrum would be at a longer wavelength than star B and it would be bluer</a:t>
            </a:r>
          </a:p>
          <a:p>
            <a:pPr>
              <a:lnSpc>
                <a:spcPct val="90000"/>
              </a:lnSpc>
              <a:buFontTx/>
              <a:buNone/>
            </a:pPr>
            <a:r>
              <a:rPr lang="en-US" sz="1800" dirty="0"/>
              <a:t>    E. the peak of star </a:t>
            </a:r>
            <a:r>
              <a:rPr lang="en-US" sz="1800" dirty="0" smtClean="0"/>
              <a:t>A’s </a:t>
            </a:r>
            <a:r>
              <a:rPr lang="en-US" sz="1800" dirty="0"/>
              <a:t>spectrum would be at a longer wavelength </a:t>
            </a:r>
            <a:r>
              <a:rPr lang="en-US" sz="1800" dirty="0" smtClean="0"/>
              <a:t>than star </a:t>
            </a:r>
            <a:r>
              <a:rPr lang="en-US" sz="1800" dirty="0"/>
              <a:t>B, but they would both appear the same color</a:t>
            </a:r>
          </a:p>
          <a:p>
            <a:pPr>
              <a:lnSpc>
                <a:spcPct val="90000"/>
              </a:lnSpc>
              <a:buFontTx/>
              <a:buNone/>
            </a:pPr>
            <a:r>
              <a:rPr lang="en-US" sz="2800" dirty="0"/>
              <a:t> </a:t>
            </a:r>
          </a:p>
        </p:txBody>
      </p:sp>
    </p:spTree>
    <p:extLst>
      <p:ext uri="{BB962C8B-B14F-4D97-AF65-F5344CB8AC3E}">
        <p14:creationId xmlns:p14="http://schemas.microsoft.com/office/powerpoint/2010/main" val="1767205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685800" y="1295400"/>
            <a:ext cx="7772400" cy="4114800"/>
          </a:xfrm>
        </p:spPr>
        <p:txBody>
          <a:bodyPr/>
          <a:lstStyle/>
          <a:p>
            <a:pPr>
              <a:lnSpc>
                <a:spcPct val="90000"/>
              </a:lnSpc>
              <a:buFontTx/>
              <a:buNone/>
            </a:pPr>
            <a:r>
              <a:rPr lang="en-US"/>
              <a:t>If you look at an object that is producing continuous thermal/blackbody spectrum, what can you likely learn about the object from its spectrum?</a:t>
            </a:r>
          </a:p>
          <a:p>
            <a:pPr>
              <a:lnSpc>
                <a:spcPct val="90000"/>
              </a:lnSpc>
              <a:buFontTx/>
              <a:buNone/>
            </a:pPr>
            <a:r>
              <a:rPr lang="en-US"/>
              <a:t>   A. how much mass it has</a:t>
            </a:r>
          </a:p>
          <a:p>
            <a:pPr>
              <a:lnSpc>
                <a:spcPct val="90000"/>
              </a:lnSpc>
              <a:buFontTx/>
              <a:buNone/>
            </a:pPr>
            <a:r>
              <a:rPr lang="en-US"/>
              <a:t>   B. how big it is</a:t>
            </a:r>
          </a:p>
          <a:p>
            <a:pPr>
              <a:lnSpc>
                <a:spcPct val="90000"/>
              </a:lnSpc>
              <a:buFontTx/>
              <a:buNone/>
            </a:pPr>
            <a:r>
              <a:rPr lang="en-US"/>
              <a:t>   C. how hot it is</a:t>
            </a:r>
          </a:p>
          <a:p>
            <a:pPr>
              <a:lnSpc>
                <a:spcPct val="90000"/>
              </a:lnSpc>
              <a:buFontTx/>
              <a:buNone/>
            </a:pPr>
            <a:r>
              <a:rPr lang="en-US"/>
              <a:t>   D. what it is made of </a:t>
            </a:r>
          </a:p>
        </p:txBody>
      </p:sp>
    </p:spTree>
    <p:extLst>
      <p:ext uri="{BB962C8B-B14F-4D97-AF65-F5344CB8AC3E}">
        <p14:creationId xmlns:p14="http://schemas.microsoft.com/office/powerpoint/2010/main" val="496116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55600"/>
            <a:ext cx="7772400" cy="1143000"/>
          </a:xfrm>
        </p:spPr>
        <p:txBody>
          <a:bodyPr/>
          <a:lstStyle/>
          <a:p>
            <a:r>
              <a:rPr lang="en-US" dirty="0"/>
              <a:t>What can we learn from objects with thermal spectra? And … a problem</a:t>
            </a:r>
          </a:p>
        </p:txBody>
      </p:sp>
      <p:sp>
        <p:nvSpPr>
          <p:cNvPr id="13315" name="Rectangle 3"/>
          <p:cNvSpPr>
            <a:spLocks noGrp="1" noChangeArrowheads="1"/>
          </p:cNvSpPr>
          <p:nvPr>
            <p:ph type="body" idx="1"/>
          </p:nvPr>
        </p:nvSpPr>
        <p:spPr>
          <a:xfrm>
            <a:off x="609600" y="2071077"/>
            <a:ext cx="7772400" cy="4114800"/>
          </a:xfrm>
        </p:spPr>
        <p:txBody>
          <a:bodyPr/>
          <a:lstStyle/>
          <a:p>
            <a:pPr>
              <a:lnSpc>
                <a:spcPct val="90000"/>
              </a:lnSpc>
            </a:pPr>
            <a:r>
              <a:rPr lang="en-US" sz="2400" dirty="0"/>
              <a:t>Spectra of dense objects only depends on temperature</a:t>
            </a:r>
          </a:p>
          <a:p>
            <a:pPr lvl="1">
              <a:lnSpc>
                <a:spcPct val="90000"/>
              </a:lnSpc>
            </a:pPr>
            <a:r>
              <a:rPr lang="en-US" sz="2000" dirty="0"/>
              <a:t>Different temperatures yield different colors</a:t>
            </a:r>
          </a:p>
          <a:p>
            <a:pPr lvl="1">
              <a:lnSpc>
                <a:spcPct val="90000"/>
              </a:lnSpc>
            </a:pPr>
            <a:r>
              <a:rPr lang="en-US" sz="2000" dirty="0"/>
              <a:t>Observe color --&gt; measure temperature!</a:t>
            </a:r>
          </a:p>
          <a:p>
            <a:pPr>
              <a:lnSpc>
                <a:spcPct val="90000"/>
              </a:lnSpc>
            </a:pPr>
            <a:r>
              <a:rPr lang="en-US" sz="2400" dirty="0"/>
              <a:t>Unfortunately, there is </a:t>
            </a:r>
            <a:r>
              <a:rPr lang="en-US" sz="2400" i="1" dirty="0"/>
              <a:t>another </a:t>
            </a:r>
            <a:r>
              <a:rPr lang="en-US" sz="2400" dirty="0"/>
              <a:t>thing that can ALSO affect the color: if light from an object passes through dust clouds in the interstellar medium</a:t>
            </a:r>
          </a:p>
          <a:p>
            <a:pPr lvl="1">
              <a:lnSpc>
                <a:spcPct val="90000"/>
              </a:lnSpc>
            </a:pPr>
            <a:r>
              <a:rPr lang="en-US" sz="2400" dirty="0"/>
              <a:t>Small dust particles can scatter/reflect some of the light out of its path into other directions</a:t>
            </a:r>
          </a:p>
          <a:p>
            <a:pPr lvl="1">
              <a:lnSpc>
                <a:spcPct val="90000"/>
              </a:lnSpc>
            </a:pPr>
            <a:r>
              <a:rPr lang="en-US" sz="2400" dirty="0"/>
              <a:t>Most interstellar dust particles scatter blue light much more efficiently than red light</a:t>
            </a:r>
          </a:p>
          <a:p>
            <a:pPr lvl="1">
              <a:lnSpc>
                <a:spcPct val="90000"/>
              </a:lnSpc>
            </a:pPr>
            <a:r>
              <a:rPr lang="en-US" sz="2400" dirty="0"/>
              <a:t>As a result, stars seen behind interstellar dust clouds will look redder than they really are</a:t>
            </a:r>
          </a:p>
        </p:txBody>
      </p:sp>
    </p:spTree>
    <p:extLst>
      <p:ext uri="{BB962C8B-B14F-4D97-AF65-F5344CB8AC3E}">
        <p14:creationId xmlns:p14="http://schemas.microsoft.com/office/powerpoint/2010/main" val="1635826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Everyday example: color of the sky</a:t>
            </a:r>
          </a:p>
        </p:txBody>
      </p:sp>
      <p:sp>
        <p:nvSpPr>
          <p:cNvPr id="16387" name="Rectangle 3"/>
          <p:cNvSpPr>
            <a:spLocks noGrp="1" noChangeArrowheads="1"/>
          </p:cNvSpPr>
          <p:nvPr>
            <p:ph type="body" idx="1"/>
          </p:nvPr>
        </p:nvSpPr>
        <p:spPr/>
        <p:txBody>
          <a:bodyPr/>
          <a:lstStyle/>
          <a:p>
            <a:pPr>
              <a:lnSpc>
                <a:spcPct val="90000"/>
              </a:lnSpc>
            </a:pPr>
            <a:r>
              <a:rPr lang="en-US" sz="2800" dirty="0"/>
              <a:t>Color of the sky</a:t>
            </a:r>
          </a:p>
          <a:p>
            <a:pPr lvl="1">
              <a:lnSpc>
                <a:spcPct val="90000"/>
              </a:lnSpc>
            </a:pPr>
            <a:r>
              <a:rPr lang="en-US" sz="2400" dirty="0"/>
              <a:t>Light from the Sun travels through empty space between Sun and Earth, but then has to travel through Earth</a:t>
            </a:r>
            <a:r>
              <a:rPr lang="ja-JP" altLang="en-US" sz="2400" dirty="0"/>
              <a:t>’</a:t>
            </a:r>
            <a:r>
              <a:rPr lang="en-US" sz="2400" dirty="0"/>
              <a:t>s atmosphere before getting to surface</a:t>
            </a:r>
          </a:p>
          <a:p>
            <a:pPr lvl="1">
              <a:lnSpc>
                <a:spcPct val="90000"/>
              </a:lnSpc>
            </a:pPr>
            <a:r>
              <a:rPr lang="en-US" sz="2400" dirty="0" smtClean="0"/>
              <a:t>Earth’s </a:t>
            </a:r>
            <a:r>
              <a:rPr lang="en-US" sz="2400" dirty="0"/>
              <a:t>atmosphere has particles/molecules that scatter light</a:t>
            </a:r>
          </a:p>
          <a:p>
            <a:pPr lvl="2">
              <a:lnSpc>
                <a:spcPct val="90000"/>
              </a:lnSpc>
            </a:pPr>
            <a:r>
              <a:rPr lang="en-US" dirty="0"/>
              <a:t>Not exactly the same as interstellar dust, but </a:t>
            </a:r>
            <a:r>
              <a:rPr lang="en-US" dirty="0" smtClean="0"/>
              <a:t>also more </a:t>
            </a:r>
            <a:r>
              <a:rPr lang="en-US" dirty="0"/>
              <a:t>effective at scattering blue than red</a:t>
            </a:r>
          </a:p>
          <a:p>
            <a:pPr lvl="1">
              <a:lnSpc>
                <a:spcPct val="90000"/>
              </a:lnSpc>
            </a:pPr>
            <a:r>
              <a:rPr lang="en-US" sz="2400" dirty="0"/>
              <a:t>During daytime, only relatively short path of light through atmosphere: only blue wavelengths are scattered</a:t>
            </a:r>
          </a:p>
        </p:txBody>
      </p:sp>
      <p:pic>
        <p:nvPicPr>
          <p:cNvPr id="2" name="Picture 1" descr="bluesk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544" y="717493"/>
            <a:ext cx="5753100" cy="5715000"/>
          </a:xfrm>
          <a:prstGeom prst="rect">
            <a:avLst/>
          </a:prstGeom>
        </p:spPr>
      </p:pic>
      <p:pic>
        <p:nvPicPr>
          <p:cNvPr id="3" name="Picture 2" descr="tenakee_bluesky.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607" y="1981200"/>
            <a:ext cx="6667393" cy="4385265"/>
          </a:xfrm>
          <a:prstGeom prst="rect">
            <a:avLst/>
          </a:prstGeom>
        </p:spPr>
      </p:pic>
    </p:spTree>
    <p:extLst>
      <p:ext uri="{BB962C8B-B14F-4D97-AF65-F5344CB8AC3E}">
        <p14:creationId xmlns:p14="http://schemas.microsoft.com/office/powerpoint/2010/main" val="2262117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63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Everyday example: color of sunrise </a:t>
            </a:r>
            <a:r>
              <a:rPr lang="en-US" dirty="0" smtClean="0"/>
              <a:t>and sunset</a:t>
            </a:r>
            <a:endParaRPr lang="en-US" dirty="0"/>
          </a:p>
        </p:txBody>
      </p:sp>
      <p:sp>
        <p:nvSpPr>
          <p:cNvPr id="19459" name="Rectangle 3"/>
          <p:cNvSpPr>
            <a:spLocks noGrp="1" noChangeArrowheads="1"/>
          </p:cNvSpPr>
          <p:nvPr>
            <p:ph type="body" idx="1"/>
          </p:nvPr>
        </p:nvSpPr>
        <p:spPr/>
        <p:txBody>
          <a:bodyPr/>
          <a:lstStyle/>
          <a:p>
            <a:pPr>
              <a:lnSpc>
                <a:spcPct val="90000"/>
              </a:lnSpc>
            </a:pPr>
            <a:r>
              <a:rPr lang="en-US" sz="2800"/>
              <a:t>At sunrise/sunset, Sun lower in the sky</a:t>
            </a:r>
          </a:p>
          <a:p>
            <a:pPr lvl="1">
              <a:lnSpc>
                <a:spcPct val="90000"/>
              </a:lnSpc>
            </a:pPr>
            <a:r>
              <a:rPr lang="en-US" sz="2400"/>
              <a:t>Light from Sun travels through more of Earth</a:t>
            </a:r>
            <a:r>
              <a:rPr lang="ja-JP" altLang="en-US" sz="2400"/>
              <a:t>’</a:t>
            </a:r>
            <a:r>
              <a:rPr lang="en-US" sz="2400"/>
              <a:t>s atmosphere</a:t>
            </a:r>
          </a:p>
          <a:p>
            <a:pPr lvl="1">
              <a:lnSpc>
                <a:spcPct val="90000"/>
              </a:lnSpc>
            </a:pPr>
            <a:r>
              <a:rPr lang="en-US" sz="2400"/>
              <a:t>Extra passage through particles gives more scattering, not just of blue light, but more of longer wavelengths as well</a:t>
            </a:r>
          </a:p>
          <a:p>
            <a:pPr lvl="1">
              <a:lnSpc>
                <a:spcPct val="90000"/>
              </a:lnSpc>
            </a:pPr>
            <a:r>
              <a:rPr lang="en-US" sz="2400"/>
              <a:t>Sky ends up multicolored</a:t>
            </a:r>
          </a:p>
          <a:p>
            <a:pPr lvl="1">
              <a:lnSpc>
                <a:spcPct val="90000"/>
              </a:lnSpc>
            </a:pPr>
            <a:r>
              <a:rPr lang="en-US" sz="2400"/>
              <a:t>Only the red light from Sun makes it directly to us --&gt; Sun appears redder!</a:t>
            </a:r>
          </a:p>
          <a:p>
            <a:pPr lvl="1">
              <a:lnSpc>
                <a:spcPct val="90000"/>
              </a:lnSpc>
              <a:buFontTx/>
              <a:buNone/>
            </a:pPr>
            <a:endParaRPr lang="en-US" sz="2400"/>
          </a:p>
        </p:txBody>
      </p:sp>
      <p:pic>
        <p:nvPicPr>
          <p:cNvPr id="2" name="Picture 1" descr="bluesk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065" y="609600"/>
            <a:ext cx="5753100" cy="5715000"/>
          </a:xfrm>
          <a:prstGeom prst="rect">
            <a:avLst/>
          </a:prstGeom>
        </p:spPr>
      </p:pic>
      <p:pic>
        <p:nvPicPr>
          <p:cNvPr id="3" name="Picture 2" descr="red_sun.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845" y="0"/>
            <a:ext cx="5016500" cy="7412020"/>
          </a:xfrm>
          <a:prstGeom prst="rect">
            <a:avLst/>
          </a:prstGeom>
        </p:spPr>
      </p:pic>
    </p:spTree>
    <p:extLst>
      <p:ext uri="{BB962C8B-B14F-4D97-AF65-F5344CB8AC3E}">
        <p14:creationId xmlns:p14="http://schemas.microsoft.com/office/powerpoint/2010/main" val="9059401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45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7266</TotalTime>
  <Words>2231</Words>
  <Application>Microsoft Macintosh PowerPoint</Application>
  <PresentationFormat>On-screen Show (4:3)</PresentationFormat>
  <Paragraphs>250</Paragraphs>
  <Slides>39</Slides>
  <Notes>36</Notes>
  <HiddenSlides>26</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Blank Presentation</vt:lpstr>
      <vt:lpstr>1_Blank Presentation</vt:lpstr>
      <vt:lpstr>Light:   Thermal Spectra Emission and Absorption Spectra</vt:lpstr>
      <vt:lpstr>Recap</vt:lpstr>
      <vt:lpstr>Thermal radiation</vt:lpstr>
      <vt:lpstr>PowerPoint Presentation</vt:lpstr>
      <vt:lpstr>PowerPoint Presentation</vt:lpstr>
      <vt:lpstr>PowerPoint Presentation</vt:lpstr>
      <vt:lpstr>What can we learn from objects with thermal spectra? And … a problem</vt:lpstr>
      <vt:lpstr>Everyday example: color of the sky</vt:lpstr>
      <vt:lpstr>Everyday example: color of sunrise and sunset</vt:lpstr>
      <vt:lpstr>PowerPoint Presentation</vt:lpstr>
      <vt:lpstr>PowerPoint Presentation</vt:lpstr>
      <vt:lpstr>A blue star:</vt:lpstr>
      <vt:lpstr>A blue star</vt:lpstr>
      <vt:lpstr>Why is the sky blue?</vt:lpstr>
      <vt:lpstr>Emission and absorption line spectra</vt:lpstr>
      <vt:lpstr>Atoms: brief review</vt:lpstr>
      <vt:lpstr>Light production by individual atoms</vt:lpstr>
      <vt:lpstr>PowerPoint Presentation</vt:lpstr>
      <vt:lpstr>PowerPoint Presentation</vt:lpstr>
      <vt:lpstr>Light production by individual atoms</vt:lpstr>
      <vt:lpstr>Emission and absorption lines: what can we learn?</vt:lpstr>
      <vt:lpstr>PowerPoint Presentation</vt:lpstr>
      <vt:lpstr>Emission and absorption lines: what can we learn?</vt:lpstr>
      <vt:lpstr>Absorption lines</vt:lpstr>
      <vt:lpstr>Astronomical applications: stars</vt:lpstr>
      <vt:lpstr>PowerPoint Presentation</vt:lpstr>
      <vt:lpstr>Astronomical applications: hot interstellar gas</vt:lpstr>
      <vt:lpstr>Summary: Emission and absorption lines: what can we learn?</vt:lpstr>
      <vt:lpstr>Summary: what can we learn from understanding light?</vt:lpstr>
      <vt:lpstr>Brightnesses of objects</vt:lpstr>
      <vt:lpstr>PowerPoint Presentation</vt:lpstr>
      <vt:lpstr>Brightnesses</vt:lpstr>
      <vt:lpstr>PowerPoint Presentation</vt:lpstr>
      <vt:lpstr>PowerPoint Presentation</vt:lpstr>
      <vt:lpstr>PowerPoint Presentation</vt:lpstr>
      <vt:lpstr>PowerPoint Presentation</vt:lpstr>
      <vt:lpstr>Using brightnesses</vt:lpstr>
      <vt:lpstr>Sizes of stars</vt:lpstr>
      <vt:lpstr>Sizes of stars</vt:lpstr>
    </vt:vector>
  </TitlesOfParts>
  <Company>New Mexico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Emission and Absorption Spectra</dc:title>
  <dc:creator>Jon Holtzman</dc:creator>
  <cp:lastModifiedBy>Jon Holtzman</cp:lastModifiedBy>
  <cp:revision>22</cp:revision>
  <dcterms:created xsi:type="dcterms:W3CDTF">2012-04-19T16:35:44Z</dcterms:created>
  <dcterms:modified xsi:type="dcterms:W3CDTF">2013-11-08T19:30:37Z</dcterms:modified>
</cp:coreProperties>
</file>