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91" r:id="rId4"/>
    <p:sldId id="292" r:id="rId5"/>
    <p:sldId id="293" r:id="rId6"/>
    <p:sldId id="294" r:id="rId7"/>
    <p:sldId id="289" r:id="rId8"/>
    <p:sldId id="290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ACDFE-5779-7845-B740-8E678700B7C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792C3-C5CD-7E44-936A-A7597A598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95E67-6A68-FD40-AE66-08D222685496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00311C-8BB9-4341-B13E-FFF4D1DDBDE7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242F6-334E-494C-BC6C-205255DBE111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4F64A-73B0-114B-98BE-B4F823F6DA47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747B4B-2535-8943-883A-3447D131E993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138510-8A46-B848-8283-A25756DA7E52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2716D3-058A-EA42-ADAC-F6C8BF5FB695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CCD87-6116-DD47-9908-E5106758AAE7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40CB40-D380-1744-B9EE-5F6702445C26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7AE2AA-2A88-C54E-8920-76115176DD66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FA454-1111-C54A-B90A-312EFD9E57AB}" type="slidenum">
              <a:rPr lang="en-US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6CFB2D-B7E7-3D4F-BE24-B21337929B3B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4ADBA-A380-AA47-8DE6-FA1900611EB3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FDECC-C66B-6349-AAEA-CFE7E6A85822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5F1E5-88F8-A94E-AE2D-DE9662AAD5DD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575E3-EC80-C84C-B168-F6E80BDB0709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92607F-EA37-1742-AFA9-57B1B001355D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E7BE3B-C65C-1448-9D11-3A238E18FF43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69B88-3651-BC42-BD78-D30D67279DCB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1FCF0-3CC6-6946-A0E0-09FAFD60005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91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FFF44-65C7-DB4B-9700-6D4AF0E3CBE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64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4E77B-EE4B-0949-9D10-720755B9EE0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6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77CB8-7E3B-B04B-B8BD-7C8D975717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10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FABA5-7D5A-CD43-9BFA-9987A81172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07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AE579-D6E3-2E4C-AD21-7BA3F5E388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8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9FDDC-3EFC-AE46-B26C-C613B58C9A3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41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BEA3A-6EF4-7844-AE9B-8310DFA460F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24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8A3B5-16BB-EA41-8CA5-5DBDD92A50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0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E1A8C-6ECE-B645-99C6-EF328EE3D2D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02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B4E1F-3818-4D41-A870-E215B53278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84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8D6DCA93-2151-444B-A6B4-D77C6F6702AD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4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4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381000"/>
            <a:ext cx="5867400" cy="1905000"/>
          </a:xfrm>
        </p:spPr>
        <p:txBody>
          <a:bodyPr/>
          <a:lstStyle/>
          <a:p>
            <a:r>
              <a:rPr lang="en-US"/>
              <a:t>Thermal (blackbody) spectra</a:t>
            </a:r>
          </a:p>
        </p:txBody>
      </p:sp>
    </p:spTree>
    <p:extLst>
      <p:ext uri="{BB962C8B-B14F-4D97-AF65-F5344CB8AC3E}">
        <p14:creationId xmlns:p14="http://schemas.microsoft.com/office/powerpoint/2010/main" val="570710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754"/>
            <a:ext cx="7772400" cy="1143000"/>
          </a:xfrm>
        </p:spPr>
        <p:txBody>
          <a:bodyPr/>
          <a:lstStyle/>
          <a:p>
            <a:r>
              <a:rPr lang="en-US" dirty="0"/>
              <a:t>Temperatures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32877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Astronomers use a temperature scale that is related to motion of atoms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degrees Kelvin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Just like degrees Centigrade but instead of 0 C degree being freezing point of water, 0 K degrees is absolute zero where atoms stop moving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aseline="30000" dirty="0"/>
              <a:t>      </a:t>
            </a:r>
            <a:r>
              <a:rPr lang="en-US" sz="2400" baseline="30000" dirty="0" err="1"/>
              <a:t>o</a:t>
            </a:r>
            <a:r>
              <a:rPr lang="en-US" sz="2400" dirty="0" err="1"/>
              <a:t>K</a:t>
            </a:r>
            <a:r>
              <a:rPr lang="en-US" sz="2400" dirty="0"/>
              <a:t> = </a:t>
            </a:r>
            <a:r>
              <a:rPr lang="en-US" sz="2400" baseline="30000" dirty="0" err="1"/>
              <a:t>o</a:t>
            </a:r>
            <a:r>
              <a:rPr lang="en-US" sz="2400" dirty="0" err="1"/>
              <a:t>C</a:t>
            </a:r>
            <a:r>
              <a:rPr lang="en-US" sz="2400" dirty="0"/>
              <a:t> - 273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/>
              <a:t>    No temperatures below zero in degrees K!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Objects with temperatures up to a few hundred degrees glow mostly in the infrared and hardly at all in the visible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Objects with temperatures of thousands of degrees or more glow in the visible. STARS!</a:t>
            </a:r>
          </a:p>
        </p:txBody>
      </p:sp>
      <p:pic>
        <p:nvPicPr>
          <p:cNvPr id="4" name="Picture 4" descr="blackbod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610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145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3733800"/>
            <a:ext cx="7772400" cy="2743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/>
              <a:t>How do objects A and C compare?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lphaUcPeriod"/>
            </a:pPr>
            <a:r>
              <a:rPr lang="en-US"/>
              <a:t>A is hotter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lphaUcPeriod"/>
            </a:pPr>
            <a:r>
              <a:rPr lang="en-US"/>
              <a:t>C is hotter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lphaUcPeriod"/>
            </a:pPr>
            <a:r>
              <a:rPr lang="en-US"/>
              <a:t>They are the same temperature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lphaUcPeriod"/>
            </a:pPr>
            <a:r>
              <a:rPr lang="en-US"/>
              <a:t>Can</a:t>
            </a:r>
            <a:r>
              <a:rPr lang="ja-JP" altLang="en-US"/>
              <a:t>’</a:t>
            </a:r>
            <a:r>
              <a:rPr lang="en-US"/>
              <a:t>t tell from information given</a:t>
            </a:r>
          </a:p>
        </p:txBody>
      </p:sp>
      <p:pic>
        <p:nvPicPr>
          <p:cNvPr id="8195" name="Picture 3" descr="b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5638800" cy="333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854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Powerful thing about the thermal radiation from dense objects: it ONLY depends on the temperature, nothing else!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Over most of the range of temperatures of stars, thermal radiation means that stars have different colors when looked at in visible light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Remember, </a:t>
            </a:r>
            <a:r>
              <a:rPr lang="en-US" sz="2800" dirty="0" smtClean="0"/>
              <a:t>relation between color and temperature holds for </a:t>
            </a:r>
            <a:r>
              <a:rPr lang="en-US" sz="2800" dirty="0"/>
              <a:t>objects that are glowing from thermal radiation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It’s </a:t>
            </a:r>
            <a:r>
              <a:rPr lang="en-US" sz="2400" dirty="0"/>
              <a:t>not true for objects that are reflecting light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these, color has to do with color of incident light and reflective properties of the material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blue shirt </a:t>
            </a:r>
            <a:r>
              <a:rPr lang="en-US" sz="2400" dirty="0" smtClean="0"/>
              <a:t>isn’t </a:t>
            </a:r>
            <a:r>
              <a:rPr lang="en-US" sz="2400" dirty="0"/>
              <a:t>hotter than a red one!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Thermal radiation</a:t>
            </a:r>
          </a:p>
        </p:txBody>
      </p:sp>
      <p:pic>
        <p:nvPicPr>
          <p:cNvPr id="10244" name="Picture 4" descr="blackbod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8610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43000"/>
            <a:ext cx="8985849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502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blackbod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7315200" cy="375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399"/>
            <a:ext cx="7772400" cy="3921369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The hottest stars can get up to 50000 degrees K. Imagine you looked at two stars: star A at 30000 K and star B at 50000 K. You would find: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	A. the peak of star </a:t>
            </a:r>
            <a:r>
              <a:rPr lang="en-US" sz="1800" dirty="0" smtClean="0"/>
              <a:t>A’s </a:t>
            </a:r>
            <a:r>
              <a:rPr lang="en-US" sz="1800" dirty="0"/>
              <a:t>spectrum would be at a shorter wavelength than star B and it would be bluer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 	B. the peak of star </a:t>
            </a:r>
            <a:r>
              <a:rPr lang="en-US" sz="1800" dirty="0" smtClean="0"/>
              <a:t>A’s </a:t>
            </a:r>
            <a:r>
              <a:rPr lang="en-US" sz="1800" dirty="0"/>
              <a:t>spectrum would be at a longer wavelength than star B and it would be redder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    C. the peak of star </a:t>
            </a:r>
            <a:r>
              <a:rPr lang="en-US" sz="1800" dirty="0" smtClean="0"/>
              <a:t>A’s </a:t>
            </a:r>
            <a:r>
              <a:rPr lang="en-US" sz="1800" dirty="0"/>
              <a:t>spectrum would be at a shorter wavelength than star B and it would be redder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	D. the peak of star </a:t>
            </a:r>
            <a:r>
              <a:rPr lang="en-US" sz="1800" dirty="0" smtClean="0"/>
              <a:t>A’s </a:t>
            </a:r>
            <a:r>
              <a:rPr lang="en-US" sz="1800" dirty="0"/>
              <a:t>spectrum would be at a longer wavelength than star B and it would be bluer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    E. the peak of star </a:t>
            </a:r>
            <a:r>
              <a:rPr lang="en-US" sz="1800" dirty="0" smtClean="0"/>
              <a:t>A’s </a:t>
            </a:r>
            <a:r>
              <a:rPr lang="en-US" sz="1800" dirty="0"/>
              <a:t>spectrum would be at a longer wavelength </a:t>
            </a:r>
            <a:r>
              <a:rPr lang="en-US" sz="1800" dirty="0" smtClean="0"/>
              <a:t>than star </a:t>
            </a:r>
            <a:r>
              <a:rPr lang="en-US" sz="1800" dirty="0"/>
              <a:t>B, but they would both appear the same color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63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If you look at an object that is producing continuous thermal/blackbody spectrum, what can you likely learn about the object from its spectrum?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A. how much mass it has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B. how big it 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C. how hot it 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D. what it is made of </a:t>
            </a:r>
          </a:p>
        </p:txBody>
      </p:sp>
    </p:spTree>
    <p:extLst>
      <p:ext uri="{BB962C8B-B14F-4D97-AF65-F5344CB8AC3E}">
        <p14:creationId xmlns:p14="http://schemas.microsoft.com/office/powerpoint/2010/main" val="56358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5600"/>
            <a:ext cx="7772400" cy="1143000"/>
          </a:xfrm>
        </p:spPr>
        <p:txBody>
          <a:bodyPr/>
          <a:lstStyle/>
          <a:p>
            <a:r>
              <a:rPr lang="en-US" dirty="0"/>
              <a:t>What can we learn from objects with thermal spectra? And … a problem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71077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Spectra of dense objects only depends on temperature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Different temperatures yield different colors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Observe color --&gt; measure temperature!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Unfortunately, there is </a:t>
            </a:r>
            <a:r>
              <a:rPr lang="en-US" sz="2400" i="1" dirty="0"/>
              <a:t>another </a:t>
            </a:r>
            <a:r>
              <a:rPr lang="en-US" sz="2400" dirty="0"/>
              <a:t>thing that can ALSO affect the color: if light from an object passes through dust clouds in the interstellar medium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Small dust particles can scatter/reflect some of the light out of its path into other directions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Most interstellar dust particles scatter blue light much more efficiently than red light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 a result, stars seen behind interstellar dust clouds will look redder than they really are</a:t>
            </a:r>
          </a:p>
        </p:txBody>
      </p:sp>
    </p:spTree>
    <p:extLst>
      <p:ext uri="{BB962C8B-B14F-4D97-AF65-F5344CB8AC3E}">
        <p14:creationId xmlns:p14="http://schemas.microsoft.com/office/powerpoint/2010/main" val="2377281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Everyday example: color of the sky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Color of the sky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Light from the Sun travels through empty space between Sun and Earth, but then has to travel through Earth</a:t>
            </a:r>
            <a:r>
              <a:rPr lang="ja-JP" altLang="en-US" sz="2400" dirty="0"/>
              <a:t>’</a:t>
            </a:r>
            <a:r>
              <a:rPr lang="en-US" sz="2400" dirty="0"/>
              <a:t>s atmosphere before getting to surface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Earth atmosphere has particles/molecules that scatter light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Not exactly the same as interstellar dust, but </a:t>
            </a:r>
            <a:r>
              <a:rPr lang="en-US" dirty="0" smtClean="0"/>
              <a:t>also more </a:t>
            </a:r>
            <a:r>
              <a:rPr lang="en-US" dirty="0"/>
              <a:t>effective at scattering blue than red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During daytime, only relatively short path of light through atmosphere: only blue wavelengths are scattered</a:t>
            </a:r>
          </a:p>
        </p:txBody>
      </p:sp>
      <p:pic>
        <p:nvPicPr>
          <p:cNvPr id="2" name="Picture 1" descr="bluesk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44" y="717493"/>
            <a:ext cx="5753100" cy="5715000"/>
          </a:xfrm>
          <a:prstGeom prst="rect">
            <a:avLst/>
          </a:prstGeom>
        </p:spPr>
      </p:pic>
      <p:pic>
        <p:nvPicPr>
          <p:cNvPr id="3" name="Picture 2" descr="tenakee_bluesky.e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607" y="1981200"/>
            <a:ext cx="6667393" cy="438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942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Everyday example: color of sunrise sunset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At sunrise/sunset, Sun lower in the sky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Light from Sun travels through more of Earth</a:t>
            </a:r>
            <a:r>
              <a:rPr lang="ja-JP" altLang="en-US" sz="2400"/>
              <a:t>’</a:t>
            </a:r>
            <a:r>
              <a:rPr lang="en-US" sz="2400"/>
              <a:t>s atmosphere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Extra passage through particles gives more scattering, not just of blue light, but more of longer wavelengths as well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Sky ends up multicolored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Only the red light from Sun makes it directly to us --&gt; Sun appears redder!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/>
          </a:p>
        </p:txBody>
      </p:sp>
      <p:pic>
        <p:nvPicPr>
          <p:cNvPr id="2" name="Picture 1" descr="bluesk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100" y="732091"/>
            <a:ext cx="5753100" cy="5715000"/>
          </a:xfrm>
          <a:prstGeom prst="rect">
            <a:avLst/>
          </a:prstGeom>
        </p:spPr>
      </p:pic>
      <p:pic>
        <p:nvPicPr>
          <p:cNvPr id="3" name="Picture 2" descr="red_sun.e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845" y="161282"/>
            <a:ext cx="5016500" cy="741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07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The Moon has essentially no atmosphere. If you were on the moon during the daytime, what color would the sky be?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A. blue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B. red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C. black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D. yellow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E. white</a:t>
            </a:r>
          </a:p>
        </p:txBody>
      </p:sp>
    </p:spTree>
    <p:extLst>
      <p:ext uri="{BB962C8B-B14F-4D97-AF65-F5344CB8AC3E}">
        <p14:creationId xmlns:p14="http://schemas.microsoft.com/office/powerpoint/2010/main" val="2910538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If the Sun were a cooler star than it is, what color do you think the daytime sky would be?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A. blue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B. red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C. black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D. yellow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E. white </a:t>
            </a:r>
          </a:p>
        </p:txBody>
      </p:sp>
    </p:spTree>
    <p:extLst>
      <p:ext uri="{BB962C8B-B14F-4D97-AF65-F5344CB8AC3E}">
        <p14:creationId xmlns:p14="http://schemas.microsoft.com/office/powerpoint/2010/main" val="165702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"/>
            <a:ext cx="7772400" cy="1143000"/>
          </a:xfrm>
        </p:spPr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8915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No HW this </a:t>
            </a:r>
            <a:r>
              <a:rPr lang="en-US" sz="2800" dirty="0" smtClean="0"/>
              <a:t>week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Project due 11/22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Light </a:t>
            </a:r>
            <a:r>
              <a:rPr lang="en-US" sz="2800" dirty="0" smtClean="0"/>
              <a:t>/electromagnetic energy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Wavelength, frequency, energy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Electromagnetic spectrum: X rays, ultraviolet, visible, infrared, microwave, radio waves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</a:t>
            </a:r>
            <a:r>
              <a:rPr lang="en-US" sz="2800" dirty="0" smtClean="0"/>
              <a:t>pectra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Continuous: dense objects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Emission line: hot low density gases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Absorption line: cooler low density gases in front of a continuous </a:t>
            </a:r>
            <a:r>
              <a:rPr lang="en-US" sz="2400" dirty="0" smtClean="0"/>
              <a:t>source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8064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8" name="Picture 4" descr="spect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4025"/>
            <a:ext cx="8458200" cy="600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73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/>
          <a:lstStyle/>
          <a:p>
            <a:r>
              <a:rPr lang="en-US"/>
              <a:t>Spectra of astronomical objects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There are astronomical objects that fall into all three categories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Continuous spectra: warm, dense (opaque) objects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Planets without atmospheres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Stars APART FROM their outer layers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Absorption line spectra: cooler gases in front on continuous spectra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Planets with atmospheres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Stars, since outer layers are lower density and transparent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Interstellar gas in between Earth and stars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Emission line spectra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Hot interstellar gas</a:t>
            </a:r>
          </a:p>
        </p:txBody>
      </p:sp>
    </p:spTree>
    <p:extLst>
      <p:ext uri="{BB962C8B-B14F-4D97-AF65-F5344CB8AC3E}">
        <p14:creationId xmlns:p14="http://schemas.microsoft.com/office/powerpoint/2010/main" val="4248512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spect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114800"/>
            <a:ext cx="7772400" cy="1371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Which of these types would you see if you looked at the Sun?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  <p:pic>
        <p:nvPicPr>
          <p:cNvPr id="32773" name="Picture 5" descr="solar_spe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84582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284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352800"/>
            <a:ext cx="3429000" cy="3276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This picture is of some hot interstellar gas. Which type of spectrum do you think it would have if you passed the light through a spectrograph?</a:t>
            </a:r>
            <a:endParaRPr lang="en-US" sz="2000"/>
          </a:p>
        </p:txBody>
      </p:sp>
      <p:pic>
        <p:nvPicPr>
          <p:cNvPr id="33796" name="Picture 4" descr="spect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7" name="Picture 5" descr="m4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276600"/>
            <a:ext cx="5257800" cy="303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9" name="Picture 7" descr="orionspe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9144000" cy="331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629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Continuous spectra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can we learn from continuous spectra?</a:t>
            </a:r>
          </a:p>
          <a:p>
            <a:r>
              <a:rPr lang="en-US"/>
              <a:t>Main application: stars and planets</a:t>
            </a:r>
          </a:p>
          <a:p>
            <a:pPr lvl="1"/>
            <a:r>
              <a:rPr lang="en-US"/>
              <a:t>Stars produce absorption line spectra, but first we will ignore the absorption lines and study the underlying continuous emission </a:t>
            </a:r>
          </a:p>
        </p:txBody>
      </p:sp>
    </p:spTree>
    <p:extLst>
      <p:ext uri="{BB962C8B-B14F-4D97-AF65-F5344CB8AC3E}">
        <p14:creationId xmlns:p14="http://schemas.microsoft.com/office/powerpoint/2010/main" val="206034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causes continuous spectra?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Dense objects have lots of atoms that are all moving and interacting</a:t>
            </a:r>
          </a:p>
          <a:p>
            <a:pPr>
              <a:lnSpc>
                <a:spcPct val="90000"/>
              </a:lnSpc>
            </a:pPr>
            <a:r>
              <a:rPr lang="en-US" sz="2400"/>
              <a:t>Motion of atoms produce light</a:t>
            </a:r>
          </a:p>
          <a:p>
            <a:pPr>
              <a:lnSpc>
                <a:spcPct val="90000"/>
              </a:lnSpc>
            </a:pPr>
            <a:r>
              <a:rPr lang="en-US" sz="2400"/>
              <a:t>Typical speed/energy of atoms depends on the </a:t>
            </a:r>
            <a:r>
              <a:rPr lang="en-US" sz="2400" i="1"/>
              <a:t>temperature</a:t>
            </a:r>
            <a:r>
              <a:rPr lang="en-US" sz="2400"/>
              <a:t> of the object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While there is a </a:t>
            </a:r>
            <a:r>
              <a:rPr lang="ja-JP" altLang="en-US" sz="2400"/>
              <a:t>“</a:t>
            </a:r>
            <a:r>
              <a:rPr lang="en-US" sz="2400"/>
              <a:t>typical</a:t>
            </a:r>
            <a:r>
              <a:rPr lang="ja-JP" altLang="en-US" sz="2400"/>
              <a:t>”</a:t>
            </a:r>
            <a:r>
              <a:rPr lang="en-US" sz="2400"/>
              <a:t> speed/energy, atoms in an object will have a range around this typical value</a:t>
            </a:r>
          </a:p>
          <a:p>
            <a:pPr>
              <a:lnSpc>
                <a:spcPct val="90000"/>
              </a:lnSpc>
            </a:pPr>
            <a:r>
              <a:rPr lang="en-US" sz="2400"/>
              <a:t>Range of speeds/energies of atoms give a range of different energy of light --&gt; a continuous spectrum</a:t>
            </a:r>
          </a:p>
          <a:p>
            <a:pPr>
              <a:lnSpc>
                <a:spcPct val="90000"/>
              </a:lnSpc>
            </a:pPr>
            <a:r>
              <a:rPr lang="en-US" sz="2400"/>
              <a:t>More light will be produced at the </a:t>
            </a:r>
            <a:r>
              <a:rPr lang="ja-JP" altLang="en-US" sz="2400"/>
              <a:t>“</a:t>
            </a:r>
            <a:r>
              <a:rPr lang="en-US" sz="2400"/>
              <a:t>typical</a:t>
            </a:r>
            <a:r>
              <a:rPr lang="ja-JP" altLang="en-US" sz="2400"/>
              <a:t>”</a:t>
            </a:r>
            <a:r>
              <a:rPr lang="en-US" sz="2400"/>
              <a:t> energy than at other energies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01796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blackbod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610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191000"/>
            <a:ext cx="7772400" cy="243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Continuous, thermal emission depends on the </a:t>
            </a:r>
            <a:r>
              <a:rPr lang="en-US" sz="2400" i="1" dirty="0"/>
              <a:t>temperature</a:t>
            </a:r>
            <a:r>
              <a:rPr lang="en-US" sz="2400" dirty="0"/>
              <a:t> of the object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Hotter objects peak at </a:t>
            </a:r>
            <a:r>
              <a:rPr lang="en-US" sz="2400" i="1" dirty="0"/>
              <a:t>bluer</a:t>
            </a:r>
            <a:r>
              <a:rPr lang="en-US" sz="2400" dirty="0"/>
              <a:t> wavelengths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Note that emission is over entire electromagnetic spectrum and peak can be outside of visible light!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Note that light </a:t>
            </a:r>
            <a:r>
              <a:rPr lang="en-US" sz="2400" dirty="0" smtClean="0"/>
              <a:t>doesn’t </a:t>
            </a:r>
            <a:r>
              <a:rPr lang="en-US" sz="2400" dirty="0"/>
              <a:t>have a temperature, the object does!</a:t>
            </a:r>
            <a:endParaRPr lang="en-US" sz="2000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943600" y="2895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5666154" y="3985847"/>
            <a:ext cx="96324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2012461" y="3794259"/>
            <a:ext cx="1719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energy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1191846" y="3985847"/>
            <a:ext cx="82061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718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3637</TotalTime>
  <Words>1023</Words>
  <Application>Microsoft Macintosh PowerPoint</Application>
  <PresentationFormat>On-screen Show (4:3)</PresentationFormat>
  <Paragraphs>123</Paragraphs>
  <Slides>19</Slides>
  <Notes>19</Notes>
  <HiddenSlides>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Thermal (blackbody) spectra</vt:lpstr>
      <vt:lpstr>Recap</vt:lpstr>
      <vt:lpstr>PowerPoint Presentation</vt:lpstr>
      <vt:lpstr>Spectra of astronomical objects</vt:lpstr>
      <vt:lpstr>PowerPoint Presentation</vt:lpstr>
      <vt:lpstr>PowerPoint Presentation</vt:lpstr>
      <vt:lpstr>Continuous spectra</vt:lpstr>
      <vt:lpstr>What causes continuous spectra?</vt:lpstr>
      <vt:lpstr>PowerPoint Presentation</vt:lpstr>
      <vt:lpstr>Temperatures</vt:lpstr>
      <vt:lpstr>PowerPoint Presentation</vt:lpstr>
      <vt:lpstr>Thermal radiation</vt:lpstr>
      <vt:lpstr>PowerPoint Presentation</vt:lpstr>
      <vt:lpstr>PowerPoint Presentation</vt:lpstr>
      <vt:lpstr>What can we learn from objects with thermal spectra? And … a problem</vt:lpstr>
      <vt:lpstr>Everyday example: color of the sky</vt:lpstr>
      <vt:lpstr>Everyday example: color of sunrise sunset</vt:lpstr>
      <vt:lpstr>PowerPoint Presentation</vt:lpstr>
      <vt:lpstr>PowerPoint Presentation</vt:lpstr>
    </vt:vector>
  </TitlesOfParts>
  <Company>New Mexico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(blackbody) spectra</dc:title>
  <dc:creator>Jon Holtzman</dc:creator>
  <cp:lastModifiedBy>Jon Holtzman</cp:lastModifiedBy>
  <cp:revision>14</cp:revision>
  <dcterms:created xsi:type="dcterms:W3CDTF">2012-04-17T12:21:43Z</dcterms:created>
  <dcterms:modified xsi:type="dcterms:W3CDTF">2013-11-07T01:56:05Z</dcterms:modified>
</cp:coreProperties>
</file>