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257" r:id="rId3"/>
    <p:sldId id="258" r:id="rId4"/>
    <p:sldId id="259" r:id="rId5"/>
    <p:sldId id="260" r:id="rId6"/>
    <p:sldId id="31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94A9-9F65-EB44-8C22-65675C01FF62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9DC3B-6831-FB4B-BE73-8A1D6D88F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05BB4-5757-9B49-9E5C-7A5C82EE97D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C7FB6-FBD3-4D4D-922A-CD0CF3C238A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C580-F3A9-9A4A-945F-B18AB375372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09702-8E7E-5942-A9A4-0455DE25FB0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155FC-F802-124C-8579-97632C45A11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E18D4-BC66-1B49-834C-B1D023CFD48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3F960-E9DF-B845-A1AE-9B4DC426133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04392-B89D-174D-B512-E39E99A17D6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A3AD1-8D4F-414E-A04F-0EEE48FDC200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44950-8365-D740-B63C-AA89E4D1030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BC42D-FE97-5241-BFE0-0D75ED551920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07DC5-D017-B041-B9F1-6DDF24A8BAA8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8668A-80A9-394B-8855-F27E6EBA8BF4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5D172-8C40-AB4D-9494-13305668E45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DDD4D-2D06-634D-8BE5-0FA87CABBEC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B1BAC-091C-FA4C-838D-43CD510DB9B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4ADBA-A380-AA47-8DE6-FA1900611EB3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FDECC-C66B-6349-AAEA-CFE7E6A8582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5F1E5-88F8-A94E-AE2D-DE9662AAD5DD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575E3-EC80-C84C-B168-F6E80BDB070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58424-C8CF-5948-AB73-67AA175471E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FF862-2334-A94E-B00C-787419253ECE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B00E3-AE45-C24C-B528-1241992DFC95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2D698-8026-D74C-A8D1-9D754DDFF430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D3FF8-5376-7E47-BA86-E7D1EF0892B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AA7AF-FF91-3A43-B929-B73409B5332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D3FF8-5376-7E47-BA86-E7D1EF0892B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CC1E4-2263-1B4E-B847-DEE21F5DB06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DA64D-A937-6B4E-8996-64E56FD0AD1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6C7FB-F23E-C747-8704-EBA75835F3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B9A0B-9862-2A45-8376-BC46E5BD0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2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68598-34FE-7E46-8128-347B49406E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1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4706-0FCE-4A4C-9568-0E66DE2181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65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AF3F0-390C-4C4B-8DE0-CBED9EF61A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7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6A27-211F-E444-B5CB-F3CE1D90B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FA079-97D9-FA44-8965-88FE49D62E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9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9DA3B-1C39-0646-B36F-57F9F4D1F0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02D5-C305-3D4A-B719-3213DDD2F7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4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4FE51-37B9-2748-852D-720B4F20B8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8B49D-CFAB-6746-A865-5250F228F2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2D8AE-07DA-1C46-9AD8-6B75F7D777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7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5C09C-E51F-1647-931C-B8296DE03D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04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C3C6E-5A5D-C348-B353-94939957B4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7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32E42-0BA8-8A40-999D-00BC65F64A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7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F0F54-914A-6745-8A37-1A153A154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9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476AA-BDFC-A24D-B7F2-A33A4A1017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1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F0A3-1D7E-A24B-84E3-563053AA4F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2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1B371-B28E-8F44-ADBD-1CBA5E68BF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3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1BED-4291-8D4D-90A0-2243C88372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7D24-B659-D64C-BC5D-998ACB53D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8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F898-2700-4742-82F7-94120C7B92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353033F-D34F-C444-8F16-782269DBFD5F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5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866214B-9C3F-C14B-8F61-C9AE37B24DEF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2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57600"/>
            <a:ext cx="2514600" cy="1143000"/>
          </a:xfrm>
          <a:solidFill>
            <a:schemeClr val="accent1"/>
          </a:solidFill>
        </p:spPr>
        <p:txBody>
          <a:bodyPr/>
          <a:lstStyle/>
          <a:p>
            <a:r>
              <a:rPr lang="en-US">
                <a:solidFill>
                  <a:srgbClr val="00FF00"/>
                </a:solidFill>
              </a:rPr>
              <a:t>Light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4876800" cy="1752600"/>
          </a:xfrm>
          <a:solidFill>
            <a:schemeClr val="accent1"/>
          </a:solidFill>
        </p:spPr>
        <p:txBody>
          <a:bodyPr/>
          <a:lstStyle/>
          <a:p>
            <a:r>
              <a:rPr lang="en-US">
                <a:solidFill>
                  <a:srgbClr val="00FF00"/>
                </a:solidFill>
              </a:rPr>
              <a:t>Electromagnetic radiation</a:t>
            </a:r>
          </a:p>
          <a:p>
            <a:r>
              <a:rPr lang="en-US">
                <a:solidFill>
                  <a:srgbClr val="00FF00"/>
                </a:solidFill>
              </a:rPr>
              <a:t>Electromagnetic spectrum</a:t>
            </a:r>
          </a:p>
          <a:p>
            <a:r>
              <a:rPr lang="en-US">
                <a:solidFill>
                  <a:srgbClr val="00FF00"/>
                </a:solidFill>
              </a:rPr>
              <a:t>Spectra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52578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Which kind of light has the highest frequency?</a:t>
            </a:r>
          </a:p>
          <a:p>
            <a:pPr>
              <a:buFontTx/>
              <a:buNone/>
            </a:pPr>
            <a:r>
              <a:rPr lang="en-US"/>
              <a:t>    A ) X-rays</a:t>
            </a:r>
          </a:p>
          <a:p>
            <a:pPr>
              <a:buFontTx/>
              <a:buNone/>
            </a:pPr>
            <a:r>
              <a:rPr lang="en-US"/>
              <a:t>    B) blue light</a:t>
            </a:r>
          </a:p>
          <a:p>
            <a:pPr>
              <a:buFontTx/>
              <a:buNone/>
            </a:pPr>
            <a:r>
              <a:rPr lang="en-US"/>
              <a:t>    C) radio waves</a:t>
            </a:r>
          </a:p>
          <a:p>
            <a:pPr>
              <a:buFontTx/>
              <a:buNone/>
            </a:pPr>
            <a:r>
              <a:rPr lang="en-US"/>
              <a:t>    D) all have the same frequency </a:t>
            </a:r>
          </a:p>
        </p:txBody>
      </p:sp>
      <p:pic>
        <p:nvPicPr>
          <p:cNvPr id="7172" name="Picture 4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6844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5029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Which kind of light has the most energy?</a:t>
            </a:r>
          </a:p>
          <a:p>
            <a:pPr>
              <a:buFontTx/>
              <a:buNone/>
            </a:pPr>
            <a:r>
              <a:rPr lang="en-US"/>
              <a:t>    A ) X-rays</a:t>
            </a:r>
          </a:p>
          <a:p>
            <a:pPr>
              <a:buFontTx/>
              <a:buNone/>
            </a:pPr>
            <a:r>
              <a:rPr lang="en-US"/>
              <a:t>    B) blue light</a:t>
            </a:r>
          </a:p>
          <a:p>
            <a:pPr>
              <a:buFontTx/>
              <a:buNone/>
            </a:pPr>
            <a:r>
              <a:rPr lang="en-US"/>
              <a:t>    C) radio waves</a:t>
            </a:r>
          </a:p>
          <a:p>
            <a:pPr>
              <a:buFontTx/>
              <a:buNone/>
            </a:pPr>
            <a:r>
              <a:rPr lang="en-US"/>
              <a:t>    D) all have the same energy </a:t>
            </a:r>
          </a:p>
        </p:txBody>
      </p:sp>
      <p:pic>
        <p:nvPicPr>
          <p:cNvPr id="8196" name="Picture 4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6844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6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54102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Which kind of light travels the fastest?</a:t>
            </a:r>
          </a:p>
          <a:p>
            <a:pPr>
              <a:buFontTx/>
              <a:buNone/>
            </a:pPr>
            <a:r>
              <a:rPr lang="en-US"/>
              <a:t>    A ) X-rays</a:t>
            </a:r>
          </a:p>
          <a:p>
            <a:pPr>
              <a:buFontTx/>
              <a:buNone/>
            </a:pPr>
            <a:r>
              <a:rPr lang="en-US"/>
              <a:t>    B) blue light</a:t>
            </a:r>
          </a:p>
          <a:p>
            <a:pPr>
              <a:buFontTx/>
              <a:buNone/>
            </a:pPr>
            <a:r>
              <a:rPr lang="en-US"/>
              <a:t>    C) radio waves</a:t>
            </a:r>
          </a:p>
          <a:p>
            <a:pPr>
              <a:buFontTx/>
              <a:buNone/>
            </a:pPr>
            <a:r>
              <a:rPr lang="en-US"/>
              <a:t>    D) all have the same speed </a:t>
            </a:r>
          </a:p>
        </p:txBody>
      </p:sp>
      <p:pic>
        <p:nvPicPr>
          <p:cNvPr id="9220" name="Picture 4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6844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8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wav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51816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5410200" cy="3276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If wave A represents green light, what is wave B most likely to represent?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X ray light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Blue light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Red light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Infrared light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Radio light</a:t>
            </a:r>
          </a:p>
        </p:txBody>
      </p:sp>
      <p:pic>
        <p:nvPicPr>
          <p:cNvPr id="38916" name="Picture 4" descr="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6844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457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Wave 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1752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Wave B</a:t>
            </a:r>
          </a:p>
        </p:txBody>
      </p:sp>
    </p:spTree>
    <p:extLst>
      <p:ext uri="{BB962C8B-B14F-4D97-AF65-F5344CB8AC3E}">
        <p14:creationId xmlns:p14="http://schemas.microsoft.com/office/powerpoint/2010/main" val="78736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Spectra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Lots of information about objects that emit light can be derived from determining the relative amount of the different wavelengths of light, i.e.. its </a:t>
            </a:r>
            <a:r>
              <a:rPr lang="en-US" sz="2000" i="1"/>
              <a:t>spectrum</a:t>
            </a:r>
          </a:p>
          <a:p>
            <a:pPr>
              <a:lnSpc>
                <a:spcPct val="90000"/>
              </a:lnSpc>
            </a:pPr>
            <a:r>
              <a:rPr lang="en-US" sz="2000"/>
              <a:t>Spectra can be measured using an instrument that sends different wavelengths of light in different directions: a spectrograph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prism is a simple spectrograph</a:t>
            </a:r>
          </a:p>
          <a:p>
            <a:pPr>
              <a:lnSpc>
                <a:spcPct val="90000"/>
              </a:lnSpc>
            </a:pPr>
            <a:r>
              <a:rPr lang="en-US" sz="2000"/>
              <a:t>Several ways of representing spectra: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Show the </a:t>
            </a:r>
            <a:r>
              <a:rPr lang="ja-JP" altLang="en-US" sz="2000"/>
              <a:t>“</a:t>
            </a:r>
            <a:r>
              <a:rPr lang="en-US" sz="2000"/>
              <a:t>rainbow</a:t>
            </a:r>
            <a:r>
              <a:rPr lang="ja-JP" altLang="en-US" sz="2000"/>
              <a:t>”</a:t>
            </a:r>
            <a:r>
              <a:rPr lang="en-US" sz="2000"/>
              <a:t> of colors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Show a graph of the brightness at each color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13316" name="Picture 4" descr="spectra_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3276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0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Classes of spectra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When looking at objects that emit light, one finds they fall into three general categories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Continuous spectra: light emitted over a broad range of wavelengths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Emission line spectra: light emitted only at a few distinct wavelengths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Absorption line spectra: light emitted over a broad range of wavelengths, but missing at a few distinct wavelengths</a:t>
            </a:r>
          </a:p>
        </p:txBody>
      </p:sp>
      <p:pic>
        <p:nvPicPr>
          <p:cNvPr id="12293" name="Picture 5" descr="spectra_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84162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pectra_emi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30550"/>
            <a:ext cx="2438400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spectra_absor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26013"/>
            <a:ext cx="243840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8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/>
              <a:t> Colors of objects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8915"/>
            <a:ext cx="7772400" cy="4114800"/>
          </a:xfrm>
        </p:spPr>
        <p:txBody>
          <a:bodyPr/>
          <a:lstStyle/>
          <a:p>
            <a:r>
              <a:rPr lang="en-US" sz="2400" dirty="0"/>
              <a:t>The color of an object can give a crude representation of its spectrum</a:t>
            </a:r>
          </a:p>
          <a:p>
            <a:r>
              <a:rPr lang="en-US" sz="2400" dirty="0"/>
              <a:t>In this respect, the eye/brain is a crude spectrograph, as it sees some objects with different spectra as having different </a:t>
            </a:r>
            <a:r>
              <a:rPr lang="en-US" sz="2400" i="1" dirty="0"/>
              <a:t>colors</a:t>
            </a:r>
          </a:p>
          <a:p>
            <a:pPr lvl="1"/>
            <a:r>
              <a:rPr lang="en-US" sz="2400" dirty="0"/>
              <a:t>If an object gives off more blue than red, we see it as blue</a:t>
            </a:r>
          </a:p>
          <a:p>
            <a:pPr lvl="1"/>
            <a:r>
              <a:rPr lang="en-US" sz="2400" dirty="0"/>
              <a:t>If an objects gives off more red than blue, we see it as red</a:t>
            </a:r>
          </a:p>
          <a:p>
            <a:pPr lvl="1"/>
            <a:r>
              <a:rPr lang="en-US" sz="2400" dirty="0"/>
              <a:t>If an object gives off equal amounts of all of the visible colors, we see it as white</a:t>
            </a:r>
          </a:p>
          <a:p>
            <a:pPr lvl="1"/>
            <a:r>
              <a:rPr lang="en-US" sz="2400" dirty="0"/>
              <a:t>Problem: </a:t>
            </a:r>
            <a:r>
              <a:rPr lang="en-US" sz="2400" dirty="0" smtClean="0"/>
              <a:t>can’t </a:t>
            </a:r>
            <a:r>
              <a:rPr lang="en-US" sz="2400" dirty="0"/>
              <a:t>distinguish between </a:t>
            </a:r>
            <a:r>
              <a:rPr lang="ja-JP" altLang="en-US" sz="2400" dirty="0"/>
              <a:t>“</a:t>
            </a:r>
            <a:r>
              <a:rPr lang="en-US" sz="2400" dirty="0"/>
              <a:t>pure</a:t>
            </a:r>
            <a:r>
              <a:rPr lang="ja-JP" altLang="en-US" sz="2400" dirty="0"/>
              <a:t>”</a:t>
            </a:r>
            <a:r>
              <a:rPr lang="en-US" sz="2400" dirty="0"/>
              <a:t> blue and </a:t>
            </a:r>
            <a:r>
              <a:rPr lang="ja-JP" altLang="en-US" sz="2400" dirty="0"/>
              <a:t>“</a:t>
            </a:r>
            <a:r>
              <a:rPr lang="en-US" sz="2400" dirty="0"/>
              <a:t>more</a:t>
            </a:r>
            <a:r>
              <a:rPr lang="ja-JP" altLang="en-US" sz="2400" dirty="0"/>
              <a:t>”</a:t>
            </a:r>
            <a:r>
              <a:rPr lang="en-US" sz="2400" dirty="0"/>
              <a:t> </a:t>
            </a:r>
            <a:r>
              <a:rPr lang="en-US" sz="2400" dirty="0" smtClean="0"/>
              <a:t>blue</a:t>
            </a:r>
          </a:p>
          <a:p>
            <a:pPr lvl="1"/>
            <a:r>
              <a:rPr lang="en-US" sz="2400" dirty="0" smtClean="0"/>
              <a:t>Problem: eye only sees visible light!</a:t>
            </a:r>
            <a:endParaRPr lang="en-US" sz="2400" dirty="0"/>
          </a:p>
          <a:p>
            <a:pP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876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05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Object C will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A. bluer than object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B. redder than object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C. same color as object A, but brighter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D. same color as object A, but fainter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</a:p>
        </p:txBody>
      </p:sp>
      <p:pic>
        <p:nvPicPr>
          <p:cNvPr id="48132" name="Picture 4" descr="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775"/>
            <a:ext cx="5638800" cy="3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50925" y="123825"/>
            <a:ext cx="580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Here are spectra of three different objects</a:t>
            </a:r>
          </a:p>
        </p:txBody>
      </p:sp>
    </p:spTree>
    <p:extLst>
      <p:ext uri="{BB962C8B-B14F-4D97-AF65-F5344CB8AC3E}">
        <p14:creationId xmlns:p14="http://schemas.microsoft.com/office/powerpoint/2010/main" val="334114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05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Object B will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A. bluer than object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B. redder than object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C. same color as object A, but brighter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D. same color as object A, but fainter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</a:p>
        </p:txBody>
      </p:sp>
      <p:pic>
        <p:nvPicPr>
          <p:cNvPr id="49155" name="Picture 3" descr="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029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6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Colors of astronomical objects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105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Our eyes require a fair amount of light to see different colors: for faint objects, it is difficult to see color in an object</a:t>
            </a:r>
          </a:p>
          <a:p>
            <a:pPr>
              <a:lnSpc>
                <a:spcPct val="90000"/>
              </a:lnSpc>
            </a:pPr>
            <a:r>
              <a:rPr lang="en-US" sz="2000"/>
              <a:t>For objects that emit light (like astronomical objects), you can measure a color by looking at the object through different </a:t>
            </a:r>
            <a:r>
              <a:rPr lang="en-US" sz="2000" i="1"/>
              <a:t>filters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filter is a material that only transmits light of a certain range of colors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 example, a blue filter only lets blue light through, a red filter only lets red light through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With filters, you can quantitatively measure how much light is emitted from different sections of the spectrum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pic>
        <p:nvPicPr>
          <p:cNvPr id="12292" name="Picture 4" descr="fil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320040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7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Midterm</a:t>
            </a:r>
          </a:p>
          <a:p>
            <a:r>
              <a:rPr lang="en-US" sz="2800" dirty="0" smtClean="0"/>
              <a:t>Project: due 11/22</a:t>
            </a:r>
          </a:p>
          <a:p>
            <a:r>
              <a:rPr lang="en-US" sz="2800" dirty="0" smtClean="0"/>
              <a:t>Lab this week: The Power of Light: Understanding Spectroscopy</a:t>
            </a:r>
          </a:p>
          <a:p>
            <a:r>
              <a:rPr lang="en-US" sz="2800" dirty="0" smtClean="0"/>
              <a:t>Masses of galaxies and dark </a:t>
            </a:r>
            <a:r>
              <a:rPr lang="en-US" sz="2800" dirty="0"/>
              <a:t>matter</a:t>
            </a:r>
          </a:p>
          <a:p>
            <a:pPr lvl="1"/>
            <a:r>
              <a:rPr lang="en-US" sz="2400" dirty="0"/>
              <a:t>Observational evidence for dark </a:t>
            </a:r>
            <a:r>
              <a:rPr lang="en-US" sz="2400" dirty="0" smtClean="0"/>
              <a:t>matter: lots of it!</a:t>
            </a:r>
            <a:endParaRPr lang="en-US" sz="2400" dirty="0"/>
          </a:p>
          <a:p>
            <a:pPr lvl="1"/>
            <a:r>
              <a:rPr lang="en-US" sz="2400" dirty="0"/>
              <a:t>What is it? </a:t>
            </a:r>
            <a:r>
              <a:rPr lang="en-US" sz="2400" dirty="0" smtClean="0"/>
              <a:t>Don’t </a:t>
            </a:r>
            <a:r>
              <a:rPr lang="en-US" sz="2400" dirty="0"/>
              <a:t>know! Probably some new kind of particle</a:t>
            </a:r>
          </a:p>
          <a:p>
            <a:pPr lvl="1"/>
            <a:r>
              <a:rPr lang="en-US" sz="2400" dirty="0"/>
              <a:t>Black holes: probably not dark matter, but still interesting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2" name="Picture 1" descr="midterm2hi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52" y="15289"/>
            <a:ext cx="7449148" cy="53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7772400" cy="304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Imagine you look at a white light bulb through a blue filter and a red filter. What will you see?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A. more light through the blue filter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B. more light through the red filter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C. equal light through both filters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D. no light through either filter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pic>
        <p:nvPicPr>
          <p:cNvPr id="14339" name="Picture 3" descr="fil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5688"/>
            <a:ext cx="32004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0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Imagine you look at a red light bulb through a blue filter and a red filter. What will you see?</a:t>
            </a:r>
            <a:endParaRPr lang="en-US" sz="2400"/>
          </a:p>
          <a:p>
            <a:pPr>
              <a:buFontTx/>
              <a:buNone/>
            </a:pPr>
            <a:r>
              <a:rPr lang="en-US" sz="2800"/>
              <a:t>    A. more light through the blue filter</a:t>
            </a:r>
          </a:p>
          <a:p>
            <a:pPr>
              <a:buFontTx/>
              <a:buNone/>
            </a:pPr>
            <a:r>
              <a:rPr lang="en-US" sz="2800"/>
              <a:t>    B. more light through the red filter</a:t>
            </a:r>
          </a:p>
          <a:p>
            <a:pPr>
              <a:buFontTx/>
              <a:buNone/>
            </a:pPr>
            <a:r>
              <a:rPr lang="en-US" sz="2800"/>
              <a:t>    C. equal light through both filters</a:t>
            </a:r>
          </a:p>
          <a:p>
            <a:pPr>
              <a:buFontTx/>
              <a:buNone/>
            </a:pPr>
            <a:r>
              <a:rPr lang="en-US" sz="2800"/>
              <a:t>    D. no light through either filter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pic>
        <p:nvPicPr>
          <p:cNvPr id="16387" name="Picture 3" descr="fil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5688"/>
            <a:ext cx="32004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4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Imagine you look at a green light bulb through a red filter. What color will it appear?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A. white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B. red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C. green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D. black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E. blue </a:t>
            </a:r>
          </a:p>
        </p:txBody>
      </p:sp>
      <p:pic>
        <p:nvPicPr>
          <p:cNvPr id="18435" name="Picture 3" descr="fil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5688"/>
            <a:ext cx="32004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0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/>
              <a:t>Classes of spectra: </a:t>
            </a:r>
            <a:r>
              <a:rPr lang="en-US" dirty="0" err="1" smtClean="0"/>
              <a:t>Kirchoff’s</a:t>
            </a:r>
            <a:r>
              <a:rPr lang="en-US" dirty="0" smtClean="0"/>
              <a:t> </a:t>
            </a:r>
            <a:r>
              <a:rPr lang="en-US" dirty="0"/>
              <a:t>laws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562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The type of emitted spectrum is related to nature of object that is emitting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Continuous spectra: light emitted over a broad range of wavelengths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Produced by warm, dense (opaque) objects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Emission line spectra: light emitted only at a few distinct wavelengths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Produced by hot, low density gasses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Absorption line spectra: light emitted over a broad range of wavelengths, but missing at a few distinct wavelengths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Produced by </a:t>
            </a:r>
            <a:r>
              <a:rPr lang="ja-JP" altLang="en-US" sz="2200" dirty="0"/>
              <a:t>“</a:t>
            </a:r>
            <a:r>
              <a:rPr lang="en-US" sz="2200" dirty="0"/>
              <a:t>cooler</a:t>
            </a:r>
            <a:r>
              <a:rPr lang="ja-JP" altLang="en-US" sz="2200" dirty="0"/>
              <a:t>”</a:t>
            </a:r>
            <a:r>
              <a:rPr lang="en-US" sz="2200" dirty="0"/>
              <a:t> density gases placed in front of continuous sources</a:t>
            </a:r>
          </a:p>
        </p:txBody>
      </p:sp>
      <p:pic>
        <p:nvPicPr>
          <p:cNvPr id="28676" name="Picture 4" descr="spectra_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971800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spectra_emi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438400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spectra_absor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259080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1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4025"/>
            <a:ext cx="8458200" cy="60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4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/>
              <a:t>Spectra of astronomical objects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There are astronomical objects that fall into all three categories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Continuous spectra: warm, dense (opaque) objects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Planets without atmospheres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Stars APART FROM their outer layers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Absorption line spectra: cooler gases in front on continuous spectra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Planets with atmospheres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Stars, since outer layers are lower density and transparent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Interstellar gas in between Earth and stars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Emission line spectra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Hot interstellar gas</a:t>
            </a:r>
          </a:p>
        </p:txBody>
      </p:sp>
    </p:spTree>
    <p:extLst>
      <p:ext uri="{BB962C8B-B14F-4D97-AF65-F5344CB8AC3E}">
        <p14:creationId xmlns:p14="http://schemas.microsoft.com/office/powerpoint/2010/main" val="369944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14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Which of these types would you see if you looked at the Sun?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32773" name="Picture 5" descr="solar_sp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4582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3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52800"/>
            <a:ext cx="3429000" cy="3276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This picture is of some hot interstellar gas. Which type of spectrum do you think it would have if you passed the light through a spectrograph?</a:t>
            </a:r>
            <a:endParaRPr lang="en-US" sz="2000"/>
          </a:p>
        </p:txBody>
      </p:sp>
      <p:pic>
        <p:nvPicPr>
          <p:cNvPr id="33796" name="Picture 4" descr="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52578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orionsp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7724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Which of these types would you see if you looked at a planet? </a:t>
            </a:r>
          </a:p>
        </p:txBody>
      </p:sp>
      <p:pic>
        <p:nvPicPr>
          <p:cNvPr id="34820" name="Picture 4" descr="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686800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7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0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772400" cy="5486400"/>
          </a:xfrm>
        </p:spPr>
        <p:txBody>
          <a:bodyPr/>
          <a:lstStyle/>
          <a:p>
            <a:pPr marL="812800" indent="-812800">
              <a:buFontTx/>
              <a:buAutoNum type="romanUcPeriod"/>
            </a:pPr>
            <a:r>
              <a:rPr lang="en-US" dirty="0"/>
              <a:t>Introduction: Astronomy and Science</a:t>
            </a:r>
          </a:p>
          <a:p>
            <a:pPr marL="812800" indent="-812800">
              <a:buFontTx/>
              <a:buAutoNum type="romanUcPeriod"/>
            </a:pPr>
            <a:r>
              <a:rPr lang="en-US" dirty="0" smtClean="0"/>
              <a:t>Astronomy </a:t>
            </a:r>
            <a:r>
              <a:rPr lang="en-US" dirty="0"/>
              <a:t>by Eye: Motions in the </a:t>
            </a:r>
            <a:r>
              <a:rPr lang="en-US" dirty="0" smtClean="0"/>
              <a:t>Sky</a:t>
            </a:r>
          </a:p>
          <a:p>
            <a:pPr marL="812800" indent="-812800">
              <a:buFontTx/>
              <a:buAutoNum type="romanUcPeriod"/>
            </a:pPr>
            <a:r>
              <a:rPr lang="en-US" dirty="0"/>
              <a:t>Overview of the </a:t>
            </a:r>
            <a:r>
              <a:rPr lang="en-US" dirty="0" smtClean="0"/>
              <a:t>Universe</a:t>
            </a:r>
            <a:endParaRPr lang="en-US" dirty="0"/>
          </a:p>
          <a:p>
            <a:pPr marL="812800" indent="-812800">
              <a:buFontTx/>
              <a:buAutoNum type="romanUcPeriod"/>
            </a:pPr>
            <a:r>
              <a:rPr lang="en-US" dirty="0"/>
              <a:t>The Physical Basis of Astronomy</a:t>
            </a:r>
          </a:p>
          <a:p>
            <a:pPr marL="1168400" lvl="1" indent="-711200">
              <a:buFont typeface="Arial" charset="0"/>
              <a:buAutoNum type="alphaUcPeriod"/>
            </a:pPr>
            <a:r>
              <a:rPr lang="en-US" dirty="0"/>
              <a:t>Gravity and Motion</a:t>
            </a:r>
          </a:p>
          <a:p>
            <a:pPr marL="1168400" lvl="1" indent="-711200">
              <a:buFont typeface="Arial" charset="0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Light: why do astronomical objects shine and what can we learn about them by studying the light they emit</a:t>
            </a:r>
            <a:endParaRPr lang="en-US" dirty="0"/>
          </a:p>
          <a:p>
            <a:pPr marL="812800" indent="-812800">
              <a:buFontTx/>
              <a:buAutoNum type="romanUcPeriod"/>
            </a:pPr>
            <a:r>
              <a:rPr lang="en-US" dirty="0"/>
              <a:t>Interesting questions in astronomy</a:t>
            </a:r>
          </a:p>
        </p:txBody>
      </p:sp>
    </p:spTree>
    <p:extLst>
      <p:ext uri="{BB962C8B-B14F-4D97-AF65-F5344CB8AC3E}">
        <p14:creationId xmlns:p14="http://schemas.microsoft.com/office/powerpoint/2010/main" val="380710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What is light?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kind of </a:t>
            </a:r>
            <a:r>
              <a:rPr lang="en-US" sz="2400" i="1"/>
              <a:t>energy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Electromagnetic </a:t>
            </a:r>
            <a:r>
              <a:rPr lang="en-US" sz="2400"/>
              <a:t>energy</a:t>
            </a:r>
          </a:p>
          <a:p>
            <a:pPr>
              <a:lnSpc>
                <a:spcPct val="90000"/>
              </a:lnSpc>
            </a:pPr>
            <a:r>
              <a:rPr lang="en-US" sz="2800"/>
              <a:t>Connection between light and the electromagnetic force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Electromagnetic force acts between objects that have electric charge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Acceleration of charged particles produces light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Light incident on charged particles can cause them to accelerate</a:t>
            </a:r>
          </a:p>
        </p:txBody>
      </p:sp>
    </p:spTree>
    <p:extLst>
      <p:ext uri="{BB962C8B-B14F-4D97-AF65-F5344CB8AC3E}">
        <p14:creationId xmlns:p14="http://schemas.microsoft.com/office/powerpoint/2010/main" val="380243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216"/>
            <a:ext cx="7772400" cy="1143000"/>
          </a:xfrm>
        </p:spPr>
        <p:txBody>
          <a:bodyPr/>
          <a:lstStyle/>
          <a:p>
            <a:r>
              <a:rPr lang="en-US" dirty="0"/>
              <a:t>Characterizing light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3431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Light comes in little packets called photons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think of photons as little waves of electromagnetic energy that travel through space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Light waves, like other waves, can be characterized by: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Wavelength: distance between peaks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Speed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Frequency: how often peaks pass a point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Energy: how much work the wave can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43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667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/>
              <a:t>Both of these waves travel at the same speed. Which of the following statements is true?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000"/>
              <a:t>A has a longer wavelength and a higher frequency than B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000"/>
              <a:t>A has a longer wavelength and a lower frequency than B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000"/>
              <a:t>A has a shorter wavelength and a lower frequency than B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000"/>
              <a:t>A has a shorter wavelength and a higher frequency than B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000"/>
              <a:t>A has a longer wavelength, but they both have the same frequency</a:t>
            </a:r>
            <a:endParaRPr lang="en-US" sz="280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14400" y="762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Wave 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38200" y="2133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Wave B</a:t>
            </a:r>
          </a:p>
        </p:txBody>
      </p:sp>
    </p:spTree>
    <p:extLst>
      <p:ext uri="{BB962C8B-B14F-4D97-AF65-F5344CB8AC3E}">
        <p14:creationId xmlns:p14="http://schemas.microsoft.com/office/powerpoint/2010/main" val="366735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Light waves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Light </a:t>
            </a:r>
            <a:r>
              <a:rPr lang="en-US" sz="2400" dirty="0"/>
              <a:t>waves come in a wide range of different wavelength/frequency/</a:t>
            </a:r>
            <a:r>
              <a:rPr lang="en-US" sz="2400" dirty="0" smtClean="0"/>
              <a:t>energy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</a:t>
            </a:r>
            <a:r>
              <a:rPr lang="en-US" sz="2400" dirty="0"/>
              <a:t>see different kinds of lights as light of different </a:t>
            </a:r>
            <a:r>
              <a:rPr lang="en-US" sz="2400" i="1" dirty="0"/>
              <a:t>colors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However, there is also a lot of different kinds of light that we </a:t>
            </a:r>
            <a:r>
              <a:rPr lang="en-US" sz="2400" dirty="0" smtClean="0"/>
              <a:t>can’t </a:t>
            </a:r>
            <a:r>
              <a:rPr lang="en-US" sz="2400" dirty="0"/>
              <a:t>see directly with our eyes at all</a:t>
            </a:r>
            <a:r>
              <a:rPr lang="en-US" sz="2400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wavelengths of visible light are very short!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light, wavelength, frequency, and energy are all directly related to each other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Longer wavelengths -&gt; lower frequency -&gt; less energy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Shorter wavelengths -&gt; higher frequency -&gt; more energy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002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343400" cy="1371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648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Light of different wavelength/frequency/energy has different names, although they are all basically the same underlying thing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Many are familiar from everyday life!</a:t>
            </a:r>
          </a:p>
          <a:p>
            <a:pPr>
              <a:lnSpc>
                <a:spcPct val="90000"/>
              </a:lnSpc>
            </a:pPr>
            <a:r>
              <a:rPr lang="en-US" sz="2800"/>
              <a:t>Entire set of different kinds of light called the electromagnetic spectrum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pic>
        <p:nvPicPr>
          <p:cNvPr id="5124" name="Picture 4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97827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8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5105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Which kind of light has the longest wavelength?</a:t>
            </a:r>
          </a:p>
          <a:p>
            <a:pPr>
              <a:buFontTx/>
              <a:buNone/>
            </a:pPr>
            <a:r>
              <a:rPr lang="en-US"/>
              <a:t>    A ) X-rays</a:t>
            </a:r>
          </a:p>
          <a:p>
            <a:pPr>
              <a:buFontTx/>
              <a:buNone/>
            </a:pPr>
            <a:r>
              <a:rPr lang="en-US"/>
              <a:t>    B) blue light</a:t>
            </a:r>
          </a:p>
          <a:p>
            <a:pPr>
              <a:buFontTx/>
              <a:buNone/>
            </a:pPr>
            <a:r>
              <a:rPr lang="en-US"/>
              <a:t>    C) radio waves</a:t>
            </a:r>
          </a:p>
          <a:p>
            <a:pPr>
              <a:buFontTx/>
              <a:buNone/>
            </a:pPr>
            <a:r>
              <a:rPr lang="en-US"/>
              <a:t>    D) all have the same wavelength </a:t>
            </a:r>
          </a:p>
        </p:txBody>
      </p:sp>
      <p:pic>
        <p:nvPicPr>
          <p:cNvPr id="6148" name="Picture 4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6844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8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1366</Words>
  <Application>Microsoft Macintosh PowerPoint</Application>
  <PresentationFormat>On-screen Show (4:3)</PresentationFormat>
  <Paragraphs>193</Paragraphs>
  <Slides>29</Slides>
  <Notes>29</Notes>
  <HiddenSlides>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Blank Presentation</vt:lpstr>
      <vt:lpstr>1_Blank Presentation</vt:lpstr>
      <vt:lpstr>Light</vt:lpstr>
      <vt:lpstr>Recap</vt:lpstr>
      <vt:lpstr>PowerPoint Presentation</vt:lpstr>
      <vt:lpstr>Light</vt:lpstr>
      <vt:lpstr>Characterizing light</vt:lpstr>
      <vt:lpstr>PowerPoint Presentation</vt:lpstr>
      <vt:lpstr>Light waves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Spectra</vt:lpstr>
      <vt:lpstr>Classes of spectra</vt:lpstr>
      <vt:lpstr> Colors of objects</vt:lpstr>
      <vt:lpstr>PowerPoint Presentation</vt:lpstr>
      <vt:lpstr>PowerPoint Presentation</vt:lpstr>
      <vt:lpstr>Colors of astronomical objects</vt:lpstr>
      <vt:lpstr>PowerPoint Presentation</vt:lpstr>
      <vt:lpstr>PowerPoint Presentation</vt:lpstr>
      <vt:lpstr>PowerPoint Presentation</vt:lpstr>
      <vt:lpstr>Classes of spectra: Kirchoff’s laws</vt:lpstr>
      <vt:lpstr>PowerPoint Presentation</vt:lpstr>
      <vt:lpstr>Spectra of astronomical objects</vt:lpstr>
      <vt:lpstr>PowerPoint Presentation</vt:lpstr>
      <vt:lpstr>PowerPoint Presentation</vt:lpstr>
      <vt:lpstr>PowerPoint Presentation</vt:lpstr>
      <vt:lpstr>To do</vt:lpstr>
    </vt:vector>
  </TitlesOfParts>
  <Company>New Mexico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Jon Holtzman</dc:creator>
  <cp:lastModifiedBy>Jon Holtzman</cp:lastModifiedBy>
  <cp:revision>19</cp:revision>
  <dcterms:created xsi:type="dcterms:W3CDTF">2012-04-10T04:30:07Z</dcterms:created>
  <dcterms:modified xsi:type="dcterms:W3CDTF">2013-11-06T18:11:04Z</dcterms:modified>
</cp:coreProperties>
</file>