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20" r:id="rId2"/>
  </p:sldMasterIdLst>
  <p:notesMasterIdLst>
    <p:notesMasterId r:id="rId18"/>
  </p:notesMasterIdLst>
  <p:sldIdLst>
    <p:sldId id="375" r:id="rId3"/>
    <p:sldId id="374" r:id="rId4"/>
    <p:sldId id="356" r:id="rId5"/>
    <p:sldId id="357" r:id="rId6"/>
    <p:sldId id="358" r:id="rId7"/>
    <p:sldId id="362" r:id="rId8"/>
    <p:sldId id="363" r:id="rId9"/>
    <p:sldId id="364" r:id="rId10"/>
    <p:sldId id="365" r:id="rId11"/>
    <p:sldId id="366" r:id="rId12"/>
    <p:sldId id="367" r:id="rId13"/>
    <p:sldId id="368" r:id="rId14"/>
    <p:sldId id="369" r:id="rId15"/>
    <p:sldId id="370" r:id="rId16"/>
    <p:sldId id="3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44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EBDCE4-D947-B545-B77B-C56F04EA2DB6}" type="datetimeFigureOut">
              <a:rPr lang="en-US" smtClean="0"/>
              <a:t>10/28/13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F0943-5B8F-8543-B4D2-6511E38A141B}" type="slidenum">
              <a:rPr lang="en-US" smtClean="0"/>
              <a:t>‹#›</a:t>
            </a:fld>
            <a:endParaRPr lang="en-US"/>
          </a:p>
        </p:txBody>
      </p:sp>
    </p:spTree>
    <p:extLst>
      <p:ext uri="{BB962C8B-B14F-4D97-AF65-F5344CB8AC3E}">
        <p14:creationId xmlns:p14="http://schemas.microsoft.com/office/powerpoint/2010/main" val="2689569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839151-D95F-B54C-9EFA-620E7365B2B7}" type="slidenum">
              <a:rPr lang="en-US">
                <a:solidFill>
                  <a:prstClr val="black"/>
                </a:solidFill>
                <a:latin typeface="Calibri"/>
              </a:rPr>
              <a:pPr/>
              <a:t>1</a:t>
            </a:fld>
            <a:endParaRPr lang="en-US">
              <a:solidFill>
                <a:prstClr val="black"/>
              </a:solidFill>
              <a:latin typeface="Calibri"/>
            </a:endParaRPr>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856619-514F-DF4C-82CA-DCB5A3896320}" type="slidenum">
              <a:rPr lang="en-US">
                <a:solidFill>
                  <a:prstClr val="black"/>
                </a:solidFill>
              </a:rPr>
              <a:pPr/>
              <a:t>11</a:t>
            </a:fld>
            <a:endParaRPr lang="en-US">
              <a:solidFill>
                <a:prstClr val="black"/>
              </a:solidFill>
            </a:endParaRPr>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7596B5-3953-E548-87A3-88EB1BFB15FA}" type="slidenum">
              <a:rPr lang="en-US">
                <a:solidFill>
                  <a:prstClr val="black"/>
                </a:solidFill>
              </a:rPr>
              <a:pPr/>
              <a:t>12</a:t>
            </a:fld>
            <a:endParaRPr lang="en-US">
              <a:solidFill>
                <a:prstClr val="black"/>
              </a:solidFill>
            </a:endParaRPr>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ADFD48-4137-A34F-B026-515F1D43F8D6}" type="slidenum">
              <a:rPr lang="en-US">
                <a:solidFill>
                  <a:prstClr val="black"/>
                </a:solidFill>
              </a:rPr>
              <a:pPr/>
              <a:t>13</a:t>
            </a:fld>
            <a:endParaRPr lang="en-US">
              <a:solidFill>
                <a:prstClr val="black"/>
              </a:solidFill>
            </a:endParaRPr>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14EDA7-BB49-8F4F-B7EF-0AED492D5522}" type="slidenum">
              <a:rPr lang="en-US">
                <a:solidFill>
                  <a:prstClr val="black"/>
                </a:solidFill>
              </a:rPr>
              <a:pPr/>
              <a:t>14</a:t>
            </a:fld>
            <a:endParaRPr lang="en-US">
              <a:solidFill>
                <a:prstClr val="black"/>
              </a:solidFill>
            </a:endParaRPr>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F4AEB0-9703-9A4D-AE52-9512BFB69520}" type="slidenum">
              <a:rPr lang="en-US">
                <a:solidFill>
                  <a:prstClr val="black"/>
                </a:solidFill>
              </a:rPr>
              <a:pPr/>
              <a:t>15</a:t>
            </a:fld>
            <a:endParaRPr lang="en-US">
              <a:solidFill>
                <a:prstClr val="black"/>
              </a:solidFill>
            </a:endParaRPr>
          </a:p>
        </p:txBody>
      </p:sp>
      <p:sp>
        <p:nvSpPr>
          <p:cNvPr id="102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02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9F399-FCB2-954F-A572-D01750048F95}" type="slidenum">
              <a:rPr lang="en-US">
                <a:solidFill>
                  <a:prstClr val="black"/>
                </a:solidFill>
              </a:rPr>
              <a:pPr/>
              <a:t>3</a:t>
            </a:fld>
            <a:endParaRPr lang="en-US">
              <a:solidFill>
                <a:prstClr val="black"/>
              </a:solidFill>
            </a:endParaRPr>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99E068-90CC-0644-A94B-4C3E840A0879}" type="slidenum">
              <a:rPr lang="en-US">
                <a:solidFill>
                  <a:prstClr val="black"/>
                </a:solidFill>
              </a:rPr>
              <a:pPr/>
              <a:t>4</a:t>
            </a:fld>
            <a:endParaRPr lang="en-US">
              <a:solidFill>
                <a:prstClr val="black"/>
              </a:solidFill>
            </a:endParaRPr>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56C266-CE6D-DE41-9614-EAF670921CA4}" type="slidenum">
              <a:rPr lang="en-US">
                <a:solidFill>
                  <a:prstClr val="black"/>
                </a:solidFill>
              </a:rPr>
              <a:pPr/>
              <a:t>5</a:t>
            </a:fld>
            <a:endParaRPr lang="en-US">
              <a:solidFill>
                <a:prstClr val="black"/>
              </a:solidFill>
            </a:endParaRPr>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EA13E-900A-C948-9D88-B205BC42C877}" type="slidenum">
              <a:rPr lang="en-US">
                <a:solidFill>
                  <a:prstClr val="black"/>
                </a:solidFill>
              </a:rPr>
              <a:pPr/>
              <a:t>6</a:t>
            </a:fld>
            <a:endParaRPr lang="en-US">
              <a:solidFill>
                <a:prstClr val="black"/>
              </a:solidFill>
            </a:endParaRPr>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CF2B8B-AD31-C64F-A736-7993E0868927}" type="slidenum">
              <a:rPr lang="en-US">
                <a:solidFill>
                  <a:prstClr val="black"/>
                </a:solidFill>
              </a:rPr>
              <a:pPr/>
              <a:t>7</a:t>
            </a:fld>
            <a:endParaRPr lang="en-US">
              <a:solidFill>
                <a:prstClr val="black"/>
              </a:solidFill>
            </a:endParaRPr>
          </a:p>
        </p:txBody>
      </p:sp>
      <p:sp>
        <p:nvSpPr>
          <p:cNvPr id="512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51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C4C538-2F9A-8048-9502-122F85F65AF6}" type="slidenum">
              <a:rPr lang="en-US">
                <a:solidFill>
                  <a:prstClr val="black"/>
                </a:solidFill>
              </a:rPr>
              <a:pPr/>
              <a:t>8</a:t>
            </a:fld>
            <a:endParaRPr lang="en-US">
              <a:solidFill>
                <a:prstClr val="black"/>
              </a:solidFill>
            </a:endParaRPr>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46F492-D1C6-D742-BCCA-798BF11FEED2}" type="slidenum">
              <a:rPr lang="en-US">
                <a:solidFill>
                  <a:prstClr val="black"/>
                </a:solidFill>
              </a:rPr>
              <a:pPr/>
              <a:t>9</a:t>
            </a:fld>
            <a:endParaRPr lang="en-US">
              <a:solidFill>
                <a:prstClr val="black"/>
              </a:solidFill>
            </a:endParaRPr>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EBB37-B4D3-4044-A098-F24B57CBCED0}" type="slidenum">
              <a:rPr lang="en-US">
                <a:solidFill>
                  <a:prstClr val="black"/>
                </a:solidFill>
              </a:rPr>
              <a:pPr/>
              <a:t>10</a:t>
            </a:fld>
            <a:endParaRPr lang="en-US">
              <a:solidFill>
                <a:prstClr val="black"/>
              </a:solidFill>
            </a:endParaRPr>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92218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0682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894174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E466AD0B-67D3-2648-BE92-B583CE6E872F}"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2157278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61626F4D-78F8-5D4D-9BE2-EB016000CBCD}"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707098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BE85BCD3-52B9-7340-81E8-944520319975}"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2769026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7" name="Slide Number Placeholder 6"/>
          <p:cNvSpPr>
            <a:spLocks noGrp="1"/>
          </p:cNvSpPr>
          <p:nvPr>
            <p:ph type="sldNum" sz="quarter" idx="12"/>
          </p:nvPr>
        </p:nvSpPr>
        <p:spPr/>
        <p:txBody>
          <a:bodyPr/>
          <a:lstStyle>
            <a:lvl1pPr>
              <a:defRPr/>
            </a:lvl1pPr>
          </a:lstStyle>
          <a:p>
            <a:fld id="{1915CA44-0510-9C4F-923D-3B542B30F20D}"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495075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9" name="Slide Number Placeholder 8"/>
          <p:cNvSpPr>
            <a:spLocks noGrp="1"/>
          </p:cNvSpPr>
          <p:nvPr>
            <p:ph type="sldNum" sz="quarter" idx="12"/>
          </p:nvPr>
        </p:nvSpPr>
        <p:spPr/>
        <p:txBody>
          <a:bodyPr/>
          <a:lstStyle>
            <a:lvl1pPr>
              <a:defRPr/>
            </a:lvl1pPr>
          </a:lstStyle>
          <a:p>
            <a:fld id="{5CD0C1C2-D208-B541-9195-68D6E1FFFC9E}"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1837812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Slide Number Placeholder 4"/>
          <p:cNvSpPr>
            <a:spLocks noGrp="1"/>
          </p:cNvSpPr>
          <p:nvPr>
            <p:ph type="sldNum" sz="quarter" idx="12"/>
          </p:nvPr>
        </p:nvSpPr>
        <p:spPr/>
        <p:txBody>
          <a:bodyPr/>
          <a:lstStyle>
            <a:lvl1pPr>
              <a:defRPr/>
            </a:lvl1pPr>
          </a:lstStyle>
          <a:p>
            <a:fld id="{F0CA20BF-1285-C847-93D3-32FEDE9C6C6B}"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963503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4" name="Slide Number Placeholder 3"/>
          <p:cNvSpPr>
            <a:spLocks noGrp="1"/>
          </p:cNvSpPr>
          <p:nvPr>
            <p:ph type="sldNum" sz="quarter" idx="12"/>
          </p:nvPr>
        </p:nvSpPr>
        <p:spPr/>
        <p:txBody>
          <a:bodyPr/>
          <a:lstStyle>
            <a:lvl1pPr>
              <a:defRPr/>
            </a:lvl1pPr>
          </a:lstStyle>
          <a:p>
            <a:fld id="{686F2C14-0998-6547-83C5-789802864FBE}"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110610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7" name="Slide Number Placeholder 6"/>
          <p:cNvSpPr>
            <a:spLocks noGrp="1"/>
          </p:cNvSpPr>
          <p:nvPr>
            <p:ph type="sldNum" sz="quarter" idx="12"/>
          </p:nvPr>
        </p:nvSpPr>
        <p:spPr/>
        <p:txBody>
          <a:bodyPr/>
          <a:lstStyle>
            <a:lvl1pPr>
              <a:defRPr/>
            </a:lvl1pPr>
          </a:lstStyle>
          <a:p>
            <a:fld id="{51BB6238-95DB-C842-BC14-E116A0F2A36F}"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216243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542262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7" name="Slide Number Placeholder 6"/>
          <p:cNvSpPr>
            <a:spLocks noGrp="1"/>
          </p:cNvSpPr>
          <p:nvPr>
            <p:ph type="sldNum" sz="quarter" idx="12"/>
          </p:nvPr>
        </p:nvSpPr>
        <p:spPr/>
        <p:txBody>
          <a:bodyPr/>
          <a:lstStyle>
            <a:lvl1pPr>
              <a:defRPr/>
            </a:lvl1pPr>
          </a:lstStyle>
          <a:p>
            <a:fld id="{54C6C051-1314-B445-9789-A43E34AFF7DC}"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2052977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534F1C4B-CB4C-664A-9FFE-D210A8D6C134}"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4826899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latin typeface="Arial"/>
              <a:ea typeface="ＭＳ Ｐゴシック"/>
              <a:cs typeface="ＭＳ Ｐゴシック"/>
            </a:endParaRPr>
          </a:p>
        </p:txBody>
      </p:sp>
      <p:sp>
        <p:nvSpPr>
          <p:cNvPr id="6" name="Slide Number Placeholder 5"/>
          <p:cNvSpPr>
            <a:spLocks noGrp="1"/>
          </p:cNvSpPr>
          <p:nvPr>
            <p:ph type="sldNum" sz="quarter" idx="12"/>
          </p:nvPr>
        </p:nvSpPr>
        <p:spPr/>
        <p:txBody>
          <a:bodyPr/>
          <a:lstStyle>
            <a:lvl1pPr>
              <a:defRPr/>
            </a:lvl1pPr>
          </a:lstStyle>
          <a:p>
            <a:fld id="{D7BCB6D7-CB85-8C4D-811C-0DC9A07B0AE0}" type="slidenum">
              <a:rPr lang="en-US">
                <a:solidFill>
                  <a:srgbClr val="000000"/>
                </a:solidFill>
                <a:latin typeface="Arial"/>
                <a:ea typeface="ＭＳ Ｐゴシック"/>
                <a:cs typeface="ＭＳ Ｐゴシック"/>
              </a:rPr>
              <a:pPr/>
              <a:t>‹#›</a:t>
            </a:fld>
            <a:endParaRPr lang="en-US">
              <a:solidFill>
                <a:srgbClr val="000000"/>
              </a:solidFill>
              <a:latin typeface="Arial"/>
              <a:ea typeface="ＭＳ Ｐゴシック"/>
              <a:cs typeface="ＭＳ Ｐゴシック"/>
            </a:endParaRPr>
          </a:p>
        </p:txBody>
      </p:sp>
    </p:spTree>
    <p:extLst>
      <p:ext uri="{BB962C8B-B14F-4D97-AF65-F5344CB8AC3E}">
        <p14:creationId xmlns:p14="http://schemas.microsoft.com/office/powerpoint/2010/main" val="319774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4374B3-A046-E848-972A-5D654AA5F9AB}" type="datetimeFigureOut">
              <a:rPr lang="en-US" smtClean="0"/>
              <a:t>10/28/13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65378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4374B3-A046-E848-972A-5D654AA5F9AB}" type="datetimeFigureOut">
              <a:rPr lang="en-US" smtClean="0"/>
              <a:t>10/28/13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45722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4374B3-A046-E848-972A-5D654AA5F9AB}" type="datetimeFigureOut">
              <a:rPr lang="en-US" smtClean="0"/>
              <a:t>10/28/13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03633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4374B3-A046-E848-972A-5D654AA5F9AB}" type="datetimeFigureOut">
              <a:rPr lang="en-US" smtClean="0"/>
              <a:t>10/28/13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4703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374B3-A046-E848-972A-5D654AA5F9AB}" type="datetimeFigureOut">
              <a:rPr lang="en-US" smtClean="0"/>
              <a:t>10/28/13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1830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5635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782983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374B3-A046-E848-972A-5D654AA5F9AB}" type="datetimeFigureOut">
              <a:rPr lang="en-US" smtClean="0"/>
              <a:t>10/28/13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09413-DD0C-8E49-9300-C7AD7D714EC6}" type="slidenum">
              <a:rPr lang="en-US" smtClean="0"/>
              <a:t>‹#›</a:t>
            </a:fld>
            <a:endParaRPr lang="en-US"/>
          </a:p>
        </p:txBody>
      </p:sp>
    </p:spTree>
    <p:extLst>
      <p:ext uri="{BB962C8B-B14F-4D97-AF65-F5344CB8AC3E}">
        <p14:creationId xmlns:p14="http://schemas.microsoft.com/office/powerpoint/2010/main" val="203690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E005B9C0-7F3A-254D-BFD3-827F0A023001}" type="slidenum">
              <a:rPr lang="en-US">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1432302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hyperlink" Target="http://www-xray.ast.cam.ac.uk/xray_introduction/movie2003.gif" TargetMode="External"/><Relationship Id="rId4" Type="http://schemas.openxmlformats.org/officeDocument/2006/relationships/hyperlink" Target="http://www.astro.ucla.edu/~ghezgroup/gc/pictures/orbitsMovie.s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
            <a:ext cx="7772400" cy="1143000"/>
          </a:xfrm>
        </p:spPr>
        <p:txBody>
          <a:bodyPr/>
          <a:lstStyle/>
          <a:p>
            <a:r>
              <a:rPr lang="en-US">
                <a:solidFill>
                  <a:srgbClr val="00FF00"/>
                </a:solidFill>
              </a:rPr>
              <a:t>Dark Matter</a:t>
            </a:r>
            <a:endParaRPr lang="en-US"/>
          </a:p>
        </p:txBody>
      </p:sp>
      <p:sp>
        <p:nvSpPr>
          <p:cNvPr id="2051" name="Rectangle 3"/>
          <p:cNvSpPr>
            <a:spLocks noGrp="1" noChangeArrowheads="1"/>
          </p:cNvSpPr>
          <p:nvPr>
            <p:ph type="subTitle" idx="1"/>
          </p:nvPr>
        </p:nvSpPr>
        <p:spPr>
          <a:xfrm>
            <a:off x="1371600" y="4572678"/>
            <a:ext cx="6400800" cy="1752600"/>
          </a:xfrm>
        </p:spPr>
        <p:txBody>
          <a:bodyPr/>
          <a:lstStyle/>
          <a:p>
            <a:r>
              <a:rPr lang="en-US" dirty="0" smtClean="0">
                <a:solidFill>
                  <a:srgbClr val="00FF00"/>
                </a:solidFill>
              </a:rPr>
              <a:t>Masses of Galaxies</a:t>
            </a:r>
          </a:p>
          <a:p>
            <a:r>
              <a:rPr lang="en-US" dirty="0" smtClean="0">
                <a:solidFill>
                  <a:srgbClr val="00FF00"/>
                </a:solidFill>
              </a:rPr>
              <a:t>Gravity </a:t>
            </a:r>
            <a:r>
              <a:rPr lang="en-US" dirty="0">
                <a:solidFill>
                  <a:srgbClr val="00FF00"/>
                </a:solidFill>
              </a:rPr>
              <a:t>and Light</a:t>
            </a:r>
          </a:p>
          <a:p>
            <a:r>
              <a:rPr lang="en-US" dirty="0">
                <a:solidFill>
                  <a:srgbClr val="00FF00"/>
                </a:solidFill>
              </a:rPr>
              <a:t>Black Holes</a:t>
            </a:r>
          </a:p>
          <a:p>
            <a:r>
              <a:rPr lang="en-US" dirty="0">
                <a:solidFill>
                  <a:srgbClr val="00FF00"/>
                </a:solidFill>
              </a:rPr>
              <a:t>What is Dark Matter?</a:t>
            </a:r>
            <a:endParaRPr lang="en-US" dirty="0"/>
          </a:p>
        </p:txBody>
      </p:sp>
    </p:spTree>
    <p:extLst>
      <p:ext uri="{BB962C8B-B14F-4D97-AF65-F5344CB8AC3E}">
        <p14:creationId xmlns:p14="http://schemas.microsoft.com/office/powerpoint/2010/main" val="322696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Black holes</a:t>
            </a:r>
          </a:p>
        </p:txBody>
      </p:sp>
      <p:sp>
        <p:nvSpPr>
          <p:cNvPr id="13315" name="Rectangle 3"/>
          <p:cNvSpPr>
            <a:spLocks noGrp="1" noChangeArrowheads="1"/>
          </p:cNvSpPr>
          <p:nvPr>
            <p:ph type="body" idx="1"/>
          </p:nvPr>
        </p:nvSpPr>
        <p:spPr/>
        <p:txBody>
          <a:bodyPr/>
          <a:lstStyle/>
          <a:p>
            <a:pPr>
              <a:lnSpc>
                <a:spcPct val="90000"/>
              </a:lnSpc>
            </a:pPr>
            <a:r>
              <a:rPr lang="en-US" sz="2400" dirty="0" smtClean="0"/>
              <a:t>Einstein’s </a:t>
            </a:r>
            <a:r>
              <a:rPr lang="en-US" sz="2400" dirty="0"/>
              <a:t>theory of gravity, general relativity, says that light can be affected by gravity</a:t>
            </a:r>
          </a:p>
          <a:p>
            <a:pPr>
              <a:lnSpc>
                <a:spcPct val="90000"/>
              </a:lnSpc>
            </a:pPr>
            <a:r>
              <a:rPr lang="en-US" sz="2400" dirty="0"/>
              <a:t>This leads to the possibility of compact massive objects where gravity at the surface of the object could be strong enough to prevent light from escaping… a black hole! </a:t>
            </a:r>
          </a:p>
          <a:p>
            <a:pPr lvl="1">
              <a:lnSpc>
                <a:spcPct val="90000"/>
              </a:lnSpc>
            </a:pPr>
            <a:r>
              <a:rPr lang="en-US" sz="2400" dirty="0"/>
              <a:t>Key issue for a black hole is the strength of gravity at </a:t>
            </a:r>
            <a:r>
              <a:rPr lang="en-US" sz="2400" dirty="0" smtClean="0"/>
              <a:t>it’s </a:t>
            </a:r>
            <a:r>
              <a:rPr lang="ja-JP" altLang="en-US" sz="2400" dirty="0"/>
              <a:t>“</a:t>
            </a:r>
            <a:r>
              <a:rPr lang="en-US" sz="2400" dirty="0"/>
              <a:t>surface</a:t>
            </a:r>
            <a:r>
              <a:rPr lang="ja-JP" altLang="en-US" sz="2400" dirty="0"/>
              <a:t>”</a:t>
            </a:r>
            <a:endParaRPr lang="en-US" sz="2400" dirty="0"/>
          </a:p>
          <a:p>
            <a:pPr lvl="1">
              <a:lnSpc>
                <a:spcPct val="90000"/>
              </a:lnSpc>
            </a:pPr>
            <a:r>
              <a:rPr lang="en-US" sz="2400" dirty="0"/>
              <a:t>You can get strong gravity by either having a lot of mass or a very small object (or both)</a:t>
            </a:r>
          </a:p>
          <a:p>
            <a:pPr lvl="1">
              <a:lnSpc>
                <a:spcPct val="90000"/>
              </a:lnSpc>
            </a:pPr>
            <a:r>
              <a:rPr lang="en-US" sz="2400" dirty="0"/>
              <a:t>Far away from the black hole, </a:t>
            </a:r>
            <a:r>
              <a:rPr lang="en-US" sz="2400" dirty="0" smtClean="0"/>
              <a:t>it’s </a:t>
            </a:r>
            <a:r>
              <a:rPr lang="en-US" sz="2400" dirty="0"/>
              <a:t>no different than being far away from a normal object that has the same mass </a:t>
            </a:r>
          </a:p>
        </p:txBody>
      </p:sp>
    </p:spTree>
    <p:extLst>
      <p:ext uri="{BB962C8B-B14F-4D97-AF65-F5344CB8AC3E}">
        <p14:creationId xmlns:p14="http://schemas.microsoft.com/office/powerpoint/2010/main" val="33957669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09599" y="1757056"/>
            <a:ext cx="8214879" cy="4331708"/>
          </a:xfrm>
        </p:spPr>
        <p:txBody>
          <a:bodyPr>
            <a:noAutofit/>
          </a:bodyPr>
          <a:lstStyle/>
          <a:p>
            <a:pPr>
              <a:lnSpc>
                <a:spcPct val="90000"/>
              </a:lnSpc>
              <a:buFontTx/>
              <a:buNone/>
            </a:pPr>
            <a:r>
              <a:rPr lang="en-US" sz="2000" dirty="0"/>
              <a:t>Here's some diagrams of a possible solar system: in all three, the </a:t>
            </a:r>
            <a:r>
              <a:rPr lang="en-US" sz="2000" b="1" dirty="0"/>
              <a:t>central object has the same mass</a:t>
            </a:r>
            <a:r>
              <a:rPr lang="en-US" sz="2000" dirty="0"/>
              <a:t>, but it has different sizes: a small star in the left, a bigger star in the middle, and a black hole in the right. Remember: the force of gravity depends on the masses of the objects and the distance between their </a:t>
            </a:r>
            <a:r>
              <a:rPr lang="en-US" sz="2000" dirty="0" smtClean="0"/>
              <a:t>centers. All planet have sideways velocity so that they move in circular orbits.</a:t>
            </a:r>
            <a:endParaRPr lang="en-US" sz="2000" dirty="0"/>
          </a:p>
          <a:p>
            <a:pPr>
              <a:lnSpc>
                <a:spcPct val="90000"/>
              </a:lnSpc>
              <a:buFontTx/>
              <a:buNone/>
            </a:pPr>
            <a:r>
              <a:rPr lang="en-US" sz="2000" dirty="0"/>
              <a:t>Which planet do you expect to move faster, A or C</a:t>
            </a:r>
            <a:r>
              <a:rPr lang="en-US" sz="2000" dirty="0" smtClean="0"/>
              <a:t>?</a:t>
            </a:r>
            <a:endParaRPr lang="en-US" sz="2000" dirty="0"/>
          </a:p>
          <a:p>
            <a:pPr>
              <a:lnSpc>
                <a:spcPct val="90000"/>
              </a:lnSpc>
              <a:buFontTx/>
              <a:buNone/>
            </a:pPr>
            <a:r>
              <a:rPr lang="en-US" sz="2000" dirty="0"/>
              <a:t>  A. Planet A will move faster because the gravitational pull from the star is bigger on planet A</a:t>
            </a:r>
          </a:p>
          <a:p>
            <a:pPr>
              <a:lnSpc>
                <a:spcPct val="90000"/>
              </a:lnSpc>
              <a:buFontTx/>
              <a:buNone/>
            </a:pPr>
            <a:r>
              <a:rPr lang="en-US" sz="2000" dirty="0"/>
              <a:t>  B. Planet C will move faster because the gravitational pull from the star is bigger on planet C</a:t>
            </a:r>
          </a:p>
          <a:p>
            <a:pPr>
              <a:lnSpc>
                <a:spcPct val="90000"/>
              </a:lnSpc>
              <a:buFontTx/>
              <a:buNone/>
            </a:pPr>
            <a:r>
              <a:rPr lang="en-US" sz="2000" dirty="0"/>
              <a:t>  C. Both planets A and C should be moving at the same speed because the gravitational pulls are the same</a:t>
            </a:r>
          </a:p>
          <a:p>
            <a:pPr>
              <a:lnSpc>
                <a:spcPct val="90000"/>
              </a:lnSpc>
              <a:buFontTx/>
              <a:buNone/>
            </a:pPr>
            <a:r>
              <a:rPr lang="en-US" sz="2000" dirty="0"/>
              <a:t>  D. You can't tell from the information given which star will move faster </a:t>
            </a:r>
            <a:endParaRPr lang="en-US" sz="2000" dirty="0" smtClean="0"/>
          </a:p>
          <a:p>
            <a:pPr>
              <a:lnSpc>
                <a:spcPct val="90000"/>
              </a:lnSpc>
              <a:buFontTx/>
              <a:buNone/>
            </a:pPr>
            <a:r>
              <a:rPr lang="en-US" sz="2000" dirty="0" smtClean="0"/>
              <a:t>E. Planets A and C will get pulled into the central stars eventually</a:t>
            </a:r>
            <a:endParaRPr lang="en-US" sz="2000" dirty="0"/>
          </a:p>
        </p:txBody>
      </p:sp>
      <p:pic>
        <p:nvPicPr>
          <p:cNvPr id="7172" name="Picture 4" descr="mas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79081"/>
            <a:ext cx="6680200" cy="157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8522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533400" y="2133600"/>
            <a:ext cx="7772400" cy="4114800"/>
          </a:xfrm>
        </p:spPr>
        <p:txBody>
          <a:bodyPr>
            <a:noAutofit/>
          </a:bodyPr>
          <a:lstStyle/>
          <a:p>
            <a:pPr>
              <a:lnSpc>
                <a:spcPct val="90000"/>
              </a:lnSpc>
              <a:buFontTx/>
              <a:buNone/>
            </a:pPr>
            <a:r>
              <a:rPr lang="en-US" sz="2000" dirty="0"/>
              <a:t>Here's some diagrams of a possible solar system: in all three, the central </a:t>
            </a:r>
            <a:r>
              <a:rPr lang="en-US" sz="2000" b="1" dirty="0"/>
              <a:t>object has the same mass</a:t>
            </a:r>
            <a:r>
              <a:rPr lang="en-US" sz="2000" dirty="0"/>
              <a:t>, but it has different sizes: a small star in the left, a bigger star in the middle, and a black hole in the right. Remember: the force of gravity depends on the masses of the objects and the distance between their </a:t>
            </a:r>
            <a:r>
              <a:rPr lang="en-US" sz="2000" dirty="0" smtClean="0"/>
              <a:t>centers. All planets have sideways velocity so that they travel in circular orbits.</a:t>
            </a:r>
            <a:endParaRPr lang="en-US" sz="2000" dirty="0"/>
          </a:p>
          <a:p>
            <a:pPr>
              <a:lnSpc>
                <a:spcPct val="90000"/>
              </a:lnSpc>
              <a:buFontTx/>
              <a:buNone/>
            </a:pPr>
            <a:r>
              <a:rPr lang="en-US" sz="2000" dirty="0"/>
              <a:t>Which planet do you expect to move faster, A or E?</a:t>
            </a:r>
          </a:p>
          <a:p>
            <a:pPr>
              <a:lnSpc>
                <a:spcPct val="90000"/>
              </a:lnSpc>
              <a:buFontTx/>
              <a:buNone/>
            </a:pPr>
            <a:r>
              <a:rPr lang="en-US" sz="2000" dirty="0"/>
              <a:t>   A. Planet A will move faster because the gravitational pull from the star is bigger on planet A</a:t>
            </a:r>
          </a:p>
          <a:p>
            <a:pPr>
              <a:lnSpc>
                <a:spcPct val="90000"/>
              </a:lnSpc>
              <a:buFontTx/>
              <a:buNone/>
            </a:pPr>
            <a:r>
              <a:rPr lang="en-US" sz="2000" dirty="0"/>
              <a:t>   B. Planet E will move faster because the gravitational pull from the star is bigger on planet E</a:t>
            </a:r>
          </a:p>
          <a:p>
            <a:pPr>
              <a:lnSpc>
                <a:spcPct val="90000"/>
              </a:lnSpc>
              <a:buFontTx/>
              <a:buNone/>
            </a:pPr>
            <a:r>
              <a:rPr lang="en-US" sz="2000" dirty="0"/>
              <a:t>   C. Both planets A and E should be moving at the same speed because the gravitational pulls are the same</a:t>
            </a:r>
          </a:p>
          <a:p>
            <a:pPr>
              <a:lnSpc>
                <a:spcPct val="90000"/>
              </a:lnSpc>
              <a:buFontTx/>
              <a:buNone/>
            </a:pPr>
            <a:r>
              <a:rPr lang="en-US" sz="2000" dirty="0"/>
              <a:t>   D. You can't tell from the information given which star will move faster</a:t>
            </a:r>
          </a:p>
          <a:p>
            <a:pPr>
              <a:lnSpc>
                <a:spcPct val="90000"/>
              </a:lnSpc>
              <a:buFontTx/>
              <a:buNone/>
            </a:pPr>
            <a:r>
              <a:rPr lang="en-US" sz="2000" dirty="0"/>
              <a:t>   E. Planet E will get sucked into the black hole! </a:t>
            </a:r>
          </a:p>
        </p:txBody>
      </p:sp>
      <p:pic>
        <p:nvPicPr>
          <p:cNvPr id="8196" name="Picture 4" descr="mas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304800"/>
            <a:ext cx="6680200" cy="157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2928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6958"/>
            <a:ext cx="7772400" cy="1143000"/>
          </a:xfrm>
        </p:spPr>
        <p:txBody>
          <a:bodyPr/>
          <a:lstStyle/>
          <a:p>
            <a:r>
              <a:rPr lang="en-US" dirty="0"/>
              <a:t>Black holes (2)</a:t>
            </a:r>
          </a:p>
        </p:txBody>
      </p:sp>
      <p:sp>
        <p:nvSpPr>
          <p:cNvPr id="19459" name="Rectangle 3"/>
          <p:cNvSpPr>
            <a:spLocks noGrp="1" noChangeArrowheads="1"/>
          </p:cNvSpPr>
          <p:nvPr>
            <p:ph type="body" idx="1"/>
          </p:nvPr>
        </p:nvSpPr>
        <p:spPr>
          <a:xfrm>
            <a:off x="609600" y="1040797"/>
            <a:ext cx="7772400" cy="4114800"/>
          </a:xfrm>
        </p:spPr>
        <p:txBody>
          <a:bodyPr>
            <a:noAutofit/>
          </a:bodyPr>
          <a:lstStyle/>
          <a:p>
            <a:pPr>
              <a:lnSpc>
                <a:spcPct val="90000"/>
              </a:lnSpc>
            </a:pPr>
            <a:r>
              <a:rPr lang="en-US" sz="2200" dirty="0"/>
              <a:t>Do black holes even exist for real? </a:t>
            </a:r>
          </a:p>
          <a:p>
            <a:pPr lvl="1">
              <a:lnSpc>
                <a:spcPct val="90000"/>
              </a:lnSpc>
            </a:pPr>
            <a:r>
              <a:rPr lang="en-US" sz="2200" dirty="0"/>
              <a:t>Almost certainly yes!</a:t>
            </a:r>
          </a:p>
          <a:p>
            <a:pPr lvl="1">
              <a:lnSpc>
                <a:spcPct val="90000"/>
              </a:lnSpc>
            </a:pPr>
            <a:r>
              <a:rPr lang="en-US" sz="2200" dirty="0"/>
              <a:t>We see some star orbits where we infer a massive companion, but </a:t>
            </a:r>
            <a:r>
              <a:rPr lang="en-US" sz="2200" dirty="0" smtClean="0"/>
              <a:t>don’t </a:t>
            </a:r>
            <a:r>
              <a:rPr lang="en-US" sz="2200" dirty="0"/>
              <a:t>see anything!</a:t>
            </a:r>
          </a:p>
          <a:p>
            <a:pPr lvl="1">
              <a:lnSpc>
                <a:spcPct val="90000"/>
              </a:lnSpc>
            </a:pPr>
            <a:r>
              <a:rPr lang="en-US" sz="2200" dirty="0"/>
              <a:t>Looking in the center of our galaxy, we see a similar thing</a:t>
            </a:r>
          </a:p>
          <a:p>
            <a:pPr lvl="2">
              <a:lnSpc>
                <a:spcPct val="90000"/>
              </a:lnSpc>
            </a:pPr>
            <a:r>
              <a:rPr lang="en-US" sz="2200" dirty="0">
                <a:hlinkClick r:id="rId3"/>
              </a:rPr>
              <a:t>http://www-xray.ast.cam.ac.uk/xray_introduction/movie2003.gif</a:t>
            </a:r>
            <a:endParaRPr lang="en-US" sz="2200" dirty="0"/>
          </a:p>
          <a:p>
            <a:pPr lvl="2">
              <a:lnSpc>
                <a:spcPct val="90000"/>
              </a:lnSpc>
            </a:pPr>
            <a:r>
              <a:rPr lang="en-US" sz="2200" dirty="0">
                <a:hlinkClick r:id="rId4"/>
              </a:rPr>
              <a:t>http://www.astro.ucla.edu/~ghezgroup/gc/pictures/orbitsMovie.shtml</a:t>
            </a:r>
            <a:endParaRPr lang="en-US" sz="2200" dirty="0"/>
          </a:p>
          <a:p>
            <a:pPr>
              <a:lnSpc>
                <a:spcPct val="90000"/>
              </a:lnSpc>
            </a:pPr>
            <a:r>
              <a:rPr lang="en-US" sz="2200" dirty="0"/>
              <a:t>Could they be the dark matter?</a:t>
            </a:r>
          </a:p>
          <a:p>
            <a:pPr lvl="1">
              <a:lnSpc>
                <a:spcPct val="90000"/>
              </a:lnSpc>
            </a:pPr>
            <a:r>
              <a:rPr lang="en-US" sz="2200" dirty="0"/>
              <a:t>Very unlikely!</a:t>
            </a:r>
          </a:p>
          <a:p>
            <a:pPr lvl="1">
              <a:lnSpc>
                <a:spcPct val="90000"/>
              </a:lnSpc>
            </a:pPr>
            <a:r>
              <a:rPr lang="en-US" sz="2200" dirty="0"/>
              <a:t>Origin of black holes: </a:t>
            </a:r>
          </a:p>
          <a:p>
            <a:pPr lvl="2">
              <a:lnSpc>
                <a:spcPct val="90000"/>
              </a:lnSpc>
            </a:pPr>
            <a:r>
              <a:rPr lang="en-US" sz="2200" dirty="0"/>
              <a:t>death of very massive stars</a:t>
            </a:r>
          </a:p>
          <a:p>
            <a:pPr lvl="2">
              <a:lnSpc>
                <a:spcPct val="90000"/>
              </a:lnSpc>
            </a:pPr>
            <a:r>
              <a:rPr lang="en-US" sz="2200" dirty="0"/>
              <a:t>Centers of galaxies</a:t>
            </a:r>
          </a:p>
          <a:p>
            <a:pPr lvl="1">
              <a:lnSpc>
                <a:spcPct val="90000"/>
              </a:lnSpc>
            </a:pPr>
            <a:r>
              <a:rPr lang="en-US" sz="2200" dirty="0"/>
              <a:t>Neither matches the requirement that dark matter has to exist where stars </a:t>
            </a:r>
            <a:r>
              <a:rPr lang="en-US" sz="2200" dirty="0" smtClean="0"/>
              <a:t>don’t</a:t>
            </a:r>
            <a:r>
              <a:rPr lang="en-US" sz="2200" dirty="0"/>
              <a:t>!</a:t>
            </a:r>
          </a:p>
        </p:txBody>
      </p:sp>
    </p:spTree>
    <p:extLst>
      <p:ext uri="{BB962C8B-B14F-4D97-AF65-F5344CB8AC3E}">
        <p14:creationId xmlns:p14="http://schemas.microsoft.com/office/powerpoint/2010/main" val="2386135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945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945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45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45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45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945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459">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9459">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9459">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9459">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945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Another kind of matter?</a:t>
            </a:r>
          </a:p>
        </p:txBody>
      </p:sp>
      <p:sp>
        <p:nvSpPr>
          <p:cNvPr id="14339" name="Rectangle 3"/>
          <p:cNvSpPr>
            <a:spLocks noGrp="1" noChangeArrowheads="1"/>
          </p:cNvSpPr>
          <p:nvPr>
            <p:ph type="body" idx="1"/>
          </p:nvPr>
        </p:nvSpPr>
        <p:spPr/>
        <p:txBody>
          <a:bodyPr>
            <a:noAutofit/>
          </a:bodyPr>
          <a:lstStyle/>
          <a:p>
            <a:pPr>
              <a:lnSpc>
                <a:spcPct val="90000"/>
              </a:lnSpc>
            </a:pPr>
            <a:r>
              <a:rPr lang="en-US" sz="2400" dirty="0"/>
              <a:t>Since nothing else seems to work, another suggestion is that dark matter is made up of some new kind of, yet to be discovered, subatomic particle!</a:t>
            </a:r>
          </a:p>
          <a:p>
            <a:pPr lvl="1">
              <a:lnSpc>
                <a:spcPct val="90000"/>
              </a:lnSpc>
            </a:pPr>
            <a:r>
              <a:rPr lang="en-US" sz="2400" dirty="0"/>
              <a:t>Not protons, neutrons, electrons, or even any of the other known subatomic particles (</a:t>
            </a:r>
            <a:r>
              <a:rPr lang="en-US" sz="2400" dirty="0" err="1"/>
              <a:t>muons</a:t>
            </a:r>
            <a:r>
              <a:rPr lang="en-US" sz="2400" dirty="0"/>
              <a:t>, </a:t>
            </a:r>
            <a:r>
              <a:rPr lang="en-US" sz="2400" dirty="0" err="1"/>
              <a:t>kaons</a:t>
            </a:r>
            <a:r>
              <a:rPr lang="en-US" sz="2400" dirty="0"/>
              <a:t>, </a:t>
            </a:r>
            <a:r>
              <a:rPr lang="en-US" sz="2400" dirty="0" err="1"/>
              <a:t>pions</a:t>
            </a:r>
            <a:r>
              <a:rPr lang="en-US" sz="2400" dirty="0"/>
              <a:t>, etc.)</a:t>
            </a:r>
          </a:p>
          <a:p>
            <a:pPr lvl="1">
              <a:lnSpc>
                <a:spcPct val="90000"/>
              </a:lnSpc>
            </a:pPr>
            <a:r>
              <a:rPr lang="en-US" sz="2400" dirty="0"/>
              <a:t>WIMPs: Weakly Interacting Massive Particles</a:t>
            </a:r>
          </a:p>
          <a:p>
            <a:pPr>
              <a:lnSpc>
                <a:spcPct val="90000"/>
              </a:lnSpc>
            </a:pPr>
            <a:r>
              <a:rPr lang="en-US" sz="2400" dirty="0"/>
              <a:t>Observations of relative abundance of different kinds of atoms, in conjunction with Big Bang theory, supports the idea that dark matter has to be made of some other kind of subatomic particle</a:t>
            </a:r>
          </a:p>
          <a:p>
            <a:pPr>
              <a:lnSpc>
                <a:spcPct val="90000"/>
              </a:lnSpc>
            </a:pPr>
            <a:r>
              <a:rPr lang="en-US" sz="2400" dirty="0"/>
              <a:t>People are doing experiments to try to detect this stuff, since </a:t>
            </a:r>
            <a:r>
              <a:rPr lang="en-US" sz="2400" dirty="0" smtClean="0"/>
              <a:t>it’s </a:t>
            </a:r>
            <a:r>
              <a:rPr lang="en-US" sz="2400" dirty="0"/>
              <a:t>expected to be in the Solar System</a:t>
            </a:r>
          </a:p>
          <a:p>
            <a:pPr lvl="1">
              <a:lnSpc>
                <a:spcPct val="90000"/>
              </a:lnSpc>
            </a:pPr>
            <a:r>
              <a:rPr lang="en-US" sz="2400" dirty="0"/>
              <a:t>Problem: it </a:t>
            </a:r>
            <a:r>
              <a:rPr lang="en-US" sz="2400" dirty="0" smtClean="0"/>
              <a:t>doesn’t </a:t>
            </a:r>
            <a:r>
              <a:rPr lang="en-US" sz="2400" dirty="0"/>
              <a:t>interact with stuff, </a:t>
            </a:r>
            <a:r>
              <a:rPr lang="en-US" sz="2400" dirty="0" smtClean="0"/>
              <a:t>that’s </a:t>
            </a:r>
            <a:r>
              <a:rPr lang="en-US" sz="2400" dirty="0"/>
              <a:t>why </a:t>
            </a:r>
            <a:r>
              <a:rPr lang="en-US" sz="2400" dirty="0" smtClean="0"/>
              <a:t>it’s </a:t>
            </a:r>
            <a:r>
              <a:rPr lang="en-US" sz="2400" dirty="0"/>
              <a:t>hard to see in the first place! So </a:t>
            </a:r>
            <a:r>
              <a:rPr lang="en-US" sz="2400" dirty="0" smtClean="0"/>
              <a:t>it’s </a:t>
            </a:r>
            <a:r>
              <a:rPr lang="en-US" sz="2400" dirty="0"/>
              <a:t>hard to detect!</a:t>
            </a:r>
          </a:p>
        </p:txBody>
      </p:sp>
    </p:spTree>
    <p:extLst>
      <p:ext uri="{BB962C8B-B14F-4D97-AF65-F5344CB8AC3E}">
        <p14:creationId xmlns:p14="http://schemas.microsoft.com/office/powerpoint/2010/main" val="999383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3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3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3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What is dark matter?</a:t>
            </a:r>
          </a:p>
        </p:txBody>
      </p:sp>
      <p:sp>
        <p:nvSpPr>
          <p:cNvPr id="9219" name="Rectangle 3"/>
          <p:cNvSpPr>
            <a:spLocks noGrp="1" noChangeArrowheads="1"/>
          </p:cNvSpPr>
          <p:nvPr>
            <p:ph type="body" idx="1"/>
          </p:nvPr>
        </p:nvSpPr>
        <p:spPr>
          <a:xfrm>
            <a:off x="457200" y="1417638"/>
            <a:ext cx="8229600" cy="4525963"/>
          </a:xfrm>
        </p:spPr>
        <p:txBody>
          <a:bodyPr>
            <a:noAutofit/>
          </a:bodyPr>
          <a:lstStyle/>
          <a:p>
            <a:r>
              <a:rPr lang="en-US" sz="2400" dirty="0"/>
              <a:t>We don't know what the dark matter is, even though we think it dominates the mass of galaxies!</a:t>
            </a:r>
          </a:p>
          <a:p>
            <a:r>
              <a:rPr lang="en-US" sz="2400" dirty="0"/>
              <a:t>Several possibilities</a:t>
            </a:r>
          </a:p>
          <a:p>
            <a:pPr lvl="1"/>
            <a:r>
              <a:rPr lang="en-US" sz="2400" dirty="0"/>
              <a:t>"failed stars", too low mass to shine --&gt; </a:t>
            </a:r>
            <a:r>
              <a:rPr lang="en-US" sz="2400" dirty="0">
                <a:solidFill>
                  <a:srgbClr val="FF0000"/>
                </a:solidFill>
              </a:rPr>
              <a:t>UNLIKELY</a:t>
            </a:r>
          </a:p>
          <a:p>
            <a:pPr lvl="1"/>
            <a:r>
              <a:rPr lang="en-US" sz="2400" dirty="0"/>
              <a:t>dead stars", faded stars that no longer shine --&gt; </a:t>
            </a:r>
            <a:r>
              <a:rPr lang="en-US" sz="2400" dirty="0">
                <a:solidFill>
                  <a:srgbClr val="FF0000"/>
                </a:solidFill>
              </a:rPr>
              <a:t>UNLIKELY</a:t>
            </a:r>
          </a:p>
          <a:p>
            <a:pPr lvl="1"/>
            <a:r>
              <a:rPr lang="en-US" sz="2400" dirty="0"/>
              <a:t>Black holes --&gt; </a:t>
            </a:r>
            <a:r>
              <a:rPr lang="en-US" sz="2400" dirty="0">
                <a:solidFill>
                  <a:srgbClr val="FF0000"/>
                </a:solidFill>
              </a:rPr>
              <a:t>UNLIKELY</a:t>
            </a:r>
          </a:p>
          <a:p>
            <a:pPr lvl="1"/>
            <a:r>
              <a:rPr lang="en-US" sz="2400" dirty="0"/>
              <a:t>Some new sort of undiscovered matter --&gt; </a:t>
            </a:r>
            <a:r>
              <a:rPr lang="en-US" sz="2400" dirty="0">
                <a:solidFill>
                  <a:srgbClr val="00FF00"/>
                </a:solidFill>
              </a:rPr>
              <a:t>MOST LIKELY!</a:t>
            </a:r>
          </a:p>
          <a:p>
            <a:r>
              <a:rPr lang="en-US" sz="2400" dirty="0"/>
              <a:t>Clearly, we have a lot to learn! But this is a mystery that may be resolved relatively soon!</a:t>
            </a:r>
          </a:p>
          <a:p>
            <a:r>
              <a:rPr lang="en-US" sz="2400" dirty="0"/>
              <a:t>Note that dark matter is not the same thing as dark energy, which we previously noted when talking about the expansion of the Universe, causing this expansion to accelerate with time</a:t>
            </a:r>
          </a:p>
        </p:txBody>
      </p:sp>
    </p:spTree>
    <p:extLst>
      <p:ext uri="{BB962C8B-B14F-4D97-AF65-F5344CB8AC3E}">
        <p14:creationId xmlns:p14="http://schemas.microsoft.com/office/powerpoint/2010/main" val="4202727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2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2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Midterm </a:t>
            </a:r>
            <a:r>
              <a:rPr lang="en-US" dirty="0" smtClean="0"/>
              <a:t>Friday </a:t>
            </a:r>
            <a:r>
              <a:rPr lang="en-US" dirty="0" smtClean="0"/>
              <a:t>11/</a:t>
            </a:r>
            <a:r>
              <a:rPr lang="en-US" dirty="0" smtClean="0"/>
              <a:t>1: summary review sheet posted</a:t>
            </a:r>
            <a:endParaRPr lang="en-US" dirty="0" smtClean="0"/>
          </a:p>
          <a:p>
            <a:r>
              <a:rPr lang="en-US" dirty="0" smtClean="0"/>
              <a:t>Canvas homework : </a:t>
            </a:r>
            <a:r>
              <a:rPr lang="en-US" dirty="0" smtClean="0"/>
              <a:t>due Wednesday</a:t>
            </a:r>
          </a:p>
          <a:p>
            <a:r>
              <a:rPr lang="en-US" smtClean="0"/>
              <a:t>Lab this week</a:t>
            </a:r>
            <a:endParaRPr lang="en-US" dirty="0" smtClean="0"/>
          </a:p>
          <a:p>
            <a:r>
              <a:rPr lang="en-US" dirty="0" smtClean="0"/>
              <a:t>Using </a:t>
            </a:r>
            <a:r>
              <a:rPr lang="en-US" dirty="0" smtClean="0"/>
              <a:t>gravity to measure </a:t>
            </a:r>
            <a:r>
              <a:rPr lang="en-US" dirty="0" smtClean="0"/>
              <a:t>masses</a:t>
            </a:r>
          </a:p>
          <a:p>
            <a:pPr lvl="1"/>
            <a:r>
              <a:rPr lang="en-US" dirty="0" smtClean="0"/>
              <a:t>To measure mass of an object, look at something that orbits it: measure the period or speed of the orbiting object and the distance it is from the object around which it orbits</a:t>
            </a:r>
            <a:r>
              <a:rPr lang="en-US" dirty="0" smtClean="0">
                <a:sym typeface="Wingdings"/>
              </a:rPr>
              <a:t> use understanding of gravity to measure mass of the object that is causing the motion</a:t>
            </a:r>
          </a:p>
          <a:p>
            <a:pPr lvl="1"/>
            <a:r>
              <a:rPr lang="en-US" dirty="0" smtClean="0">
                <a:sym typeface="Wingdings"/>
              </a:rPr>
              <a:t>Masses of planets:  orbits of moons or satellites</a:t>
            </a:r>
          </a:p>
          <a:p>
            <a:pPr lvl="1"/>
            <a:r>
              <a:rPr lang="en-US" dirty="0" smtClean="0">
                <a:sym typeface="Wingdings"/>
              </a:rPr>
              <a:t>Masses of stars:  orbits of planets (too hard to see!) or binary star orbits</a:t>
            </a:r>
          </a:p>
          <a:p>
            <a:pPr lvl="1"/>
            <a:r>
              <a:rPr lang="en-US" dirty="0" smtClean="0">
                <a:sym typeface="Wingdings"/>
              </a:rPr>
              <a:t>Masses of galaxies: orbits of stars</a:t>
            </a:r>
            <a:endParaRPr lang="en-US" dirty="0"/>
          </a:p>
        </p:txBody>
      </p:sp>
    </p:spTree>
    <p:extLst>
      <p:ext uri="{BB962C8B-B14F-4D97-AF65-F5344CB8AC3E}">
        <p14:creationId xmlns:p14="http://schemas.microsoft.com/office/powerpoint/2010/main" val="178942869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Measuring masses of galaxies</a:t>
            </a:r>
          </a:p>
        </p:txBody>
      </p:sp>
      <p:sp>
        <p:nvSpPr>
          <p:cNvPr id="9219" name="Rectangle 3"/>
          <p:cNvSpPr>
            <a:spLocks noGrp="1" noChangeArrowheads="1"/>
          </p:cNvSpPr>
          <p:nvPr>
            <p:ph type="body" idx="1"/>
          </p:nvPr>
        </p:nvSpPr>
        <p:spPr>
          <a:xfrm>
            <a:off x="457200" y="1600200"/>
            <a:ext cx="4953000" cy="4876800"/>
          </a:xfrm>
        </p:spPr>
        <p:txBody>
          <a:bodyPr>
            <a:normAutofit lnSpcReduction="10000"/>
          </a:bodyPr>
          <a:lstStyle/>
          <a:p>
            <a:pPr>
              <a:buFontTx/>
              <a:buNone/>
            </a:pPr>
            <a:endParaRPr lang="en-US" sz="2400" dirty="0"/>
          </a:p>
          <a:p>
            <a:r>
              <a:rPr lang="en-US" sz="2000" dirty="0"/>
              <a:t>Since there are lots of stars in a galaxy, we can measure the orbital speed at lots of different distances from the center of the galaxy: you can actually measure speed of gas even farther out, beyond the </a:t>
            </a:r>
            <a:r>
              <a:rPr lang="en-US" sz="2000" dirty="0" smtClean="0"/>
              <a:t>stars</a:t>
            </a:r>
          </a:p>
          <a:p>
            <a:r>
              <a:rPr lang="en-US" sz="2000" dirty="0" smtClean="0"/>
              <a:t>A given object is pulled by all of the mass that exists inside of its orbit</a:t>
            </a:r>
            <a:endParaRPr lang="en-US" sz="2000" dirty="0"/>
          </a:p>
          <a:p>
            <a:r>
              <a:rPr lang="en-US" sz="2000" dirty="0"/>
              <a:t>Since most of the light in galaxies is at the center, we expect that most of the mass is at the center, so </a:t>
            </a:r>
            <a:r>
              <a:rPr lang="en-US" sz="2000" dirty="0" smtClean="0"/>
              <a:t>, once we get out of the central regions, we </a:t>
            </a:r>
            <a:r>
              <a:rPr lang="en-US" sz="2000" dirty="0"/>
              <a:t>expect the orbital speeds of  stars to decrease as we go farther from the center</a:t>
            </a:r>
          </a:p>
          <a:p>
            <a:r>
              <a:rPr lang="en-US" sz="2000" dirty="0"/>
              <a:t>But </a:t>
            </a:r>
            <a:r>
              <a:rPr lang="en-US" sz="2000" dirty="0" smtClean="0"/>
              <a:t>it’s </a:t>
            </a:r>
            <a:r>
              <a:rPr lang="en-US" sz="2000" dirty="0"/>
              <a:t>not what we find!</a:t>
            </a:r>
            <a:endParaRPr lang="en-US" sz="2800" dirty="0"/>
          </a:p>
          <a:p>
            <a:endParaRPr lang="en-US" sz="2800" dirty="0"/>
          </a:p>
        </p:txBody>
      </p:sp>
      <p:pic>
        <p:nvPicPr>
          <p:cNvPr id="9220" name="Picture 4" descr="n891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676400"/>
            <a:ext cx="3351213"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445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n5746r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533400"/>
            <a:ext cx="7543800" cy="581183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GalaxyRotationCurve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5384" y="533400"/>
            <a:ext cx="7792816" cy="5811838"/>
          </a:xfrm>
          <a:prstGeom prst="rect">
            <a:avLst/>
          </a:prstGeom>
        </p:spPr>
      </p:pic>
    </p:spTree>
    <p:extLst>
      <p:ext uri="{BB962C8B-B14F-4D97-AF65-F5344CB8AC3E}">
        <p14:creationId xmlns:p14="http://schemas.microsoft.com/office/powerpoint/2010/main" val="17253388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28600"/>
            <a:ext cx="7772400" cy="1143000"/>
          </a:xfrm>
        </p:spPr>
        <p:txBody>
          <a:bodyPr/>
          <a:lstStyle/>
          <a:p>
            <a:r>
              <a:rPr lang="en-US" dirty="0" smtClean="0"/>
              <a:t>What’s </a:t>
            </a:r>
            <a:r>
              <a:rPr lang="en-US" dirty="0"/>
              <a:t>going on?</a:t>
            </a:r>
          </a:p>
        </p:txBody>
      </p:sp>
      <p:sp>
        <p:nvSpPr>
          <p:cNvPr id="10243" name="Rectangle 3"/>
          <p:cNvSpPr>
            <a:spLocks noGrp="1" noChangeArrowheads="1"/>
          </p:cNvSpPr>
          <p:nvPr>
            <p:ph type="body" idx="1"/>
          </p:nvPr>
        </p:nvSpPr>
        <p:spPr>
          <a:xfrm>
            <a:off x="685800" y="1397829"/>
            <a:ext cx="7772400" cy="5334000"/>
          </a:xfrm>
        </p:spPr>
        <p:txBody>
          <a:bodyPr>
            <a:normAutofit fontScale="85000" lnSpcReduction="10000"/>
          </a:bodyPr>
          <a:lstStyle/>
          <a:p>
            <a:pPr>
              <a:lnSpc>
                <a:spcPct val="90000"/>
              </a:lnSpc>
            </a:pPr>
            <a:r>
              <a:rPr lang="en-US" sz="2600" dirty="0"/>
              <a:t>When we measure orbital speeds of stars (or gas) in galaxies, we find that stars farther out are moving just as fast as stars in the inner regions</a:t>
            </a:r>
          </a:p>
          <a:p>
            <a:pPr>
              <a:lnSpc>
                <a:spcPct val="90000"/>
              </a:lnSpc>
            </a:pPr>
            <a:r>
              <a:rPr lang="en-US" sz="2600" dirty="0"/>
              <a:t>Implication, either:</a:t>
            </a:r>
          </a:p>
          <a:p>
            <a:pPr lvl="1">
              <a:lnSpc>
                <a:spcPct val="90000"/>
              </a:lnSpc>
            </a:pPr>
            <a:r>
              <a:rPr lang="en-US" sz="2600" dirty="0"/>
              <a:t>our understanding of gravity is wrong (but it seems to work perfectly everywhere else!)	</a:t>
            </a:r>
          </a:p>
          <a:p>
            <a:pPr lvl="1">
              <a:lnSpc>
                <a:spcPct val="90000"/>
              </a:lnSpc>
            </a:pPr>
            <a:r>
              <a:rPr lang="en-US" sz="2600" dirty="0"/>
              <a:t>there's a lot of extra matter at large distances from the center of galaxies that provide more pull than we expected based on where we see the light coming from</a:t>
            </a:r>
          </a:p>
          <a:p>
            <a:pPr>
              <a:lnSpc>
                <a:spcPct val="90000"/>
              </a:lnSpc>
            </a:pPr>
            <a:r>
              <a:rPr lang="en-US" sz="2600" dirty="0"/>
              <a:t>Most astronomers feel that the latter is more likely, hence we believe that galaxies are filled with some unknown type of </a:t>
            </a:r>
            <a:r>
              <a:rPr lang="en-US" sz="2600" b="1" dirty="0"/>
              <a:t>dark matter</a:t>
            </a:r>
          </a:p>
          <a:p>
            <a:pPr lvl="1">
              <a:lnSpc>
                <a:spcPct val="90000"/>
              </a:lnSpc>
            </a:pPr>
            <a:r>
              <a:rPr lang="en-US" sz="2600" dirty="0"/>
              <a:t>The dark matter is NOT just where the stars are, it must fill a much larger volume of space</a:t>
            </a:r>
          </a:p>
          <a:p>
            <a:pPr lvl="1">
              <a:lnSpc>
                <a:spcPct val="90000"/>
              </a:lnSpc>
            </a:pPr>
            <a:r>
              <a:rPr lang="en-US" sz="2600" dirty="0"/>
              <a:t>How much is there? A LOT. Roughly 90 % of the total mass of galaxies appears to be in dark matter, I.e. there</a:t>
            </a:r>
            <a:r>
              <a:rPr lang="ja-JP" altLang="en-US" sz="2600" dirty="0"/>
              <a:t>’</a:t>
            </a:r>
            <a:r>
              <a:rPr lang="en-US" sz="2600" dirty="0"/>
              <a:t>s a lot more dark matter than there is matter that we can see!</a:t>
            </a:r>
          </a:p>
          <a:p>
            <a:pPr>
              <a:lnSpc>
                <a:spcPct val="90000"/>
              </a:lnSpc>
              <a:buFontTx/>
              <a:buNone/>
            </a:pPr>
            <a:endParaRPr lang="en-US" sz="2800" dirty="0"/>
          </a:p>
        </p:txBody>
      </p:sp>
    </p:spTree>
    <p:extLst>
      <p:ext uri="{BB962C8B-B14F-4D97-AF65-F5344CB8AC3E}">
        <p14:creationId xmlns:p14="http://schemas.microsoft.com/office/powerpoint/2010/main" val="26773316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24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024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4800"/>
            <a:ext cx="7772400" cy="1143000"/>
          </a:xfrm>
        </p:spPr>
        <p:txBody>
          <a:bodyPr/>
          <a:lstStyle/>
          <a:p>
            <a:r>
              <a:rPr lang="en-US"/>
              <a:t>Other evidence for dark matter</a:t>
            </a:r>
          </a:p>
        </p:txBody>
      </p:sp>
      <p:sp>
        <p:nvSpPr>
          <p:cNvPr id="11267" name="Rectangle 3"/>
          <p:cNvSpPr>
            <a:spLocks noGrp="1" noChangeArrowheads="1"/>
          </p:cNvSpPr>
          <p:nvPr>
            <p:ph type="body" idx="1"/>
          </p:nvPr>
        </p:nvSpPr>
        <p:spPr>
          <a:xfrm>
            <a:off x="228600" y="1524000"/>
            <a:ext cx="7772400" cy="5143906"/>
          </a:xfrm>
        </p:spPr>
        <p:txBody>
          <a:bodyPr>
            <a:normAutofit fontScale="92500" lnSpcReduction="10000"/>
          </a:bodyPr>
          <a:lstStyle/>
          <a:p>
            <a:pPr>
              <a:lnSpc>
                <a:spcPct val="90000"/>
              </a:lnSpc>
            </a:pPr>
            <a:r>
              <a:rPr lang="en-US" sz="2800" dirty="0"/>
              <a:t>Motions of galaxies in galaxy clusters</a:t>
            </a:r>
          </a:p>
          <a:p>
            <a:pPr lvl="1">
              <a:lnSpc>
                <a:spcPct val="90000"/>
              </a:lnSpc>
            </a:pPr>
            <a:r>
              <a:rPr lang="en-US" sz="2400" dirty="0"/>
              <a:t>Galaxies move faster than expected from observed light --&gt; fast enough so that cluster should come apart, but we see them!</a:t>
            </a:r>
          </a:p>
          <a:p>
            <a:pPr>
              <a:lnSpc>
                <a:spcPct val="90000"/>
              </a:lnSpc>
            </a:pPr>
            <a:r>
              <a:rPr lang="en-US" sz="2800" dirty="0"/>
              <a:t>Gravitational lensing</a:t>
            </a:r>
          </a:p>
          <a:p>
            <a:pPr lvl="1">
              <a:lnSpc>
                <a:spcPct val="90000"/>
              </a:lnSpc>
            </a:pPr>
            <a:r>
              <a:rPr lang="en-US" sz="2400" dirty="0"/>
              <a:t>Modern theory of gravity developed by Einstein, called general relativity</a:t>
            </a:r>
          </a:p>
          <a:p>
            <a:pPr lvl="1">
              <a:lnSpc>
                <a:spcPct val="90000"/>
              </a:lnSpc>
            </a:pPr>
            <a:r>
              <a:rPr lang="en-US" sz="2400" dirty="0"/>
              <a:t>Gives same results as Newton</a:t>
            </a:r>
            <a:r>
              <a:rPr lang="ja-JP" altLang="en-US" sz="2400" dirty="0"/>
              <a:t>’</a:t>
            </a:r>
            <a:r>
              <a:rPr lang="en-US" sz="2400" dirty="0"/>
              <a:t>s laws under almost all conditions, but generalizes to regions of very strong gravity</a:t>
            </a:r>
          </a:p>
          <a:p>
            <a:pPr lvl="1">
              <a:lnSpc>
                <a:spcPct val="90000"/>
              </a:lnSpc>
            </a:pPr>
            <a:r>
              <a:rPr lang="en-US" sz="2400" dirty="0"/>
              <a:t>Where gravity is very strong, even light can be affected by gravity</a:t>
            </a:r>
          </a:p>
          <a:p>
            <a:pPr lvl="1">
              <a:lnSpc>
                <a:spcPct val="90000"/>
              </a:lnSpc>
            </a:pPr>
            <a:r>
              <a:rPr lang="en-US" sz="2400" dirty="0"/>
              <a:t>Predicts the existence of so-called gravitational </a:t>
            </a:r>
            <a:r>
              <a:rPr lang="en-US" sz="2400" dirty="0" smtClean="0"/>
              <a:t>lenses</a:t>
            </a:r>
          </a:p>
          <a:p>
            <a:pPr>
              <a:lnSpc>
                <a:spcPct val="90000"/>
              </a:lnSpc>
            </a:pPr>
            <a:r>
              <a:rPr lang="en-US" dirty="0" smtClean="0"/>
              <a:t>All evidence of dark matter suggests the same thing: there is a lot more dark matter than luminous matter!</a:t>
            </a:r>
            <a:endParaRPr lang="en-US" dirty="0"/>
          </a:p>
        </p:txBody>
      </p:sp>
      <p:pic>
        <p:nvPicPr>
          <p:cNvPr id="11269" name="Picture 5" descr="a2218l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0"/>
            <a:ext cx="8610600" cy="511175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galaxycluster-250x200.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8656" y="1031121"/>
            <a:ext cx="5929241" cy="4743393"/>
          </a:xfrm>
          <a:prstGeom prst="rect">
            <a:avLst/>
          </a:prstGeom>
        </p:spPr>
      </p:pic>
    </p:spTree>
    <p:extLst>
      <p:ext uri="{BB962C8B-B14F-4D97-AF65-F5344CB8AC3E}">
        <p14:creationId xmlns:p14="http://schemas.microsoft.com/office/powerpoint/2010/main" val="2022786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1126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1267">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1267">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1267">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1267">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1267">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26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1269"/>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499"/>
                                          </p:stCondLst>
                                        </p:cTn>
                                        <p:tgtEl>
                                          <p:spTgt spid="112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What is dark matter?</a:t>
            </a:r>
          </a:p>
        </p:txBody>
      </p:sp>
      <p:sp>
        <p:nvSpPr>
          <p:cNvPr id="3075" name="Rectangle 3"/>
          <p:cNvSpPr>
            <a:spLocks noGrp="1" noChangeArrowheads="1"/>
          </p:cNvSpPr>
          <p:nvPr>
            <p:ph type="body" idx="1"/>
          </p:nvPr>
        </p:nvSpPr>
        <p:spPr/>
        <p:txBody>
          <a:bodyPr/>
          <a:lstStyle/>
          <a:p>
            <a:pPr>
              <a:lnSpc>
                <a:spcPct val="90000"/>
              </a:lnSpc>
            </a:pPr>
            <a:r>
              <a:rPr lang="en-US" sz="2800" dirty="0"/>
              <a:t>Note that although </a:t>
            </a:r>
            <a:r>
              <a:rPr lang="en-US" sz="2800" dirty="0" smtClean="0"/>
              <a:t>there’s </a:t>
            </a:r>
            <a:r>
              <a:rPr lang="en-US" sz="2800" dirty="0"/>
              <a:t>a lot of dark matter, </a:t>
            </a:r>
            <a:r>
              <a:rPr lang="en-US" sz="2800" dirty="0" smtClean="0"/>
              <a:t>it’s </a:t>
            </a:r>
            <a:r>
              <a:rPr lang="en-US" sz="2800" dirty="0"/>
              <a:t>spread out over a large volume</a:t>
            </a:r>
          </a:p>
          <a:p>
            <a:pPr lvl="1">
              <a:lnSpc>
                <a:spcPct val="90000"/>
              </a:lnSpc>
            </a:pPr>
            <a:r>
              <a:rPr lang="en-US" sz="2400" dirty="0"/>
              <a:t>Even though there is probably dark matter in the Solar System, </a:t>
            </a:r>
            <a:r>
              <a:rPr lang="en-US" sz="2400" dirty="0" smtClean="0"/>
              <a:t>there’s </a:t>
            </a:r>
            <a:r>
              <a:rPr lang="en-US" sz="2400" dirty="0"/>
              <a:t>not enough to have any impact on motions of planets, </a:t>
            </a:r>
            <a:r>
              <a:rPr lang="en-US" sz="2400" dirty="0" err="1"/>
              <a:t>etc</a:t>
            </a:r>
            <a:r>
              <a:rPr lang="en-US" sz="2400" dirty="0"/>
              <a:t>!</a:t>
            </a:r>
          </a:p>
          <a:p>
            <a:pPr>
              <a:lnSpc>
                <a:spcPct val="90000"/>
              </a:lnSpc>
            </a:pPr>
            <a:r>
              <a:rPr lang="en-US" sz="2800" dirty="0"/>
              <a:t>We don't know what the dark matter is, even though we think it dominates the mass of galaxies!</a:t>
            </a:r>
          </a:p>
          <a:p>
            <a:pPr lvl="1">
              <a:lnSpc>
                <a:spcPct val="90000"/>
              </a:lnSpc>
            </a:pPr>
            <a:r>
              <a:rPr lang="en-US" sz="2400" dirty="0"/>
              <a:t>Need to think of things that have mass but would be hard to see</a:t>
            </a:r>
          </a:p>
          <a:p>
            <a:pPr lvl="1">
              <a:lnSpc>
                <a:spcPct val="90000"/>
              </a:lnSpc>
            </a:pPr>
            <a:r>
              <a:rPr lang="en-US" sz="2400" dirty="0"/>
              <a:t>Several possibilities</a:t>
            </a:r>
            <a:endParaRPr lang="en-US" sz="1600" dirty="0"/>
          </a:p>
          <a:p>
            <a:pPr>
              <a:lnSpc>
                <a:spcPct val="90000"/>
              </a:lnSpc>
            </a:pPr>
            <a:endParaRPr lang="en-US" sz="2000" dirty="0"/>
          </a:p>
        </p:txBody>
      </p:sp>
    </p:spTree>
    <p:extLst>
      <p:ext uri="{BB962C8B-B14F-4D97-AF65-F5344CB8AC3E}">
        <p14:creationId xmlns:p14="http://schemas.microsoft.com/office/powerpoint/2010/main" val="21090779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07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07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ja-JP" altLang="en-US"/>
              <a:t>“</a:t>
            </a:r>
            <a:r>
              <a:rPr lang="en-US"/>
              <a:t>Failed</a:t>
            </a:r>
            <a:r>
              <a:rPr lang="ja-JP" altLang="en-US"/>
              <a:t>”</a:t>
            </a:r>
            <a:r>
              <a:rPr lang="en-US"/>
              <a:t> stars or planets</a:t>
            </a:r>
          </a:p>
        </p:txBody>
      </p:sp>
      <p:sp>
        <p:nvSpPr>
          <p:cNvPr id="11267" name="Rectangle 3"/>
          <p:cNvSpPr>
            <a:spLocks noGrp="1" noChangeArrowheads="1"/>
          </p:cNvSpPr>
          <p:nvPr>
            <p:ph type="body" idx="1"/>
          </p:nvPr>
        </p:nvSpPr>
        <p:spPr/>
        <p:txBody>
          <a:bodyPr>
            <a:normAutofit lnSpcReduction="10000"/>
          </a:bodyPr>
          <a:lstStyle/>
          <a:p>
            <a:pPr>
              <a:lnSpc>
                <a:spcPct val="90000"/>
              </a:lnSpc>
            </a:pPr>
            <a:r>
              <a:rPr lang="en-US" sz="2400" dirty="0"/>
              <a:t>When we measure masses of stars, we find there are lots more low mass stars than high mass stars</a:t>
            </a:r>
          </a:p>
          <a:p>
            <a:pPr lvl="1">
              <a:lnSpc>
                <a:spcPct val="90000"/>
              </a:lnSpc>
            </a:pPr>
            <a:r>
              <a:rPr lang="en-US" sz="2400" dirty="0"/>
              <a:t>Low mass stars are fainter and harder to see</a:t>
            </a:r>
          </a:p>
          <a:p>
            <a:pPr lvl="1">
              <a:lnSpc>
                <a:spcPct val="90000"/>
              </a:lnSpc>
            </a:pPr>
            <a:r>
              <a:rPr lang="en-US" sz="2400" dirty="0"/>
              <a:t>Maybe </a:t>
            </a:r>
            <a:r>
              <a:rPr lang="en-US" sz="2400" dirty="0" smtClean="0"/>
              <a:t>there’s </a:t>
            </a:r>
            <a:r>
              <a:rPr lang="en-US" sz="2400" dirty="0"/>
              <a:t>a lot of super low mass stars, or free-floating planets?</a:t>
            </a:r>
          </a:p>
          <a:p>
            <a:pPr>
              <a:lnSpc>
                <a:spcPct val="90000"/>
              </a:lnSpc>
            </a:pPr>
            <a:r>
              <a:rPr lang="en-US" sz="2400" dirty="0"/>
              <a:t>Problems: </a:t>
            </a:r>
          </a:p>
          <a:p>
            <a:pPr lvl="1">
              <a:lnSpc>
                <a:spcPct val="90000"/>
              </a:lnSpc>
            </a:pPr>
            <a:r>
              <a:rPr lang="en-US" sz="2400" dirty="0"/>
              <a:t>low mass stars and planets </a:t>
            </a:r>
            <a:r>
              <a:rPr lang="en-US" sz="2400" dirty="0" smtClean="0"/>
              <a:t>don’t </a:t>
            </a:r>
            <a:r>
              <a:rPr lang="en-US" sz="2400" dirty="0"/>
              <a:t>have a lot of mass! Even though </a:t>
            </a:r>
            <a:r>
              <a:rPr lang="en-US" sz="2400" dirty="0" smtClean="0"/>
              <a:t>there’s </a:t>
            </a:r>
            <a:r>
              <a:rPr lang="en-US" sz="2400" dirty="0"/>
              <a:t>more of them, there </a:t>
            </a:r>
            <a:r>
              <a:rPr lang="en-US" sz="2400" dirty="0" smtClean="0"/>
              <a:t>doesn’t </a:t>
            </a:r>
            <a:r>
              <a:rPr lang="en-US" sz="2400" dirty="0"/>
              <a:t>seem to be </a:t>
            </a:r>
            <a:r>
              <a:rPr lang="en-US" sz="2400" i="1" dirty="0" smtClean="0"/>
              <a:t>that</a:t>
            </a:r>
            <a:r>
              <a:rPr lang="en-US" sz="2400" dirty="0" smtClean="0"/>
              <a:t> </a:t>
            </a:r>
            <a:r>
              <a:rPr lang="en-US" sz="2400" dirty="0"/>
              <a:t>many more!</a:t>
            </a:r>
          </a:p>
          <a:p>
            <a:pPr lvl="1">
              <a:lnSpc>
                <a:spcPct val="90000"/>
              </a:lnSpc>
            </a:pPr>
            <a:r>
              <a:rPr lang="en-US" sz="2400" dirty="0"/>
              <a:t>The very low mass objects would have to be located in a different place than the more massive stars, since the dark matter has to be much more extended to explain the observations!</a:t>
            </a:r>
          </a:p>
        </p:txBody>
      </p:sp>
      <p:pic>
        <p:nvPicPr>
          <p:cNvPr id="11268" name="Picture 4" descr="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336800" y="-919161"/>
            <a:ext cx="4241800" cy="891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66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11268"/>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11267">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1267">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267">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1267">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ja-JP" altLang="en-US"/>
              <a:t>“</a:t>
            </a:r>
            <a:r>
              <a:rPr lang="en-US"/>
              <a:t>Burned out</a:t>
            </a:r>
            <a:r>
              <a:rPr lang="ja-JP" altLang="en-US"/>
              <a:t>”</a:t>
            </a:r>
            <a:r>
              <a:rPr lang="en-US"/>
              <a:t> stars</a:t>
            </a:r>
          </a:p>
        </p:txBody>
      </p:sp>
      <p:sp>
        <p:nvSpPr>
          <p:cNvPr id="12291" name="Rectangle 3"/>
          <p:cNvSpPr>
            <a:spLocks noGrp="1" noChangeArrowheads="1"/>
          </p:cNvSpPr>
          <p:nvPr>
            <p:ph type="body" idx="1"/>
          </p:nvPr>
        </p:nvSpPr>
        <p:spPr/>
        <p:txBody>
          <a:bodyPr/>
          <a:lstStyle/>
          <a:p>
            <a:pPr>
              <a:lnSpc>
                <a:spcPct val="90000"/>
              </a:lnSpc>
            </a:pPr>
            <a:r>
              <a:rPr lang="en-US" sz="2800" dirty="0"/>
              <a:t>When stars end their lives, they can leave behind </a:t>
            </a:r>
            <a:r>
              <a:rPr lang="ja-JP" altLang="en-US" sz="2800" dirty="0"/>
              <a:t>“</a:t>
            </a:r>
            <a:r>
              <a:rPr lang="en-US" sz="2800" dirty="0"/>
              <a:t>embers</a:t>
            </a:r>
            <a:r>
              <a:rPr lang="ja-JP" altLang="en-US" sz="2800" dirty="0"/>
              <a:t>”</a:t>
            </a:r>
            <a:r>
              <a:rPr lang="en-US" sz="2800" dirty="0"/>
              <a:t> which gradually fade out. Maybe there are lots of dead stars that make up the dark matter?</a:t>
            </a:r>
          </a:p>
          <a:p>
            <a:pPr>
              <a:lnSpc>
                <a:spcPct val="90000"/>
              </a:lnSpc>
            </a:pPr>
            <a:r>
              <a:rPr lang="en-US" sz="2800" dirty="0"/>
              <a:t>Problem:</a:t>
            </a:r>
          </a:p>
          <a:p>
            <a:pPr lvl="1">
              <a:lnSpc>
                <a:spcPct val="90000"/>
              </a:lnSpc>
            </a:pPr>
            <a:r>
              <a:rPr lang="en-US" sz="2400" dirty="0"/>
              <a:t>Only stars more massive than the Sun have had enough time to live their lives. These stars </a:t>
            </a:r>
            <a:r>
              <a:rPr lang="en-US" sz="2400" dirty="0" smtClean="0"/>
              <a:t>aren’t </a:t>
            </a:r>
            <a:r>
              <a:rPr lang="en-US" sz="2400" dirty="0"/>
              <a:t>all that common, so it </a:t>
            </a:r>
            <a:r>
              <a:rPr lang="en-US" sz="2400" dirty="0" smtClean="0"/>
              <a:t>doesn’t </a:t>
            </a:r>
            <a:r>
              <a:rPr lang="en-US" sz="2400" dirty="0"/>
              <a:t>seem like </a:t>
            </a:r>
            <a:r>
              <a:rPr lang="en-US" sz="2400" dirty="0" smtClean="0"/>
              <a:t>there’s </a:t>
            </a:r>
            <a:r>
              <a:rPr lang="en-US" sz="2400" dirty="0"/>
              <a:t>enough of them</a:t>
            </a:r>
          </a:p>
          <a:p>
            <a:pPr lvl="1">
              <a:lnSpc>
                <a:spcPct val="90000"/>
              </a:lnSpc>
            </a:pPr>
            <a:r>
              <a:rPr lang="en-US" sz="2400" dirty="0"/>
              <a:t>Again, the dead stars would need to be distributed in space differently than the living stars, hard to imagine how this could be!</a:t>
            </a:r>
          </a:p>
        </p:txBody>
      </p:sp>
    </p:spTree>
    <p:extLst>
      <p:ext uri="{BB962C8B-B14F-4D97-AF65-F5344CB8AC3E}">
        <p14:creationId xmlns:p14="http://schemas.microsoft.com/office/powerpoint/2010/main" val="4516270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4060</TotalTime>
  <Words>1586</Words>
  <Application>Microsoft Macintosh PowerPoint</Application>
  <PresentationFormat>On-screen Show (4:3)</PresentationFormat>
  <Paragraphs>118</Paragraphs>
  <Slides>15</Slides>
  <Notes>14</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Blank Presentation</vt:lpstr>
      <vt:lpstr>Dark Matter</vt:lpstr>
      <vt:lpstr>Recap</vt:lpstr>
      <vt:lpstr>Measuring masses of galaxies</vt:lpstr>
      <vt:lpstr>PowerPoint Presentation</vt:lpstr>
      <vt:lpstr>What’s going on?</vt:lpstr>
      <vt:lpstr>Other evidence for dark matter</vt:lpstr>
      <vt:lpstr>What is dark matter?</vt:lpstr>
      <vt:lpstr>“Failed” stars or planets</vt:lpstr>
      <vt:lpstr>“Burned out” stars</vt:lpstr>
      <vt:lpstr>Black holes</vt:lpstr>
      <vt:lpstr>PowerPoint Presentation</vt:lpstr>
      <vt:lpstr>PowerPoint Presentation</vt:lpstr>
      <vt:lpstr>Black holes (2)</vt:lpstr>
      <vt:lpstr>Another kind of matter?</vt:lpstr>
      <vt:lpstr>What is dark matter?</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67</cp:revision>
  <dcterms:created xsi:type="dcterms:W3CDTF">2012-01-18T03:35:31Z</dcterms:created>
  <dcterms:modified xsi:type="dcterms:W3CDTF">2013-10-28T19:09:23Z</dcterms:modified>
</cp:coreProperties>
</file>