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Lst>
  <p:notesMasterIdLst>
    <p:notesMasterId r:id="rId33"/>
  </p:notesMasterIdLst>
  <p:sldIdLst>
    <p:sldId id="373" r:id="rId3"/>
    <p:sldId id="374" r:id="rId4"/>
    <p:sldId id="340" r:id="rId5"/>
    <p:sldId id="343" r:id="rId6"/>
    <p:sldId id="344" r:id="rId7"/>
    <p:sldId id="345" r:id="rId8"/>
    <p:sldId id="346" r:id="rId9"/>
    <p:sldId id="347"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12"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BDCE4-D947-B545-B77B-C56F04EA2DB6}" type="datetimeFigureOut">
              <a:rPr lang="en-US" smtClean="0"/>
              <a:t>10/25/13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F0943-5B8F-8543-B4D2-6511E38A141B}" type="slidenum">
              <a:rPr lang="en-US" smtClean="0"/>
              <a:t>‹#›</a:t>
            </a:fld>
            <a:endParaRPr lang="en-US"/>
          </a:p>
        </p:txBody>
      </p:sp>
    </p:spTree>
    <p:extLst>
      <p:ext uri="{BB962C8B-B14F-4D97-AF65-F5344CB8AC3E}">
        <p14:creationId xmlns:p14="http://schemas.microsoft.com/office/powerpoint/2010/main" val="2689569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DF5024-DA81-BB4B-AEB3-BE7E3DEDD611}" type="slidenum">
              <a:rPr lang="en-US" sz="1200">
                <a:solidFill>
                  <a:srgbClr val="000000"/>
                </a:solidFill>
              </a:rPr>
              <a:pPr/>
              <a:t>1</a:t>
            </a:fld>
            <a:endParaRPr lang="en-US" sz="1200">
              <a:solidFill>
                <a:srgbClr val="000000"/>
              </a:solidFill>
            </a:endParaRPr>
          </a:p>
        </p:txBody>
      </p:sp>
      <p:sp>
        <p:nvSpPr>
          <p:cNvPr id="194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C19C6-9945-E945-A9A0-F6368D908E9D}" type="slidenum">
              <a:rPr lang="en-US">
                <a:solidFill>
                  <a:prstClr val="black"/>
                </a:solidFill>
              </a:rPr>
              <a:pPr/>
              <a:t>11</a:t>
            </a:fld>
            <a:endParaRPr lang="en-US">
              <a:solidFill>
                <a:prstClr val="black"/>
              </a:solidFill>
            </a:endParaRPr>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1AA81-0149-8749-8474-38075DF00092}" type="slidenum">
              <a:rPr lang="en-US">
                <a:solidFill>
                  <a:prstClr val="black"/>
                </a:solidFill>
              </a:rPr>
              <a:pPr/>
              <a:t>12</a:t>
            </a:fld>
            <a:endParaRPr lang="en-US">
              <a:solidFill>
                <a:prstClr val="black"/>
              </a:solidFill>
            </a:endParaRPr>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A4FD8-61C9-FF49-B915-B6F8D4BD7735}" type="slidenum">
              <a:rPr lang="en-US">
                <a:solidFill>
                  <a:prstClr val="black"/>
                </a:solidFill>
              </a:rPr>
              <a:pPr/>
              <a:t>13</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75E0B-0C65-0A4D-81D5-CFF91CDFB1FF}" type="slidenum">
              <a:rPr lang="en-US">
                <a:solidFill>
                  <a:prstClr val="black"/>
                </a:solidFill>
              </a:rPr>
              <a:pPr/>
              <a:t>14</a:t>
            </a:fld>
            <a:endParaRPr lang="en-US">
              <a:solidFill>
                <a:prstClr val="black"/>
              </a:solidFill>
            </a:endParaRPr>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9F399-FCB2-954F-A572-D01750048F95}" type="slidenum">
              <a:rPr lang="en-US">
                <a:solidFill>
                  <a:prstClr val="black"/>
                </a:solidFill>
              </a:rPr>
              <a:pPr/>
              <a:t>15</a:t>
            </a:fld>
            <a:endParaRPr lang="en-US">
              <a:solidFill>
                <a:prstClr val="black"/>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9E068-90CC-0644-A94B-4C3E840A0879}" type="slidenum">
              <a:rPr lang="en-US">
                <a:solidFill>
                  <a:prstClr val="black"/>
                </a:solidFill>
              </a:rPr>
              <a:pPr/>
              <a:t>16</a:t>
            </a:fld>
            <a:endParaRPr lang="en-US">
              <a:solidFill>
                <a:prstClr val="black"/>
              </a:solidFill>
            </a:endParaRPr>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6C266-CE6D-DE41-9614-EAF670921CA4}" type="slidenum">
              <a:rPr lang="en-US">
                <a:solidFill>
                  <a:prstClr val="black"/>
                </a:solidFill>
              </a:rPr>
              <a:pPr/>
              <a:t>17</a:t>
            </a:fld>
            <a:endParaRPr lang="en-US">
              <a:solidFill>
                <a:prstClr val="black"/>
              </a:solidFill>
            </a:endParaRPr>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8F771-F73C-9E42-BC56-B8315267717A}" type="slidenum">
              <a:rPr lang="en-US">
                <a:solidFill>
                  <a:prstClr val="black"/>
                </a:solidFill>
              </a:rPr>
              <a:pPr/>
              <a:t>18</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75646-A430-1D4F-B6B9-CAB734F19CD8}" type="slidenum">
              <a:rPr lang="en-US">
                <a:solidFill>
                  <a:prstClr val="black"/>
                </a:solidFill>
              </a:rPr>
              <a:pPr/>
              <a:t>19</a:t>
            </a:fld>
            <a:endParaRPr lang="en-US">
              <a:solidFill>
                <a:prstClr val="black"/>
              </a:solidFill>
            </a:endParaRPr>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58C3B-7744-1D46-B286-289017312A7C}" type="slidenum">
              <a:rPr lang="en-US">
                <a:solidFill>
                  <a:prstClr val="black"/>
                </a:solidFill>
              </a:rPr>
              <a:pPr/>
              <a:t>20</a:t>
            </a:fld>
            <a:endParaRPr lang="en-US">
              <a:solidFill>
                <a:prstClr val="black"/>
              </a:solidFill>
            </a:endParaRPr>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D756F8-1C6C-314F-B9B4-5A43EB098E86}" type="slidenum">
              <a:rPr lang="en-US" sz="1200">
                <a:solidFill>
                  <a:srgbClr val="000000"/>
                </a:solidFill>
              </a:rPr>
              <a:pPr/>
              <a:t>3</a:t>
            </a:fld>
            <a:endParaRPr lang="en-US" sz="1200">
              <a:solidFill>
                <a:srgbClr val="000000"/>
              </a:solidFill>
            </a:endParaRPr>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EA13E-900A-C948-9D88-B205BC42C877}" type="slidenum">
              <a:rPr lang="en-US">
                <a:solidFill>
                  <a:prstClr val="black"/>
                </a:solidFill>
              </a:rPr>
              <a:pPr/>
              <a:t>21</a:t>
            </a:fld>
            <a:endParaRPr lang="en-US">
              <a:solidFill>
                <a:prstClr val="black"/>
              </a:solidFill>
            </a:endParaRPr>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F2B8B-AD31-C64F-A736-7993E0868927}" type="slidenum">
              <a:rPr lang="en-US">
                <a:solidFill>
                  <a:prstClr val="black"/>
                </a:solidFill>
              </a:rPr>
              <a:pPr/>
              <a:t>22</a:t>
            </a:fld>
            <a:endParaRPr lang="en-US">
              <a:solidFill>
                <a:prstClr val="black"/>
              </a:solidFill>
            </a:endParaRPr>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4C538-2F9A-8048-9502-122F85F65AF6}" type="slidenum">
              <a:rPr lang="en-US">
                <a:solidFill>
                  <a:prstClr val="black"/>
                </a:solidFill>
              </a:rPr>
              <a:pPr/>
              <a:t>23</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6F492-D1C6-D742-BCCA-798BF11FEED2}" type="slidenum">
              <a:rPr lang="en-US">
                <a:solidFill>
                  <a:prstClr val="black"/>
                </a:solidFill>
              </a:rPr>
              <a:pPr/>
              <a:t>24</a:t>
            </a:fld>
            <a:endParaRPr lang="en-US">
              <a:solidFill>
                <a:prstClr val="black"/>
              </a:solidFill>
            </a:endParaRPr>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EBB37-B4D3-4044-A098-F24B57CBCED0}" type="slidenum">
              <a:rPr lang="en-US">
                <a:solidFill>
                  <a:prstClr val="black"/>
                </a:solidFill>
              </a:rPr>
              <a:pPr/>
              <a:t>25</a:t>
            </a:fld>
            <a:endParaRPr lang="en-US">
              <a:solidFill>
                <a:prstClr val="black"/>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56619-514F-DF4C-82CA-DCB5A3896320}" type="slidenum">
              <a:rPr lang="en-US">
                <a:solidFill>
                  <a:prstClr val="black"/>
                </a:solidFill>
              </a:rPr>
              <a:pPr/>
              <a:t>26</a:t>
            </a:fld>
            <a:endParaRPr lang="en-US">
              <a:solidFill>
                <a:prstClr val="black"/>
              </a:solidFill>
            </a:endParaRPr>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596B5-3953-E548-87A3-88EB1BFB15FA}" type="slidenum">
              <a:rPr lang="en-US">
                <a:solidFill>
                  <a:prstClr val="black"/>
                </a:solidFill>
              </a:rPr>
              <a:pPr/>
              <a:t>27</a:t>
            </a:fld>
            <a:endParaRPr lang="en-US">
              <a:solidFill>
                <a:prstClr val="black"/>
              </a:solidFill>
            </a:endParaRPr>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DFD48-4137-A34F-B026-515F1D43F8D6}" type="slidenum">
              <a:rPr lang="en-US">
                <a:solidFill>
                  <a:prstClr val="black"/>
                </a:solidFill>
              </a:rPr>
              <a:pPr/>
              <a:t>28</a:t>
            </a:fld>
            <a:endParaRPr lang="en-US">
              <a:solidFill>
                <a:prstClr val="black"/>
              </a:solidFill>
            </a:endParaRPr>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4EDA7-BB49-8F4F-B7EF-0AED492D5522}" type="slidenum">
              <a:rPr lang="en-US">
                <a:solidFill>
                  <a:prstClr val="black"/>
                </a:solidFill>
              </a:rPr>
              <a:pPr/>
              <a:t>29</a:t>
            </a:fld>
            <a:endParaRPr lang="en-US">
              <a:solidFill>
                <a:prstClr val="black"/>
              </a:solidFill>
            </a:endParaRPr>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4AEB0-9703-9A4D-AE52-9512BFB69520}" type="slidenum">
              <a:rPr lang="en-US">
                <a:solidFill>
                  <a:prstClr val="black"/>
                </a:solidFill>
              </a:rPr>
              <a:pPr/>
              <a:t>30</a:t>
            </a:fld>
            <a:endParaRPr lang="en-US">
              <a:solidFill>
                <a:prstClr val="black"/>
              </a:solidFill>
            </a:endParaRPr>
          </a:p>
        </p:txBody>
      </p:sp>
      <p:sp>
        <p:nvSpPr>
          <p:cNvPr id="10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41C2E7-799F-A24D-AD46-63CE0BFA9229}" type="slidenum">
              <a:rPr lang="en-US" sz="1200">
                <a:solidFill>
                  <a:srgbClr val="000000"/>
                </a:solidFill>
              </a:rPr>
              <a:pPr/>
              <a:t>4</a:t>
            </a:fld>
            <a:endParaRPr lang="en-US" sz="1200">
              <a:solidFill>
                <a:srgbClr val="000000"/>
              </a:solidFill>
            </a:endParaRPr>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7B1E1C-B7DB-174B-8B73-7BF935FCFD95}" type="slidenum">
              <a:rPr lang="en-US" sz="1200">
                <a:solidFill>
                  <a:srgbClr val="000000"/>
                </a:solidFill>
              </a:rPr>
              <a:pPr/>
              <a:t>5</a:t>
            </a:fld>
            <a:endParaRPr lang="en-US" sz="1200">
              <a:solidFill>
                <a:srgbClr val="000000"/>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66DBFE-F293-8549-AAC0-4243B36F21EF}" type="slidenum">
              <a:rPr lang="en-US" sz="1200">
                <a:solidFill>
                  <a:srgbClr val="000000"/>
                </a:solidFill>
              </a:rPr>
              <a:pPr/>
              <a:t>6</a:t>
            </a:fld>
            <a:endParaRPr lang="en-US" sz="1200">
              <a:solidFill>
                <a:srgbClr val="000000"/>
              </a:solidFill>
            </a:endParaRPr>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D0B6DD-2315-314D-B462-B041D189997B}" type="slidenum">
              <a:rPr lang="en-US" sz="1200">
                <a:solidFill>
                  <a:srgbClr val="000000"/>
                </a:solidFill>
              </a:rPr>
              <a:pPr/>
              <a:t>7</a:t>
            </a:fld>
            <a:endParaRPr lang="en-US" sz="1200">
              <a:solidFill>
                <a:srgbClr val="000000"/>
              </a:solidFill>
            </a:endParaRPr>
          </a:p>
        </p:txBody>
      </p:sp>
      <p:sp>
        <p:nvSpPr>
          <p:cNvPr id="32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7170F3-CEB3-AD42-A535-B0D5999B6DEA}" type="slidenum">
              <a:rPr lang="en-US" sz="1200">
                <a:solidFill>
                  <a:srgbClr val="000000"/>
                </a:solidFill>
              </a:rPr>
              <a:pPr/>
              <a:t>8</a:t>
            </a:fld>
            <a:endParaRPr lang="en-US" sz="1200">
              <a:solidFill>
                <a:srgbClr val="000000"/>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65EAA-515B-3B4F-AF7D-39F3FEF4AA67}" type="slidenum">
              <a:rPr lang="en-US">
                <a:solidFill>
                  <a:prstClr val="black"/>
                </a:solidFill>
              </a:rPr>
              <a:pPr/>
              <a:t>9</a:t>
            </a:fld>
            <a:endParaRPr lang="en-US">
              <a:solidFill>
                <a:prstClr val="black"/>
              </a:solidFill>
            </a:endParaRPr>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2A3ED-FD9F-CB41-A6BE-CF2160147745}" type="slidenum">
              <a:rPr lang="en-US">
                <a:solidFill>
                  <a:prstClr val="black"/>
                </a:solidFill>
              </a:rPr>
              <a:pPr/>
              <a:t>10</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92218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70682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894174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AE211-EEA5-4C47-B26C-964A4F375C95}" type="slidenum">
              <a:rPr lang="en-US"/>
              <a:pPr>
                <a:defRPr/>
              </a:pPr>
              <a:t>‹#›</a:t>
            </a:fld>
            <a:endParaRPr lang="en-US"/>
          </a:p>
        </p:txBody>
      </p:sp>
    </p:spTree>
    <p:extLst>
      <p:ext uri="{BB962C8B-B14F-4D97-AF65-F5344CB8AC3E}">
        <p14:creationId xmlns:p14="http://schemas.microsoft.com/office/powerpoint/2010/main" val="326365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62C81-583F-CF4F-808D-59C0AF7EBDE8}" type="slidenum">
              <a:rPr lang="en-US"/>
              <a:pPr>
                <a:defRPr/>
              </a:pPr>
              <a:t>‹#›</a:t>
            </a:fld>
            <a:endParaRPr lang="en-US"/>
          </a:p>
        </p:txBody>
      </p:sp>
    </p:spTree>
    <p:extLst>
      <p:ext uri="{BB962C8B-B14F-4D97-AF65-F5344CB8AC3E}">
        <p14:creationId xmlns:p14="http://schemas.microsoft.com/office/powerpoint/2010/main" val="315751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61A0F-E57E-7348-8C14-40D73A0DEAD7}" type="slidenum">
              <a:rPr lang="en-US"/>
              <a:pPr>
                <a:defRPr/>
              </a:pPr>
              <a:t>‹#›</a:t>
            </a:fld>
            <a:endParaRPr lang="en-US"/>
          </a:p>
        </p:txBody>
      </p:sp>
    </p:spTree>
    <p:extLst>
      <p:ext uri="{BB962C8B-B14F-4D97-AF65-F5344CB8AC3E}">
        <p14:creationId xmlns:p14="http://schemas.microsoft.com/office/powerpoint/2010/main" val="83103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43C46-D990-9345-8A61-AB00E3DC26C7}" type="slidenum">
              <a:rPr lang="en-US"/>
              <a:pPr>
                <a:defRPr/>
              </a:pPr>
              <a:t>‹#›</a:t>
            </a:fld>
            <a:endParaRPr lang="en-US"/>
          </a:p>
        </p:txBody>
      </p:sp>
    </p:spTree>
    <p:extLst>
      <p:ext uri="{BB962C8B-B14F-4D97-AF65-F5344CB8AC3E}">
        <p14:creationId xmlns:p14="http://schemas.microsoft.com/office/powerpoint/2010/main" val="338480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AD1DD7-4412-7140-BABF-13C1EB67188E}" type="slidenum">
              <a:rPr lang="en-US"/>
              <a:pPr>
                <a:defRPr/>
              </a:pPr>
              <a:t>‹#›</a:t>
            </a:fld>
            <a:endParaRPr lang="en-US"/>
          </a:p>
        </p:txBody>
      </p:sp>
    </p:spTree>
    <p:extLst>
      <p:ext uri="{BB962C8B-B14F-4D97-AF65-F5344CB8AC3E}">
        <p14:creationId xmlns:p14="http://schemas.microsoft.com/office/powerpoint/2010/main" val="675986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6E9308-2FDD-2146-8769-AEB5EB5DADE5}" type="slidenum">
              <a:rPr lang="en-US"/>
              <a:pPr>
                <a:defRPr/>
              </a:pPr>
              <a:t>‹#›</a:t>
            </a:fld>
            <a:endParaRPr lang="en-US"/>
          </a:p>
        </p:txBody>
      </p:sp>
    </p:spTree>
    <p:extLst>
      <p:ext uri="{BB962C8B-B14F-4D97-AF65-F5344CB8AC3E}">
        <p14:creationId xmlns:p14="http://schemas.microsoft.com/office/powerpoint/2010/main" val="824158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55D748-45C0-C64C-9810-22AB15C88AB5}" type="slidenum">
              <a:rPr lang="en-US"/>
              <a:pPr>
                <a:defRPr/>
              </a:pPr>
              <a:t>‹#›</a:t>
            </a:fld>
            <a:endParaRPr lang="en-US"/>
          </a:p>
        </p:txBody>
      </p:sp>
    </p:spTree>
    <p:extLst>
      <p:ext uri="{BB962C8B-B14F-4D97-AF65-F5344CB8AC3E}">
        <p14:creationId xmlns:p14="http://schemas.microsoft.com/office/powerpoint/2010/main" val="278136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10108D-4BBF-D346-96E7-E61E620AE881}" type="slidenum">
              <a:rPr lang="en-US"/>
              <a:pPr>
                <a:defRPr/>
              </a:pPr>
              <a:t>‹#›</a:t>
            </a:fld>
            <a:endParaRPr lang="en-US"/>
          </a:p>
        </p:txBody>
      </p:sp>
    </p:spTree>
    <p:extLst>
      <p:ext uri="{BB962C8B-B14F-4D97-AF65-F5344CB8AC3E}">
        <p14:creationId xmlns:p14="http://schemas.microsoft.com/office/powerpoint/2010/main" val="175946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542262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811883-73E0-C84F-99F7-4973ACD0DDFE}" type="slidenum">
              <a:rPr lang="en-US"/>
              <a:pPr>
                <a:defRPr/>
              </a:pPr>
              <a:t>‹#›</a:t>
            </a:fld>
            <a:endParaRPr lang="en-US"/>
          </a:p>
        </p:txBody>
      </p:sp>
    </p:spTree>
    <p:extLst>
      <p:ext uri="{BB962C8B-B14F-4D97-AF65-F5344CB8AC3E}">
        <p14:creationId xmlns:p14="http://schemas.microsoft.com/office/powerpoint/2010/main" val="139590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D91F9E-CF7A-DE45-BEE6-5AD4F071F10E}" type="slidenum">
              <a:rPr lang="en-US"/>
              <a:pPr>
                <a:defRPr/>
              </a:pPr>
              <a:t>‹#›</a:t>
            </a:fld>
            <a:endParaRPr lang="en-US"/>
          </a:p>
        </p:txBody>
      </p:sp>
    </p:spTree>
    <p:extLst>
      <p:ext uri="{BB962C8B-B14F-4D97-AF65-F5344CB8AC3E}">
        <p14:creationId xmlns:p14="http://schemas.microsoft.com/office/powerpoint/2010/main" val="2266598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7408AE-B224-2147-B167-9F52A6055192}" type="slidenum">
              <a:rPr lang="en-US"/>
              <a:pPr>
                <a:defRPr/>
              </a:pPr>
              <a:t>‹#›</a:t>
            </a:fld>
            <a:endParaRPr lang="en-US"/>
          </a:p>
        </p:txBody>
      </p:sp>
    </p:spTree>
    <p:extLst>
      <p:ext uri="{BB962C8B-B14F-4D97-AF65-F5344CB8AC3E}">
        <p14:creationId xmlns:p14="http://schemas.microsoft.com/office/powerpoint/2010/main" val="240172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374B3-A046-E848-972A-5D654AA5F9AB}"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6653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4374B3-A046-E848-972A-5D654AA5F9AB}" type="datetimeFigureOut">
              <a:rPr lang="en-US" smtClean="0"/>
              <a:t>10/25/13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45722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4374B3-A046-E848-972A-5D654AA5F9AB}" type="datetimeFigureOut">
              <a:rPr lang="en-US" smtClean="0"/>
              <a:t>10/25/13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03633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4374B3-A046-E848-972A-5D654AA5F9AB}" type="datetimeFigureOut">
              <a:rPr lang="en-US" smtClean="0"/>
              <a:t>10/25/13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74703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374B3-A046-E848-972A-5D654AA5F9AB}" type="datetimeFigureOut">
              <a:rPr lang="en-US" smtClean="0"/>
              <a:t>10/25/13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31830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374B3-A046-E848-972A-5D654AA5F9AB}" type="datetimeFigureOut">
              <a:rPr lang="en-US" smtClean="0"/>
              <a:t>10/25/13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65635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374B3-A046-E848-972A-5D654AA5F9AB}" type="datetimeFigureOut">
              <a:rPr lang="en-US" smtClean="0"/>
              <a:t>10/25/13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378298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374B3-A046-E848-972A-5D654AA5F9AB}" type="datetimeFigureOut">
              <a:rPr lang="en-US" smtClean="0"/>
              <a:t>10/25/13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09413-DD0C-8E49-9300-C7AD7D714EC6}" type="slidenum">
              <a:rPr lang="en-US" smtClean="0"/>
              <a:t>‹#›</a:t>
            </a:fld>
            <a:endParaRPr lang="en-US"/>
          </a:p>
        </p:txBody>
      </p:sp>
    </p:spTree>
    <p:extLst>
      <p:ext uri="{BB962C8B-B14F-4D97-AF65-F5344CB8AC3E}">
        <p14:creationId xmlns:p14="http://schemas.microsoft.com/office/powerpoint/2010/main" val="203690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defTabSz="914400" eaLnBrk="0" fontAlgn="base" hangingPunct="0">
              <a:spcBef>
                <a:spcPct val="0"/>
              </a:spcBef>
              <a:spcAft>
                <a:spcPct val="0"/>
              </a:spcAft>
              <a:defRPr/>
            </a:pPr>
            <a:endParaRPr lang="en-US">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defRPr>
            </a:lvl1pPr>
          </a:lstStyle>
          <a:p>
            <a:pPr defTabSz="914400" eaLnBrk="0" fontAlgn="base" hangingPunct="0">
              <a:spcBef>
                <a:spcPct val="0"/>
              </a:spcBef>
              <a:spcAft>
                <a:spcPct val="0"/>
              </a:spcAft>
              <a:defRPr/>
            </a:pPr>
            <a:endParaRPr lang="en-US">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pPr defTabSz="914400" eaLnBrk="0" fontAlgn="base" hangingPunct="0">
              <a:spcBef>
                <a:spcPct val="0"/>
              </a:spcBef>
              <a:spcAft>
                <a:spcPct val="0"/>
              </a:spcAft>
              <a:defRPr/>
            </a:pPr>
            <a:fld id="{76C58299-405C-8D42-AF0E-28023FF354D1}" type="slidenum">
              <a:rPr lang="en-US">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078986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xray.ast.cam.ac.uk/xray_introduction/movie2003.gif" TargetMode="External"/><Relationship Id="rId4" Type="http://schemas.openxmlformats.org/officeDocument/2006/relationships/hyperlink" Target="http://www.astro.ucla.edu/~ghezgroup/gc/pictures/orbitsMovie.shtml"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kyandtelescope.com/observing/objects/javascript/jupi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phet.colorado.edu/sims/my-solar-system/my-solar-system_en.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762000" y="533400"/>
            <a:ext cx="7772400" cy="1143000"/>
          </a:xfrm>
        </p:spPr>
        <p:txBody>
          <a:bodyPr/>
          <a:lstStyle/>
          <a:p>
            <a:pPr eaLnBrk="1" hangingPunct="1"/>
            <a:r>
              <a:rPr lang="en-US">
                <a:solidFill>
                  <a:srgbClr val="00FF00"/>
                </a:solidFill>
                <a:latin typeface="Arial" charset="0"/>
                <a:ea typeface="ＭＳ Ｐゴシック" charset="0"/>
                <a:cs typeface="ＭＳ Ｐゴシック" charset="0"/>
              </a:rPr>
              <a:t>Orbits and Masses of astronomical objects</a:t>
            </a:r>
            <a:endParaRPr lang="en-US">
              <a:latin typeface="Arial" charset="0"/>
              <a:ea typeface="ＭＳ Ｐゴシック" charset="0"/>
              <a:cs typeface="ＭＳ Ｐゴシック" charset="0"/>
            </a:endParaRPr>
          </a:p>
        </p:txBody>
      </p:sp>
      <p:sp>
        <p:nvSpPr>
          <p:cNvPr id="38915" name="Rectangle 3"/>
          <p:cNvSpPr>
            <a:spLocks noGrp="1" noChangeArrowheads="1"/>
          </p:cNvSpPr>
          <p:nvPr>
            <p:ph type="subTitle" idx="1"/>
          </p:nvPr>
        </p:nvSpPr>
        <p:spPr>
          <a:xfrm>
            <a:off x="0" y="4724400"/>
            <a:ext cx="8915400" cy="1752600"/>
          </a:xfrm>
        </p:spPr>
        <p:txBody>
          <a:bodyPr/>
          <a:lstStyle/>
          <a:p>
            <a:pPr eaLnBrk="1" hangingPunct="1"/>
            <a:r>
              <a:rPr lang="en-US" dirty="0" smtClean="0">
                <a:solidFill>
                  <a:srgbClr val="00FF00"/>
                </a:solidFill>
                <a:latin typeface="Arial" charset="0"/>
                <a:ea typeface="ＭＳ Ｐゴシック" charset="0"/>
                <a:cs typeface="ＭＳ Ｐゴシック" charset="0"/>
              </a:rPr>
              <a:t>Using </a:t>
            </a:r>
            <a:r>
              <a:rPr lang="en-US" dirty="0">
                <a:solidFill>
                  <a:srgbClr val="00FF00"/>
                </a:solidFill>
                <a:latin typeface="Arial" charset="0"/>
                <a:ea typeface="ＭＳ Ｐゴシック" charset="0"/>
                <a:cs typeface="ＭＳ Ｐゴシック" charset="0"/>
              </a:rPr>
              <a:t>gravity and orbits to to measure </a:t>
            </a:r>
            <a:r>
              <a:rPr lang="en-US" dirty="0" smtClean="0">
                <a:solidFill>
                  <a:srgbClr val="00FF00"/>
                </a:solidFill>
                <a:latin typeface="Arial" charset="0"/>
                <a:ea typeface="ＭＳ Ｐゴシック" charset="0"/>
                <a:cs typeface="ＭＳ Ｐゴシック" charset="0"/>
              </a:rPr>
              <a:t>masses</a:t>
            </a:r>
          </a:p>
          <a:p>
            <a:pPr eaLnBrk="1" hangingPunct="1"/>
            <a:r>
              <a:rPr lang="en-US" dirty="0" smtClean="0">
                <a:solidFill>
                  <a:srgbClr val="00FF00"/>
                </a:solidFill>
                <a:latin typeface="Arial" charset="0"/>
                <a:ea typeface="ＭＳ Ｐゴシック" charset="0"/>
                <a:cs typeface="ＭＳ Ｐゴシック" charset="0"/>
              </a:rPr>
              <a:t>Masses of planets, stars and galaxies</a:t>
            </a:r>
          </a:p>
          <a:p>
            <a:pPr eaLnBrk="1" hangingPunct="1"/>
            <a:r>
              <a:rPr lang="en-US" dirty="0" smtClean="0">
                <a:solidFill>
                  <a:srgbClr val="00FF00"/>
                </a:solidFill>
                <a:latin typeface="Arial" charset="0"/>
                <a:ea typeface="ＭＳ Ｐゴシック" charset="0"/>
                <a:cs typeface="ＭＳ Ｐゴシック" charset="0"/>
              </a:rPr>
              <a:t>Dark matter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3649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2332037"/>
            <a:ext cx="8229600" cy="4525963"/>
          </a:xfrm>
        </p:spPr>
        <p:txBody>
          <a:bodyPr/>
          <a:lstStyle/>
          <a:p>
            <a:pPr>
              <a:lnSpc>
                <a:spcPct val="90000"/>
              </a:lnSpc>
              <a:buFontTx/>
              <a:buNone/>
            </a:pPr>
            <a:r>
              <a:rPr lang="en-US" sz="1800" dirty="0"/>
              <a:t>The diagram represents a solar system, with a star in the center and two planets orbiting it. The planets orbit the star because of its gravitational pull. Both planets have the same mass and are much less massive than the star, so the motion of each is dominated by the gravitational pull from the star</a:t>
            </a:r>
            <a:r>
              <a:rPr lang="en-US" sz="2800" dirty="0"/>
              <a:t>. </a:t>
            </a:r>
            <a:r>
              <a:rPr lang="en-US" sz="1800" dirty="0"/>
              <a:t>Remember: the force of gravity depends on the masses of the objects and the distance between their centers.</a:t>
            </a:r>
          </a:p>
          <a:p>
            <a:pPr>
              <a:lnSpc>
                <a:spcPct val="90000"/>
              </a:lnSpc>
              <a:buFontTx/>
              <a:buNone/>
            </a:pPr>
            <a:r>
              <a:rPr lang="en-US" sz="1800" dirty="0"/>
              <a:t>Which planet do you expect to move faster, A or B?</a:t>
            </a:r>
          </a:p>
          <a:p>
            <a:pPr>
              <a:lnSpc>
                <a:spcPct val="90000"/>
              </a:lnSpc>
              <a:buFontTx/>
              <a:buNone/>
            </a:pPr>
            <a:r>
              <a:rPr lang="en-US" sz="1800" dirty="0"/>
              <a:t>   A. Planet A will move faster because the gravitational pull from the star is bigger on planet A</a:t>
            </a:r>
          </a:p>
          <a:p>
            <a:pPr>
              <a:lnSpc>
                <a:spcPct val="90000"/>
              </a:lnSpc>
              <a:buFontTx/>
              <a:buNone/>
            </a:pPr>
            <a:r>
              <a:rPr lang="en-US" sz="1800" dirty="0"/>
              <a:t>   B. Planet B will move faster because the gravitational pull from the star is bigger on planet B</a:t>
            </a:r>
          </a:p>
          <a:p>
            <a:pPr>
              <a:lnSpc>
                <a:spcPct val="90000"/>
              </a:lnSpc>
              <a:buFontTx/>
              <a:buNone/>
            </a:pPr>
            <a:r>
              <a:rPr lang="en-US" sz="1800" dirty="0"/>
              <a:t>   C. Both planets A and B should be moving at the same speed because the gravitational pulls are the same, because it's the same star that is doing the pulling</a:t>
            </a:r>
          </a:p>
          <a:p>
            <a:pPr>
              <a:lnSpc>
                <a:spcPct val="90000"/>
              </a:lnSpc>
              <a:buFontTx/>
              <a:buNone/>
            </a:pPr>
            <a:r>
              <a:rPr lang="en-US" sz="1800" dirty="0"/>
              <a:t>   D. You can't tell from the information given which planet will move faster</a:t>
            </a:r>
            <a:r>
              <a:rPr lang="en-US" sz="2800" dirty="0"/>
              <a:t> </a:t>
            </a:r>
          </a:p>
        </p:txBody>
      </p:sp>
      <p:pic>
        <p:nvPicPr>
          <p:cNvPr id="3076" name="Picture 4" descr="mas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473575" cy="1577975"/>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p:cNvSpPr>
            <a:spLocks noChangeArrowheads="1"/>
          </p:cNvSpPr>
          <p:nvPr/>
        </p:nvSpPr>
        <p:spPr bwMode="auto">
          <a:xfrm>
            <a:off x="4572000" y="228600"/>
            <a:ext cx="2438400" cy="1676400"/>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1554005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2066375"/>
            <a:ext cx="8229600" cy="4525963"/>
          </a:xfrm>
        </p:spPr>
        <p:txBody>
          <a:bodyPr/>
          <a:lstStyle/>
          <a:p>
            <a:pPr>
              <a:lnSpc>
                <a:spcPct val="90000"/>
              </a:lnSpc>
              <a:buFontTx/>
              <a:buNone/>
            </a:pPr>
            <a:r>
              <a:rPr lang="en-US" sz="2400" dirty="0"/>
              <a:t>Imagine you observe the periods of planets A and B and the size of their orbits, and use them, with Newton</a:t>
            </a:r>
            <a:r>
              <a:rPr lang="ja-JP" altLang="en-US" sz="2400" dirty="0"/>
              <a:t>’</a:t>
            </a:r>
            <a:r>
              <a:rPr lang="en-US" sz="2400" dirty="0"/>
              <a:t>s laws, to infer the mass of the star. Which will be true?</a:t>
            </a:r>
          </a:p>
          <a:p>
            <a:pPr>
              <a:lnSpc>
                <a:spcPct val="90000"/>
              </a:lnSpc>
              <a:buFontTx/>
              <a:buNone/>
            </a:pPr>
            <a:r>
              <a:rPr lang="en-US" sz="2400" dirty="0"/>
              <a:t>  A. The orbit of planet A will give a larger mass for the star</a:t>
            </a:r>
          </a:p>
          <a:p>
            <a:pPr>
              <a:lnSpc>
                <a:spcPct val="90000"/>
              </a:lnSpc>
              <a:buFontTx/>
              <a:buNone/>
            </a:pPr>
            <a:r>
              <a:rPr lang="en-US" sz="2400" dirty="0"/>
              <a:t>  B. Both orbits will give the same mass for the star</a:t>
            </a:r>
          </a:p>
          <a:p>
            <a:pPr>
              <a:lnSpc>
                <a:spcPct val="90000"/>
              </a:lnSpc>
              <a:buFontTx/>
              <a:buNone/>
            </a:pPr>
            <a:r>
              <a:rPr lang="en-US" sz="2400" dirty="0"/>
              <a:t>  C. The orbit of planet B will give a larger mass for the star</a:t>
            </a:r>
          </a:p>
          <a:p>
            <a:pPr>
              <a:lnSpc>
                <a:spcPct val="90000"/>
              </a:lnSpc>
              <a:buFontTx/>
              <a:buNone/>
            </a:pPr>
            <a:r>
              <a:rPr lang="en-US" sz="2400" dirty="0"/>
              <a:t>  D. You can</a:t>
            </a:r>
            <a:r>
              <a:rPr lang="ja-JP" altLang="en-US" sz="2400" dirty="0"/>
              <a:t>’</a:t>
            </a:r>
            <a:r>
              <a:rPr lang="en-US" sz="2400" dirty="0"/>
              <a:t>t determine the mass with just the period and the size of the orbit</a:t>
            </a:r>
            <a:r>
              <a:rPr lang="en-US" sz="2800" dirty="0"/>
              <a:t> </a:t>
            </a:r>
          </a:p>
        </p:txBody>
      </p:sp>
      <p:pic>
        <p:nvPicPr>
          <p:cNvPr id="14339" name="Picture 3" descr="mas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4473575" cy="1577975"/>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p:cNvSpPr>
            <a:spLocks noChangeArrowheads="1"/>
          </p:cNvSpPr>
          <p:nvPr/>
        </p:nvSpPr>
        <p:spPr bwMode="auto">
          <a:xfrm>
            <a:off x="4648200" y="228600"/>
            <a:ext cx="2209800" cy="1600200"/>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2572943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2002075"/>
            <a:ext cx="8229600" cy="4525963"/>
          </a:xfrm>
        </p:spPr>
        <p:txBody>
          <a:bodyPr/>
          <a:lstStyle/>
          <a:p>
            <a:pPr>
              <a:buFontTx/>
              <a:buNone/>
            </a:pPr>
            <a:r>
              <a:rPr lang="en-US" sz="1800" dirty="0"/>
              <a:t>Here's the same diagram, but on the right let's imagine that the star has been puffed up: </a:t>
            </a:r>
            <a:r>
              <a:rPr lang="en-US" sz="1800" b="1" dirty="0"/>
              <a:t>it still has the same mass</a:t>
            </a:r>
            <a:r>
              <a:rPr lang="en-US" sz="1800" dirty="0"/>
              <a:t>, but it is significantly bigger (i.e., it has a lower density). Remember: the force of gravity depends on the masses of the objects and the distance between their centers.</a:t>
            </a:r>
          </a:p>
          <a:p>
            <a:pPr>
              <a:buFontTx/>
              <a:buNone/>
            </a:pPr>
            <a:r>
              <a:rPr lang="en-US" sz="1800" dirty="0"/>
              <a:t>Which planet do you expect to move faster, A or C?</a:t>
            </a:r>
          </a:p>
          <a:p>
            <a:pPr>
              <a:buFontTx/>
              <a:buNone/>
            </a:pPr>
            <a:r>
              <a:rPr lang="en-US" sz="2800" dirty="0"/>
              <a:t> </a:t>
            </a:r>
            <a:r>
              <a:rPr lang="en-US" sz="1800" dirty="0"/>
              <a:t>A. Planet A will move faster because the gravitational pull from the star is bigger on planet A</a:t>
            </a:r>
          </a:p>
          <a:p>
            <a:pPr>
              <a:buFontTx/>
              <a:buNone/>
            </a:pPr>
            <a:r>
              <a:rPr lang="en-US" sz="1800" dirty="0"/>
              <a:t>  B. Planet C will move faster because the gravitational pull from the star is bigger on planet C</a:t>
            </a:r>
          </a:p>
          <a:p>
            <a:pPr>
              <a:buFontTx/>
              <a:buNone/>
            </a:pPr>
            <a:r>
              <a:rPr lang="en-US" sz="1800" dirty="0"/>
              <a:t>  C. Both planets A and C should be moving at the same speed because the gravitational pulls</a:t>
            </a:r>
            <a:r>
              <a:rPr lang="en-US" sz="2800" dirty="0"/>
              <a:t> </a:t>
            </a:r>
            <a:r>
              <a:rPr lang="en-US" sz="1800" dirty="0"/>
              <a:t>are the same</a:t>
            </a:r>
          </a:p>
          <a:p>
            <a:pPr>
              <a:buFontTx/>
              <a:buNone/>
            </a:pPr>
            <a:r>
              <a:rPr lang="en-US" sz="1800" dirty="0"/>
              <a:t>  D. You can't tell from the information given which planet will move faster</a:t>
            </a:r>
            <a:r>
              <a:rPr lang="en-US" sz="2800" dirty="0"/>
              <a:t> </a:t>
            </a:r>
          </a:p>
        </p:txBody>
      </p:sp>
      <p:pic>
        <p:nvPicPr>
          <p:cNvPr id="4101" name="Picture 5" descr="mas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4473575" cy="157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05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5715000" cy="1143000"/>
          </a:xfrm>
        </p:spPr>
        <p:txBody>
          <a:bodyPr>
            <a:normAutofit fontScale="90000"/>
          </a:bodyPr>
          <a:lstStyle/>
          <a:p>
            <a:r>
              <a:rPr lang="en-US"/>
              <a:t>Measuring masses of galaxies</a:t>
            </a:r>
          </a:p>
        </p:txBody>
      </p:sp>
      <p:sp>
        <p:nvSpPr>
          <p:cNvPr id="16387" name="Rectangle 3"/>
          <p:cNvSpPr>
            <a:spLocks noGrp="1" noChangeArrowheads="1"/>
          </p:cNvSpPr>
          <p:nvPr>
            <p:ph type="body" idx="1"/>
          </p:nvPr>
        </p:nvSpPr>
        <p:spPr>
          <a:xfrm>
            <a:off x="685800" y="2743200"/>
            <a:ext cx="7772400" cy="3352800"/>
          </a:xfrm>
        </p:spPr>
        <p:txBody>
          <a:bodyPr/>
          <a:lstStyle/>
          <a:p>
            <a:pPr>
              <a:lnSpc>
                <a:spcPct val="90000"/>
              </a:lnSpc>
            </a:pPr>
            <a:r>
              <a:rPr lang="en-US" sz="2000" dirty="0"/>
              <a:t>In spiral galaxies, stars orbit around the center of the galaxy</a:t>
            </a:r>
          </a:p>
          <a:p>
            <a:pPr>
              <a:lnSpc>
                <a:spcPct val="90000"/>
              </a:lnSpc>
            </a:pPr>
            <a:r>
              <a:rPr lang="en-US" sz="2000" dirty="0"/>
              <a:t>Can use these to measure the mass in the galaxy!</a:t>
            </a:r>
          </a:p>
          <a:p>
            <a:pPr lvl="1">
              <a:lnSpc>
                <a:spcPct val="90000"/>
              </a:lnSpc>
            </a:pPr>
            <a:r>
              <a:rPr lang="en-US" sz="2000" dirty="0"/>
              <a:t>To get the full mass, want to look at stars in the outer regions</a:t>
            </a:r>
          </a:p>
          <a:p>
            <a:pPr lvl="1">
              <a:lnSpc>
                <a:spcPct val="90000"/>
              </a:lnSpc>
            </a:pPr>
            <a:r>
              <a:rPr lang="en-US" sz="2000" dirty="0"/>
              <a:t>Can look at several different distances to check for consistency</a:t>
            </a:r>
          </a:p>
          <a:p>
            <a:pPr>
              <a:lnSpc>
                <a:spcPct val="90000"/>
              </a:lnSpc>
            </a:pPr>
            <a:r>
              <a:rPr lang="en-US" sz="2000" dirty="0"/>
              <a:t>Problem: stars take hundreds of millions of years to go around --&gt; hard to measure the period!</a:t>
            </a:r>
          </a:p>
          <a:p>
            <a:pPr>
              <a:lnSpc>
                <a:spcPct val="90000"/>
              </a:lnSpc>
            </a:pPr>
            <a:r>
              <a:rPr lang="en-US" sz="2000" dirty="0"/>
              <a:t>Solution: instead of measuring period, measure the </a:t>
            </a:r>
            <a:r>
              <a:rPr lang="en-US" sz="2000" i="1" dirty="0"/>
              <a:t>speed</a:t>
            </a:r>
            <a:r>
              <a:rPr lang="en-US" sz="2000" dirty="0"/>
              <a:t> of the stars</a:t>
            </a:r>
          </a:p>
          <a:p>
            <a:pPr lvl="1">
              <a:lnSpc>
                <a:spcPct val="90000"/>
              </a:lnSpc>
            </a:pPr>
            <a:r>
              <a:rPr lang="en-US" sz="2000" dirty="0"/>
              <a:t>Look at </a:t>
            </a:r>
            <a:r>
              <a:rPr lang="en-US" sz="2000" i="1" dirty="0"/>
              <a:t>edge-on</a:t>
            </a:r>
            <a:r>
              <a:rPr lang="en-US" sz="2000" dirty="0"/>
              <a:t> galaxies</a:t>
            </a:r>
            <a:endParaRPr lang="en-US" sz="2400" dirty="0"/>
          </a:p>
          <a:p>
            <a:pPr lvl="1">
              <a:lnSpc>
                <a:spcPct val="90000"/>
              </a:lnSpc>
            </a:pPr>
            <a:r>
              <a:rPr lang="en-US" sz="2000" dirty="0"/>
              <a:t>Use the Doppler effect (same thing we talked about for measuring motions of galaxies)</a:t>
            </a:r>
          </a:p>
        </p:txBody>
      </p:sp>
      <p:pic>
        <p:nvPicPr>
          <p:cNvPr id="16388" name="Picture 4" descr="n89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2" y="-675150"/>
            <a:ext cx="4205288"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m7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5908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14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3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638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990922"/>
            <a:ext cx="8229600" cy="4525963"/>
          </a:xfrm>
        </p:spPr>
        <p:txBody>
          <a:bodyPr>
            <a:normAutofit/>
          </a:bodyPr>
          <a:lstStyle/>
          <a:p>
            <a:pPr>
              <a:buFontTx/>
              <a:buNone/>
            </a:pPr>
            <a:r>
              <a:rPr lang="en-US" sz="2400" dirty="0"/>
              <a:t>This diagram is supposed to represent a hypothetical galaxy seen edge-on. Consider the force of gravity on the stars shown in the figures ( which you can assume all have the same mass):</a:t>
            </a:r>
          </a:p>
          <a:p>
            <a:pPr>
              <a:buFontTx/>
              <a:buNone/>
            </a:pPr>
            <a:r>
              <a:rPr lang="en-US" sz="2400" dirty="0"/>
              <a:t>   A. Star A should be moving faster than star B because it is experiencing a stronger force of gravity</a:t>
            </a:r>
          </a:p>
          <a:p>
            <a:pPr>
              <a:buFontTx/>
              <a:buNone/>
            </a:pPr>
            <a:r>
              <a:rPr lang="en-US" sz="2400" dirty="0"/>
              <a:t>   B. Star B should be moving faster than star A because it is experiencing a stronger force of gravity</a:t>
            </a:r>
          </a:p>
          <a:p>
            <a:pPr>
              <a:buFontTx/>
              <a:buNone/>
            </a:pPr>
            <a:r>
              <a:rPr lang="en-US" sz="2400" dirty="0"/>
              <a:t>   C. Both stars A and B should be moving at the same speed</a:t>
            </a:r>
          </a:p>
          <a:p>
            <a:pPr>
              <a:buFontTx/>
              <a:buNone/>
            </a:pPr>
            <a:r>
              <a:rPr lang="en-US" sz="2400" dirty="0"/>
              <a:t>   D. You can't tell from the information given which star is moving faster </a:t>
            </a:r>
          </a:p>
        </p:txBody>
      </p:sp>
      <p:pic>
        <p:nvPicPr>
          <p:cNvPr id="6148" name="Picture 4" descr="g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9600"/>
            <a:ext cx="4724400" cy="108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803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Measuring masses of galaxies</a:t>
            </a:r>
          </a:p>
        </p:txBody>
      </p:sp>
      <p:sp>
        <p:nvSpPr>
          <p:cNvPr id="9219" name="Rectangle 3"/>
          <p:cNvSpPr>
            <a:spLocks noGrp="1" noChangeArrowheads="1"/>
          </p:cNvSpPr>
          <p:nvPr>
            <p:ph type="body" idx="1"/>
          </p:nvPr>
        </p:nvSpPr>
        <p:spPr>
          <a:xfrm>
            <a:off x="457200" y="1600200"/>
            <a:ext cx="4953000" cy="4876800"/>
          </a:xfrm>
        </p:spPr>
        <p:txBody>
          <a:bodyPr>
            <a:normAutofit lnSpcReduction="10000"/>
          </a:bodyPr>
          <a:lstStyle/>
          <a:p>
            <a:pPr>
              <a:buFontTx/>
              <a:buNone/>
            </a:pPr>
            <a:endParaRPr lang="en-US" sz="2400" dirty="0"/>
          </a:p>
          <a:p>
            <a:r>
              <a:rPr lang="en-US" sz="2000" dirty="0"/>
              <a:t>Since there are lots of stars in a galaxy, we can measure the orbital speed at lots of different distances from the center of the galaxy: you can actually measure speed of gas even farther out, beyond the </a:t>
            </a:r>
            <a:r>
              <a:rPr lang="en-US" sz="2000" dirty="0" smtClean="0"/>
              <a:t>stars</a:t>
            </a:r>
          </a:p>
          <a:p>
            <a:r>
              <a:rPr lang="en-US" sz="2000" dirty="0" smtClean="0"/>
              <a:t>A given object is pulled by all of the mass that exists inside of its orbit</a:t>
            </a:r>
            <a:endParaRPr lang="en-US" sz="2000" dirty="0"/>
          </a:p>
          <a:p>
            <a:r>
              <a:rPr lang="en-US" sz="2000" dirty="0"/>
              <a:t>Since most of the light in galaxies is at the center, we expect that most of the mass is at the center, so </a:t>
            </a:r>
            <a:r>
              <a:rPr lang="en-US" sz="2000" dirty="0" smtClean="0"/>
              <a:t>, once we get out of the central regions, we </a:t>
            </a:r>
            <a:r>
              <a:rPr lang="en-US" sz="2000" dirty="0"/>
              <a:t>expect the orbital speeds of  stars to decrease as we go farther from the center</a:t>
            </a:r>
          </a:p>
          <a:p>
            <a:r>
              <a:rPr lang="en-US" sz="2000" dirty="0"/>
              <a:t>But </a:t>
            </a:r>
            <a:r>
              <a:rPr lang="en-US" sz="2000" dirty="0" smtClean="0"/>
              <a:t>it’s </a:t>
            </a:r>
            <a:r>
              <a:rPr lang="en-US" sz="2000" dirty="0"/>
              <a:t>not what we find!</a:t>
            </a:r>
            <a:endParaRPr lang="en-US" sz="2800" dirty="0"/>
          </a:p>
          <a:p>
            <a:endParaRPr lang="en-US" sz="2800" dirty="0"/>
          </a:p>
        </p:txBody>
      </p:sp>
      <p:pic>
        <p:nvPicPr>
          <p:cNvPr id="9220" name="Picture 4" descr="n89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335121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45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n5746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7543800" cy="58118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GalaxyRotationCurv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4" y="533400"/>
            <a:ext cx="7792816" cy="5811838"/>
          </a:xfrm>
          <a:prstGeom prst="rect">
            <a:avLst/>
          </a:prstGeom>
        </p:spPr>
      </p:pic>
    </p:spTree>
    <p:extLst>
      <p:ext uri="{BB962C8B-B14F-4D97-AF65-F5344CB8AC3E}">
        <p14:creationId xmlns:p14="http://schemas.microsoft.com/office/powerpoint/2010/main" val="1725338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r>
              <a:rPr lang="en-US" dirty="0" smtClean="0"/>
              <a:t>What’s </a:t>
            </a:r>
            <a:r>
              <a:rPr lang="en-US" dirty="0"/>
              <a:t>going on?</a:t>
            </a:r>
          </a:p>
        </p:txBody>
      </p:sp>
      <p:sp>
        <p:nvSpPr>
          <p:cNvPr id="10243" name="Rectangle 3"/>
          <p:cNvSpPr>
            <a:spLocks noGrp="1" noChangeArrowheads="1"/>
          </p:cNvSpPr>
          <p:nvPr>
            <p:ph type="body" idx="1"/>
          </p:nvPr>
        </p:nvSpPr>
        <p:spPr>
          <a:xfrm>
            <a:off x="685800" y="1397829"/>
            <a:ext cx="7772400" cy="5334000"/>
          </a:xfrm>
        </p:spPr>
        <p:txBody>
          <a:bodyPr>
            <a:normAutofit fontScale="85000" lnSpcReduction="10000"/>
          </a:bodyPr>
          <a:lstStyle/>
          <a:p>
            <a:pPr>
              <a:lnSpc>
                <a:spcPct val="90000"/>
              </a:lnSpc>
            </a:pPr>
            <a:r>
              <a:rPr lang="en-US" sz="2600" dirty="0"/>
              <a:t>When we measure orbital speeds of stars (or gas) in galaxies, we find that stars farther out are moving just as fast as stars in the inner regions</a:t>
            </a:r>
          </a:p>
          <a:p>
            <a:pPr>
              <a:lnSpc>
                <a:spcPct val="90000"/>
              </a:lnSpc>
            </a:pPr>
            <a:r>
              <a:rPr lang="en-US" sz="2600" dirty="0"/>
              <a:t>Implication, either:</a:t>
            </a:r>
          </a:p>
          <a:p>
            <a:pPr lvl="1">
              <a:lnSpc>
                <a:spcPct val="90000"/>
              </a:lnSpc>
            </a:pPr>
            <a:r>
              <a:rPr lang="en-US" sz="2600" dirty="0"/>
              <a:t>our understanding of gravity is wrong (but it seems to work perfectly everywhere else!)	</a:t>
            </a:r>
          </a:p>
          <a:p>
            <a:pPr lvl="1">
              <a:lnSpc>
                <a:spcPct val="90000"/>
              </a:lnSpc>
            </a:pPr>
            <a:r>
              <a:rPr lang="en-US" sz="2600" dirty="0"/>
              <a:t>there's a lot of extra matter at large distances from the center of galaxies that provide more pull than we expected based on where we see the light coming from</a:t>
            </a:r>
          </a:p>
          <a:p>
            <a:pPr>
              <a:lnSpc>
                <a:spcPct val="90000"/>
              </a:lnSpc>
            </a:pPr>
            <a:r>
              <a:rPr lang="en-US" sz="2600" dirty="0"/>
              <a:t>Most astronomers feel that the latter is more likely, hence we believe that galaxies are filled with some unknown type of </a:t>
            </a:r>
            <a:r>
              <a:rPr lang="en-US" sz="2600" b="1" dirty="0"/>
              <a:t>dark matter</a:t>
            </a:r>
          </a:p>
          <a:p>
            <a:pPr lvl="1">
              <a:lnSpc>
                <a:spcPct val="90000"/>
              </a:lnSpc>
            </a:pPr>
            <a:r>
              <a:rPr lang="en-US" sz="2600" dirty="0"/>
              <a:t>The dark matter is NOT just where the stars are, it must fill a much larger volume of space</a:t>
            </a:r>
          </a:p>
          <a:p>
            <a:pPr lvl="1">
              <a:lnSpc>
                <a:spcPct val="90000"/>
              </a:lnSpc>
            </a:pPr>
            <a:r>
              <a:rPr lang="en-US" sz="2600" dirty="0"/>
              <a:t>How much is there? A LOT. Roughly 90 % of the total mass of galaxies appears to be in dark matter, I.e. there</a:t>
            </a:r>
            <a:r>
              <a:rPr lang="ja-JP" altLang="en-US" sz="2600" dirty="0"/>
              <a:t>’</a:t>
            </a:r>
            <a:r>
              <a:rPr lang="en-US" sz="2600" dirty="0"/>
              <a:t>s a lot more dark matter than there is matter that we can see!</a:t>
            </a:r>
          </a:p>
          <a:p>
            <a:pPr>
              <a:lnSpc>
                <a:spcPct val="90000"/>
              </a:lnSpc>
              <a:buFontTx/>
              <a:buNone/>
            </a:pPr>
            <a:endParaRPr lang="en-US" sz="2800" dirty="0"/>
          </a:p>
        </p:txBody>
      </p:sp>
    </p:spTree>
    <p:extLst>
      <p:ext uri="{BB962C8B-B14F-4D97-AF65-F5344CB8AC3E}">
        <p14:creationId xmlns:p14="http://schemas.microsoft.com/office/powerpoint/2010/main" val="2677331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24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2362200"/>
            <a:ext cx="7772400" cy="4114800"/>
          </a:xfrm>
        </p:spPr>
        <p:txBody>
          <a:bodyPr/>
          <a:lstStyle/>
          <a:p>
            <a:pPr>
              <a:buFontTx/>
              <a:buNone/>
            </a:pPr>
            <a:r>
              <a:rPr lang="en-US" sz="2000"/>
              <a:t>These diagrams are supposed to represent hypothetical galaxies seen edge-on. The left diagram is a diagram without dark matter, while the right diagram shows a galaxy with a dark matter halo. Consider the force of gravity on the stars shown in the figures ( which you can assume all have the same mass):</a:t>
            </a:r>
          </a:p>
          <a:p>
            <a:pPr>
              <a:buFontTx/>
              <a:buNone/>
            </a:pPr>
            <a:r>
              <a:rPr lang="en-US" sz="2000"/>
              <a:t> A. Star A should be moving faster than star B because it is experiencing a stronger force of gravity</a:t>
            </a:r>
          </a:p>
          <a:p>
            <a:pPr>
              <a:buFontTx/>
              <a:buNone/>
            </a:pPr>
            <a:r>
              <a:rPr lang="en-US" sz="2000"/>
              <a:t> B. Star B should be moving faster than star A because it is experiencing a stronger force of gravity</a:t>
            </a:r>
          </a:p>
          <a:p>
            <a:pPr>
              <a:buFontTx/>
              <a:buNone/>
            </a:pPr>
            <a:r>
              <a:rPr lang="en-US" sz="2000"/>
              <a:t> C. Both stars A and B should be moving at the same speed</a:t>
            </a:r>
          </a:p>
          <a:p>
            <a:pPr>
              <a:buFontTx/>
              <a:buNone/>
            </a:pPr>
            <a:r>
              <a:rPr lang="en-US" sz="2000"/>
              <a:t> D. You can't tell from the information given which star is moving faster</a:t>
            </a:r>
            <a:r>
              <a:rPr lang="en-US"/>
              <a:t> </a:t>
            </a:r>
          </a:p>
        </p:txBody>
      </p:sp>
      <p:pic>
        <p:nvPicPr>
          <p:cNvPr id="16388" name="Picture 4" descr="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5183188"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9954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33400" y="2286679"/>
            <a:ext cx="7772400" cy="4114800"/>
          </a:xfrm>
        </p:spPr>
        <p:txBody>
          <a:bodyPr>
            <a:noAutofit/>
          </a:bodyPr>
          <a:lstStyle/>
          <a:p>
            <a:pPr>
              <a:buFontTx/>
              <a:buNone/>
            </a:pPr>
            <a:r>
              <a:rPr lang="en-US" sz="2000" dirty="0"/>
              <a:t>The diagrams are supposed to represent hypothetical galaxies seen edge-on. The left diagram is a diagram without dark matter, while the right diagram shows a galaxy with a dark matter halo. Consider the force of gravity on the stars shown in the figures ( which you can assume all have the same mass):</a:t>
            </a:r>
          </a:p>
          <a:p>
            <a:endParaRPr lang="en-US" sz="2000" dirty="0"/>
          </a:p>
          <a:p>
            <a:pPr>
              <a:buFontTx/>
              <a:buNone/>
            </a:pPr>
            <a:r>
              <a:rPr lang="en-US" sz="2000" dirty="0"/>
              <a:t>  A. Star A should be moving faster than star C because the dark matter will slow star C down</a:t>
            </a:r>
          </a:p>
          <a:p>
            <a:pPr>
              <a:buFontTx/>
              <a:buNone/>
            </a:pPr>
            <a:r>
              <a:rPr lang="en-US" sz="2000" dirty="0"/>
              <a:t>  B. Star C should be moving faster than star A because the extra gravity from the dark matter will exert a greater force</a:t>
            </a:r>
          </a:p>
          <a:p>
            <a:pPr>
              <a:buFontTx/>
              <a:buNone/>
            </a:pPr>
            <a:r>
              <a:rPr lang="en-US" sz="2000" dirty="0"/>
              <a:t>  C. Both stars A and C should be moving at the same speed, because the dark matter has no effect</a:t>
            </a:r>
          </a:p>
          <a:p>
            <a:pPr>
              <a:buFontTx/>
              <a:buNone/>
            </a:pPr>
            <a:r>
              <a:rPr lang="en-US" sz="2000" dirty="0"/>
              <a:t>  D. You can't tell from the information given which star is moving faster </a:t>
            </a:r>
          </a:p>
        </p:txBody>
      </p:sp>
      <p:pic>
        <p:nvPicPr>
          <p:cNvPr id="17412" name="Picture 4" descr="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5183188"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383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Midterm next Friday 11/1</a:t>
            </a:r>
          </a:p>
          <a:p>
            <a:r>
              <a:rPr lang="en-US" dirty="0" smtClean="0"/>
              <a:t>Canvas homework : due today and next Wed</a:t>
            </a:r>
          </a:p>
          <a:p>
            <a:r>
              <a:rPr lang="en-US" dirty="0" smtClean="0"/>
              <a:t>Gravity and motion</a:t>
            </a:r>
          </a:p>
          <a:p>
            <a:r>
              <a:rPr lang="en-US" dirty="0" smtClean="0"/>
              <a:t>Orbits</a:t>
            </a:r>
          </a:p>
          <a:p>
            <a:pPr lvl="1"/>
            <a:r>
              <a:rPr lang="en-US" dirty="0" smtClean="0"/>
              <a:t>Gravity causing objects to fall around each other</a:t>
            </a:r>
          </a:p>
          <a:p>
            <a:pPr lvl="1"/>
            <a:r>
              <a:rPr lang="en-US" dirty="0" smtClean="0"/>
              <a:t>Orbits in the solar system: how did planets get their sideways motion?</a:t>
            </a:r>
          </a:p>
          <a:p>
            <a:pPr lvl="1"/>
            <a:r>
              <a:rPr lang="en-US" dirty="0" smtClean="0"/>
              <a:t>Orbits around Earth: free fall and “weightlessness”</a:t>
            </a:r>
          </a:p>
          <a:p>
            <a:r>
              <a:rPr lang="en-US" dirty="0" smtClean="0"/>
              <a:t>Using gravity to measure masses</a:t>
            </a:r>
            <a:endParaRPr lang="en-US" dirty="0"/>
          </a:p>
        </p:txBody>
      </p:sp>
    </p:spTree>
    <p:extLst>
      <p:ext uri="{BB962C8B-B14F-4D97-AF65-F5344CB8AC3E}">
        <p14:creationId xmlns:p14="http://schemas.microsoft.com/office/powerpoint/2010/main" val="1789428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09600" y="2286000"/>
            <a:ext cx="7772400" cy="4114800"/>
          </a:xfrm>
        </p:spPr>
        <p:txBody>
          <a:bodyPr/>
          <a:lstStyle/>
          <a:p>
            <a:pPr>
              <a:lnSpc>
                <a:spcPct val="90000"/>
              </a:lnSpc>
              <a:buFontTx/>
              <a:buNone/>
            </a:pPr>
            <a:r>
              <a:rPr lang="en-US" sz="2000"/>
              <a:t>The diagrams are supposed to represent hypothetical galaxies seen edge-on. The left diagram is a diagram without dark matter, while the right diagram shows a galaxy with a dark matter halo. Consider the force of gravity on the stars shown in the figures ( which you can assume all have the same mass):</a:t>
            </a:r>
          </a:p>
          <a:p>
            <a:pPr>
              <a:lnSpc>
                <a:spcPct val="90000"/>
              </a:lnSpc>
            </a:pPr>
            <a:endParaRPr lang="en-US" sz="2000"/>
          </a:p>
          <a:p>
            <a:pPr>
              <a:lnSpc>
                <a:spcPct val="90000"/>
              </a:lnSpc>
              <a:buFontTx/>
              <a:buNone/>
            </a:pPr>
            <a:r>
              <a:rPr lang="en-US" sz="2000"/>
              <a:t> A. The force of gravity on star C is greater than the force of gravity on star D because it is closer to the center of the galaxy</a:t>
            </a:r>
          </a:p>
          <a:p>
            <a:pPr>
              <a:lnSpc>
                <a:spcPct val="90000"/>
              </a:lnSpc>
              <a:buFontTx/>
              <a:buNone/>
            </a:pPr>
            <a:r>
              <a:rPr lang="en-US" sz="2000"/>
              <a:t> B. The force of gravity on star D is greater than the force of gravity on star C because more dark matter is pulling on it.</a:t>
            </a:r>
          </a:p>
          <a:p>
            <a:pPr>
              <a:lnSpc>
                <a:spcPct val="90000"/>
              </a:lnSpc>
              <a:buFontTx/>
              <a:buNone/>
            </a:pPr>
            <a:r>
              <a:rPr lang="en-US" sz="2000"/>
              <a:t> C. It's hard to tell because both statements (A) and (B) are true</a:t>
            </a:r>
          </a:p>
          <a:p>
            <a:pPr>
              <a:lnSpc>
                <a:spcPct val="90000"/>
              </a:lnSpc>
              <a:buFontTx/>
              <a:buNone/>
            </a:pPr>
            <a:r>
              <a:rPr lang="en-US" sz="2000"/>
              <a:t> D. Star D has to be traveling slower than star C because it is farther away.</a:t>
            </a:r>
            <a:r>
              <a:rPr lang="en-US" sz="2800"/>
              <a:t> </a:t>
            </a:r>
          </a:p>
        </p:txBody>
      </p:sp>
      <p:pic>
        <p:nvPicPr>
          <p:cNvPr id="18436" name="Picture 4" descr="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183188"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408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143000"/>
          </a:xfrm>
        </p:spPr>
        <p:txBody>
          <a:bodyPr/>
          <a:lstStyle/>
          <a:p>
            <a:r>
              <a:rPr lang="en-US"/>
              <a:t>Other evidence for dark matter</a:t>
            </a:r>
          </a:p>
        </p:txBody>
      </p:sp>
      <p:sp>
        <p:nvSpPr>
          <p:cNvPr id="11267" name="Rectangle 3"/>
          <p:cNvSpPr>
            <a:spLocks noGrp="1" noChangeArrowheads="1"/>
          </p:cNvSpPr>
          <p:nvPr>
            <p:ph type="body" idx="1"/>
          </p:nvPr>
        </p:nvSpPr>
        <p:spPr>
          <a:xfrm>
            <a:off x="228600" y="1524000"/>
            <a:ext cx="7772400" cy="5143906"/>
          </a:xfrm>
        </p:spPr>
        <p:txBody>
          <a:bodyPr>
            <a:normAutofit fontScale="92500" lnSpcReduction="10000"/>
          </a:bodyPr>
          <a:lstStyle/>
          <a:p>
            <a:pPr>
              <a:lnSpc>
                <a:spcPct val="90000"/>
              </a:lnSpc>
            </a:pPr>
            <a:r>
              <a:rPr lang="en-US" sz="2800" dirty="0"/>
              <a:t>Motions of galaxies in galaxy clusters</a:t>
            </a:r>
          </a:p>
          <a:p>
            <a:pPr lvl="1">
              <a:lnSpc>
                <a:spcPct val="90000"/>
              </a:lnSpc>
            </a:pPr>
            <a:r>
              <a:rPr lang="en-US" sz="2400" dirty="0"/>
              <a:t>Galaxies move faster than expected from observed light --&gt; fast enough so that cluster should come apart, but we see them!</a:t>
            </a:r>
          </a:p>
          <a:p>
            <a:pPr>
              <a:lnSpc>
                <a:spcPct val="90000"/>
              </a:lnSpc>
            </a:pPr>
            <a:r>
              <a:rPr lang="en-US" sz="2800" dirty="0"/>
              <a:t>Gravitational lensing</a:t>
            </a:r>
          </a:p>
          <a:p>
            <a:pPr lvl="1">
              <a:lnSpc>
                <a:spcPct val="90000"/>
              </a:lnSpc>
            </a:pPr>
            <a:r>
              <a:rPr lang="en-US" sz="2400" dirty="0"/>
              <a:t>Modern theory of gravity developed by Einstein, called general relativity</a:t>
            </a:r>
          </a:p>
          <a:p>
            <a:pPr lvl="1">
              <a:lnSpc>
                <a:spcPct val="90000"/>
              </a:lnSpc>
            </a:pPr>
            <a:r>
              <a:rPr lang="en-US" sz="2400" dirty="0"/>
              <a:t>Gives same results as Newton</a:t>
            </a:r>
            <a:r>
              <a:rPr lang="ja-JP" altLang="en-US" sz="2400" dirty="0"/>
              <a:t>’</a:t>
            </a:r>
            <a:r>
              <a:rPr lang="en-US" sz="2400" dirty="0"/>
              <a:t>s laws under almost all conditions, but generalizes to regions of very strong gravity</a:t>
            </a:r>
          </a:p>
          <a:p>
            <a:pPr lvl="1">
              <a:lnSpc>
                <a:spcPct val="90000"/>
              </a:lnSpc>
            </a:pPr>
            <a:r>
              <a:rPr lang="en-US" sz="2400" dirty="0"/>
              <a:t>Where gravity is very strong, even light can be affected by gravity</a:t>
            </a:r>
          </a:p>
          <a:p>
            <a:pPr lvl="1">
              <a:lnSpc>
                <a:spcPct val="90000"/>
              </a:lnSpc>
            </a:pPr>
            <a:r>
              <a:rPr lang="en-US" sz="2400" dirty="0"/>
              <a:t>Predicts the existence of so-called gravitational </a:t>
            </a:r>
            <a:r>
              <a:rPr lang="en-US" sz="2400" dirty="0" smtClean="0"/>
              <a:t>lenses</a:t>
            </a:r>
          </a:p>
          <a:p>
            <a:pPr>
              <a:lnSpc>
                <a:spcPct val="90000"/>
              </a:lnSpc>
            </a:pPr>
            <a:r>
              <a:rPr lang="en-US" dirty="0" smtClean="0"/>
              <a:t>All evidence of dark matter suggests the same thing: there is a lot more dark matter than luminous matter!</a:t>
            </a:r>
            <a:endParaRPr lang="en-US" dirty="0"/>
          </a:p>
        </p:txBody>
      </p:sp>
      <p:pic>
        <p:nvPicPr>
          <p:cNvPr id="11269" name="Picture 5" descr="a2218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71145"/>
            <a:ext cx="8610600" cy="5111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galaxycluster-250x2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759" y="1271145"/>
            <a:ext cx="5929241" cy="4743393"/>
          </a:xfrm>
          <a:prstGeom prst="rect">
            <a:avLst/>
          </a:prstGeom>
        </p:spPr>
      </p:pic>
    </p:spTree>
    <p:extLst>
      <p:ext uri="{BB962C8B-B14F-4D97-AF65-F5344CB8AC3E}">
        <p14:creationId xmlns:p14="http://schemas.microsoft.com/office/powerpoint/2010/main" val="2022786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26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26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26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26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What is dark matter?</a:t>
            </a:r>
          </a:p>
        </p:txBody>
      </p:sp>
      <p:sp>
        <p:nvSpPr>
          <p:cNvPr id="3075" name="Rectangle 3"/>
          <p:cNvSpPr>
            <a:spLocks noGrp="1" noChangeArrowheads="1"/>
          </p:cNvSpPr>
          <p:nvPr>
            <p:ph type="body" idx="1"/>
          </p:nvPr>
        </p:nvSpPr>
        <p:spPr/>
        <p:txBody>
          <a:bodyPr/>
          <a:lstStyle/>
          <a:p>
            <a:pPr>
              <a:lnSpc>
                <a:spcPct val="90000"/>
              </a:lnSpc>
            </a:pPr>
            <a:r>
              <a:rPr lang="en-US" sz="2800" dirty="0"/>
              <a:t>Note that although </a:t>
            </a:r>
            <a:r>
              <a:rPr lang="en-US" sz="2800" dirty="0" smtClean="0"/>
              <a:t>there’s </a:t>
            </a:r>
            <a:r>
              <a:rPr lang="en-US" sz="2800" dirty="0"/>
              <a:t>a lot of dark matter, </a:t>
            </a:r>
            <a:r>
              <a:rPr lang="en-US" sz="2800" dirty="0" smtClean="0"/>
              <a:t>it’s </a:t>
            </a:r>
            <a:r>
              <a:rPr lang="en-US" sz="2800" dirty="0"/>
              <a:t>spread out over a large volume</a:t>
            </a:r>
          </a:p>
          <a:p>
            <a:pPr lvl="1">
              <a:lnSpc>
                <a:spcPct val="90000"/>
              </a:lnSpc>
            </a:pPr>
            <a:r>
              <a:rPr lang="en-US" sz="2400" dirty="0"/>
              <a:t>Even though there is probably dark matter in the Solar System, </a:t>
            </a:r>
            <a:r>
              <a:rPr lang="en-US" sz="2400" dirty="0" smtClean="0"/>
              <a:t>there’s </a:t>
            </a:r>
            <a:r>
              <a:rPr lang="en-US" sz="2400" dirty="0"/>
              <a:t>not enough to have any impact on motions of planets, </a:t>
            </a:r>
            <a:r>
              <a:rPr lang="en-US" sz="2400" dirty="0" err="1"/>
              <a:t>etc</a:t>
            </a:r>
            <a:r>
              <a:rPr lang="en-US" sz="2400" dirty="0"/>
              <a:t>!</a:t>
            </a:r>
          </a:p>
          <a:p>
            <a:pPr>
              <a:lnSpc>
                <a:spcPct val="90000"/>
              </a:lnSpc>
            </a:pPr>
            <a:r>
              <a:rPr lang="en-US" sz="2800" dirty="0"/>
              <a:t>We don't know what the dark matter is, even though we think it dominates the mass of galaxies!</a:t>
            </a:r>
          </a:p>
          <a:p>
            <a:pPr lvl="1">
              <a:lnSpc>
                <a:spcPct val="90000"/>
              </a:lnSpc>
            </a:pPr>
            <a:r>
              <a:rPr lang="en-US" sz="2400" dirty="0"/>
              <a:t>Need to think of things that have mass but would be hard to see</a:t>
            </a:r>
          </a:p>
          <a:p>
            <a:pPr lvl="1">
              <a:lnSpc>
                <a:spcPct val="90000"/>
              </a:lnSpc>
            </a:pPr>
            <a:r>
              <a:rPr lang="en-US" sz="2400" dirty="0"/>
              <a:t>Several possibilities</a:t>
            </a:r>
            <a:endParaRPr lang="en-US" sz="1600" dirty="0"/>
          </a:p>
          <a:p>
            <a:pPr>
              <a:lnSpc>
                <a:spcPct val="90000"/>
              </a:lnSpc>
            </a:pPr>
            <a:endParaRPr lang="en-US" sz="2000" dirty="0"/>
          </a:p>
        </p:txBody>
      </p:sp>
    </p:spTree>
    <p:extLst>
      <p:ext uri="{BB962C8B-B14F-4D97-AF65-F5344CB8AC3E}">
        <p14:creationId xmlns:p14="http://schemas.microsoft.com/office/powerpoint/2010/main" val="2109077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a:t>“</a:t>
            </a:r>
            <a:r>
              <a:rPr lang="en-US"/>
              <a:t>Failed</a:t>
            </a:r>
            <a:r>
              <a:rPr lang="ja-JP" altLang="en-US"/>
              <a:t>”</a:t>
            </a:r>
            <a:r>
              <a:rPr lang="en-US"/>
              <a:t> stars or planets</a:t>
            </a:r>
          </a:p>
        </p:txBody>
      </p:sp>
      <p:sp>
        <p:nvSpPr>
          <p:cNvPr id="11267" name="Rectangle 3"/>
          <p:cNvSpPr>
            <a:spLocks noGrp="1" noChangeArrowheads="1"/>
          </p:cNvSpPr>
          <p:nvPr>
            <p:ph type="body" idx="1"/>
          </p:nvPr>
        </p:nvSpPr>
        <p:spPr/>
        <p:txBody>
          <a:bodyPr>
            <a:normAutofit lnSpcReduction="10000"/>
          </a:bodyPr>
          <a:lstStyle/>
          <a:p>
            <a:pPr>
              <a:lnSpc>
                <a:spcPct val="90000"/>
              </a:lnSpc>
            </a:pPr>
            <a:r>
              <a:rPr lang="en-US" sz="2400" dirty="0"/>
              <a:t>When we measure masses of stars, we find there are lots more low mass stars than high mass stars</a:t>
            </a:r>
          </a:p>
          <a:p>
            <a:pPr lvl="1">
              <a:lnSpc>
                <a:spcPct val="90000"/>
              </a:lnSpc>
            </a:pPr>
            <a:r>
              <a:rPr lang="en-US" sz="2400" dirty="0"/>
              <a:t>Low mass stars are fainter and harder to see</a:t>
            </a:r>
          </a:p>
          <a:p>
            <a:pPr lvl="1">
              <a:lnSpc>
                <a:spcPct val="90000"/>
              </a:lnSpc>
            </a:pPr>
            <a:r>
              <a:rPr lang="en-US" sz="2400" dirty="0"/>
              <a:t>Maybe </a:t>
            </a:r>
            <a:r>
              <a:rPr lang="en-US" sz="2400" dirty="0" smtClean="0"/>
              <a:t>there’s </a:t>
            </a:r>
            <a:r>
              <a:rPr lang="en-US" sz="2400" dirty="0"/>
              <a:t>a lot of super low mass stars, or free-floating planets?</a:t>
            </a:r>
          </a:p>
          <a:p>
            <a:pPr>
              <a:lnSpc>
                <a:spcPct val="90000"/>
              </a:lnSpc>
            </a:pPr>
            <a:r>
              <a:rPr lang="en-US" sz="2400" dirty="0"/>
              <a:t>Problems: </a:t>
            </a:r>
          </a:p>
          <a:p>
            <a:pPr lvl="1">
              <a:lnSpc>
                <a:spcPct val="90000"/>
              </a:lnSpc>
            </a:pPr>
            <a:r>
              <a:rPr lang="en-US" sz="2400" dirty="0"/>
              <a:t>low mass stars and planets </a:t>
            </a:r>
            <a:r>
              <a:rPr lang="en-US" sz="2400" dirty="0" smtClean="0"/>
              <a:t>don’t </a:t>
            </a:r>
            <a:r>
              <a:rPr lang="en-US" sz="2400" dirty="0"/>
              <a:t>have a lot of mass! Even though </a:t>
            </a:r>
            <a:r>
              <a:rPr lang="en-US" sz="2400" dirty="0" smtClean="0"/>
              <a:t>there’s </a:t>
            </a:r>
            <a:r>
              <a:rPr lang="en-US" sz="2400" dirty="0"/>
              <a:t>more of them, there </a:t>
            </a:r>
            <a:r>
              <a:rPr lang="en-US" sz="2400" dirty="0" smtClean="0"/>
              <a:t>doesn’t </a:t>
            </a:r>
            <a:r>
              <a:rPr lang="en-US" sz="2400" dirty="0"/>
              <a:t>seem to be </a:t>
            </a:r>
            <a:r>
              <a:rPr lang="en-US" sz="2400" i="1" dirty="0" smtClean="0"/>
              <a:t>that</a:t>
            </a:r>
            <a:r>
              <a:rPr lang="en-US" sz="2400" dirty="0" smtClean="0"/>
              <a:t> </a:t>
            </a:r>
            <a:r>
              <a:rPr lang="en-US" sz="2400" dirty="0"/>
              <a:t>many more!</a:t>
            </a:r>
          </a:p>
          <a:p>
            <a:pPr lvl="1">
              <a:lnSpc>
                <a:spcPct val="90000"/>
              </a:lnSpc>
            </a:pPr>
            <a:r>
              <a:rPr lang="en-US" sz="2400" dirty="0"/>
              <a:t>The very low mass objects would have to be located in a different place than the more massive stars, since the dark matter has to be much more extended to explain the observations!</a:t>
            </a:r>
          </a:p>
        </p:txBody>
      </p:sp>
      <p:pic>
        <p:nvPicPr>
          <p:cNvPr id="11268" name="Picture 4" descr="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36800" y="-919161"/>
            <a:ext cx="4241800" cy="891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6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ja-JP" altLang="en-US"/>
              <a:t>“</a:t>
            </a:r>
            <a:r>
              <a:rPr lang="en-US"/>
              <a:t>Burned out</a:t>
            </a:r>
            <a:r>
              <a:rPr lang="ja-JP" altLang="en-US"/>
              <a:t>”</a:t>
            </a:r>
            <a:r>
              <a:rPr lang="en-US"/>
              <a:t> stars</a:t>
            </a:r>
          </a:p>
        </p:txBody>
      </p:sp>
      <p:sp>
        <p:nvSpPr>
          <p:cNvPr id="12291" name="Rectangle 3"/>
          <p:cNvSpPr>
            <a:spLocks noGrp="1" noChangeArrowheads="1"/>
          </p:cNvSpPr>
          <p:nvPr>
            <p:ph type="body" idx="1"/>
          </p:nvPr>
        </p:nvSpPr>
        <p:spPr/>
        <p:txBody>
          <a:bodyPr/>
          <a:lstStyle/>
          <a:p>
            <a:pPr>
              <a:lnSpc>
                <a:spcPct val="90000"/>
              </a:lnSpc>
            </a:pPr>
            <a:r>
              <a:rPr lang="en-US" sz="2800" dirty="0"/>
              <a:t>When stars end their lives, they can leave behind </a:t>
            </a:r>
            <a:r>
              <a:rPr lang="ja-JP" altLang="en-US" sz="2800" dirty="0"/>
              <a:t>“</a:t>
            </a:r>
            <a:r>
              <a:rPr lang="en-US" sz="2800" dirty="0"/>
              <a:t>embers</a:t>
            </a:r>
            <a:r>
              <a:rPr lang="ja-JP" altLang="en-US" sz="2800" dirty="0"/>
              <a:t>”</a:t>
            </a:r>
            <a:r>
              <a:rPr lang="en-US" sz="2800" dirty="0"/>
              <a:t> which gradually fade out. Maybe there are lots of dead stars that make up the dark matter?</a:t>
            </a:r>
          </a:p>
          <a:p>
            <a:pPr>
              <a:lnSpc>
                <a:spcPct val="90000"/>
              </a:lnSpc>
            </a:pPr>
            <a:r>
              <a:rPr lang="en-US" sz="2800" dirty="0"/>
              <a:t>Problem:</a:t>
            </a:r>
          </a:p>
          <a:p>
            <a:pPr lvl="1">
              <a:lnSpc>
                <a:spcPct val="90000"/>
              </a:lnSpc>
            </a:pPr>
            <a:r>
              <a:rPr lang="en-US" sz="2400" dirty="0"/>
              <a:t>Only stars more massive than the Sun have had enough time to live their lives. These stars </a:t>
            </a:r>
            <a:r>
              <a:rPr lang="en-US" sz="2400" dirty="0" smtClean="0"/>
              <a:t>aren’t </a:t>
            </a:r>
            <a:r>
              <a:rPr lang="en-US" sz="2400" dirty="0"/>
              <a:t>all that common, so it </a:t>
            </a:r>
            <a:r>
              <a:rPr lang="en-US" sz="2400" dirty="0" smtClean="0"/>
              <a:t>doesn’t </a:t>
            </a:r>
            <a:r>
              <a:rPr lang="en-US" sz="2400" dirty="0"/>
              <a:t>seem like </a:t>
            </a:r>
            <a:r>
              <a:rPr lang="en-US" sz="2400" dirty="0" smtClean="0"/>
              <a:t>there’s </a:t>
            </a:r>
            <a:r>
              <a:rPr lang="en-US" sz="2400" dirty="0"/>
              <a:t>enough of them</a:t>
            </a:r>
          </a:p>
          <a:p>
            <a:pPr lvl="1">
              <a:lnSpc>
                <a:spcPct val="90000"/>
              </a:lnSpc>
            </a:pPr>
            <a:r>
              <a:rPr lang="en-US" sz="2400" dirty="0"/>
              <a:t>Again, the dead stars would need to be distributed in space differently than the living stars, hard to imagine how this could be!</a:t>
            </a:r>
          </a:p>
        </p:txBody>
      </p:sp>
    </p:spTree>
    <p:extLst>
      <p:ext uri="{BB962C8B-B14F-4D97-AF65-F5344CB8AC3E}">
        <p14:creationId xmlns:p14="http://schemas.microsoft.com/office/powerpoint/2010/main" val="451627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Black holes</a:t>
            </a:r>
          </a:p>
        </p:txBody>
      </p:sp>
      <p:sp>
        <p:nvSpPr>
          <p:cNvPr id="13315" name="Rectangle 3"/>
          <p:cNvSpPr>
            <a:spLocks noGrp="1" noChangeArrowheads="1"/>
          </p:cNvSpPr>
          <p:nvPr>
            <p:ph type="body" idx="1"/>
          </p:nvPr>
        </p:nvSpPr>
        <p:spPr/>
        <p:txBody>
          <a:bodyPr/>
          <a:lstStyle/>
          <a:p>
            <a:pPr>
              <a:lnSpc>
                <a:spcPct val="90000"/>
              </a:lnSpc>
            </a:pPr>
            <a:r>
              <a:rPr lang="en-US" sz="2400" dirty="0" smtClean="0"/>
              <a:t>Einstein’s </a:t>
            </a:r>
            <a:r>
              <a:rPr lang="en-US" sz="2400" dirty="0"/>
              <a:t>theory of gravity, general relativity, says that light can be affected by gravity</a:t>
            </a:r>
          </a:p>
          <a:p>
            <a:pPr>
              <a:lnSpc>
                <a:spcPct val="90000"/>
              </a:lnSpc>
            </a:pPr>
            <a:r>
              <a:rPr lang="en-US" sz="2400" dirty="0"/>
              <a:t>This leads to the possibility of compact massive objects where gravity at the surface of the object could be strong enough to prevent light from escaping… a black hole! </a:t>
            </a:r>
          </a:p>
          <a:p>
            <a:pPr lvl="1">
              <a:lnSpc>
                <a:spcPct val="90000"/>
              </a:lnSpc>
            </a:pPr>
            <a:r>
              <a:rPr lang="en-US" sz="2400" dirty="0"/>
              <a:t>Key issue for a black hole is the strength of gravity at </a:t>
            </a:r>
            <a:r>
              <a:rPr lang="en-US" sz="2400" dirty="0" smtClean="0"/>
              <a:t>it’s </a:t>
            </a:r>
            <a:r>
              <a:rPr lang="ja-JP" altLang="en-US" sz="2400" dirty="0"/>
              <a:t>“</a:t>
            </a:r>
            <a:r>
              <a:rPr lang="en-US" sz="2400" dirty="0"/>
              <a:t>surface</a:t>
            </a:r>
            <a:r>
              <a:rPr lang="ja-JP" altLang="en-US" sz="2400" dirty="0"/>
              <a:t>”</a:t>
            </a:r>
            <a:endParaRPr lang="en-US" sz="2400" dirty="0"/>
          </a:p>
          <a:p>
            <a:pPr lvl="1">
              <a:lnSpc>
                <a:spcPct val="90000"/>
              </a:lnSpc>
            </a:pPr>
            <a:r>
              <a:rPr lang="en-US" sz="2400" dirty="0"/>
              <a:t>You can get strong gravity by either having a lot of mass or a very small object (or both)</a:t>
            </a:r>
          </a:p>
          <a:p>
            <a:pPr lvl="1">
              <a:lnSpc>
                <a:spcPct val="90000"/>
              </a:lnSpc>
            </a:pPr>
            <a:r>
              <a:rPr lang="en-US" sz="2400" dirty="0"/>
              <a:t>Far away from the black hole, </a:t>
            </a:r>
            <a:r>
              <a:rPr lang="en-US" sz="2400" dirty="0" smtClean="0"/>
              <a:t>it’s </a:t>
            </a:r>
            <a:r>
              <a:rPr lang="en-US" sz="2400" dirty="0"/>
              <a:t>no different than being far away from a normal object that has the same mass </a:t>
            </a:r>
          </a:p>
        </p:txBody>
      </p:sp>
    </p:spTree>
    <p:extLst>
      <p:ext uri="{BB962C8B-B14F-4D97-AF65-F5344CB8AC3E}">
        <p14:creationId xmlns:p14="http://schemas.microsoft.com/office/powerpoint/2010/main" val="3395766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09599" y="1757056"/>
            <a:ext cx="8214879" cy="4331708"/>
          </a:xfrm>
        </p:spPr>
        <p:txBody>
          <a:bodyPr>
            <a:noAutofit/>
          </a:bodyPr>
          <a:lstStyle/>
          <a:p>
            <a:pPr>
              <a:lnSpc>
                <a:spcPct val="90000"/>
              </a:lnSpc>
              <a:buFontTx/>
              <a:buNone/>
            </a:pPr>
            <a:r>
              <a:rPr lang="en-US" sz="2200" dirty="0"/>
              <a:t>Here's some diagrams of a possible solar system: in all three, the </a:t>
            </a:r>
            <a:r>
              <a:rPr lang="en-US" sz="2200" b="1" dirty="0"/>
              <a:t>central object has the same mass</a:t>
            </a:r>
            <a:r>
              <a:rPr lang="en-US" sz="2200" dirty="0"/>
              <a:t>, but it has different sizes: a small star in the left, a bigger star in the middle, and a black hole in the right. Remember: the force of gravity depends on the masses of the objects and the distance between their centers</a:t>
            </a:r>
          </a:p>
          <a:p>
            <a:pPr>
              <a:lnSpc>
                <a:spcPct val="90000"/>
              </a:lnSpc>
              <a:buFontTx/>
              <a:buNone/>
            </a:pPr>
            <a:r>
              <a:rPr lang="en-US" sz="2200" dirty="0"/>
              <a:t>Which planet do you expect to move faster, A or C?</a:t>
            </a:r>
          </a:p>
          <a:p>
            <a:pPr>
              <a:lnSpc>
                <a:spcPct val="90000"/>
              </a:lnSpc>
            </a:pPr>
            <a:endParaRPr lang="en-US" sz="2200" dirty="0"/>
          </a:p>
          <a:p>
            <a:pPr>
              <a:lnSpc>
                <a:spcPct val="90000"/>
              </a:lnSpc>
              <a:buFontTx/>
              <a:buNone/>
            </a:pPr>
            <a:r>
              <a:rPr lang="en-US" sz="2200" dirty="0"/>
              <a:t>  A. Planet A will move faster because the gravitational pull from the star is bigger on planet A</a:t>
            </a:r>
          </a:p>
          <a:p>
            <a:pPr>
              <a:lnSpc>
                <a:spcPct val="90000"/>
              </a:lnSpc>
              <a:buFontTx/>
              <a:buNone/>
            </a:pPr>
            <a:r>
              <a:rPr lang="en-US" sz="2200" dirty="0"/>
              <a:t>  B. Planet C will move faster because the gravitational pull from the star is bigger on planet C</a:t>
            </a:r>
          </a:p>
          <a:p>
            <a:pPr>
              <a:lnSpc>
                <a:spcPct val="90000"/>
              </a:lnSpc>
              <a:buFontTx/>
              <a:buNone/>
            </a:pPr>
            <a:r>
              <a:rPr lang="en-US" sz="2200" dirty="0"/>
              <a:t>  C. Both planets A and C should be moving at the same speed because the gravitational pulls are the same</a:t>
            </a:r>
          </a:p>
          <a:p>
            <a:pPr>
              <a:lnSpc>
                <a:spcPct val="90000"/>
              </a:lnSpc>
              <a:buFontTx/>
              <a:buNone/>
            </a:pPr>
            <a:r>
              <a:rPr lang="en-US" sz="2200" dirty="0"/>
              <a:t>  D. You can't tell from the information given which star will move faster </a:t>
            </a:r>
          </a:p>
        </p:txBody>
      </p:sp>
      <p:pic>
        <p:nvPicPr>
          <p:cNvPr id="7172" name="Picture 4" descr="ma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9081"/>
            <a:ext cx="6680200" cy="157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52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33400" y="2133600"/>
            <a:ext cx="7772400" cy="4114800"/>
          </a:xfrm>
        </p:spPr>
        <p:txBody>
          <a:bodyPr>
            <a:noAutofit/>
          </a:bodyPr>
          <a:lstStyle/>
          <a:p>
            <a:pPr>
              <a:lnSpc>
                <a:spcPct val="90000"/>
              </a:lnSpc>
              <a:buFontTx/>
              <a:buNone/>
            </a:pPr>
            <a:r>
              <a:rPr lang="en-US" sz="2000" dirty="0"/>
              <a:t>Here's some diagrams of a possible solar system: in all three, the central </a:t>
            </a:r>
            <a:r>
              <a:rPr lang="en-US" sz="2000" b="1" dirty="0"/>
              <a:t>object has the same mass</a:t>
            </a:r>
            <a:r>
              <a:rPr lang="en-US" sz="2000" dirty="0"/>
              <a:t>, but it has different sizes: a small star in the left, a bigger star in the middle, and a black hole in the right. Remember: the force of gravity depends on the masses of the objects and the distance between their centers</a:t>
            </a:r>
          </a:p>
          <a:p>
            <a:pPr>
              <a:lnSpc>
                <a:spcPct val="90000"/>
              </a:lnSpc>
              <a:buFontTx/>
              <a:buNone/>
            </a:pPr>
            <a:r>
              <a:rPr lang="en-US" sz="2000" dirty="0"/>
              <a:t>Which planet do you expect to move faster, A or E?</a:t>
            </a:r>
          </a:p>
          <a:p>
            <a:pPr>
              <a:lnSpc>
                <a:spcPct val="90000"/>
              </a:lnSpc>
              <a:buFontTx/>
              <a:buNone/>
            </a:pPr>
            <a:r>
              <a:rPr lang="en-US" sz="2000" dirty="0"/>
              <a:t>   A. Planet A will move faster because the gravitational pull from the star is bigger on planet A</a:t>
            </a:r>
          </a:p>
          <a:p>
            <a:pPr>
              <a:lnSpc>
                <a:spcPct val="90000"/>
              </a:lnSpc>
              <a:buFontTx/>
              <a:buNone/>
            </a:pPr>
            <a:r>
              <a:rPr lang="en-US" sz="2000" dirty="0"/>
              <a:t>   B. Planet E will move faster because the gravitational pull from the star is bigger on planet E</a:t>
            </a:r>
          </a:p>
          <a:p>
            <a:pPr>
              <a:lnSpc>
                <a:spcPct val="90000"/>
              </a:lnSpc>
              <a:buFontTx/>
              <a:buNone/>
            </a:pPr>
            <a:r>
              <a:rPr lang="en-US" sz="2000" dirty="0"/>
              <a:t>   C. Both planets A and E should be moving at the same speed because the gravitational pulls are the same</a:t>
            </a:r>
          </a:p>
          <a:p>
            <a:pPr>
              <a:lnSpc>
                <a:spcPct val="90000"/>
              </a:lnSpc>
              <a:buFontTx/>
              <a:buNone/>
            </a:pPr>
            <a:r>
              <a:rPr lang="en-US" sz="2000" dirty="0"/>
              <a:t>   D. You can't tell from the information given which star will move faster</a:t>
            </a:r>
          </a:p>
          <a:p>
            <a:pPr>
              <a:lnSpc>
                <a:spcPct val="90000"/>
              </a:lnSpc>
              <a:buFontTx/>
              <a:buNone/>
            </a:pPr>
            <a:r>
              <a:rPr lang="en-US" sz="2000" dirty="0"/>
              <a:t>   E. Planet E will get sucked into the black hole! </a:t>
            </a:r>
          </a:p>
        </p:txBody>
      </p:sp>
      <p:pic>
        <p:nvPicPr>
          <p:cNvPr id="8196" name="Picture 4" descr="ma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6680200" cy="157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292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6958"/>
            <a:ext cx="7772400" cy="1143000"/>
          </a:xfrm>
        </p:spPr>
        <p:txBody>
          <a:bodyPr/>
          <a:lstStyle/>
          <a:p>
            <a:r>
              <a:rPr lang="en-US" dirty="0"/>
              <a:t>Black holes (2)</a:t>
            </a:r>
          </a:p>
        </p:txBody>
      </p:sp>
      <p:sp>
        <p:nvSpPr>
          <p:cNvPr id="19459" name="Rectangle 3"/>
          <p:cNvSpPr>
            <a:spLocks noGrp="1" noChangeArrowheads="1"/>
          </p:cNvSpPr>
          <p:nvPr>
            <p:ph type="body" idx="1"/>
          </p:nvPr>
        </p:nvSpPr>
        <p:spPr>
          <a:xfrm>
            <a:off x="609600" y="1040797"/>
            <a:ext cx="7772400" cy="4114800"/>
          </a:xfrm>
        </p:spPr>
        <p:txBody>
          <a:bodyPr>
            <a:noAutofit/>
          </a:bodyPr>
          <a:lstStyle/>
          <a:p>
            <a:pPr>
              <a:lnSpc>
                <a:spcPct val="90000"/>
              </a:lnSpc>
            </a:pPr>
            <a:r>
              <a:rPr lang="en-US" sz="2200" dirty="0"/>
              <a:t>Do black holes even exist for real? </a:t>
            </a:r>
          </a:p>
          <a:p>
            <a:pPr lvl="1">
              <a:lnSpc>
                <a:spcPct val="90000"/>
              </a:lnSpc>
            </a:pPr>
            <a:r>
              <a:rPr lang="en-US" sz="2200" dirty="0"/>
              <a:t>Almost certainly yes!</a:t>
            </a:r>
          </a:p>
          <a:p>
            <a:pPr lvl="1">
              <a:lnSpc>
                <a:spcPct val="90000"/>
              </a:lnSpc>
            </a:pPr>
            <a:r>
              <a:rPr lang="en-US" sz="2200" dirty="0"/>
              <a:t>We see some star orbits where we infer a massive companion, but </a:t>
            </a:r>
            <a:r>
              <a:rPr lang="en-US" sz="2200" dirty="0" smtClean="0"/>
              <a:t>don’t </a:t>
            </a:r>
            <a:r>
              <a:rPr lang="en-US" sz="2200" dirty="0"/>
              <a:t>see anything!</a:t>
            </a:r>
          </a:p>
          <a:p>
            <a:pPr lvl="1">
              <a:lnSpc>
                <a:spcPct val="90000"/>
              </a:lnSpc>
            </a:pPr>
            <a:r>
              <a:rPr lang="en-US" sz="2200" dirty="0"/>
              <a:t>Looking in the center of our galaxy, we see a similar thing</a:t>
            </a:r>
          </a:p>
          <a:p>
            <a:pPr lvl="2">
              <a:lnSpc>
                <a:spcPct val="90000"/>
              </a:lnSpc>
            </a:pPr>
            <a:r>
              <a:rPr lang="en-US" sz="2200" dirty="0">
                <a:hlinkClick r:id="rId3"/>
              </a:rPr>
              <a:t>http://www-xray.ast.cam.ac.uk/xray_introduction/movie2003.gif</a:t>
            </a:r>
            <a:endParaRPr lang="en-US" sz="2200" dirty="0"/>
          </a:p>
          <a:p>
            <a:pPr lvl="2">
              <a:lnSpc>
                <a:spcPct val="90000"/>
              </a:lnSpc>
            </a:pPr>
            <a:r>
              <a:rPr lang="en-US" sz="2200" dirty="0">
                <a:hlinkClick r:id="rId4"/>
              </a:rPr>
              <a:t>http://www.astro.ucla.edu/~ghezgroup/gc/pictures/orbitsMovie.shtml</a:t>
            </a:r>
            <a:endParaRPr lang="en-US" sz="2200" dirty="0"/>
          </a:p>
          <a:p>
            <a:pPr>
              <a:lnSpc>
                <a:spcPct val="90000"/>
              </a:lnSpc>
            </a:pPr>
            <a:r>
              <a:rPr lang="en-US" sz="2200" dirty="0"/>
              <a:t>Could they be the dark matter?</a:t>
            </a:r>
          </a:p>
          <a:p>
            <a:pPr lvl="1">
              <a:lnSpc>
                <a:spcPct val="90000"/>
              </a:lnSpc>
            </a:pPr>
            <a:r>
              <a:rPr lang="en-US" sz="2200" dirty="0"/>
              <a:t>Very unlikely!</a:t>
            </a:r>
          </a:p>
          <a:p>
            <a:pPr lvl="1">
              <a:lnSpc>
                <a:spcPct val="90000"/>
              </a:lnSpc>
            </a:pPr>
            <a:r>
              <a:rPr lang="en-US" sz="2200" dirty="0"/>
              <a:t>Origin of black holes: </a:t>
            </a:r>
          </a:p>
          <a:p>
            <a:pPr lvl="2">
              <a:lnSpc>
                <a:spcPct val="90000"/>
              </a:lnSpc>
            </a:pPr>
            <a:r>
              <a:rPr lang="en-US" sz="2200" dirty="0"/>
              <a:t>death of very massive stars</a:t>
            </a:r>
          </a:p>
          <a:p>
            <a:pPr lvl="2">
              <a:lnSpc>
                <a:spcPct val="90000"/>
              </a:lnSpc>
            </a:pPr>
            <a:r>
              <a:rPr lang="en-US" sz="2200" dirty="0"/>
              <a:t>Centers of galaxies</a:t>
            </a:r>
          </a:p>
          <a:p>
            <a:pPr lvl="1">
              <a:lnSpc>
                <a:spcPct val="90000"/>
              </a:lnSpc>
            </a:pPr>
            <a:r>
              <a:rPr lang="en-US" sz="2200" dirty="0"/>
              <a:t>Neither matches the requirement that dark matter has to exist where stars </a:t>
            </a:r>
            <a:r>
              <a:rPr lang="en-US" sz="2200" dirty="0" smtClean="0"/>
              <a:t>don’t</a:t>
            </a:r>
            <a:r>
              <a:rPr lang="en-US" sz="2200" dirty="0"/>
              <a:t>!</a:t>
            </a:r>
          </a:p>
        </p:txBody>
      </p:sp>
    </p:spTree>
    <p:extLst>
      <p:ext uri="{BB962C8B-B14F-4D97-AF65-F5344CB8AC3E}">
        <p14:creationId xmlns:p14="http://schemas.microsoft.com/office/powerpoint/2010/main" val="2386135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45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45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59">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45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459">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Another kind of matter?</a:t>
            </a:r>
          </a:p>
        </p:txBody>
      </p:sp>
      <p:sp>
        <p:nvSpPr>
          <p:cNvPr id="14339" name="Rectangle 3"/>
          <p:cNvSpPr>
            <a:spLocks noGrp="1" noChangeArrowheads="1"/>
          </p:cNvSpPr>
          <p:nvPr>
            <p:ph type="body" idx="1"/>
          </p:nvPr>
        </p:nvSpPr>
        <p:spPr/>
        <p:txBody>
          <a:bodyPr>
            <a:noAutofit/>
          </a:bodyPr>
          <a:lstStyle/>
          <a:p>
            <a:pPr>
              <a:lnSpc>
                <a:spcPct val="90000"/>
              </a:lnSpc>
            </a:pPr>
            <a:r>
              <a:rPr lang="en-US" sz="2400" dirty="0"/>
              <a:t>Since nothing else seems to work, another suggestion is that dark matter is made up of some new kind of, yet to be discovered, subatomic particle!</a:t>
            </a:r>
          </a:p>
          <a:p>
            <a:pPr lvl="1">
              <a:lnSpc>
                <a:spcPct val="90000"/>
              </a:lnSpc>
            </a:pPr>
            <a:r>
              <a:rPr lang="en-US" sz="2400" dirty="0"/>
              <a:t>Not protons, neutrons, electrons, or even any of the other known subatomic particles (</a:t>
            </a:r>
            <a:r>
              <a:rPr lang="en-US" sz="2400" dirty="0" err="1"/>
              <a:t>muons</a:t>
            </a:r>
            <a:r>
              <a:rPr lang="en-US" sz="2400" dirty="0"/>
              <a:t>, </a:t>
            </a:r>
            <a:r>
              <a:rPr lang="en-US" sz="2400" dirty="0" err="1"/>
              <a:t>kaons</a:t>
            </a:r>
            <a:r>
              <a:rPr lang="en-US" sz="2400" dirty="0"/>
              <a:t>, </a:t>
            </a:r>
            <a:r>
              <a:rPr lang="en-US" sz="2400" dirty="0" err="1"/>
              <a:t>pions</a:t>
            </a:r>
            <a:r>
              <a:rPr lang="en-US" sz="2400" dirty="0"/>
              <a:t>, etc.)</a:t>
            </a:r>
          </a:p>
          <a:p>
            <a:pPr lvl="1">
              <a:lnSpc>
                <a:spcPct val="90000"/>
              </a:lnSpc>
            </a:pPr>
            <a:r>
              <a:rPr lang="en-US" sz="2400" dirty="0"/>
              <a:t>WIMPs: Weakly Interacting Massive Particles</a:t>
            </a:r>
          </a:p>
          <a:p>
            <a:pPr>
              <a:lnSpc>
                <a:spcPct val="90000"/>
              </a:lnSpc>
            </a:pPr>
            <a:r>
              <a:rPr lang="en-US" sz="2400" dirty="0"/>
              <a:t>Observations of relative abundance of different kinds of atoms, in conjunction with Big Bang theory, supports the idea that dark matter has to be made of some other kind of subatomic particle</a:t>
            </a:r>
          </a:p>
          <a:p>
            <a:pPr>
              <a:lnSpc>
                <a:spcPct val="90000"/>
              </a:lnSpc>
            </a:pPr>
            <a:r>
              <a:rPr lang="en-US" sz="2400" dirty="0"/>
              <a:t>People are doing experiments to try to detect this stuff, since </a:t>
            </a:r>
            <a:r>
              <a:rPr lang="en-US" sz="2400" dirty="0" smtClean="0"/>
              <a:t>it’s </a:t>
            </a:r>
            <a:r>
              <a:rPr lang="en-US" sz="2400" dirty="0"/>
              <a:t>expected to be in the Solar System</a:t>
            </a:r>
          </a:p>
          <a:p>
            <a:pPr lvl="1">
              <a:lnSpc>
                <a:spcPct val="90000"/>
              </a:lnSpc>
            </a:pPr>
            <a:r>
              <a:rPr lang="en-US" sz="2400" dirty="0"/>
              <a:t>Problem: it </a:t>
            </a:r>
            <a:r>
              <a:rPr lang="en-US" sz="2400" dirty="0" smtClean="0"/>
              <a:t>doesn’t </a:t>
            </a:r>
            <a:r>
              <a:rPr lang="en-US" sz="2400" dirty="0"/>
              <a:t>interact with stuff, </a:t>
            </a:r>
            <a:r>
              <a:rPr lang="en-US" sz="2400" dirty="0" smtClean="0"/>
              <a:t>that’s </a:t>
            </a:r>
            <a:r>
              <a:rPr lang="en-US" sz="2400" dirty="0"/>
              <a:t>why </a:t>
            </a:r>
            <a:r>
              <a:rPr lang="en-US" sz="2400" dirty="0" smtClean="0"/>
              <a:t>it’s </a:t>
            </a:r>
            <a:r>
              <a:rPr lang="en-US" sz="2400" dirty="0"/>
              <a:t>hard to see in the first place! So </a:t>
            </a:r>
            <a:r>
              <a:rPr lang="en-US" sz="2400" dirty="0" smtClean="0"/>
              <a:t>it’s </a:t>
            </a:r>
            <a:r>
              <a:rPr lang="en-US" sz="2400" dirty="0"/>
              <a:t>hard to detect!</a:t>
            </a:r>
          </a:p>
        </p:txBody>
      </p:sp>
    </p:spTree>
    <p:extLst>
      <p:ext uri="{BB962C8B-B14F-4D97-AF65-F5344CB8AC3E}">
        <p14:creationId xmlns:p14="http://schemas.microsoft.com/office/powerpoint/2010/main" val="999383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85800" y="0"/>
            <a:ext cx="7772400" cy="1143000"/>
          </a:xfrm>
        </p:spPr>
        <p:txBody>
          <a:bodyPr/>
          <a:lstStyle/>
          <a:p>
            <a:pPr eaLnBrk="1" hangingPunct="1"/>
            <a:r>
              <a:rPr lang="en-US">
                <a:latin typeface="Arial" charset="0"/>
                <a:ea typeface="ＭＳ Ｐゴシック" charset="0"/>
                <a:cs typeface="ＭＳ Ｐゴシック" charset="0"/>
              </a:rPr>
              <a:t>Masses from gravity</a:t>
            </a:r>
          </a:p>
        </p:txBody>
      </p:sp>
      <p:sp>
        <p:nvSpPr>
          <p:cNvPr id="12291" name="Rectangle 3"/>
          <p:cNvSpPr>
            <a:spLocks noGrp="1" noChangeArrowheads="1"/>
          </p:cNvSpPr>
          <p:nvPr>
            <p:ph type="body" idx="1"/>
          </p:nvPr>
        </p:nvSpPr>
        <p:spPr>
          <a:xfrm>
            <a:off x="685800" y="1371600"/>
            <a:ext cx="7772400" cy="5029200"/>
          </a:xfrm>
        </p:spPr>
        <p:txBody>
          <a:bodyPr/>
          <a:lstStyle/>
          <a:p>
            <a:pPr eaLnBrk="1" hangingPunct="1">
              <a:lnSpc>
                <a:spcPct val="90000"/>
              </a:lnSpc>
            </a:pPr>
            <a:r>
              <a:rPr lang="en-US" sz="2800" dirty="0">
                <a:latin typeface="Arial" charset="0"/>
                <a:ea typeface="ＭＳ Ｐゴシック" charset="0"/>
                <a:cs typeface="ＭＳ Ｐゴシック" charset="0"/>
              </a:rPr>
              <a:t>Basic idea is simple: objects orbit because of the pull of gravity. </a:t>
            </a:r>
          </a:p>
          <a:p>
            <a:pPr lvl="1" eaLnBrk="1" hangingPunct="1">
              <a:lnSpc>
                <a:spcPct val="90000"/>
              </a:lnSpc>
            </a:pPr>
            <a:r>
              <a:rPr lang="en-US" sz="2400" dirty="0">
                <a:latin typeface="Arial" charset="0"/>
                <a:ea typeface="ＭＳ Ｐゴシック" charset="0"/>
              </a:rPr>
              <a:t>Strength of pull depends on masses of object and distance between them</a:t>
            </a:r>
          </a:p>
          <a:p>
            <a:pPr lvl="1" eaLnBrk="1" hangingPunct="1">
              <a:lnSpc>
                <a:spcPct val="90000"/>
              </a:lnSpc>
            </a:pPr>
            <a:r>
              <a:rPr lang="en-US" sz="2400" dirty="0">
                <a:latin typeface="Arial" charset="0"/>
                <a:ea typeface="ＭＳ Ｐゴシック" charset="0"/>
              </a:rPr>
              <a:t>Stronger pull means objects orbit faster</a:t>
            </a:r>
          </a:p>
          <a:p>
            <a:pPr lvl="1" eaLnBrk="1" hangingPunct="1">
              <a:lnSpc>
                <a:spcPct val="90000"/>
              </a:lnSpc>
            </a:pPr>
            <a:r>
              <a:rPr lang="en-US" sz="2400" dirty="0">
                <a:latin typeface="Arial" charset="0"/>
                <a:ea typeface="ＭＳ Ｐゴシック" charset="0"/>
              </a:rPr>
              <a:t>Observe orbits, measure</a:t>
            </a:r>
          </a:p>
          <a:p>
            <a:pPr lvl="2" eaLnBrk="1" hangingPunct="1">
              <a:lnSpc>
                <a:spcPct val="90000"/>
              </a:lnSpc>
            </a:pPr>
            <a:r>
              <a:rPr lang="en-US" sz="2000" dirty="0">
                <a:latin typeface="Arial" charset="0"/>
                <a:ea typeface="ＭＳ Ｐゴシック" charset="0"/>
              </a:rPr>
              <a:t>Either period of orbit, or speed of orbiting object</a:t>
            </a:r>
          </a:p>
          <a:p>
            <a:pPr lvl="2" eaLnBrk="1" hangingPunct="1">
              <a:lnSpc>
                <a:spcPct val="90000"/>
              </a:lnSpc>
            </a:pPr>
            <a:r>
              <a:rPr lang="en-US" sz="2000" dirty="0">
                <a:latin typeface="Arial" charset="0"/>
                <a:ea typeface="ＭＳ Ｐゴシック" charset="0"/>
              </a:rPr>
              <a:t>Distance between the objects (size of orbit)</a:t>
            </a:r>
          </a:p>
          <a:p>
            <a:pPr lvl="1" eaLnBrk="1" hangingPunct="1">
              <a:lnSpc>
                <a:spcPct val="90000"/>
              </a:lnSpc>
            </a:pPr>
            <a:r>
              <a:rPr lang="en-US" sz="2400" dirty="0">
                <a:latin typeface="Arial" charset="0"/>
                <a:ea typeface="ＭＳ Ｐゴシック" charset="0"/>
              </a:rPr>
              <a:t>Use gravity, determine the mass of the </a:t>
            </a:r>
            <a:r>
              <a:rPr lang="en-US" sz="2400" dirty="0" smtClean="0">
                <a:latin typeface="Arial" charset="0"/>
                <a:ea typeface="ＭＳ Ｐゴシック" charset="0"/>
              </a:rPr>
              <a:t>object!</a:t>
            </a:r>
            <a:endParaRPr lang="en-US" sz="2400" dirty="0">
              <a:latin typeface="Arial" charset="0"/>
              <a:ea typeface="ＭＳ Ｐゴシック" charset="0"/>
            </a:endParaRPr>
          </a:p>
          <a:p>
            <a:pPr eaLnBrk="1" hangingPunct="1">
              <a:lnSpc>
                <a:spcPct val="90000"/>
              </a:lnSpc>
            </a:pPr>
            <a:r>
              <a:rPr lang="en-US" sz="2800" dirty="0">
                <a:latin typeface="Arial" charset="0"/>
                <a:ea typeface="ＭＳ Ｐゴシック" charset="0"/>
                <a:cs typeface="ＭＳ Ｐゴシック" charset="0"/>
              </a:rPr>
              <a:t>Mathematically, Newton</a:t>
            </a:r>
            <a:r>
              <a:rPr lang="ja-JP" altLang="en-US" sz="2800" dirty="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s laws give:  </a:t>
            </a:r>
          </a:p>
          <a:p>
            <a:pPr eaLnBrk="1" hangingPunct="1">
              <a:lnSpc>
                <a:spcPct val="90000"/>
              </a:lnSpc>
              <a:buFontTx/>
              <a:buNone/>
            </a:pPr>
            <a:r>
              <a:rPr lang="en-US" sz="2800" dirty="0">
                <a:latin typeface="Arial" charset="0"/>
                <a:ea typeface="ＭＳ Ｐゴシック" charset="0"/>
                <a:cs typeface="ＭＳ Ｐゴシック" charset="0"/>
              </a:rPr>
              <a:t>          (M</a:t>
            </a:r>
            <a:r>
              <a:rPr lang="en-US" sz="2800" baseline="-25000" dirty="0">
                <a:latin typeface="Arial" charset="0"/>
                <a:ea typeface="ＭＳ Ｐゴシック" charset="0"/>
                <a:cs typeface="ＭＳ Ｐゴシック" charset="0"/>
              </a:rPr>
              <a:t>1</a:t>
            </a:r>
            <a:r>
              <a:rPr lang="en-US" sz="2800" dirty="0">
                <a:latin typeface="Arial" charset="0"/>
                <a:ea typeface="ＭＳ Ｐゴシック" charset="0"/>
                <a:cs typeface="ＭＳ Ｐゴシック" charset="0"/>
              </a:rPr>
              <a:t>+M</a:t>
            </a:r>
            <a:r>
              <a:rPr lang="en-US" sz="2800" baseline="-25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 = K a</a:t>
            </a:r>
            <a:r>
              <a:rPr lang="en-US" sz="2800" baseline="30000" dirty="0">
                <a:latin typeface="Arial" charset="0"/>
                <a:ea typeface="ＭＳ Ｐゴシック" charset="0"/>
                <a:cs typeface="ＭＳ Ｐゴシック" charset="0"/>
              </a:rPr>
              <a:t>3</a:t>
            </a:r>
            <a:r>
              <a:rPr lang="en-US" sz="2800" dirty="0">
                <a:latin typeface="Arial" charset="0"/>
                <a:ea typeface="ＭＳ Ｐゴシック" charset="0"/>
                <a:cs typeface="ＭＳ Ｐゴシック" charset="0"/>
              </a:rPr>
              <a:t> / P</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 </a:t>
            </a:r>
            <a:r>
              <a:rPr lang="en-US" sz="2800" baseline="30000" dirty="0">
                <a:latin typeface="Arial" charset="0"/>
                <a:ea typeface="ＭＳ Ｐゴシック" charset="0"/>
                <a:cs typeface="ＭＳ Ｐゴシック" charset="0"/>
              </a:rPr>
              <a:t> </a:t>
            </a:r>
          </a:p>
          <a:p>
            <a:pPr eaLnBrk="1" hangingPunct="1">
              <a:lnSpc>
                <a:spcPct val="90000"/>
              </a:lnSpc>
              <a:buFontTx/>
              <a:buNone/>
            </a:pPr>
            <a:r>
              <a:rPr lang="en-US" sz="2800" dirty="0">
                <a:latin typeface="Arial" charset="0"/>
                <a:ea typeface="ＭＳ Ｐゴシック" charset="0"/>
                <a:cs typeface="ＭＳ Ｐゴシック" charset="0"/>
              </a:rPr>
              <a:t>which is a generalization of </a:t>
            </a:r>
            <a:r>
              <a:rPr lang="en-US" sz="2800" dirty="0" err="1">
                <a:latin typeface="Arial" charset="0"/>
                <a:ea typeface="ＭＳ Ｐゴシック" charset="0"/>
                <a:cs typeface="ＭＳ Ｐゴシック" charset="0"/>
              </a:rPr>
              <a:t>Kepler</a:t>
            </a:r>
            <a:r>
              <a:rPr lang="ja-JP" altLang="en-US" sz="2800" dirty="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s 3rd law</a:t>
            </a:r>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45956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2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What is dark matter?</a:t>
            </a:r>
          </a:p>
        </p:txBody>
      </p:sp>
      <p:sp>
        <p:nvSpPr>
          <p:cNvPr id="9219" name="Rectangle 3"/>
          <p:cNvSpPr>
            <a:spLocks noGrp="1" noChangeArrowheads="1"/>
          </p:cNvSpPr>
          <p:nvPr>
            <p:ph type="body" idx="1"/>
          </p:nvPr>
        </p:nvSpPr>
        <p:spPr>
          <a:xfrm>
            <a:off x="457200" y="1417638"/>
            <a:ext cx="8229600" cy="4525963"/>
          </a:xfrm>
        </p:spPr>
        <p:txBody>
          <a:bodyPr>
            <a:noAutofit/>
          </a:bodyPr>
          <a:lstStyle/>
          <a:p>
            <a:r>
              <a:rPr lang="en-US" sz="2400" dirty="0"/>
              <a:t>We don't know what the dark matter is, even though we think it dominates the mass of galaxies!</a:t>
            </a:r>
          </a:p>
          <a:p>
            <a:r>
              <a:rPr lang="en-US" sz="2400" dirty="0"/>
              <a:t>Several possibilities</a:t>
            </a:r>
          </a:p>
          <a:p>
            <a:pPr lvl="1"/>
            <a:r>
              <a:rPr lang="en-US" sz="2400" dirty="0"/>
              <a:t>"failed stars", too low mass to shine --&gt; </a:t>
            </a:r>
            <a:r>
              <a:rPr lang="en-US" sz="2400" dirty="0">
                <a:solidFill>
                  <a:srgbClr val="FF0000"/>
                </a:solidFill>
              </a:rPr>
              <a:t>UNLIKELY</a:t>
            </a:r>
          </a:p>
          <a:p>
            <a:pPr lvl="1"/>
            <a:r>
              <a:rPr lang="en-US" sz="2400" dirty="0"/>
              <a:t>dead stars", faded stars that no longer shine --&gt; </a:t>
            </a:r>
            <a:r>
              <a:rPr lang="en-US" sz="2400" dirty="0">
                <a:solidFill>
                  <a:srgbClr val="FF0000"/>
                </a:solidFill>
              </a:rPr>
              <a:t>UNLIKELY</a:t>
            </a:r>
          </a:p>
          <a:p>
            <a:pPr lvl="1"/>
            <a:r>
              <a:rPr lang="en-US" sz="2400" dirty="0"/>
              <a:t>Black holes --&gt; </a:t>
            </a:r>
            <a:r>
              <a:rPr lang="en-US" sz="2400" dirty="0">
                <a:solidFill>
                  <a:srgbClr val="FF0000"/>
                </a:solidFill>
              </a:rPr>
              <a:t>UNLIKELY</a:t>
            </a:r>
          </a:p>
          <a:p>
            <a:pPr lvl="1"/>
            <a:r>
              <a:rPr lang="en-US" sz="2400" dirty="0"/>
              <a:t>Some new sort of undiscovered matter --&gt; </a:t>
            </a:r>
            <a:r>
              <a:rPr lang="en-US" sz="2400" dirty="0">
                <a:solidFill>
                  <a:srgbClr val="00FF00"/>
                </a:solidFill>
              </a:rPr>
              <a:t>MOST LIKELY!</a:t>
            </a:r>
          </a:p>
          <a:p>
            <a:r>
              <a:rPr lang="en-US" sz="2400" dirty="0"/>
              <a:t>Clearly, we have a lot to learn! But this is a mystery that may be resolved relatively soon!</a:t>
            </a:r>
          </a:p>
          <a:p>
            <a:r>
              <a:rPr lang="en-US" sz="2400" dirty="0"/>
              <a:t>Note that dark matter is not the same thing as dark energy, which we previously noted when talking about the expansion of the Universe, causing this expansion to accelerate with time</a:t>
            </a:r>
          </a:p>
        </p:txBody>
      </p:sp>
    </p:spTree>
    <p:extLst>
      <p:ext uri="{BB962C8B-B14F-4D97-AF65-F5344CB8AC3E}">
        <p14:creationId xmlns:p14="http://schemas.microsoft.com/office/powerpoint/2010/main" val="4202727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Example: masses of planets</a:t>
            </a:r>
          </a:p>
        </p:txBody>
      </p:sp>
      <p:sp>
        <p:nvSpPr>
          <p:cNvPr id="13315" name="Rectangle 3"/>
          <p:cNvSpPr>
            <a:spLocks noGrp="1" noChangeArrowheads="1"/>
          </p:cNvSpPr>
          <p:nvPr>
            <p:ph type="body" idx="1"/>
          </p:nvPr>
        </p:nvSpPr>
        <p:spPr>
          <a:xfrm>
            <a:off x="685800" y="1981200"/>
            <a:ext cx="8077200" cy="4114800"/>
          </a:xfrm>
        </p:spPr>
        <p:txBody>
          <a:bodyPr>
            <a:normAutofit lnSpcReduction="10000"/>
          </a:bodyPr>
          <a:lstStyle/>
          <a:p>
            <a:pPr eaLnBrk="1" hangingPunct="1">
              <a:lnSpc>
                <a:spcPct val="90000"/>
              </a:lnSpc>
            </a:pPr>
            <a:r>
              <a:rPr lang="en-US" dirty="0">
                <a:latin typeface="Arial" charset="0"/>
                <a:ea typeface="ＭＳ Ｐゴシック" charset="0"/>
                <a:cs typeface="ＭＳ Ｐゴシック" charset="0"/>
              </a:rPr>
              <a:t>To measure masses of planets, look for objects that go around them ….. moons!</a:t>
            </a:r>
          </a:p>
          <a:p>
            <a:pPr eaLnBrk="1" hangingPunct="1">
              <a:lnSpc>
                <a:spcPct val="90000"/>
              </a:lnSpc>
            </a:pPr>
            <a:r>
              <a:rPr lang="en-US" dirty="0">
                <a:latin typeface="Arial" charset="0"/>
                <a:ea typeface="ＭＳ Ｐゴシック" charset="0"/>
                <a:cs typeface="ＭＳ Ｐゴシック" charset="0"/>
              </a:rPr>
              <a:t>Measure how long it takes to go around and distance between moon and planet</a:t>
            </a:r>
          </a:p>
          <a:p>
            <a:pPr eaLnBrk="1" hangingPunct="1">
              <a:lnSpc>
                <a:spcPct val="90000"/>
              </a:lnSpc>
            </a:pPr>
            <a:r>
              <a:rPr lang="en-US" dirty="0">
                <a:latin typeface="Arial" charset="0"/>
                <a:ea typeface="ＭＳ Ｐゴシック" charset="0"/>
                <a:cs typeface="ＭＳ Ｐゴシック" charset="0"/>
              </a:rPr>
              <a:t>Use understanding of gravity to determine how much mass the planet must have to cause it to orbit at the observed speed</a:t>
            </a:r>
            <a:r>
              <a:rPr lang="en-US" dirty="0" smtClean="0">
                <a:latin typeface="Arial" charset="0"/>
                <a:ea typeface="ＭＳ Ｐゴシック" charset="0"/>
                <a:cs typeface="ＭＳ Ｐゴシック" charset="0"/>
              </a:rPr>
              <a:t>!</a:t>
            </a:r>
          </a:p>
          <a:p>
            <a:pPr eaLnBrk="1" hangingPunct="1">
              <a:lnSpc>
                <a:spcPct val="90000"/>
              </a:lnSpc>
            </a:pPr>
            <a:r>
              <a:rPr lang="en-US" dirty="0" smtClean="0">
                <a:latin typeface="Arial" charset="0"/>
                <a:ea typeface="ＭＳ Ｐゴシック" charset="0"/>
                <a:cs typeface="ＭＳ Ｐゴシック" charset="0"/>
              </a:rPr>
              <a:t>Example: Moons of Jupiter</a:t>
            </a:r>
          </a:p>
          <a:p>
            <a:pPr marL="0" indent="0" eaLnBrk="1" hangingPunct="1">
              <a:lnSpc>
                <a:spcPct val="90000"/>
              </a:lnSpc>
              <a:buNone/>
            </a:pPr>
            <a:r>
              <a:rPr lang="en-US" sz="2000" dirty="0">
                <a:latin typeface="Arial" charset="0"/>
                <a:ea typeface="ＭＳ Ｐゴシック" charset="0"/>
                <a:cs typeface="ＭＳ Ｐゴシック" charset="0"/>
                <a:hlinkClick r:id="rId3"/>
              </a:rPr>
              <a:t>http://</a:t>
            </a:r>
            <a:r>
              <a:rPr lang="en-US" sz="2000" dirty="0" err="1">
                <a:latin typeface="Arial" charset="0"/>
                <a:ea typeface="ＭＳ Ｐゴシック" charset="0"/>
                <a:cs typeface="ＭＳ Ｐゴシック" charset="0"/>
                <a:hlinkClick r:id="rId3"/>
              </a:rPr>
              <a:t>www.skyandtelescope.com</a:t>
            </a:r>
            <a:r>
              <a:rPr lang="en-US" sz="2000" dirty="0">
                <a:latin typeface="Arial" charset="0"/>
                <a:ea typeface="ＭＳ Ｐゴシック" charset="0"/>
                <a:cs typeface="ＭＳ Ｐゴシック" charset="0"/>
                <a:hlinkClick r:id="rId3"/>
              </a:rPr>
              <a:t>/observing/objects/</a:t>
            </a:r>
            <a:r>
              <a:rPr lang="en-US" sz="2000" dirty="0" err="1">
                <a:latin typeface="Arial" charset="0"/>
                <a:ea typeface="ＭＳ Ｐゴシック" charset="0"/>
                <a:cs typeface="ＭＳ Ｐゴシック" charset="0"/>
                <a:hlinkClick r:id="rId3"/>
              </a:rPr>
              <a:t>javascript</a:t>
            </a:r>
            <a:r>
              <a:rPr lang="en-US" sz="2000" dirty="0">
                <a:latin typeface="Arial" charset="0"/>
                <a:ea typeface="ＭＳ Ｐゴシック" charset="0"/>
                <a:cs typeface="ＭＳ Ｐゴシック" charset="0"/>
                <a:hlinkClick r:id="rId3"/>
              </a:rPr>
              <a:t>/</a:t>
            </a:r>
            <a:r>
              <a:rPr lang="en-US" sz="2000" dirty="0" err="1">
                <a:latin typeface="Arial" charset="0"/>
                <a:ea typeface="ＭＳ Ｐゴシック" charset="0"/>
                <a:cs typeface="ＭＳ Ｐゴシック" charset="0"/>
                <a:hlinkClick r:id="rId3"/>
              </a:rPr>
              <a:t>jupiter</a:t>
            </a:r>
            <a:r>
              <a:rPr lang="en-US" sz="2000" dirty="0">
                <a:latin typeface="Arial" charset="0"/>
                <a:ea typeface="ＭＳ Ｐゴシック" charset="0"/>
                <a:cs typeface="ＭＳ Ｐゴシック" charset="0"/>
                <a:hlinkClick r:id="rId3"/>
              </a:rPr>
              <a:t>#</a:t>
            </a:r>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23914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Results: masses of planets</a:t>
            </a:r>
          </a:p>
        </p:txBody>
      </p:sp>
      <p:sp>
        <p:nvSpPr>
          <p:cNvPr id="62466" name="Rectangle 3"/>
          <p:cNvSpPr>
            <a:spLocks noGrp="1" noChangeArrowheads="1"/>
          </p:cNvSpPr>
          <p:nvPr>
            <p:ph type="body" idx="1"/>
          </p:nvPr>
        </p:nvSpPr>
        <p:spPr>
          <a:xfrm>
            <a:off x="0" y="1752600"/>
            <a:ext cx="4343400" cy="4343400"/>
          </a:xfrm>
        </p:spPr>
        <p:txBody>
          <a:bodyPr/>
          <a:lstStyle/>
          <a:p>
            <a:pPr eaLnBrk="1" hangingPunct="1">
              <a:lnSpc>
                <a:spcPct val="90000"/>
              </a:lnSpc>
            </a:pPr>
            <a:r>
              <a:rPr lang="en-US" sz="2400" dirty="0">
                <a:latin typeface="Arial" charset="0"/>
                <a:ea typeface="ＭＳ Ｐゴシック" charset="0"/>
                <a:cs typeface="ＭＳ Ｐゴシック" charset="0"/>
              </a:rPr>
              <a:t>Look at orbits of moons to measure planetary masses</a:t>
            </a:r>
          </a:p>
          <a:p>
            <a:pPr lvl="1" eaLnBrk="1" hangingPunct="1">
              <a:lnSpc>
                <a:spcPct val="90000"/>
              </a:lnSpc>
            </a:pPr>
            <a:r>
              <a:rPr lang="en-US" sz="2400" dirty="0">
                <a:latin typeface="Arial" charset="0"/>
                <a:ea typeface="ＭＳ Ｐゴシック" charset="0"/>
              </a:rPr>
              <a:t>Mercury and Venus </a:t>
            </a:r>
            <a:r>
              <a:rPr lang="en-US" sz="2400" dirty="0" smtClean="0">
                <a:latin typeface="Arial" charset="0"/>
                <a:ea typeface="ＭＳ Ｐゴシック" charset="0"/>
              </a:rPr>
              <a:t>don’</a:t>
            </a:r>
            <a:r>
              <a:rPr lang="en-US" altLang="ja-JP" sz="2400" dirty="0" smtClean="0">
                <a:latin typeface="Arial" charset="0"/>
                <a:ea typeface="ＭＳ Ｐゴシック" charset="0"/>
              </a:rPr>
              <a:t>t </a:t>
            </a:r>
            <a:r>
              <a:rPr lang="en-US" altLang="ja-JP" sz="2400" dirty="0">
                <a:latin typeface="Arial" charset="0"/>
                <a:ea typeface="ＭＳ Ｐゴシック" charset="0"/>
              </a:rPr>
              <a:t>have moons! ---&gt; Use artificial satellites</a:t>
            </a:r>
          </a:p>
          <a:p>
            <a:pPr lvl="1" eaLnBrk="1" hangingPunct="1">
              <a:lnSpc>
                <a:spcPct val="90000"/>
              </a:lnSpc>
            </a:pPr>
            <a:r>
              <a:rPr lang="en-US" sz="2400" dirty="0">
                <a:latin typeface="Arial" charset="0"/>
                <a:ea typeface="ＭＳ Ｐゴシック" charset="0"/>
              </a:rPr>
              <a:t>Discovery of a moon can be very useful!</a:t>
            </a:r>
          </a:p>
          <a:p>
            <a:pPr eaLnBrk="1" hangingPunct="1">
              <a:lnSpc>
                <a:spcPct val="90000"/>
              </a:lnSpc>
            </a:pPr>
            <a:r>
              <a:rPr lang="en-US" sz="2400" dirty="0">
                <a:latin typeface="Arial" charset="0"/>
                <a:ea typeface="ＭＳ Ｐゴシック" charset="0"/>
                <a:cs typeface="ＭＳ Ｐゴシック" charset="0"/>
              </a:rPr>
              <a:t>Review: inner planets have a lot less mass than outer planets ---- and different composition too!</a:t>
            </a:r>
            <a:r>
              <a:rPr lang="en-US" sz="2800" dirty="0">
                <a:latin typeface="Arial" charset="0"/>
                <a:ea typeface="ＭＳ Ｐゴシック" charset="0"/>
                <a:cs typeface="ＭＳ Ｐゴシック" charset="0"/>
              </a:rPr>
              <a:t> 	</a:t>
            </a:r>
          </a:p>
        </p:txBody>
      </p:sp>
      <p:graphicFrame>
        <p:nvGraphicFramePr>
          <p:cNvPr id="15415" name="Group 55"/>
          <p:cNvGraphicFramePr>
            <a:graphicFrameLocks noGrp="1"/>
          </p:cNvGraphicFramePr>
          <p:nvPr>
            <p:extLst>
              <p:ext uri="{D42A27DB-BD31-4B8C-83A1-F6EECF244321}">
                <p14:modId xmlns:p14="http://schemas.microsoft.com/office/powerpoint/2010/main" val="306018178"/>
              </p:ext>
            </p:extLst>
          </p:nvPr>
        </p:nvGraphicFramePr>
        <p:xfrm>
          <a:off x="4572000" y="1524000"/>
          <a:ext cx="4267200" cy="4937640"/>
        </p:xfrm>
        <a:graphic>
          <a:graphicData uri="http://schemas.openxmlformats.org/drawingml/2006/table">
            <a:tbl>
              <a:tblPr/>
              <a:tblGrid>
                <a:gridCol w="1784350"/>
                <a:gridCol w="2482850"/>
              </a:tblGrid>
              <a:tr h="822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Planet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Mass </a:t>
                      </a: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(Units: earth </a:t>
                      </a: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masses)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Mercury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0.06</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Venus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0.82</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Earth</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Mars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0.11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Jupiter</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318</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Saturn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95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Uranus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14.5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Neptune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17.1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ＭＳ Ｐゴシック" charset="0"/>
                        </a:rPr>
                        <a:t>Pluto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0.003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50475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Example: masses of stars</a:t>
            </a:r>
          </a:p>
        </p:txBody>
      </p:sp>
      <p:sp>
        <p:nvSpPr>
          <p:cNvPr id="14339" name="Rectangle 3"/>
          <p:cNvSpPr>
            <a:spLocks noGrp="1" noChangeArrowheads="1"/>
          </p:cNvSpPr>
          <p:nvPr>
            <p:ph type="body" idx="1"/>
          </p:nvPr>
        </p:nvSpPr>
        <p:spPr/>
        <p:txBody>
          <a:bodyPr/>
          <a:lstStyle/>
          <a:p>
            <a:pPr eaLnBrk="1" hangingPunct="1"/>
            <a:r>
              <a:rPr lang="en-US" sz="2800">
                <a:latin typeface="Arial" charset="0"/>
                <a:ea typeface="ＭＳ Ｐゴシック" charset="0"/>
                <a:cs typeface="ＭＳ Ｐゴシック" charset="0"/>
              </a:rPr>
              <a:t>Measure masses of stars by looking for objects that orbit around them</a:t>
            </a:r>
          </a:p>
          <a:p>
            <a:pPr lvl="1" eaLnBrk="1" hangingPunct="1"/>
            <a:r>
              <a:rPr lang="en-US" sz="2400">
                <a:latin typeface="Arial" charset="0"/>
                <a:ea typeface="ＭＳ Ｐゴシック" charset="0"/>
              </a:rPr>
              <a:t>Planets?  Actually, very hard to directly see planets around other stars!</a:t>
            </a:r>
          </a:p>
          <a:p>
            <a:pPr eaLnBrk="1" hangingPunct="1"/>
            <a:r>
              <a:rPr lang="en-US" sz="2800">
                <a:latin typeface="Arial" charset="0"/>
                <a:ea typeface="ＭＳ Ｐゴシック" charset="0"/>
                <a:cs typeface="ＭＳ Ｐゴシック" charset="0"/>
              </a:rPr>
              <a:t>Binary stars are useful, but a bit more complicated, since both stars may have comparable mass, so they orbit each other</a:t>
            </a:r>
          </a:p>
          <a:p>
            <a:pPr eaLnBrk="1" hangingPunct="1"/>
            <a:r>
              <a:rPr lang="en-US" sz="2800">
                <a:latin typeface="Arial" charset="0"/>
                <a:ea typeface="ＭＳ Ｐゴシック" charset="0"/>
                <a:cs typeface="ＭＳ Ｐゴシック" charset="0"/>
              </a:rPr>
              <a:t>If you can observe sizes of both orbits, you can get both masses from Newton</a:t>
            </a:r>
            <a:r>
              <a:rPr lang="ja-JP" altLang="en-US" sz="2800">
                <a:latin typeface="Arial" charset="0"/>
                <a:ea typeface="ＭＳ Ｐゴシック" charset="0"/>
                <a:cs typeface="ＭＳ Ｐゴシック" charset="0"/>
              </a:rPr>
              <a:t>’</a:t>
            </a:r>
            <a:r>
              <a:rPr lang="en-US" altLang="ja-JP" sz="2800">
                <a:latin typeface="Arial" charset="0"/>
                <a:ea typeface="ＭＳ Ｐゴシック" charset="0"/>
                <a:cs typeface="ＭＳ Ｐゴシック" charset="0"/>
              </a:rPr>
              <a:t>s laws!</a:t>
            </a:r>
            <a:endParaRPr lang="en-US" sz="2800">
              <a:latin typeface="Arial" charset="0"/>
              <a:ea typeface="ＭＳ Ｐゴシック" charset="0"/>
              <a:cs typeface="ＭＳ Ｐゴシック" charset="0"/>
            </a:endParaRPr>
          </a:p>
        </p:txBody>
      </p:sp>
    </p:spTree>
    <p:extLst>
      <p:ext uri="{BB962C8B-B14F-4D97-AF65-F5344CB8AC3E}">
        <p14:creationId xmlns:p14="http://schemas.microsoft.com/office/powerpoint/2010/main" val="3145941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Orbit simulator</a:t>
            </a:r>
          </a:p>
        </p:txBody>
      </p:sp>
      <p:sp>
        <p:nvSpPr>
          <p:cNvPr id="66562"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See orbit simulator by </a:t>
            </a:r>
            <a:r>
              <a:rPr lang="en-US" dirty="0" err="1">
                <a:latin typeface="Arial" charset="0"/>
                <a:ea typeface="ＭＳ Ｐゴシック" charset="0"/>
                <a:cs typeface="ＭＳ Ｐゴシック" charset="0"/>
              </a:rPr>
              <a:t>PhET</a:t>
            </a:r>
            <a:r>
              <a:rPr lang="en-US" dirty="0">
                <a:latin typeface="Arial" charset="0"/>
                <a:ea typeface="ＭＳ Ｐゴシック" charset="0"/>
                <a:cs typeface="ＭＳ Ｐゴシック" charset="0"/>
              </a:rPr>
              <a:t> Interactive Solutions, University of Colorado</a:t>
            </a:r>
          </a:p>
          <a:p>
            <a:pPr eaLnBrk="1" hangingPunct="1"/>
            <a:endParaRPr lang="en-US" dirty="0">
              <a:latin typeface="Arial" charset="0"/>
              <a:ea typeface="ＭＳ Ｐゴシック" charset="0"/>
              <a:cs typeface="ＭＳ Ｐゴシック" charset="0"/>
            </a:endParaRPr>
          </a:p>
          <a:p>
            <a:pPr eaLnBrk="1" hangingPunct="1">
              <a:buFontTx/>
              <a:buNone/>
            </a:pPr>
            <a:r>
              <a:rPr lang="en-US" dirty="0">
                <a:latin typeface="Arial" charset="0"/>
                <a:ea typeface="ＭＳ Ｐゴシック" charset="0"/>
                <a:cs typeface="ＭＳ Ｐゴシック" charset="0"/>
                <a:hlinkClick r:id="rId3"/>
              </a:rPr>
              <a:t>http://phet.colorado.edu/sims/my-solar-system/my-solar-system_en.html</a:t>
            </a:r>
            <a:endParaRPr lang="en-US" dirty="0">
              <a:latin typeface="Arial" charset="0"/>
              <a:ea typeface="ＭＳ Ｐゴシック" charset="0"/>
              <a:cs typeface="ＭＳ Ｐゴシック" charset="0"/>
            </a:endParaRPr>
          </a:p>
          <a:p>
            <a:pPr eaLnBrk="1" hangingPunct="1">
              <a:buFontTx/>
              <a:buNone/>
            </a:pPr>
            <a:endParaRPr lang="en-US" dirty="0">
              <a:latin typeface="Arial" charset="0"/>
              <a:ea typeface="ＭＳ Ｐゴシック" charset="0"/>
              <a:cs typeface="ＭＳ Ｐゴシック" charset="0"/>
            </a:endParaRPr>
          </a:p>
          <a:p>
            <a:pPr eaLnBrk="1" hangingPunct="1">
              <a:buFontTx/>
              <a:buNone/>
            </a:pP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(In simulator,  </a:t>
            </a:r>
            <a:r>
              <a:rPr lang="en-US" dirty="0">
                <a:latin typeface="Arial" charset="0"/>
                <a:ea typeface="ＭＳ Ｐゴシック" charset="0"/>
                <a:cs typeface="ＭＳ Ｐゴシック" charset="0"/>
              </a:rPr>
              <a:t>M</a:t>
            </a:r>
            <a:r>
              <a:rPr lang="en-US" baseline="-25000" dirty="0">
                <a:latin typeface="Arial" charset="0"/>
                <a:ea typeface="ＭＳ Ｐゴシック" charset="0"/>
                <a:cs typeface="ＭＳ Ｐゴシック" charset="0"/>
              </a:rPr>
              <a:t>1</a:t>
            </a:r>
            <a:r>
              <a:rPr lang="en-US" dirty="0">
                <a:latin typeface="Arial" charset="0"/>
                <a:ea typeface="ＭＳ Ｐゴシック" charset="0"/>
                <a:cs typeface="ＭＳ Ｐゴシック" charset="0"/>
              </a:rPr>
              <a:t>+M</a:t>
            </a:r>
            <a:r>
              <a:rPr lang="en-US" baseline="-25000" dirty="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0048 </a:t>
            </a:r>
            <a:r>
              <a:rPr lang="en-US" dirty="0">
                <a:latin typeface="Arial" charset="0"/>
                <a:ea typeface="ＭＳ Ｐゴシック" charset="0"/>
                <a:cs typeface="ＭＳ Ｐゴシック" charset="0"/>
              </a:rPr>
              <a:t>P</a:t>
            </a:r>
            <a:r>
              <a:rPr lang="en-US" baseline="30000" dirty="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a</a:t>
            </a:r>
            <a:r>
              <a:rPr lang="en-US" baseline="30000" dirty="0" smtClean="0">
                <a:latin typeface="Arial" charset="0"/>
                <a:ea typeface="ＭＳ Ｐゴシック" charset="0"/>
                <a:cs typeface="ＭＳ Ｐゴシック" charset="0"/>
              </a:rPr>
              <a:t>3)</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37832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Result: Masses of stars</a:t>
            </a:r>
          </a:p>
        </p:txBody>
      </p:sp>
      <p:sp>
        <p:nvSpPr>
          <p:cNvPr id="16387" name="Rectangle 3"/>
          <p:cNvSpPr>
            <a:spLocks noGrp="1" noChangeArrowheads="1"/>
          </p:cNvSpPr>
          <p:nvPr>
            <p:ph type="body" idx="1"/>
          </p:nvPr>
        </p:nvSpPr>
        <p:spPr/>
        <p:txBody>
          <a:bodyPr/>
          <a:lstStyle/>
          <a:p>
            <a:pPr eaLnBrk="1" hangingPunct="1">
              <a:lnSpc>
                <a:spcPct val="90000"/>
              </a:lnSpc>
            </a:pPr>
            <a:r>
              <a:rPr lang="en-US" sz="2800" dirty="0">
                <a:latin typeface="Arial" charset="0"/>
                <a:ea typeface="ＭＳ Ｐゴシック" charset="0"/>
                <a:cs typeface="ＭＳ Ｐゴシック" charset="0"/>
              </a:rPr>
              <a:t>Stars come in a range of masses!</a:t>
            </a:r>
          </a:p>
          <a:p>
            <a:pPr eaLnBrk="1" hangingPunct="1">
              <a:lnSpc>
                <a:spcPct val="90000"/>
              </a:lnSpc>
            </a:pPr>
            <a:r>
              <a:rPr lang="en-US" sz="2800" dirty="0">
                <a:latin typeface="Arial" charset="0"/>
                <a:ea typeface="ＭＳ Ｐゴシック" charset="0"/>
                <a:cs typeface="ＭＳ Ｐゴシック" charset="0"/>
              </a:rPr>
              <a:t>Most massive stars about 100 times the mass of the Sun</a:t>
            </a:r>
          </a:p>
          <a:p>
            <a:pPr eaLnBrk="1" hangingPunct="1">
              <a:lnSpc>
                <a:spcPct val="90000"/>
              </a:lnSpc>
            </a:pPr>
            <a:r>
              <a:rPr lang="en-US" sz="2800" dirty="0">
                <a:latin typeface="Arial" charset="0"/>
                <a:ea typeface="ＭＳ Ｐゴシック" charset="0"/>
                <a:cs typeface="ＭＳ Ｐゴシック" charset="0"/>
              </a:rPr>
              <a:t>Least massive stars about 1/10th the mass of the Sun</a:t>
            </a:r>
          </a:p>
          <a:p>
            <a:pPr eaLnBrk="1" hangingPunct="1">
              <a:lnSpc>
                <a:spcPct val="90000"/>
              </a:lnSpc>
            </a:pPr>
            <a:r>
              <a:rPr lang="en-US" sz="2800" dirty="0">
                <a:latin typeface="Arial" charset="0"/>
                <a:ea typeface="ＭＳ Ｐゴシック" charset="0"/>
                <a:cs typeface="ＭＳ Ｐゴシック" charset="0"/>
              </a:rPr>
              <a:t>Sun is in the middle of the range, but there are lots more low mass stars than high mass stars</a:t>
            </a:r>
          </a:p>
          <a:p>
            <a:pPr eaLnBrk="1" hangingPunct="1">
              <a:lnSpc>
                <a:spcPct val="90000"/>
              </a:lnSpc>
            </a:pPr>
            <a:r>
              <a:rPr lang="en-US" sz="2800" dirty="0" smtClean="0">
                <a:latin typeface="Arial" charset="0"/>
                <a:ea typeface="ＭＳ Ｐゴシック" charset="0"/>
                <a:cs typeface="ＭＳ Ｐゴシック" charset="0"/>
              </a:rPr>
              <a:t>Open question</a:t>
            </a:r>
            <a:r>
              <a:rPr lang="en-US" sz="2800" dirty="0">
                <a:latin typeface="Arial" charset="0"/>
                <a:ea typeface="ＭＳ Ｐゴシック" charset="0"/>
                <a:cs typeface="ＭＳ Ｐゴシック" charset="0"/>
              </a:rPr>
              <a:t>: what determines allowable masses of stars and relative numbers at each mass?</a:t>
            </a:r>
          </a:p>
        </p:txBody>
      </p:sp>
    </p:spTree>
    <p:extLst>
      <p:ext uri="{BB962C8B-B14F-4D97-AF65-F5344CB8AC3E}">
        <p14:creationId xmlns:p14="http://schemas.microsoft.com/office/powerpoint/2010/main" val="830251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Multiple orbiting objects</a:t>
            </a:r>
          </a:p>
        </p:txBody>
      </p:sp>
      <p:sp>
        <p:nvSpPr>
          <p:cNvPr id="15363" name="Rectangle 3"/>
          <p:cNvSpPr>
            <a:spLocks noGrp="1" noChangeArrowheads="1"/>
          </p:cNvSpPr>
          <p:nvPr>
            <p:ph type="body" idx="1"/>
          </p:nvPr>
        </p:nvSpPr>
        <p:spPr/>
        <p:txBody>
          <a:bodyPr/>
          <a:lstStyle/>
          <a:p>
            <a:r>
              <a:rPr lang="en-US" sz="2800"/>
              <a:t>What happens if you have multiple objects that are orbiting, like many planets around a star, or many stars around a galaxy?</a:t>
            </a:r>
          </a:p>
          <a:p>
            <a:r>
              <a:rPr lang="en-US" sz="2800"/>
              <a:t>If the mass of the central object is much larger than the mass of the orbiting objects, each one orbits independently, without being affected by the others </a:t>
            </a:r>
          </a:p>
          <a:p>
            <a:pPr lvl="1"/>
            <a:r>
              <a:rPr lang="en-US" sz="2400"/>
              <a:t>In detail, the orbits can be very slightly affected by the others: this is how Neptune was discovered!</a:t>
            </a:r>
          </a:p>
        </p:txBody>
      </p:sp>
    </p:spTree>
    <p:extLst>
      <p:ext uri="{BB962C8B-B14F-4D97-AF65-F5344CB8AC3E}">
        <p14:creationId xmlns:p14="http://schemas.microsoft.com/office/powerpoint/2010/main" val="643831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3903</TotalTime>
  <Words>3126</Words>
  <Application>Microsoft Macintosh PowerPoint</Application>
  <PresentationFormat>On-screen Show (4:3)</PresentationFormat>
  <Paragraphs>243</Paragraphs>
  <Slides>30</Slides>
  <Notes>29</Notes>
  <HiddenSlides>10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1_Blank Presentation</vt:lpstr>
      <vt:lpstr>Orbits and Masses of astronomical objects</vt:lpstr>
      <vt:lpstr>Recap</vt:lpstr>
      <vt:lpstr>Masses from gravity</vt:lpstr>
      <vt:lpstr>Example: masses of planets</vt:lpstr>
      <vt:lpstr>Results: masses of planets</vt:lpstr>
      <vt:lpstr>Example: masses of stars</vt:lpstr>
      <vt:lpstr>Orbit simulator</vt:lpstr>
      <vt:lpstr>Result: Masses of stars</vt:lpstr>
      <vt:lpstr>Multiple orbiting objects</vt:lpstr>
      <vt:lpstr>PowerPoint Presentation</vt:lpstr>
      <vt:lpstr>PowerPoint Presentation</vt:lpstr>
      <vt:lpstr>PowerPoint Presentation</vt:lpstr>
      <vt:lpstr>Measuring masses of galaxies</vt:lpstr>
      <vt:lpstr>PowerPoint Presentation</vt:lpstr>
      <vt:lpstr>Measuring masses of galaxies</vt:lpstr>
      <vt:lpstr>PowerPoint Presentation</vt:lpstr>
      <vt:lpstr>What’s going on?</vt:lpstr>
      <vt:lpstr>PowerPoint Presentation</vt:lpstr>
      <vt:lpstr>PowerPoint Presentation</vt:lpstr>
      <vt:lpstr>PowerPoint Presentation</vt:lpstr>
      <vt:lpstr>Other evidence for dark matter</vt:lpstr>
      <vt:lpstr>What is dark matter?</vt:lpstr>
      <vt:lpstr>“Failed” stars or planets</vt:lpstr>
      <vt:lpstr>“Burned out” stars</vt:lpstr>
      <vt:lpstr>Black holes</vt:lpstr>
      <vt:lpstr>PowerPoint Presentation</vt:lpstr>
      <vt:lpstr>PowerPoint Presentation</vt:lpstr>
      <vt:lpstr>Black holes (2)</vt:lpstr>
      <vt:lpstr>Another kind of matter?</vt:lpstr>
      <vt:lpstr>What is dark matter?</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64</cp:revision>
  <dcterms:created xsi:type="dcterms:W3CDTF">2012-01-18T03:35:31Z</dcterms:created>
  <dcterms:modified xsi:type="dcterms:W3CDTF">2013-10-25T18:24:55Z</dcterms:modified>
</cp:coreProperties>
</file>