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72" r:id="rId2"/>
    <p:sldMasterId id="2147483696" r:id="rId3"/>
  </p:sldMasterIdLst>
  <p:notesMasterIdLst>
    <p:notesMasterId r:id="rId29"/>
  </p:notesMasterIdLst>
  <p:sldIdLst>
    <p:sldId id="338" r:id="rId4"/>
    <p:sldId id="326" r:id="rId5"/>
    <p:sldId id="328" r:id="rId6"/>
    <p:sldId id="329" r:id="rId7"/>
    <p:sldId id="330" r:id="rId8"/>
    <p:sldId id="331" r:id="rId9"/>
    <p:sldId id="332" r:id="rId10"/>
    <p:sldId id="333" r:id="rId11"/>
    <p:sldId id="334" r:id="rId12"/>
    <p:sldId id="335" r:id="rId13"/>
    <p:sldId id="336" r:id="rId14"/>
    <p:sldId id="339" r:id="rId15"/>
    <p:sldId id="340" r:id="rId16"/>
    <p:sldId id="341" r:id="rId17"/>
    <p:sldId id="342" r:id="rId18"/>
    <p:sldId id="343" r:id="rId19"/>
    <p:sldId id="344" r:id="rId20"/>
    <p:sldId id="345" r:id="rId21"/>
    <p:sldId id="346" r:id="rId22"/>
    <p:sldId id="347" r:id="rId23"/>
    <p:sldId id="350" r:id="rId24"/>
    <p:sldId id="351" r:id="rId25"/>
    <p:sldId id="352" r:id="rId26"/>
    <p:sldId id="353" r:id="rId27"/>
    <p:sldId id="354" r:id="rId2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63" d="100"/>
          <a:sy n="63" d="100"/>
        </p:scale>
        <p:origin x="-112" y="-45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7.xml"/><Relationship Id="rId21" Type="http://schemas.openxmlformats.org/officeDocument/2006/relationships/slide" Target="slides/slide18.xml"/><Relationship Id="rId22" Type="http://schemas.openxmlformats.org/officeDocument/2006/relationships/slide" Target="slides/slide19.xml"/><Relationship Id="rId23" Type="http://schemas.openxmlformats.org/officeDocument/2006/relationships/slide" Target="slides/slide20.xml"/><Relationship Id="rId24" Type="http://schemas.openxmlformats.org/officeDocument/2006/relationships/slide" Target="slides/slide21.xml"/><Relationship Id="rId25" Type="http://schemas.openxmlformats.org/officeDocument/2006/relationships/slide" Target="slides/slide22.xml"/><Relationship Id="rId26" Type="http://schemas.openxmlformats.org/officeDocument/2006/relationships/slide" Target="slides/slide23.xml"/><Relationship Id="rId27" Type="http://schemas.openxmlformats.org/officeDocument/2006/relationships/slide" Target="slides/slide24.xml"/><Relationship Id="rId28" Type="http://schemas.openxmlformats.org/officeDocument/2006/relationships/slide" Target="slides/slide25.xml"/><Relationship Id="rId2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slide" Target="slides/slide2.xml"/><Relationship Id="rId30" Type="http://schemas.openxmlformats.org/officeDocument/2006/relationships/printerSettings" Target="printerSettings/printerSettings1.bin"/><Relationship Id="rId31" Type="http://schemas.openxmlformats.org/officeDocument/2006/relationships/presProps" Target="presProps.xml"/><Relationship Id="rId32" Type="http://schemas.openxmlformats.org/officeDocument/2006/relationships/viewProps" Target="viewProps.xml"/><Relationship Id="rId9" Type="http://schemas.openxmlformats.org/officeDocument/2006/relationships/slide" Target="slides/slide6.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33" Type="http://schemas.openxmlformats.org/officeDocument/2006/relationships/theme" Target="theme/theme1.xml"/><Relationship Id="rId34" Type="http://schemas.openxmlformats.org/officeDocument/2006/relationships/tableStyles" Target="tableStyles.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0EBDCE4-D947-B545-B77B-C56F04EA2DB6}" type="datetimeFigureOut">
              <a:rPr lang="en-US" smtClean="0"/>
              <a:t>10/23/13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38F0943-5B8F-8543-B4D2-6511E38A141B}" type="slidenum">
              <a:rPr lang="en-US" smtClean="0"/>
              <a:t>‹#›</a:t>
            </a:fld>
            <a:endParaRPr lang="en-US"/>
          </a:p>
        </p:txBody>
      </p:sp>
    </p:spTree>
    <p:extLst>
      <p:ext uri="{BB962C8B-B14F-4D97-AF65-F5344CB8AC3E}">
        <p14:creationId xmlns:p14="http://schemas.microsoft.com/office/powerpoint/2010/main" val="268956904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p:cNvSpPr>
            <a:spLocks noGrp="1" noChangeArrowheads="1"/>
          </p:cNvSpPr>
          <p:nvPr>
            <p:ph type="sldNum" sz="quarter" idx="5"/>
          </p:nvPr>
        </p:nvSpPr>
        <p:spPr>
          <a:noFill/>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F649FAA4-31A8-3842-98A7-017A7D266A1D}" type="slidenum">
              <a:rPr lang="en-US" sz="1200">
                <a:solidFill>
                  <a:prstClr val="black"/>
                </a:solidFill>
              </a:rPr>
              <a:pPr/>
              <a:t>1</a:t>
            </a:fld>
            <a:endParaRPr lang="en-US" sz="1200">
              <a:solidFill>
                <a:prstClr val="black"/>
              </a:solidFill>
            </a:endParaRPr>
          </a:p>
        </p:txBody>
      </p:sp>
      <p:sp>
        <p:nvSpPr>
          <p:cNvPr id="2765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7651" name="Rectangle 3"/>
          <p:cNvSpPr>
            <a:spLocks noGrp="1" noChangeArrowheads="1"/>
          </p:cNvSpPr>
          <p:nvPr>
            <p:ph type="body" idx="1"/>
          </p:nvPr>
        </p:nvSpPr>
        <p:spPr>
          <a:noFill/>
        </p:spPr>
        <p:txBody>
          <a:bodyPr/>
          <a:lstStyle/>
          <a:p>
            <a:pPr eaLnBrk="1" hangingPunct="1"/>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7"/>
          <p:cNvSpPr>
            <a:spLocks noGrp="1" noChangeArrowheads="1"/>
          </p:cNvSpPr>
          <p:nvPr>
            <p:ph type="sldNum" sz="quarter" idx="5"/>
          </p:nvPr>
        </p:nvSpPr>
        <p:spPr>
          <a:noFill/>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F6292D0C-7320-2446-A6D1-8AE0D851DE74}" type="slidenum">
              <a:rPr lang="en-US" sz="1200"/>
              <a:pPr/>
              <a:t>10</a:t>
            </a:fld>
            <a:endParaRPr lang="en-US" sz="1200"/>
          </a:p>
        </p:txBody>
      </p:sp>
      <p:sp>
        <p:nvSpPr>
          <p:cNvPr id="3277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58371" name="Rectangle 3"/>
          <p:cNvSpPr>
            <a:spLocks noGrp="1" noChangeArrowheads="1"/>
          </p:cNvSpPr>
          <p:nvPr>
            <p:ph type="body" idx="1"/>
          </p:nvPr>
        </p:nvSpPr>
        <p:spPr>
          <a:noFill/>
        </p:spPr>
        <p:txBody>
          <a:bodyPr/>
          <a:lstStyle/>
          <a:p>
            <a:pPr eaLnBrk="1" hangingPunct="1"/>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7"/>
          <p:cNvSpPr>
            <a:spLocks noGrp="1" noChangeArrowheads="1"/>
          </p:cNvSpPr>
          <p:nvPr>
            <p:ph type="sldNum" sz="quarter" idx="5"/>
          </p:nvPr>
        </p:nvSpPr>
        <p:spPr>
          <a:noFill/>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125FC4E2-466A-2B4C-8BD0-F249F31CE7BD}" type="slidenum">
              <a:rPr lang="en-US" sz="1200"/>
              <a:pPr/>
              <a:t>11</a:t>
            </a:fld>
            <a:endParaRPr lang="en-US" sz="1200"/>
          </a:p>
        </p:txBody>
      </p:sp>
      <p:sp>
        <p:nvSpPr>
          <p:cNvPr id="3379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60419" name="Rectangle 3"/>
          <p:cNvSpPr>
            <a:spLocks noGrp="1" noChangeArrowheads="1"/>
          </p:cNvSpPr>
          <p:nvPr>
            <p:ph type="body" idx="1"/>
          </p:nvPr>
        </p:nvSpPr>
        <p:spPr>
          <a:noFill/>
        </p:spPr>
        <p:txBody>
          <a:bodyPr/>
          <a:lstStyle/>
          <a:p>
            <a:pPr eaLnBrk="1" hangingPunct="1"/>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7"/>
          <p:cNvSpPr>
            <a:spLocks noGrp="1" noChangeArrowheads="1"/>
          </p:cNvSpPr>
          <p:nvPr>
            <p:ph type="sldNum" sz="quarter" idx="5"/>
          </p:nvPr>
        </p:nvSpPr>
        <p:spPr>
          <a:noFill/>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0AABC722-A81A-874C-8AF9-56FBD76FE0D2}" type="slidenum">
              <a:rPr lang="en-US" sz="1200">
                <a:solidFill>
                  <a:srgbClr val="000000"/>
                </a:solidFill>
              </a:rPr>
              <a:pPr/>
              <a:t>12</a:t>
            </a:fld>
            <a:endParaRPr lang="en-US" sz="1200">
              <a:solidFill>
                <a:srgbClr val="000000"/>
              </a:solidFill>
            </a:endParaRPr>
          </a:p>
        </p:txBody>
      </p:sp>
      <p:sp>
        <p:nvSpPr>
          <p:cNvPr id="2253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55299" name="Rectangle 3"/>
          <p:cNvSpPr>
            <a:spLocks noGrp="1" noChangeArrowheads="1"/>
          </p:cNvSpPr>
          <p:nvPr>
            <p:ph type="body" idx="1"/>
          </p:nvPr>
        </p:nvSpPr>
        <p:spPr>
          <a:noFill/>
        </p:spPr>
        <p:txBody>
          <a:bodyPr/>
          <a:lstStyle/>
          <a:p>
            <a:pPr eaLnBrk="1" hangingPunct="1"/>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7"/>
          <p:cNvSpPr>
            <a:spLocks noGrp="1" noChangeArrowheads="1"/>
          </p:cNvSpPr>
          <p:nvPr>
            <p:ph type="sldNum" sz="quarter" idx="5"/>
          </p:nvPr>
        </p:nvSpPr>
        <p:spPr>
          <a:noFill/>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94D756F8-1C6C-314F-B9B4-5A43EB098E86}" type="slidenum">
              <a:rPr lang="en-US" sz="1200">
                <a:solidFill>
                  <a:srgbClr val="000000"/>
                </a:solidFill>
              </a:rPr>
              <a:pPr/>
              <a:t>13</a:t>
            </a:fld>
            <a:endParaRPr lang="en-US" sz="1200">
              <a:solidFill>
                <a:srgbClr val="000000"/>
              </a:solidFill>
            </a:endParaRPr>
          </a:p>
        </p:txBody>
      </p:sp>
      <p:sp>
        <p:nvSpPr>
          <p:cNvPr id="2355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57347" name="Rectangle 3"/>
          <p:cNvSpPr>
            <a:spLocks noGrp="1" noChangeArrowheads="1"/>
          </p:cNvSpPr>
          <p:nvPr>
            <p:ph type="body" idx="1"/>
          </p:nvPr>
        </p:nvSpPr>
        <p:spPr>
          <a:noFill/>
        </p:spPr>
        <p:txBody>
          <a:bodyPr/>
          <a:lstStyle/>
          <a:p>
            <a:pPr eaLnBrk="1" hangingPunct="1"/>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7"/>
          <p:cNvSpPr>
            <a:spLocks noGrp="1" noChangeArrowheads="1"/>
          </p:cNvSpPr>
          <p:nvPr>
            <p:ph type="sldNum" sz="quarter" idx="5"/>
          </p:nvPr>
        </p:nvSpPr>
        <p:spPr>
          <a:noFill/>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96BC3F0D-0352-0E43-9DAE-54E4BF020AB0}" type="slidenum">
              <a:rPr lang="en-US" sz="1200">
                <a:solidFill>
                  <a:srgbClr val="000000"/>
                </a:solidFill>
              </a:rPr>
              <a:pPr/>
              <a:t>14</a:t>
            </a:fld>
            <a:endParaRPr lang="en-US" sz="1200">
              <a:solidFill>
                <a:srgbClr val="000000"/>
              </a:solidFill>
            </a:endParaRPr>
          </a:p>
        </p:txBody>
      </p:sp>
      <p:sp>
        <p:nvSpPr>
          <p:cNvPr id="30722" name="Rectangle 1026"/>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59395" name="Rectangle 1027"/>
          <p:cNvSpPr>
            <a:spLocks noGrp="1" noChangeArrowheads="1"/>
          </p:cNvSpPr>
          <p:nvPr>
            <p:ph type="body" idx="1"/>
          </p:nvPr>
        </p:nvSpPr>
        <p:spPr>
          <a:noFill/>
        </p:spPr>
        <p:txBody>
          <a:bodyPr/>
          <a:lstStyle/>
          <a:p>
            <a:pPr eaLnBrk="1" hangingPunct="1"/>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52DB4A1-CC6D-DF4C-B859-0B1D20053CDE}" type="slidenum">
              <a:rPr lang="en-US">
                <a:solidFill>
                  <a:prstClr val="black"/>
                </a:solidFill>
              </a:rPr>
              <a:pPr/>
              <a:t>15</a:t>
            </a:fld>
            <a:endParaRPr lang="en-US">
              <a:solidFill>
                <a:prstClr val="black"/>
              </a:solidFill>
            </a:endParaRPr>
          </a:p>
        </p:txBody>
      </p:sp>
      <p:sp>
        <p:nvSpPr>
          <p:cNvPr id="2048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04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7"/>
          <p:cNvSpPr>
            <a:spLocks noGrp="1" noChangeArrowheads="1"/>
          </p:cNvSpPr>
          <p:nvPr>
            <p:ph type="sldNum" sz="quarter" idx="5"/>
          </p:nvPr>
        </p:nvSpPr>
        <p:spPr>
          <a:noFill/>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7641C2E7-799F-A24D-AD46-63CE0BFA9229}" type="slidenum">
              <a:rPr lang="en-US" sz="1200">
                <a:solidFill>
                  <a:srgbClr val="000000"/>
                </a:solidFill>
              </a:rPr>
              <a:pPr/>
              <a:t>16</a:t>
            </a:fld>
            <a:endParaRPr lang="en-US" sz="1200">
              <a:solidFill>
                <a:srgbClr val="000000"/>
              </a:solidFill>
            </a:endParaRPr>
          </a:p>
        </p:txBody>
      </p:sp>
      <p:sp>
        <p:nvSpPr>
          <p:cNvPr id="2457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61443" name="Rectangle 3"/>
          <p:cNvSpPr>
            <a:spLocks noGrp="1" noChangeArrowheads="1"/>
          </p:cNvSpPr>
          <p:nvPr>
            <p:ph type="body" idx="1"/>
          </p:nvPr>
        </p:nvSpPr>
        <p:spPr>
          <a:noFill/>
        </p:spPr>
        <p:txBody>
          <a:bodyPr/>
          <a:lstStyle/>
          <a:p>
            <a:pPr eaLnBrk="1" hangingPunct="1"/>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7"/>
          <p:cNvSpPr>
            <a:spLocks noGrp="1" noChangeArrowheads="1"/>
          </p:cNvSpPr>
          <p:nvPr>
            <p:ph type="sldNum" sz="quarter" idx="5"/>
          </p:nvPr>
        </p:nvSpPr>
        <p:spPr>
          <a:noFill/>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FD7B1E1C-B7DB-174B-8B73-7BF935FCFD95}" type="slidenum">
              <a:rPr lang="en-US" sz="1200">
                <a:solidFill>
                  <a:srgbClr val="000000"/>
                </a:solidFill>
              </a:rPr>
              <a:pPr/>
              <a:t>17</a:t>
            </a:fld>
            <a:endParaRPr lang="en-US" sz="1200">
              <a:solidFill>
                <a:srgbClr val="000000"/>
              </a:solidFill>
            </a:endParaRPr>
          </a:p>
        </p:txBody>
      </p:sp>
      <p:sp>
        <p:nvSpPr>
          <p:cNvPr id="2560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63491" name="Rectangle 3"/>
          <p:cNvSpPr>
            <a:spLocks noGrp="1" noChangeArrowheads="1"/>
          </p:cNvSpPr>
          <p:nvPr>
            <p:ph type="body" idx="1"/>
          </p:nvPr>
        </p:nvSpPr>
        <p:spPr>
          <a:noFill/>
        </p:spPr>
        <p:txBody>
          <a:bodyPr/>
          <a:lstStyle/>
          <a:p>
            <a:pPr eaLnBrk="1" hangingPunct="1"/>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7"/>
          <p:cNvSpPr>
            <a:spLocks noGrp="1" noChangeArrowheads="1"/>
          </p:cNvSpPr>
          <p:nvPr>
            <p:ph type="sldNum" sz="quarter" idx="5"/>
          </p:nvPr>
        </p:nvSpPr>
        <p:spPr>
          <a:noFill/>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9066DBFE-F293-8549-AAC0-4243B36F21EF}" type="slidenum">
              <a:rPr lang="en-US" sz="1200">
                <a:solidFill>
                  <a:srgbClr val="000000"/>
                </a:solidFill>
              </a:rPr>
              <a:pPr/>
              <a:t>18</a:t>
            </a:fld>
            <a:endParaRPr lang="en-US" sz="1200">
              <a:solidFill>
                <a:srgbClr val="000000"/>
              </a:solidFill>
            </a:endParaRPr>
          </a:p>
        </p:txBody>
      </p:sp>
      <p:sp>
        <p:nvSpPr>
          <p:cNvPr id="2662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65539" name="Rectangle 3"/>
          <p:cNvSpPr>
            <a:spLocks noGrp="1" noChangeArrowheads="1"/>
          </p:cNvSpPr>
          <p:nvPr>
            <p:ph type="body" idx="1"/>
          </p:nvPr>
        </p:nvSpPr>
        <p:spPr>
          <a:noFill/>
        </p:spPr>
        <p:txBody>
          <a:bodyPr/>
          <a:lstStyle/>
          <a:p>
            <a:pPr eaLnBrk="1" hangingPunct="1"/>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7"/>
          <p:cNvSpPr>
            <a:spLocks noGrp="1" noChangeArrowheads="1"/>
          </p:cNvSpPr>
          <p:nvPr>
            <p:ph type="sldNum" sz="quarter" idx="5"/>
          </p:nvPr>
        </p:nvSpPr>
        <p:spPr>
          <a:noFill/>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20D0B6DD-2315-314D-B462-B041D189997B}" type="slidenum">
              <a:rPr lang="en-US" sz="1200">
                <a:solidFill>
                  <a:srgbClr val="000000"/>
                </a:solidFill>
              </a:rPr>
              <a:pPr/>
              <a:t>19</a:t>
            </a:fld>
            <a:endParaRPr lang="en-US" sz="1200">
              <a:solidFill>
                <a:srgbClr val="000000"/>
              </a:solidFill>
            </a:endParaRPr>
          </a:p>
        </p:txBody>
      </p:sp>
      <p:sp>
        <p:nvSpPr>
          <p:cNvPr id="32770" name="Rectangle 2"/>
          <p:cNvSpPr>
            <a:spLocks noGrp="1" noRot="1" noChangeAspect="1" noChangeArrowheads="1"/>
          </p:cNvSpPr>
          <p:nvPr>
            <p:ph type="sldImg"/>
          </p:nvPr>
        </p:nvSpPr>
        <p:spPr>
          <a:solidFill>
            <a:srgbClr val="FFFFFF"/>
          </a:solidFill>
          <a:ln/>
          <a:extLst>
            <a:ext uri="{FAA26D3D-D897-4be2-8F04-BA451C77F1D7}">
              <ma14:placeholderFlag xmlns:ma14="http://schemas.microsoft.com/office/mac/drawingml/2011/main" val="1"/>
            </a:ext>
          </a:extLst>
        </p:spPr>
      </p:sp>
      <p:sp>
        <p:nvSpPr>
          <p:cNvPr id="67587"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7"/>
          <p:cNvSpPr>
            <a:spLocks noGrp="1" noChangeArrowheads="1"/>
          </p:cNvSpPr>
          <p:nvPr>
            <p:ph type="sldNum" sz="quarter" idx="5"/>
          </p:nvPr>
        </p:nvSpPr>
        <p:spPr>
          <a:noFill/>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07DA6BAF-5A9B-7746-B96F-ACF7059C417E}" type="slidenum">
              <a:rPr lang="en-US" sz="1200"/>
              <a:pPr/>
              <a:t>2</a:t>
            </a:fld>
            <a:endParaRPr lang="en-US" sz="1200"/>
          </a:p>
        </p:txBody>
      </p:sp>
      <p:sp>
        <p:nvSpPr>
          <p:cNvPr id="3686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9699" name="Rectangle 3"/>
          <p:cNvSpPr>
            <a:spLocks noGrp="1" noChangeArrowheads="1"/>
          </p:cNvSpPr>
          <p:nvPr>
            <p:ph type="body" idx="1"/>
          </p:nvPr>
        </p:nvSpPr>
        <p:spPr>
          <a:noFill/>
        </p:spPr>
        <p:txBody>
          <a:bodyPr/>
          <a:lstStyle/>
          <a:p>
            <a:pPr eaLnBrk="1" hangingPunct="1"/>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7"/>
          <p:cNvSpPr>
            <a:spLocks noGrp="1" noChangeArrowheads="1"/>
          </p:cNvSpPr>
          <p:nvPr>
            <p:ph type="sldNum" sz="quarter" idx="5"/>
          </p:nvPr>
        </p:nvSpPr>
        <p:spPr>
          <a:noFill/>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E37170F3-CEB3-AD42-A535-B0D5999B6DEA}" type="slidenum">
              <a:rPr lang="en-US" sz="1200">
                <a:solidFill>
                  <a:srgbClr val="000000"/>
                </a:solidFill>
              </a:rPr>
              <a:pPr/>
              <a:t>20</a:t>
            </a:fld>
            <a:endParaRPr lang="en-US" sz="1200">
              <a:solidFill>
                <a:srgbClr val="000000"/>
              </a:solidFill>
            </a:endParaRPr>
          </a:p>
        </p:txBody>
      </p:sp>
      <p:sp>
        <p:nvSpPr>
          <p:cNvPr id="2765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69635" name="Rectangle 3"/>
          <p:cNvSpPr>
            <a:spLocks noGrp="1" noChangeArrowheads="1"/>
          </p:cNvSpPr>
          <p:nvPr>
            <p:ph type="body" idx="1"/>
          </p:nvPr>
        </p:nvSpPr>
        <p:spPr>
          <a:noFill/>
        </p:spPr>
        <p:txBody>
          <a:bodyPr/>
          <a:lstStyle/>
          <a:p>
            <a:pPr eaLnBrk="1" hangingPunct="1"/>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4765EAA-515B-3B4F-AF7D-39F3FEF4AA67}" type="slidenum">
              <a:rPr lang="en-US">
                <a:solidFill>
                  <a:prstClr val="black"/>
                </a:solidFill>
              </a:rPr>
              <a:pPr/>
              <a:t>21</a:t>
            </a:fld>
            <a:endParaRPr lang="en-US">
              <a:solidFill>
                <a:prstClr val="black"/>
              </a:solidFill>
            </a:endParaRPr>
          </a:p>
        </p:txBody>
      </p:sp>
      <p:sp>
        <p:nvSpPr>
          <p:cNvPr id="2150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15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2F2A3ED-FD9F-CB41-A6BE-CF2160147745}" type="slidenum">
              <a:rPr lang="en-US">
                <a:solidFill>
                  <a:prstClr val="black"/>
                </a:solidFill>
              </a:rPr>
              <a:pPr/>
              <a:t>22</a:t>
            </a:fld>
            <a:endParaRPr lang="en-US">
              <a:solidFill>
                <a:prstClr val="black"/>
              </a:solidFill>
            </a:endParaRPr>
          </a:p>
        </p:txBody>
      </p:sp>
      <p:sp>
        <p:nvSpPr>
          <p:cNvPr id="2253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25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81C19C6-9945-E945-A9A0-F6368D908E9D}" type="slidenum">
              <a:rPr lang="en-US">
                <a:solidFill>
                  <a:prstClr val="black"/>
                </a:solidFill>
              </a:rPr>
              <a:pPr/>
              <a:t>23</a:t>
            </a:fld>
            <a:endParaRPr lang="en-US">
              <a:solidFill>
                <a:prstClr val="black"/>
              </a:solidFill>
            </a:endParaRPr>
          </a:p>
        </p:txBody>
      </p:sp>
      <p:sp>
        <p:nvSpPr>
          <p:cNvPr id="2457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811AA81-0149-8749-8474-38075DF00092}" type="slidenum">
              <a:rPr lang="en-US">
                <a:solidFill>
                  <a:prstClr val="black"/>
                </a:solidFill>
              </a:rPr>
              <a:pPr/>
              <a:t>24</a:t>
            </a:fld>
            <a:endParaRPr lang="en-US">
              <a:solidFill>
                <a:prstClr val="black"/>
              </a:solidFill>
            </a:endParaRPr>
          </a:p>
        </p:txBody>
      </p:sp>
      <p:sp>
        <p:nvSpPr>
          <p:cNvPr id="2355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35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9DA4FD8-61C9-FF49-B915-B6F8D4BD7735}" type="slidenum">
              <a:rPr lang="en-US">
                <a:solidFill>
                  <a:prstClr val="black"/>
                </a:solidFill>
              </a:rPr>
              <a:pPr/>
              <a:t>25</a:t>
            </a:fld>
            <a:endParaRPr lang="en-US">
              <a:solidFill>
                <a:prstClr val="black"/>
              </a:solidFill>
            </a:endParaRPr>
          </a:p>
        </p:txBody>
      </p:sp>
      <p:sp>
        <p:nvSpPr>
          <p:cNvPr id="2560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56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7"/>
          <p:cNvSpPr>
            <a:spLocks noGrp="1" noChangeArrowheads="1"/>
          </p:cNvSpPr>
          <p:nvPr>
            <p:ph type="sldNum" sz="quarter" idx="5"/>
          </p:nvPr>
        </p:nvSpPr>
        <p:spPr>
          <a:noFill/>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4598A7ED-587C-DE42-A3EA-41A4A7D74C9C}" type="slidenum">
              <a:rPr lang="en-US" sz="1200"/>
              <a:pPr/>
              <a:t>3</a:t>
            </a:fld>
            <a:endParaRPr lang="en-US" sz="1200"/>
          </a:p>
        </p:txBody>
      </p:sp>
      <p:sp>
        <p:nvSpPr>
          <p:cNvPr id="2867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44035" name="Rectangle 3"/>
          <p:cNvSpPr>
            <a:spLocks noGrp="1" noChangeArrowheads="1"/>
          </p:cNvSpPr>
          <p:nvPr>
            <p:ph type="body" idx="1"/>
          </p:nvPr>
        </p:nvSpPr>
        <p:spPr>
          <a:noFill/>
        </p:spPr>
        <p:txBody>
          <a:bodyPr/>
          <a:lstStyle/>
          <a:p>
            <a:pPr eaLnBrk="1" hangingPunct="1"/>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7"/>
          <p:cNvSpPr>
            <a:spLocks noGrp="1" noChangeArrowheads="1"/>
          </p:cNvSpPr>
          <p:nvPr>
            <p:ph type="sldNum" sz="quarter" idx="5"/>
          </p:nvPr>
        </p:nvSpPr>
        <p:spPr>
          <a:noFill/>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F6BD3AE6-A43C-4C49-AF67-449452D5F18E}" type="slidenum">
              <a:rPr lang="en-US" sz="1200"/>
              <a:pPr/>
              <a:t>4</a:t>
            </a:fld>
            <a:endParaRPr lang="en-US" sz="1200"/>
          </a:p>
        </p:txBody>
      </p:sp>
      <p:sp>
        <p:nvSpPr>
          <p:cNvPr id="2969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46083" name="Rectangle 3"/>
          <p:cNvSpPr>
            <a:spLocks noGrp="1" noChangeArrowheads="1"/>
          </p:cNvSpPr>
          <p:nvPr>
            <p:ph type="body" idx="1"/>
          </p:nvPr>
        </p:nvSpPr>
        <p:spPr>
          <a:noFill/>
        </p:spPr>
        <p:txBody>
          <a:bodyPr/>
          <a:lstStyle/>
          <a:p>
            <a:pPr eaLnBrk="1" hangingPunct="1"/>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7"/>
          <p:cNvSpPr>
            <a:spLocks noGrp="1" noChangeArrowheads="1"/>
          </p:cNvSpPr>
          <p:nvPr>
            <p:ph type="sldNum" sz="quarter" idx="5"/>
          </p:nvPr>
        </p:nvSpPr>
        <p:spPr>
          <a:noFill/>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E77715EE-6D5F-DE4C-9B7B-0F757E2CA5D3}" type="slidenum">
              <a:rPr lang="en-US" sz="1200">
                <a:solidFill>
                  <a:srgbClr val="000000"/>
                </a:solidFill>
              </a:rPr>
              <a:pPr/>
              <a:t>5</a:t>
            </a:fld>
            <a:endParaRPr lang="en-US" sz="1200">
              <a:solidFill>
                <a:srgbClr val="000000"/>
              </a:solidFill>
            </a:endParaRPr>
          </a:p>
        </p:txBody>
      </p:sp>
      <p:sp>
        <p:nvSpPr>
          <p:cNvPr id="34818" name="Rectangle 1026"/>
          <p:cNvSpPr>
            <a:spLocks noGrp="1" noRot="1" noChangeAspect="1" noChangeArrowheads="1"/>
          </p:cNvSpPr>
          <p:nvPr>
            <p:ph type="sldImg"/>
          </p:nvPr>
        </p:nvSpPr>
        <p:spPr>
          <a:solidFill>
            <a:srgbClr val="FFFFFF"/>
          </a:solidFill>
          <a:ln/>
          <a:extLst>
            <a:ext uri="{FAA26D3D-D897-4be2-8F04-BA451C77F1D7}">
              <ma14:placeholderFlag xmlns:ma14="http://schemas.microsoft.com/office/mac/drawingml/2011/main" val="1"/>
            </a:ext>
          </a:extLst>
        </p:spPr>
      </p:sp>
      <p:sp>
        <p:nvSpPr>
          <p:cNvPr id="48131" name="Rectangle 1027"/>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7"/>
          <p:cNvSpPr>
            <a:spLocks noGrp="1" noChangeArrowheads="1"/>
          </p:cNvSpPr>
          <p:nvPr>
            <p:ph type="sldNum" sz="quarter" idx="5"/>
          </p:nvPr>
        </p:nvSpPr>
        <p:spPr>
          <a:noFill/>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D86744BB-B508-5D4C-81C7-DBFCF777D48E}" type="slidenum">
              <a:rPr lang="en-US" sz="1200"/>
              <a:pPr/>
              <a:t>6</a:t>
            </a:fld>
            <a:endParaRPr lang="en-US" sz="1200"/>
          </a:p>
        </p:txBody>
      </p:sp>
      <p:sp>
        <p:nvSpPr>
          <p:cNvPr id="3072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50179" name="Rectangle 3"/>
          <p:cNvSpPr>
            <a:spLocks noGrp="1" noChangeArrowheads="1"/>
          </p:cNvSpPr>
          <p:nvPr>
            <p:ph type="body" idx="1"/>
          </p:nvPr>
        </p:nvSpPr>
        <p:spPr>
          <a:noFill/>
        </p:spPr>
        <p:txBody>
          <a:bodyPr/>
          <a:lstStyle/>
          <a:p>
            <a:pPr eaLnBrk="1" hangingPunct="1"/>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7"/>
          <p:cNvSpPr>
            <a:spLocks noGrp="1" noChangeArrowheads="1"/>
          </p:cNvSpPr>
          <p:nvPr>
            <p:ph type="sldNum" sz="quarter" idx="5"/>
          </p:nvPr>
        </p:nvSpPr>
        <p:spPr>
          <a:noFill/>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CE0653D7-69EC-AF4B-AFCA-BE7132674509}" type="slidenum">
              <a:rPr lang="en-US" sz="1200">
                <a:solidFill>
                  <a:srgbClr val="000000"/>
                </a:solidFill>
              </a:rPr>
              <a:pPr/>
              <a:t>7</a:t>
            </a:fld>
            <a:endParaRPr lang="en-US" sz="1200">
              <a:solidFill>
                <a:srgbClr val="000000"/>
              </a:solidFill>
            </a:endParaRPr>
          </a:p>
        </p:txBody>
      </p:sp>
      <p:sp>
        <p:nvSpPr>
          <p:cNvPr id="2048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52227" name="Rectangle 3"/>
          <p:cNvSpPr>
            <a:spLocks noGrp="1" noChangeArrowheads="1"/>
          </p:cNvSpPr>
          <p:nvPr>
            <p:ph type="body" idx="1"/>
          </p:nvPr>
        </p:nvSpPr>
        <p:spPr>
          <a:noFill/>
        </p:spPr>
        <p:txBody>
          <a:bodyPr/>
          <a:lstStyle/>
          <a:p>
            <a:pPr eaLnBrk="1" hangingPunct="1"/>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7"/>
          <p:cNvSpPr>
            <a:spLocks noGrp="1" noChangeArrowheads="1"/>
          </p:cNvSpPr>
          <p:nvPr>
            <p:ph type="sldNum" sz="quarter" idx="5"/>
          </p:nvPr>
        </p:nvSpPr>
        <p:spPr>
          <a:noFill/>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DF330FB8-E537-5743-8380-5913144D2560}" type="slidenum">
              <a:rPr lang="en-US" sz="1200">
                <a:solidFill>
                  <a:srgbClr val="000000"/>
                </a:solidFill>
              </a:rPr>
              <a:pPr/>
              <a:t>8</a:t>
            </a:fld>
            <a:endParaRPr lang="en-US" sz="1200">
              <a:solidFill>
                <a:srgbClr val="000000"/>
              </a:solidFill>
            </a:endParaRPr>
          </a:p>
        </p:txBody>
      </p:sp>
      <p:sp>
        <p:nvSpPr>
          <p:cNvPr id="21506" name="Rectangle 1026"/>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54275" name="Rectangle 1027"/>
          <p:cNvSpPr>
            <a:spLocks noGrp="1" noChangeArrowheads="1"/>
          </p:cNvSpPr>
          <p:nvPr>
            <p:ph type="body" idx="1"/>
          </p:nvPr>
        </p:nvSpPr>
        <p:spPr>
          <a:noFill/>
        </p:spPr>
        <p:txBody>
          <a:bodyPr/>
          <a:lstStyle/>
          <a:p>
            <a:pPr eaLnBrk="1" hangingPunct="1"/>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7"/>
          <p:cNvSpPr>
            <a:spLocks noGrp="1" noChangeArrowheads="1"/>
          </p:cNvSpPr>
          <p:nvPr>
            <p:ph type="sldNum" sz="quarter" idx="5"/>
          </p:nvPr>
        </p:nvSpPr>
        <p:spPr>
          <a:noFill/>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1260109C-B030-6B4F-A4B5-89193B5911D2}" type="slidenum">
              <a:rPr lang="en-US" sz="1200"/>
              <a:pPr/>
              <a:t>9</a:t>
            </a:fld>
            <a:endParaRPr lang="en-US" sz="1200"/>
          </a:p>
        </p:txBody>
      </p:sp>
      <p:sp>
        <p:nvSpPr>
          <p:cNvPr id="3174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56323" name="Rectangle 3"/>
          <p:cNvSpPr>
            <a:spLocks noGrp="1" noChangeArrowheads="1"/>
          </p:cNvSpPr>
          <p:nvPr>
            <p:ph type="body" idx="1"/>
          </p:nvPr>
        </p:nvSpPr>
        <p:spPr>
          <a:noFill/>
        </p:spPr>
        <p:txBody>
          <a:bodyPr/>
          <a:lstStyle/>
          <a:p>
            <a:pPr eaLnBrk="1" hangingPunct="1"/>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24374B3-A046-E848-972A-5D654AA5F9AB}" type="datetimeFigureOut">
              <a:rPr lang="en-US" smtClean="0"/>
              <a:t>10/23/13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C09413-DD0C-8E49-9300-C7AD7D714EC6}" type="slidenum">
              <a:rPr lang="en-US" smtClean="0"/>
              <a:t>‹#›</a:t>
            </a:fld>
            <a:endParaRPr lang="en-US"/>
          </a:p>
        </p:txBody>
      </p:sp>
    </p:spTree>
    <p:extLst>
      <p:ext uri="{BB962C8B-B14F-4D97-AF65-F5344CB8AC3E}">
        <p14:creationId xmlns:p14="http://schemas.microsoft.com/office/powerpoint/2010/main" val="9221835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24374B3-A046-E848-972A-5D654AA5F9AB}" type="datetimeFigureOut">
              <a:rPr lang="en-US" smtClean="0"/>
              <a:t>10/23/13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C09413-DD0C-8E49-9300-C7AD7D714EC6}" type="slidenum">
              <a:rPr lang="en-US" smtClean="0"/>
              <a:t>‹#›</a:t>
            </a:fld>
            <a:endParaRPr lang="en-US"/>
          </a:p>
        </p:txBody>
      </p:sp>
    </p:spTree>
    <p:extLst>
      <p:ext uri="{BB962C8B-B14F-4D97-AF65-F5344CB8AC3E}">
        <p14:creationId xmlns:p14="http://schemas.microsoft.com/office/powerpoint/2010/main" val="7068214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24374B3-A046-E848-972A-5D654AA5F9AB}" type="datetimeFigureOut">
              <a:rPr lang="en-US" smtClean="0"/>
              <a:t>10/23/13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C09413-DD0C-8E49-9300-C7AD7D714EC6}" type="slidenum">
              <a:rPr lang="en-US" smtClean="0"/>
              <a:t>‹#›</a:t>
            </a:fld>
            <a:endParaRPr lang="en-US"/>
          </a:p>
        </p:txBody>
      </p:sp>
    </p:spTree>
    <p:extLst>
      <p:ext uri="{BB962C8B-B14F-4D97-AF65-F5344CB8AC3E}">
        <p14:creationId xmlns:p14="http://schemas.microsoft.com/office/powerpoint/2010/main" val="18941747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725562E-B3DF-D340-B58F-D10885A0EF1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6960323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F7E9EE6-34C2-BC42-9834-9B029761255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907927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66E65ED-4131-5547-9D06-20E62C73267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0947798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BEB4D4B9-D3A5-EB43-93CF-2A6A35F79C2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6703630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DB612423-6580-F84E-8DB6-47423319C5B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4581684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40992060-E5DE-4942-ABAC-A69786FA357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87213597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BAC80B98-6CFE-874F-81BD-9B0877E2E2A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09435806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F1CEF3F0-1B5F-8F44-AF80-9AD6D6ED729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6217685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24374B3-A046-E848-972A-5D654AA5F9AB}" type="datetimeFigureOut">
              <a:rPr lang="en-US" smtClean="0"/>
              <a:t>10/23/13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C09413-DD0C-8E49-9300-C7AD7D714EC6}" type="slidenum">
              <a:rPr lang="en-US" smtClean="0"/>
              <a:t>‹#›</a:t>
            </a:fld>
            <a:endParaRPr lang="en-US"/>
          </a:p>
        </p:txBody>
      </p:sp>
    </p:spTree>
    <p:extLst>
      <p:ext uri="{BB962C8B-B14F-4D97-AF65-F5344CB8AC3E}">
        <p14:creationId xmlns:p14="http://schemas.microsoft.com/office/powerpoint/2010/main" val="154226212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0C75F0A-FA42-184D-B502-A5FAFCCE583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11788093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D00511C-33FF-B84D-AE80-B7806D7EB1B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6112809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580819E-E6AF-7F4E-B296-DE8E978E4B5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05424957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50A109A-F4B2-8B48-A7B3-E2A9198629E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74663738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B3866A1-1543-FB48-9E8C-91A367FDA5F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88544482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9783869-4CCD-EA44-9C02-252C9EC56C7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70701703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2DEE4E0-C4ED-CC40-9DA4-F4573912B7F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47824295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0D1A1725-9EDB-AF48-A924-5797F7D4059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8573045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61756412-7974-674C-B68D-A5EFC5442DF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57520554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D244E78E-2CDC-CA40-9D4A-30AA84C86F3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732322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24374B3-A046-E848-972A-5D654AA5F9AB}" type="datetimeFigureOut">
              <a:rPr lang="en-US" smtClean="0"/>
              <a:t>10/23/13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C09413-DD0C-8E49-9300-C7AD7D714EC6}" type="slidenum">
              <a:rPr lang="en-US" smtClean="0"/>
              <a:t>‹#›</a:t>
            </a:fld>
            <a:endParaRPr lang="en-US"/>
          </a:p>
        </p:txBody>
      </p:sp>
    </p:spTree>
    <p:extLst>
      <p:ext uri="{BB962C8B-B14F-4D97-AF65-F5344CB8AC3E}">
        <p14:creationId xmlns:p14="http://schemas.microsoft.com/office/powerpoint/2010/main" val="266537833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5CEB929D-E749-2147-BA75-86920954932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39436047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82B0C74-493E-AE47-86FA-D8D063018B0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86245649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AA48AF8-A573-3A42-9243-FD4F78F2881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68593029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7B9B429-822E-C34E-8811-2DEE46E176B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6621294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24374B3-A046-E848-972A-5D654AA5F9AB}" type="datetimeFigureOut">
              <a:rPr lang="en-US" smtClean="0"/>
              <a:t>10/23/13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C09413-DD0C-8E49-9300-C7AD7D714EC6}" type="slidenum">
              <a:rPr lang="en-US" smtClean="0"/>
              <a:t>‹#›</a:t>
            </a:fld>
            <a:endParaRPr lang="en-US"/>
          </a:p>
        </p:txBody>
      </p:sp>
    </p:spTree>
    <p:extLst>
      <p:ext uri="{BB962C8B-B14F-4D97-AF65-F5344CB8AC3E}">
        <p14:creationId xmlns:p14="http://schemas.microsoft.com/office/powerpoint/2010/main" val="4572218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24374B3-A046-E848-972A-5D654AA5F9AB}" type="datetimeFigureOut">
              <a:rPr lang="en-US" smtClean="0"/>
              <a:t>10/23/13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1C09413-DD0C-8E49-9300-C7AD7D714EC6}" type="slidenum">
              <a:rPr lang="en-US" smtClean="0"/>
              <a:t>‹#›</a:t>
            </a:fld>
            <a:endParaRPr lang="en-US"/>
          </a:p>
        </p:txBody>
      </p:sp>
    </p:spTree>
    <p:extLst>
      <p:ext uri="{BB962C8B-B14F-4D97-AF65-F5344CB8AC3E}">
        <p14:creationId xmlns:p14="http://schemas.microsoft.com/office/powerpoint/2010/main" val="20363353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24374B3-A046-E848-972A-5D654AA5F9AB}" type="datetimeFigureOut">
              <a:rPr lang="en-US" smtClean="0"/>
              <a:t>10/23/13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C09413-DD0C-8E49-9300-C7AD7D714EC6}" type="slidenum">
              <a:rPr lang="en-US" smtClean="0"/>
              <a:t>‹#›</a:t>
            </a:fld>
            <a:endParaRPr lang="en-US"/>
          </a:p>
        </p:txBody>
      </p:sp>
    </p:spTree>
    <p:extLst>
      <p:ext uri="{BB962C8B-B14F-4D97-AF65-F5344CB8AC3E}">
        <p14:creationId xmlns:p14="http://schemas.microsoft.com/office/powerpoint/2010/main" val="747032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4374B3-A046-E848-972A-5D654AA5F9AB}" type="datetimeFigureOut">
              <a:rPr lang="en-US" smtClean="0"/>
              <a:t>10/23/13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C09413-DD0C-8E49-9300-C7AD7D714EC6}" type="slidenum">
              <a:rPr lang="en-US" smtClean="0"/>
              <a:t>‹#›</a:t>
            </a:fld>
            <a:endParaRPr lang="en-US"/>
          </a:p>
        </p:txBody>
      </p:sp>
    </p:spTree>
    <p:extLst>
      <p:ext uri="{BB962C8B-B14F-4D97-AF65-F5344CB8AC3E}">
        <p14:creationId xmlns:p14="http://schemas.microsoft.com/office/powerpoint/2010/main" val="13183067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4374B3-A046-E848-972A-5D654AA5F9AB}" type="datetimeFigureOut">
              <a:rPr lang="en-US" smtClean="0"/>
              <a:t>10/23/13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C09413-DD0C-8E49-9300-C7AD7D714EC6}" type="slidenum">
              <a:rPr lang="en-US" smtClean="0"/>
              <a:t>‹#›</a:t>
            </a:fld>
            <a:endParaRPr lang="en-US"/>
          </a:p>
        </p:txBody>
      </p:sp>
    </p:spTree>
    <p:extLst>
      <p:ext uri="{BB962C8B-B14F-4D97-AF65-F5344CB8AC3E}">
        <p14:creationId xmlns:p14="http://schemas.microsoft.com/office/powerpoint/2010/main" val="2656354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4374B3-A046-E848-972A-5D654AA5F9AB}" type="datetimeFigureOut">
              <a:rPr lang="en-US" smtClean="0"/>
              <a:t>10/23/13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C09413-DD0C-8E49-9300-C7AD7D714EC6}" type="slidenum">
              <a:rPr lang="en-US" smtClean="0"/>
              <a:t>‹#›</a:t>
            </a:fld>
            <a:endParaRPr lang="en-US"/>
          </a:p>
        </p:txBody>
      </p:sp>
    </p:spTree>
    <p:extLst>
      <p:ext uri="{BB962C8B-B14F-4D97-AF65-F5344CB8AC3E}">
        <p14:creationId xmlns:p14="http://schemas.microsoft.com/office/powerpoint/2010/main" val="137829839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3.xml"/><Relationship Id="rId12" Type="http://schemas.openxmlformats.org/officeDocument/2006/relationships/theme" Target="../theme/theme3.xml"/><Relationship Id="rId1" Type="http://schemas.openxmlformats.org/officeDocument/2006/relationships/slideLayout" Target="../slideLayouts/slideLayout23.xml"/><Relationship Id="rId2" Type="http://schemas.openxmlformats.org/officeDocument/2006/relationships/slideLayout" Target="../slideLayouts/slideLayout24.xml"/><Relationship Id="rId3" Type="http://schemas.openxmlformats.org/officeDocument/2006/relationships/slideLayout" Target="../slideLayouts/slideLayout25.xml"/><Relationship Id="rId4" Type="http://schemas.openxmlformats.org/officeDocument/2006/relationships/slideLayout" Target="../slideLayouts/slideLayout26.xml"/><Relationship Id="rId5" Type="http://schemas.openxmlformats.org/officeDocument/2006/relationships/slideLayout" Target="../slideLayouts/slideLayout27.xml"/><Relationship Id="rId6" Type="http://schemas.openxmlformats.org/officeDocument/2006/relationships/slideLayout" Target="../slideLayouts/slideLayout28.xml"/><Relationship Id="rId7" Type="http://schemas.openxmlformats.org/officeDocument/2006/relationships/slideLayout" Target="../slideLayouts/slideLayout29.xml"/><Relationship Id="rId8" Type="http://schemas.openxmlformats.org/officeDocument/2006/relationships/slideLayout" Target="../slideLayouts/slideLayout30.xml"/><Relationship Id="rId9" Type="http://schemas.openxmlformats.org/officeDocument/2006/relationships/slideLayout" Target="../slideLayouts/slideLayout31.xml"/><Relationship Id="rId10"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4374B3-A046-E848-972A-5D654AA5F9AB}" type="datetimeFigureOut">
              <a:rPr lang="en-US" smtClean="0"/>
              <a:t>10/23/13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C09413-DD0C-8E49-9300-C7AD7D714EC6}" type="slidenum">
              <a:rPr lang="en-US" smtClean="0"/>
              <a:t>‹#›</a:t>
            </a:fld>
            <a:endParaRPr lang="en-US"/>
          </a:p>
        </p:txBody>
      </p:sp>
    </p:spTree>
    <p:extLst>
      <p:ext uri="{BB962C8B-B14F-4D97-AF65-F5344CB8AC3E}">
        <p14:creationId xmlns:p14="http://schemas.microsoft.com/office/powerpoint/2010/main" val="20369081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1400"/>
            </a:lvl1pPr>
          </a:lstStyle>
          <a:p>
            <a:pPr defTabSz="914400" eaLnBrk="0" fontAlgn="base" hangingPunct="0">
              <a:spcBef>
                <a:spcPct val="0"/>
              </a:spcBef>
              <a:spcAft>
                <a:spcPct val="0"/>
              </a:spcAft>
              <a:defRPr/>
            </a:pPr>
            <a:endParaRPr lang="en-US">
              <a:solidFill>
                <a:srgbClr val="000000"/>
              </a:solidFill>
              <a:latin typeface="Arial" charset="0"/>
              <a:ea typeface="ＭＳ Ｐゴシック" charset="0"/>
              <a:cs typeface="ＭＳ Ｐゴシック" charset="0"/>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ctr">
              <a:defRPr sz="1400"/>
            </a:lvl1pPr>
          </a:lstStyle>
          <a:p>
            <a:pPr defTabSz="914400" eaLnBrk="0" fontAlgn="base" hangingPunct="0">
              <a:spcBef>
                <a:spcPct val="0"/>
              </a:spcBef>
              <a:spcAft>
                <a:spcPct val="0"/>
              </a:spcAft>
              <a:defRPr/>
            </a:pPr>
            <a:endParaRPr lang="en-US">
              <a:solidFill>
                <a:srgbClr val="000000"/>
              </a:solidFill>
              <a:latin typeface="Arial" charset="0"/>
              <a:ea typeface="ＭＳ Ｐゴシック" charset="0"/>
              <a:cs typeface="ＭＳ Ｐゴシック" charset="0"/>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400"/>
            </a:lvl1pPr>
          </a:lstStyle>
          <a:p>
            <a:pPr defTabSz="914400" eaLnBrk="0" fontAlgn="base" hangingPunct="0">
              <a:spcBef>
                <a:spcPct val="0"/>
              </a:spcBef>
              <a:spcAft>
                <a:spcPct val="0"/>
              </a:spcAft>
              <a:defRPr/>
            </a:pPr>
            <a:fld id="{BD0388CF-08E4-0342-B66D-CE92B8222680}" type="slidenum">
              <a:rPr lang="en-US">
                <a:solidFill>
                  <a:srgbClr val="000000"/>
                </a:solidFill>
                <a:latin typeface="Arial" charset="0"/>
                <a:ea typeface="ＭＳ Ｐゴシック" charset="0"/>
                <a:cs typeface="ＭＳ Ｐゴシック" charset="0"/>
              </a:rPr>
              <a:pPr defTabSz="914400" eaLnBrk="0" fontAlgn="base" hangingPunct="0">
                <a:spcBef>
                  <a:spcPct val="0"/>
                </a:spcBef>
                <a:spcAft>
                  <a:spcPct val="0"/>
                </a:spcAft>
                <a:defRPr/>
              </a:pPr>
              <a:t>‹#›</a:t>
            </a:fld>
            <a:endParaRPr lang="en-US">
              <a:solidFill>
                <a:srgbClr val="000000"/>
              </a:solidFill>
              <a:latin typeface="Arial" charset="0"/>
              <a:ea typeface="ＭＳ Ｐゴシック" charset="0"/>
              <a:cs typeface="ＭＳ Ｐゴシック" charset="0"/>
            </a:endParaRPr>
          </a:p>
        </p:txBody>
      </p:sp>
    </p:spTree>
    <p:extLst>
      <p:ext uri="{BB962C8B-B14F-4D97-AF65-F5344CB8AC3E}">
        <p14:creationId xmlns:p14="http://schemas.microsoft.com/office/powerpoint/2010/main" val="298893203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2pPr>
      <a:lvl3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3pPr>
      <a:lvl4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4pPr>
      <a:lvl5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5pPr>
      <a:lvl6pPr marL="457200" algn="ctr" rtl="0" fontAlgn="base">
        <a:spcBef>
          <a:spcPct val="0"/>
        </a:spcBef>
        <a:spcAft>
          <a:spcPct val="0"/>
        </a:spcAft>
        <a:defRPr sz="4400">
          <a:solidFill>
            <a:schemeClr val="tx2"/>
          </a:solidFill>
          <a:latin typeface="Arial" charset="0"/>
          <a:ea typeface="ＭＳ Ｐゴシック" charset="0"/>
          <a:cs typeface="ＭＳ Ｐゴシック" charset="0"/>
        </a:defRPr>
      </a:lvl6pPr>
      <a:lvl7pPr marL="914400" algn="ctr" rtl="0" fontAlgn="base">
        <a:spcBef>
          <a:spcPct val="0"/>
        </a:spcBef>
        <a:spcAft>
          <a:spcPct val="0"/>
        </a:spcAft>
        <a:defRPr sz="4400">
          <a:solidFill>
            <a:schemeClr val="tx2"/>
          </a:solidFill>
          <a:latin typeface="Arial" charset="0"/>
          <a:ea typeface="ＭＳ Ｐゴシック" charset="0"/>
          <a:cs typeface="ＭＳ Ｐゴシック" charset="0"/>
        </a:defRPr>
      </a:lvl7pPr>
      <a:lvl8pPr marL="1371600" algn="ctr" rtl="0" fontAlgn="base">
        <a:spcBef>
          <a:spcPct val="0"/>
        </a:spcBef>
        <a:spcAft>
          <a:spcPct val="0"/>
        </a:spcAft>
        <a:defRPr sz="4400">
          <a:solidFill>
            <a:schemeClr val="tx2"/>
          </a:solidFill>
          <a:latin typeface="Arial" charset="0"/>
          <a:ea typeface="ＭＳ Ｐゴシック" charset="0"/>
          <a:cs typeface="ＭＳ Ｐゴシック" charset="0"/>
        </a:defRPr>
      </a:lvl8pPr>
      <a:lvl9pPr marL="1828800" algn="ctr" rtl="0" fontAlgn="base">
        <a:spcBef>
          <a:spcPct val="0"/>
        </a:spcBef>
        <a:spcAft>
          <a:spcPct val="0"/>
        </a:spcAft>
        <a:defRPr sz="4400">
          <a:solidFill>
            <a:schemeClr val="tx2"/>
          </a:solidFill>
          <a:latin typeface="Arial" charset="0"/>
          <a:ea typeface="ＭＳ Ｐゴシック" charset="0"/>
          <a:cs typeface="ＭＳ Ｐゴシック"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1400"/>
            </a:lvl1pPr>
          </a:lstStyle>
          <a:p>
            <a:pPr defTabSz="914400" eaLnBrk="0" fontAlgn="base" hangingPunct="0">
              <a:spcBef>
                <a:spcPct val="0"/>
              </a:spcBef>
              <a:spcAft>
                <a:spcPct val="0"/>
              </a:spcAft>
              <a:defRPr/>
            </a:pPr>
            <a:endParaRPr lang="en-US">
              <a:solidFill>
                <a:srgbClr val="000000"/>
              </a:solidFill>
              <a:latin typeface="Arial" charset="0"/>
              <a:ea typeface="ＭＳ Ｐゴシック" charset="0"/>
              <a:cs typeface="ＭＳ Ｐゴシック" charset="0"/>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ctr">
              <a:defRPr sz="1400"/>
            </a:lvl1pPr>
          </a:lstStyle>
          <a:p>
            <a:pPr defTabSz="914400" eaLnBrk="0" fontAlgn="base" hangingPunct="0">
              <a:spcBef>
                <a:spcPct val="0"/>
              </a:spcBef>
              <a:spcAft>
                <a:spcPct val="0"/>
              </a:spcAft>
              <a:defRPr/>
            </a:pPr>
            <a:endParaRPr lang="en-US">
              <a:solidFill>
                <a:srgbClr val="000000"/>
              </a:solidFill>
              <a:latin typeface="Arial" charset="0"/>
              <a:ea typeface="ＭＳ Ｐゴシック" charset="0"/>
              <a:cs typeface="ＭＳ Ｐゴシック" charset="0"/>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400"/>
            </a:lvl1pPr>
          </a:lstStyle>
          <a:p>
            <a:pPr defTabSz="914400" eaLnBrk="0" fontAlgn="base" hangingPunct="0">
              <a:spcBef>
                <a:spcPct val="0"/>
              </a:spcBef>
              <a:spcAft>
                <a:spcPct val="0"/>
              </a:spcAft>
              <a:defRPr/>
            </a:pPr>
            <a:fld id="{0FE04B0C-1601-914A-9471-D538C881DD6E}" type="slidenum">
              <a:rPr lang="en-US">
                <a:solidFill>
                  <a:srgbClr val="000000"/>
                </a:solidFill>
                <a:latin typeface="Arial" charset="0"/>
                <a:ea typeface="ＭＳ Ｐゴシック" charset="0"/>
                <a:cs typeface="ＭＳ Ｐゴシック" charset="0"/>
              </a:rPr>
              <a:pPr defTabSz="914400" eaLnBrk="0" fontAlgn="base" hangingPunct="0">
                <a:spcBef>
                  <a:spcPct val="0"/>
                </a:spcBef>
                <a:spcAft>
                  <a:spcPct val="0"/>
                </a:spcAft>
                <a:defRPr/>
              </a:pPr>
              <a:t>‹#›</a:t>
            </a:fld>
            <a:endParaRPr lang="en-US">
              <a:solidFill>
                <a:srgbClr val="000000"/>
              </a:solidFill>
              <a:latin typeface="Arial" charset="0"/>
              <a:ea typeface="ＭＳ Ｐゴシック" charset="0"/>
              <a:cs typeface="ＭＳ Ｐゴシック" charset="0"/>
            </a:endParaRPr>
          </a:p>
        </p:txBody>
      </p:sp>
    </p:spTree>
    <p:extLst>
      <p:ext uri="{BB962C8B-B14F-4D97-AF65-F5344CB8AC3E}">
        <p14:creationId xmlns:p14="http://schemas.microsoft.com/office/powerpoint/2010/main" val="41970907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2pPr>
      <a:lvl3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3pPr>
      <a:lvl4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4pPr>
      <a:lvl5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5pPr>
      <a:lvl6pPr marL="457200" algn="ctr" rtl="0" fontAlgn="base">
        <a:spcBef>
          <a:spcPct val="0"/>
        </a:spcBef>
        <a:spcAft>
          <a:spcPct val="0"/>
        </a:spcAft>
        <a:defRPr sz="4400">
          <a:solidFill>
            <a:schemeClr val="tx2"/>
          </a:solidFill>
          <a:latin typeface="Arial" charset="0"/>
          <a:ea typeface="ＭＳ Ｐゴシック" charset="0"/>
          <a:cs typeface="ＭＳ Ｐゴシック" charset="0"/>
        </a:defRPr>
      </a:lvl6pPr>
      <a:lvl7pPr marL="914400" algn="ctr" rtl="0" fontAlgn="base">
        <a:spcBef>
          <a:spcPct val="0"/>
        </a:spcBef>
        <a:spcAft>
          <a:spcPct val="0"/>
        </a:spcAft>
        <a:defRPr sz="4400">
          <a:solidFill>
            <a:schemeClr val="tx2"/>
          </a:solidFill>
          <a:latin typeface="Arial" charset="0"/>
          <a:ea typeface="ＭＳ Ｐゴシック" charset="0"/>
          <a:cs typeface="ＭＳ Ｐゴシック" charset="0"/>
        </a:defRPr>
      </a:lvl7pPr>
      <a:lvl8pPr marL="1371600" algn="ctr" rtl="0" fontAlgn="base">
        <a:spcBef>
          <a:spcPct val="0"/>
        </a:spcBef>
        <a:spcAft>
          <a:spcPct val="0"/>
        </a:spcAft>
        <a:defRPr sz="4400">
          <a:solidFill>
            <a:schemeClr val="tx2"/>
          </a:solidFill>
          <a:latin typeface="Arial" charset="0"/>
          <a:ea typeface="ＭＳ Ｐゴシック" charset="0"/>
          <a:cs typeface="ＭＳ Ｐゴシック" charset="0"/>
        </a:defRPr>
      </a:lvl8pPr>
      <a:lvl9pPr marL="1828800" algn="ctr" rtl="0" fontAlgn="base">
        <a:spcBef>
          <a:spcPct val="0"/>
        </a:spcBef>
        <a:spcAft>
          <a:spcPct val="0"/>
        </a:spcAft>
        <a:defRPr sz="4400">
          <a:solidFill>
            <a:schemeClr val="tx2"/>
          </a:solidFill>
          <a:latin typeface="Arial" charset="0"/>
          <a:ea typeface="ＭＳ Ｐゴシック" charset="0"/>
          <a:cs typeface="ＭＳ Ｐゴシック"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2.jpeg"/><Relationship Id="rId1" Type="http://schemas.openxmlformats.org/officeDocument/2006/relationships/slideLayout" Target="../slideLayouts/slideLayout23.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5.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hyperlink" Target="http://phet.colorado.edu/sims/my-solar-system/my-solar-system_en.html"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6.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hyperlink" Target="http://www.skyandtelescope.com/observing/objects/javascript/jupiter"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hyperlink" Target="http://phet.colorado.edu/sims/my-solar-system/my-solar-system_en.htm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 Id="rId3" Type="http://schemas.openxmlformats.org/officeDocument/2006/relationships/image" Target="../media/image7.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 Id="rId3" Type="http://schemas.openxmlformats.org/officeDocument/2006/relationships/image" Target="../media/image7.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 Id="rId3" Type="http://schemas.openxmlformats.org/officeDocument/2006/relationships/image" Target="../media/image7.png"/></Relationships>
</file>

<file path=ppt/slides/_rels/slide25.xml.rels><?xml version="1.0" encoding="UTF-8" standalone="yes"?>
<Relationships xmlns="http://schemas.openxmlformats.org/package/2006/relationships"><Relationship Id="rId3" Type="http://schemas.openxmlformats.org/officeDocument/2006/relationships/image" Target="../media/image8.jpeg"/><Relationship Id="rId4" Type="http://schemas.openxmlformats.org/officeDocument/2006/relationships/image" Target="../media/image9.png"/><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hyperlink" Target="http://phet.colorado.edu/sims/my-solar-system/my-solar-system_en.ht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alphaModFix amt="0"/>
          </a:blip>
          <a:srcRect/>
          <a:stretch>
            <a:fillRect/>
          </a:stretch>
        </a:blip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a:xfrm>
            <a:off x="3200400" y="4667825"/>
            <a:ext cx="2362200" cy="1143000"/>
          </a:xfrm>
        </p:spPr>
        <p:txBody>
          <a:bodyPr/>
          <a:lstStyle/>
          <a:p>
            <a:pPr eaLnBrk="1" hangingPunct="1"/>
            <a:r>
              <a:rPr lang="en-US" dirty="0">
                <a:latin typeface="Arial" charset="0"/>
                <a:ea typeface="ＭＳ Ｐゴシック" charset="0"/>
                <a:cs typeface="ＭＳ Ｐゴシック" charset="0"/>
              </a:rPr>
              <a:t>Orbits</a:t>
            </a:r>
          </a:p>
        </p:txBody>
      </p:sp>
      <p:sp>
        <p:nvSpPr>
          <p:cNvPr id="26627" name="Rectangle 3"/>
          <p:cNvSpPr>
            <a:spLocks noGrp="1" noChangeArrowheads="1"/>
          </p:cNvSpPr>
          <p:nvPr>
            <p:ph type="subTitle" idx="1"/>
          </p:nvPr>
        </p:nvSpPr>
        <p:spPr>
          <a:xfrm>
            <a:off x="1143000" y="5595900"/>
            <a:ext cx="7391400" cy="1752600"/>
          </a:xfrm>
        </p:spPr>
        <p:txBody>
          <a:bodyPr/>
          <a:lstStyle/>
          <a:p>
            <a:pPr eaLnBrk="1" hangingPunct="1"/>
            <a:r>
              <a:rPr lang="en-US" dirty="0">
                <a:latin typeface="Arial" charset="0"/>
                <a:ea typeface="ＭＳ Ｐゴシック" charset="0"/>
                <a:cs typeface="ＭＳ Ｐゴシック" charset="0"/>
              </a:rPr>
              <a:t>Why doesn’</a:t>
            </a:r>
            <a:r>
              <a:rPr lang="en-US" altLang="ja-JP" dirty="0">
                <a:latin typeface="Arial" charset="0"/>
                <a:ea typeface="ＭＳ Ｐゴシック" charset="0"/>
                <a:cs typeface="ＭＳ Ｐゴシック" charset="0"/>
              </a:rPr>
              <a:t>t the Earth fall into the Sun</a:t>
            </a:r>
            <a:r>
              <a:rPr lang="en-US" altLang="ja-JP" dirty="0" smtClean="0">
                <a:latin typeface="Arial" charset="0"/>
                <a:ea typeface="ＭＳ Ｐゴシック" charset="0"/>
                <a:cs typeface="ＭＳ Ｐゴシック" charset="0"/>
              </a:rPr>
              <a:t>?</a:t>
            </a:r>
          </a:p>
          <a:p>
            <a:pPr eaLnBrk="1" hangingPunct="1"/>
            <a:r>
              <a:rPr lang="en-US" dirty="0" smtClean="0">
                <a:latin typeface="Arial" charset="0"/>
                <a:ea typeface="ＭＳ Ｐゴシック" charset="0"/>
                <a:cs typeface="ＭＳ Ｐゴシック" charset="0"/>
              </a:rPr>
              <a:t>Using orbits to measure masses</a:t>
            </a:r>
            <a:endParaRPr lang="en-US" dirty="0">
              <a:latin typeface="Arial" charset="0"/>
              <a:ea typeface="ＭＳ Ｐゴシック" charset="0"/>
              <a:cs typeface="ＭＳ Ｐゴシック" charset="0"/>
            </a:endParaRPr>
          </a:p>
        </p:txBody>
      </p:sp>
      <p:pic>
        <p:nvPicPr>
          <p:cNvPr id="26628" name="Picture 1" descr="Newton-apple.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588" y="25400"/>
            <a:ext cx="9142412" cy="477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4221904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3"/>
          <p:cNvSpPr>
            <a:spLocks noGrp="1" noChangeArrowheads="1"/>
          </p:cNvSpPr>
          <p:nvPr>
            <p:ph type="body" idx="1"/>
          </p:nvPr>
        </p:nvSpPr>
        <p:spPr>
          <a:xfrm>
            <a:off x="457200" y="2407487"/>
            <a:ext cx="8229600" cy="4525963"/>
          </a:xfrm>
        </p:spPr>
        <p:txBody>
          <a:bodyPr/>
          <a:lstStyle/>
          <a:p>
            <a:pPr eaLnBrk="1" hangingPunct="1">
              <a:lnSpc>
                <a:spcPct val="90000"/>
              </a:lnSpc>
            </a:pPr>
            <a:endParaRPr lang="en-US" sz="2800" dirty="0">
              <a:latin typeface="Arial" charset="0"/>
              <a:ea typeface="ＭＳ Ｐゴシック" charset="0"/>
              <a:cs typeface="ＭＳ Ｐゴシック" charset="0"/>
            </a:endParaRPr>
          </a:p>
          <a:p>
            <a:pPr eaLnBrk="1" hangingPunct="1">
              <a:lnSpc>
                <a:spcPct val="90000"/>
              </a:lnSpc>
              <a:buFontTx/>
              <a:buNone/>
            </a:pPr>
            <a:r>
              <a:rPr lang="en-US" sz="2000" dirty="0">
                <a:latin typeface="Arial" charset="0"/>
                <a:ea typeface="ＭＳ Ｐゴシック" charset="0"/>
                <a:cs typeface="ＭＳ Ｐゴシック" charset="0"/>
              </a:rPr>
              <a:t>The shuttle orbits about 220 miles above the surface of the Earth. The Earth's radius is about 4000 miles.</a:t>
            </a:r>
            <a:r>
              <a:rPr lang="en-US" sz="2800" dirty="0">
                <a:latin typeface="Arial" charset="0"/>
                <a:ea typeface="ＭＳ Ｐゴシック" charset="0"/>
                <a:cs typeface="ＭＳ Ｐゴシック" charset="0"/>
              </a:rPr>
              <a:t> </a:t>
            </a:r>
            <a:r>
              <a:rPr lang="en-US" sz="2000" dirty="0">
                <a:latin typeface="Arial" charset="0"/>
                <a:ea typeface="ＭＳ Ｐゴシック" charset="0"/>
                <a:cs typeface="ＭＳ Ｐゴシック" charset="0"/>
              </a:rPr>
              <a:t>Given that the force of gravity between two objects (here, the Earth and the shuttle) is given by</a:t>
            </a:r>
          </a:p>
          <a:p>
            <a:pPr eaLnBrk="1" hangingPunct="1">
              <a:lnSpc>
                <a:spcPct val="90000"/>
              </a:lnSpc>
              <a:buFontTx/>
              <a:buNone/>
            </a:pPr>
            <a:r>
              <a:rPr lang="en-US" sz="2000" dirty="0">
                <a:latin typeface="Arial" charset="0"/>
                <a:ea typeface="ＭＳ Ｐゴシック" charset="0"/>
                <a:cs typeface="ＭＳ Ｐゴシック" charset="0"/>
              </a:rPr>
              <a:t>              force = G </a:t>
            </a:r>
            <a:r>
              <a:rPr lang="en-US" sz="2000" dirty="0" err="1">
                <a:latin typeface="Arial" charset="0"/>
                <a:ea typeface="ＭＳ Ｐゴシック" charset="0"/>
                <a:cs typeface="ＭＳ Ｐゴシック" charset="0"/>
              </a:rPr>
              <a:t>M</a:t>
            </a:r>
            <a:r>
              <a:rPr lang="en-US" sz="2000" baseline="-25000" dirty="0" err="1">
                <a:latin typeface="Arial" charset="0"/>
                <a:ea typeface="ＭＳ Ｐゴシック" charset="0"/>
                <a:cs typeface="ＭＳ Ｐゴシック" charset="0"/>
              </a:rPr>
              <a:t>earth</a:t>
            </a:r>
            <a:r>
              <a:rPr lang="en-US" sz="2000" dirty="0">
                <a:latin typeface="Arial" charset="0"/>
                <a:ea typeface="ＭＳ Ｐゴシック" charset="0"/>
                <a:cs typeface="ＭＳ Ｐゴシック" charset="0"/>
              </a:rPr>
              <a:t> </a:t>
            </a:r>
            <a:r>
              <a:rPr lang="en-US" sz="2000" dirty="0" err="1">
                <a:latin typeface="Arial" charset="0"/>
                <a:ea typeface="ＭＳ Ｐゴシック" charset="0"/>
                <a:cs typeface="ＭＳ Ｐゴシック" charset="0"/>
              </a:rPr>
              <a:t>m</a:t>
            </a:r>
            <a:r>
              <a:rPr lang="en-US" sz="2000" baseline="-25000" dirty="0" err="1">
                <a:latin typeface="Arial" charset="0"/>
                <a:ea typeface="ＭＳ Ｐゴシック" charset="0"/>
                <a:cs typeface="ＭＳ Ｐゴシック" charset="0"/>
              </a:rPr>
              <a:t>shuttle</a:t>
            </a:r>
            <a:r>
              <a:rPr lang="en-US" sz="2000" dirty="0">
                <a:latin typeface="Arial" charset="0"/>
                <a:ea typeface="ＭＳ Ｐゴシック" charset="0"/>
                <a:cs typeface="ＭＳ Ｐゴシック" charset="0"/>
              </a:rPr>
              <a:t> / d</a:t>
            </a:r>
            <a:r>
              <a:rPr lang="en-US" sz="2000" baseline="-25000" dirty="0">
                <a:latin typeface="Arial" charset="0"/>
                <a:ea typeface="ＭＳ Ｐゴシック" charset="0"/>
                <a:cs typeface="ＭＳ Ｐゴシック" charset="0"/>
              </a:rPr>
              <a:t>Earthcenter-to-shuttle</a:t>
            </a:r>
            <a:r>
              <a:rPr lang="en-US" sz="2000" baseline="30000" dirty="0">
                <a:latin typeface="Arial" charset="0"/>
                <a:ea typeface="ＭＳ Ｐゴシック" charset="0"/>
                <a:cs typeface="ＭＳ Ｐゴシック" charset="0"/>
              </a:rPr>
              <a:t>2</a:t>
            </a:r>
            <a:endParaRPr lang="en-US" sz="2000" dirty="0">
              <a:latin typeface="Arial" charset="0"/>
              <a:ea typeface="ＭＳ Ｐゴシック" charset="0"/>
              <a:cs typeface="ＭＳ Ｐゴシック" charset="0"/>
            </a:endParaRPr>
          </a:p>
          <a:p>
            <a:pPr eaLnBrk="1" hangingPunct="1">
              <a:lnSpc>
                <a:spcPct val="90000"/>
              </a:lnSpc>
              <a:buFontTx/>
              <a:buNone/>
            </a:pPr>
            <a:r>
              <a:rPr lang="en-US" sz="2000" dirty="0">
                <a:latin typeface="Arial" charset="0"/>
                <a:ea typeface="ＭＳ Ｐゴシック" charset="0"/>
                <a:cs typeface="ＭＳ Ｐゴシック" charset="0"/>
              </a:rPr>
              <a:t>     the force of gravity on the shuttle in orbit is</a:t>
            </a:r>
          </a:p>
          <a:p>
            <a:pPr eaLnBrk="1" hangingPunct="1">
              <a:lnSpc>
                <a:spcPct val="90000"/>
              </a:lnSpc>
              <a:buFontTx/>
              <a:buNone/>
            </a:pPr>
            <a:r>
              <a:rPr lang="en-US" sz="2000" dirty="0">
                <a:latin typeface="Arial" charset="0"/>
                <a:ea typeface="ＭＳ Ｐゴシック" charset="0"/>
                <a:cs typeface="ＭＳ Ｐゴシック" charset="0"/>
              </a:rPr>
              <a:t>    A. much greater than the force of gravity on the surface of the Earth</a:t>
            </a:r>
          </a:p>
          <a:p>
            <a:pPr eaLnBrk="1" hangingPunct="1">
              <a:lnSpc>
                <a:spcPct val="90000"/>
              </a:lnSpc>
              <a:buFontTx/>
              <a:buNone/>
            </a:pPr>
            <a:r>
              <a:rPr lang="en-US" sz="2000" dirty="0">
                <a:latin typeface="Arial" charset="0"/>
                <a:ea typeface="ＭＳ Ｐゴシック" charset="0"/>
                <a:cs typeface="ＭＳ Ｐゴシック" charset="0"/>
              </a:rPr>
              <a:t>    B. much less than the force of gravity on the surface of the Earth</a:t>
            </a:r>
          </a:p>
          <a:p>
            <a:pPr eaLnBrk="1" hangingPunct="1">
              <a:lnSpc>
                <a:spcPct val="90000"/>
              </a:lnSpc>
              <a:buFontTx/>
              <a:buNone/>
            </a:pPr>
            <a:r>
              <a:rPr lang="en-US" sz="2000" dirty="0">
                <a:latin typeface="Arial" charset="0"/>
                <a:ea typeface="ＭＳ Ｐゴシック" charset="0"/>
                <a:cs typeface="ＭＳ Ｐゴシック" charset="0"/>
              </a:rPr>
              <a:t>    C. only slightly less than the force of gravity on the surface of the Earth</a:t>
            </a:r>
          </a:p>
          <a:p>
            <a:pPr eaLnBrk="1" hangingPunct="1">
              <a:lnSpc>
                <a:spcPct val="90000"/>
              </a:lnSpc>
              <a:buFontTx/>
              <a:buNone/>
            </a:pPr>
            <a:r>
              <a:rPr lang="en-US" sz="2000" dirty="0">
                <a:latin typeface="Arial" charset="0"/>
                <a:ea typeface="ＭＳ Ｐゴシック" charset="0"/>
                <a:cs typeface="ＭＳ Ｐゴシック" charset="0"/>
              </a:rPr>
              <a:t>    D. can't tell from information given</a:t>
            </a:r>
            <a:r>
              <a:rPr lang="en-US" sz="2800" dirty="0">
                <a:latin typeface="Arial" charset="0"/>
                <a:ea typeface="ＭＳ Ｐゴシック" charset="0"/>
                <a:cs typeface="ＭＳ Ｐゴシック" charset="0"/>
              </a:rPr>
              <a:t> </a:t>
            </a:r>
          </a:p>
        </p:txBody>
      </p:sp>
      <p:pic>
        <p:nvPicPr>
          <p:cNvPr id="57346" name="Picture 4" descr="weightles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38400" y="0"/>
            <a:ext cx="3657600" cy="2398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7088369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2"/>
          <p:cNvSpPr>
            <a:spLocks noGrp="1" noChangeArrowheads="1"/>
          </p:cNvSpPr>
          <p:nvPr>
            <p:ph type="title"/>
          </p:nvPr>
        </p:nvSpPr>
        <p:spPr/>
        <p:txBody>
          <a:bodyPr/>
          <a:lstStyle/>
          <a:p>
            <a:pPr eaLnBrk="1" hangingPunct="1"/>
            <a:r>
              <a:rPr lang="en-US">
                <a:latin typeface="Arial" charset="0"/>
                <a:ea typeface="ＭＳ Ｐゴシック" charset="0"/>
                <a:cs typeface="ＭＳ Ｐゴシック" charset="0"/>
              </a:rPr>
              <a:t>Weightlessness and free fall</a:t>
            </a:r>
          </a:p>
        </p:txBody>
      </p:sp>
      <p:sp>
        <p:nvSpPr>
          <p:cNvPr id="25603" name="Rectangle 3"/>
          <p:cNvSpPr>
            <a:spLocks noGrp="1" noChangeArrowheads="1"/>
          </p:cNvSpPr>
          <p:nvPr>
            <p:ph type="body" idx="1"/>
          </p:nvPr>
        </p:nvSpPr>
        <p:spPr/>
        <p:txBody>
          <a:bodyPr/>
          <a:lstStyle/>
          <a:p>
            <a:pPr eaLnBrk="1" hangingPunct="1"/>
            <a:r>
              <a:rPr lang="en-US">
                <a:latin typeface="Arial" charset="0"/>
                <a:ea typeface="ＭＳ Ｐゴシック" charset="0"/>
                <a:cs typeface="ＭＳ Ｐゴシック" charset="0"/>
              </a:rPr>
              <a:t>What is going on? The astronauts clearly experience the force of gravity, why do they appear to be weightless?</a:t>
            </a:r>
          </a:p>
          <a:p>
            <a:pPr eaLnBrk="1" hangingPunct="1"/>
            <a:r>
              <a:rPr lang="en-US">
                <a:latin typeface="Arial" charset="0"/>
                <a:ea typeface="ＭＳ Ｐゴシック" charset="0"/>
                <a:cs typeface="ＭＳ Ｐゴシック" charset="0"/>
              </a:rPr>
              <a:t>Key point is that they are in freefall, they are constantly falling, but because of their sideways motion, are falling around the Earth instead of falling towards it</a:t>
            </a:r>
          </a:p>
        </p:txBody>
      </p:sp>
    </p:spTree>
    <p:extLst>
      <p:ext uri="{BB962C8B-B14F-4D97-AF65-F5344CB8AC3E}">
        <p14:creationId xmlns:p14="http://schemas.microsoft.com/office/powerpoint/2010/main" val="2983989955"/>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499"/>
                                          </p:stCondLst>
                                        </p:cTn>
                                        <p:tgtEl>
                                          <p:spTgt spid="2560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560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noChangeArrowheads="1"/>
          </p:cNvSpPr>
          <p:nvPr>
            <p:ph type="title"/>
          </p:nvPr>
        </p:nvSpPr>
        <p:spPr/>
        <p:txBody>
          <a:bodyPr>
            <a:normAutofit fontScale="90000"/>
          </a:bodyPr>
          <a:lstStyle/>
          <a:p>
            <a:pPr eaLnBrk="1" hangingPunct="1"/>
            <a:r>
              <a:rPr lang="en-US">
                <a:latin typeface="Arial" charset="0"/>
                <a:ea typeface="ＭＳ Ｐゴシック" charset="0"/>
                <a:cs typeface="ＭＳ Ｐゴシック" charset="0"/>
              </a:rPr>
              <a:t>Using gravity to measure masses</a:t>
            </a:r>
          </a:p>
        </p:txBody>
      </p:sp>
      <p:sp>
        <p:nvSpPr>
          <p:cNvPr id="11267" name="Rectangle 3"/>
          <p:cNvSpPr>
            <a:spLocks noGrp="1" noChangeArrowheads="1"/>
          </p:cNvSpPr>
          <p:nvPr>
            <p:ph type="body" idx="1"/>
          </p:nvPr>
        </p:nvSpPr>
        <p:spPr/>
        <p:txBody>
          <a:bodyPr/>
          <a:lstStyle/>
          <a:p>
            <a:pPr eaLnBrk="1" hangingPunct="1"/>
            <a:r>
              <a:rPr lang="en-US" sz="2800" dirty="0">
                <a:latin typeface="Arial" charset="0"/>
                <a:ea typeface="ＭＳ Ｐゴシック" charset="0"/>
                <a:cs typeface="ＭＳ Ｐゴシック" charset="0"/>
              </a:rPr>
              <a:t>Lots of astronomical objects orbit other ones</a:t>
            </a:r>
          </a:p>
          <a:p>
            <a:pPr lvl="1" eaLnBrk="1" hangingPunct="1"/>
            <a:r>
              <a:rPr lang="en-US" sz="2400" dirty="0" smtClean="0">
                <a:latin typeface="Arial" charset="0"/>
                <a:ea typeface="ＭＳ Ｐゴシック" charset="0"/>
              </a:rPr>
              <a:t>Moons </a:t>
            </a:r>
            <a:r>
              <a:rPr lang="en-US" sz="2400" dirty="0">
                <a:latin typeface="Arial" charset="0"/>
                <a:ea typeface="ＭＳ Ｐゴシック" charset="0"/>
              </a:rPr>
              <a:t>orbit planets</a:t>
            </a:r>
          </a:p>
          <a:p>
            <a:pPr lvl="1" eaLnBrk="1" hangingPunct="1"/>
            <a:r>
              <a:rPr lang="en-US" sz="2400" dirty="0">
                <a:latin typeface="Arial" charset="0"/>
                <a:ea typeface="ＭＳ Ｐゴシック" charset="0"/>
              </a:rPr>
              <a:t>Planets orbit the Sun</a:t>
            </a:r>
          </a:p>
          <a:p>
            <a:pPr lvl="1" eaLnBrk="1" hangingPunct="1"/>
            <a:r>
              <a:rPr lang="en-US" sz="2400" dirty="0">
                <a:latin typeface="Arial" charset="0"/>
                <a:ea typeface="ＭＳ Ｐゴシック" charset="0"/>
              </a:rPr>
              <a:t>Binary stars orbit each other</a:t>
            </a:r>
          </a:p>
          <a:p>
            <a:pPr lvl="1" eaLnBrk="1" hangingPunct="1"/>
            <a:r>
              <a:rPr lang="en-US" sz="2400" dirty="0">
                <a:latin typeface="Arial" charset="0"/>
                <a:ea typeface="ＭＳ Ｐゴシック" charset="0"/>
              </a:rPr>
              <a:t>Stars orbit around centers of galaxies</a:t>
            </a:r>
          </a:p>
          <a:p>
            <a:pPr lvl="1" eaLnBrk="1" hangingPunct="1"/>
            <a:r>
              <a:rPr lang="en-US" sz="2400" dirty="0">
                <a:latin typeface="Arial" charset="0"/>
                <a:ea typeface="ＭＳ Ｐゴシック" charset="0"/>
              </a:rPr>
              <a:t>Galaxies orbit around each other</a:t>
            </a:r>
          </a:p>
          <a:p>
            <a:pPr eaLnBrk="1" hangingPunct="1"/>
            <a:r>
              <a:rPr lang="en-US" sz="2800" dirty="0">
                <a:latin typeface="Arial" charset="0"/>
                <a:ea typeface="ＭＳ Ｐゴシック" charset="0"/>
                <a:cs typeface="ＭＳ Ｐゴシック" charset="0"/>
              </a:rPr>
              <a:t>By understanding why objects orbit, and observing orbit characteristics, we can learn about the </a:t>
            </a:r>
            <a:r>
              <a:rPr lang="en-US" sz="2800" b="1" dirty="0">
                <a:latin typeface="Arial" charset="0"/>
                <a:ea typeface="ＭＳ Ｐゴシック" charset="0"/>
                <a:cs typeface="ＭＳ Ｐゴシック" charset="0"/>
              </a:rPr>
              <a:t>masses</a:t>
            </a:r>
            <a:r>
              <a:rPr lang="en-US" sz="2800" dirty="0">
                <a:latin typeface="Arial" charset="0"/>
                <a:ea typeface="ＭＳ Ｐゴシック" charset="0"/>
                <a:cs typeface="ＭＳ Ｐゴシック" charset="0"/>
              </a:rPr>
              <a:t> of objects</a:t>
            </a:r>
          </a:p>
        </p:txBody>
      </p:sp>
    </p:spTree>
    <p:extLst>
      <p:ext uri="{BB962C8B-B14F-4D97-AF65-F5344CB8AC3E}">
        <p14:creationId xmlns:p14="http://schemas.microsoft.com/office/powerpoint/2010/main" val="199082077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126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1126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1126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1126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11267">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11267">
                                            <p:txEl>
                                              <p:pRg st="5" end="5"/>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1126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6321" name="Rectangle 2"/>
          <p:cNvSpPr>
            <a:spLocks noGrp="1" noChangeArrowheads="1"/>
          </p:cNvSpPr>
          <p:nvPr>
            <p:ph type="title"/>
          </p:nvPr>
        </p:nvSpPr>
        <p:spPr>
          <a:xfrm>
            <a:off x="685800" y="0"/>
            <a:ext cx="7772400" cy="1143000"/>
          </a:xfrm>
        </p:spPr>
        <p:txBody>
          <a:bodyPr/>
          <a:lstStyle/>
          <a:p>
            <a:pPr eaLnBrk="1" hangingPunct="1"/>
            <a:r>
              <a:rPr lang="en-US">
                <a:latin typeface="Arial" charset="0"/>
                <a:ea typeface="ＭＳ Ｐゴシック" charset="0"/>
                <a:cs typeface="ＭＳ Ｐゴシック" charset="0"/>
              </a:rPr>
              <a:t>Masses from gravity</a:t>
            </a:r>
          </a:p>
        </p:txBody>
      </p:sp>
      <p:sp>
        <p:nvSpPr>
          <p:cNvPr id="12291" name="Rectangle 3"/>
          <p:cNvSpPr>
            <a:spLocks noGrp="1" noChangeArrowheads="1"/>
          </p:cNvSpPr>
          <p:nvPr>
            <p:ph type="body" idx="1"/>
          </p:nvPr>
        </p:nvSpPr>
        <p:spPr>
          <a:xfrm>
            <a:off x="685800" y="1371600"/>
            <a:ext cx="7772400" cy="5029200"/>
          </a:xfrm>
        </p:spPr>
        <p:txBody>
          <a:bodyPr/>
          <a:lstStyle/>
          <a:p>
            <a:pPr eaLnBrk="1" hangingPunct="1">
              <a:lnSpc>
                <a:spcPct val="90000"/>
              </a:lnSpc>
            </a:pPr>
            <a:r>
              <a:rPr lang="en-US" sz="2800" dirty="0">
                <a:latin typeface="Arial" charset="0"/>
                <a:ea typeface="ＭＳ Ｐゴシック" charset="0"/>
                <a:cs typeface="ＭＳ Ｐゴシック" charset="0"/>
              </a:rPr>
              <a:t>Basic idea is simple: objects orbit because of the pull of gravity. </a:t>
            </a:r>
          </a:p>
          <a:p>
            <a:pPr lvl="1" eaLnBrk="1" hangingPunct="1">
              <a:lnSpc>
                <a:spcPct val="90000"/>
              </a:lnSpc>
            </a:pPr>
            <a:r>
              <a:rPr lang="en-US" sz="2400" dirty="0">
                <a:latin typeface="Arial" charset="0"/>
                <a:ea typeface="ＭＳ Ｐゴシック" charset="0"/>
              </a:rPr>
              <a:t>Strength of pull depends on masses of object and distance between them</a:t>
            </a:r>
          </a:p>
          <a:p>
            <a:pPr lvl="1" eaLnBrk="1" hangingPunct="1">
              <a:lnSpc>
                <a:spcPct val="90000"/>
              </a:lnSpc>
            </a:pPr>
            <a:r>
              <a:rPr lang="en-US" sz="2400" dirty="0">
                <a:latin typeface="Arial" charset="0"/>
                <a:ea typeface="ＭＳ Ｐゴシック" charset="0"/>
              </a:rPr>
              <a:t>Stronger pull means objects orbit faster</a:t>
            </a:r>
          </a:p>
          <a:p>
            <a:pPr lvl="1" eaLnBrk="1" hangingPunct="1">
              <a:lnSpc>
                <a:spcPct val="90000"/>
              </a:lnSpc>
            </a:pPr>
            <a:r>
              <a:rPr lang="en-US" sz="2400" dirty="0">
                <a:latin typeface="Arial" charset="0"/>
                <a:ea typeface="ＭＳ Ｐゴシック" charset="0"/>
              </a:rPr>
              <a:t>Observe orbits, measure</a:t>
            </a:r>
          </a:p>
          <a:p>
            <a:pPr lvl="2" eaLnBrk="1" hangingPunct="1">
              <a:lnSpc>
                <a:spcPct val="90000"/>
              </a:lnSpc>
            </a:pPr>
            <a:r>
              <a:rPr lang="en-US" sz="2000" dirty="0">
                <a:latin typeface="Arial" charset="0"/>
                <a:ea typeface="ＭＳ Ｐゴシック" charset="0"/>
              </a:rPr>
              <a:t>Either period of orbit, or speed of orbiting object</a:t>
            </a:r>
          </a:p>
          <a:p>
            <a:pPr lvl="2" eaLnBrk="1" hangingPunct="1">
              <a:lnSpc>
                <a:spcPct val="90000"/>
              </a:lnSpc>
            </a:pPr>
            <a:r>
              <a:rPr lang="en-US" sz="2000" dirty="0">
                <a:latin typeface="Arial" charset="0"/>
                <a:ea typeface="ＭＳ Ｐゴシック" charset="0"/>
              </a:rPr>
              <a:t>Distance between the objects (size of orbit)</a:t>
            </a:r>
          </a:p>
          <a:p>
            <a:pPr lvl="1" eaLnBrk="1" hangingPunct="1">
              <a:lnSpc>
                <a:spcPct val="90000"/>
              </a:lnSpc>
            </a:pPr>
            <a:r>
              <a:rPr lang="en-US" sz="2400" dirty="0">
                <a:latin typeface="Arial" charset="0"/>
                <a:ea typeface="ＭＳ Ｐゴシック" charset="0"/>
              </a:rPr>
              <a:t>Use gravity, determine the mass of the </a:t>
            </a:r>
            <a:r>
              <a:rPr lang="en-US" sz="2400" dirty="0" smtClean="0">
                <a:latin typeface="Arial" charset="0"/>
                <a:ea typeface="ＭＳ Ｐゴシック" charset="0"/>
              </a:rPr>
              <a:t>object!</a:t>
            </a:r>
            <a:endParaRPr lang="en-US" sz="2400" dirty="0">
              <a:latin typeface="Arial" charset="0"/>
              <a:ea typeface="ＭＳ Ｐゴシック" charset="0"/>
            </a:endParaRPr>
          </a:p>
          <a:p>
            <a:pPr eaLnBrk="1" hangingPunct="1">
              <a:lnSpc>
                <a:spcPct val="90000"/>
              </a:lnSpc>
            </a:pPr>
            <a:r>
              <a:rPr lang="en-US" sz="2800" dirty="0">
                <a:latin typeface="Arial" charset="0"/>
                <a:ea typeface="ＭＳ Ｐゴシック" charset="0"/>
                <a:cs typeface="ＭＳ Ｐゴシック" charset="0"/>
              </a:rPr>
              <a:t>Mathematically, Newton</a:t>
            </a:r>
            <a:r>
              <a:rPr lang="ja-JP" altLang="en-US" sz="2800" dirty="0">
                <a:latin typeface="Arial" charset="0"/>
                <a:ea typeface="ＭＳ Ｐゴシック" charset="0"/>
                <a:cs typeface="ＭＳ Ｐゴシック" charset="0"/>
              </a:rPr>
              <a:t>’</a:t>
            </a:r>
            <a:r>
              <a:rPr lang="en-US" altLang="ja-JP" sz="2800" dirty="0">
                <a:latin typeface="Arial" charset="0"/>
                <a:ea typeface="ＭＳ Ｐゴシック" charset="0"/>
                <a:cs typeface="ＭＳ Ｐゴシック" charset="0"/>
              </a:rPr>
              <a:t>s laws give:  </a:t>
            </a:r>
          </a:p>
          <a:p>
            <a:pPr eaLnBrk="1" hangingPunct="1">
              <a:lnSpc>
                <a:spcPct val="90000"/>
              </a:lnSpc>
              <a:buFontTx/>
              <a:buNone/>
            </a:pPr>
            <a:r>
              <a:rPr lang="en-US" sz="2800" dirty="0">
                <a:latin typeface="Arial" charset="0"/>
                <a:ea typeface="ＭＳ Ｐゴシック" charset="0"/>
                <a:cs typeface="ＭＳ Ｐゴシック" charset="0"/>
              </a:rPr>
              <a:t>          (M</a:t>
            </a:r>
            <a:r>
              <a:rPr lang="en-US" sz="2800" baseline="-25000" dirty="0">
                <a:latin typeface="Arial" charset="0"/>
                <a:ea typeface="ＭＳ Ｐゴシック" charset="0"/>
                <a:cs typeface="ＭＳ Ｐゴシック" charset="0"/>
              </a:rPr>
              <a:t>1</a:t>
            </a:r>
            <a:r>
              <a:rPr lang="en-US" sz="2800" dirty="0">
                <a:latin typeface="Arial" charset="0"/>
                <a:ea typeface="ＭＳ Ｐゴシック" charset="0"/>
                <a:cs typeface="ＭＳ Ｐゴシック" charset="0"/>
              </a:rPr>
              <a:t>+M</a:t>
            </a:r>
            <a:r>
              <a:rPr lang="en-US" sz="2800" baseline="-25000" dirty="0">
                <a:latin typeface="Arial" charset="0"/>
                <a:ea typeface="ＭＳ Ｐゴシック" charset="0"/>
                <a:cs typeface="ＭＳ Ｐゴシック" charset="0"/>
              </a:rPr>
              <a:t>2</a:t>
            </a:r>
            <a:r>
              <a:rPr lang="en-US" sz="2800" dirty="0">
                <a:latin typeface="Arial" charset="0"/>
                <a:ea typeface="ＭＳ Ｐゴシック" charset="0"/>
                <a:cs typeface="ＭＳ Ｐゴシック" charset="0"/>
              </a:rPr>
              <a:t>) = K a</a:t>
            </a:r>
            <a:r>
              <a:rPr lang="en-US" sz="2800" baseline="30000" dirty="0">
                <a:latin typeface="Arial" charset="0"/>
                <a:ea typeface="ＭＳ Ｐゴシック" charset="0"/>
                <a:cs typeface="ＭＳ Ｐゴシック" charset="0"/>
              </a:rPr>
              <a:t>3</a:t>
            </a:r>
            <a:r>
              <a:rPr lang="en-US" sz="2800" dirty="0">
                <a:latin typeface="Arial" charset="0"/>
                <a:ea typeface="ＭＳ Ｐゴシック" charset="0"/>
                <a:cs typeface="ＭＳ Ｐゴシック" charset="0"/>
              </a:rPr>
              <a:t> / P</a:t>
            </a:r>
            <a:r>
              <a:rPr lang="en-US" sz="2800" baseline="30000" dirty="0">
                <a:latin typeface="Arial" charset="0"/>
                <a:ea typeface="ＭＳ Ｐゴシック" charset="0"/>
                <a:cs typeface="ＭＳ Ｐゴシック" charset="0"/>
              </a:rPr>
              <a:t>2</a:t>
            </a:r>
            <a:r>
              <a:rPr lang="en-US" sz="2800" dirty="0">
                <a:latin typeface="Arial" charset="0"/>
                <a:ea typeface="ＭＳ Ｐゴシック" charset="0"/>
                <a:cs typeface="ＭＳ Ｐゴシック" charset="0"/>
              </a:rPr>
              <a:t> </a:t>
            </a:r>
            <a:r>
              <a:rPr lang="en-US" sz="2800" baseline="30000" dirty="0">
                <a:latin typeface="Arial" charset="0"/>
                <a:ea typeface="ＭＳ Ｐゴシック" charset="0"/>
                <a:cs typeface="ＭＳ Ｐゴシック" charset="0"/>
              </a:rPr>
              <a:t> </a:t>
            </a:r>
          </a:p>
          <a:p>
            <a:pPr eaLnBrk="1" hangingPunct="1">
              <a:lnSpc>
                <a:spcPct val="90000"/>
              </a:lnSpc>
              <a:buFontTx/>
              <a:buNone/>
            </a:pPr>
            <a:r>
              <a:rPr lang="en-US" sz="2800" dirty="0">
                <a:latin typeface="Arial" charset="0"/>
                <a:ea typeface="ＭＳ Ｐゴシック" charset="0"/>
                <a:cs typeface="ＭＳ Ｐゴシック" charset="0"/>
              </a:rPr>
              <a:t>which is a generalization of </a:t>
            </a:r>
            <a:r>
              <a:rPr lang="en-US" sz="2800" dirty="0" err="1">
                <a:latin typeface="Arial" charset="0"/>
                <a:ea typeface="ＭＳ Ｐゴシック" charset="0"/>
                <a:cs typeface="ＭＳ Ｐゴシック" charset="0"/>
              </a:rPr>
              <a:t>Kepler</a:t>
            </a:r>
            <a:r>
              <a:rPr lang="ja-JP" altLang="en-US" sz="2800" dirty="0">
                <a:latin typeface="Arial" charset="0"/>
                <a:ea typeface="ＭＳ Ｐゴシック" charset="0"/>
                <a:cs typeface="ＭＳ Ｐゴシック" charset="0"/>
              </a:rPr>
              <a:t>’</a:t>
            </a:r>
            <a:r>
              <a:rPr lang="en-US" altLang="ja-JP" sz="2800" dirty="0">
                <a:latin typeface="Arial" charset="0"/>
                <a:ea typeface="ＭＳ Ｐゴシック" charset="0"/>
                <a:cs typeface="ＭＳ Ｐゴシック" charset="0"/>
              </a:rPr>
              <a:t>s 3rd law</a:t>
            </a:r>
            <a:endParaRPr lang="en-US" sz="2800" dirty="0">
              <a:latin typeface="Arial" charset="0"/>
              <a:ea typeface="ＭＳ Ｐゴシック" charset="0"/>
              <a:cs typeface="ＭＳ Ｐゴシック" charset="0"/>
            </a:endParaRPr>
          </a:p>
        </p:txBody>
      </p:sp>
    </p:spTree>
    <p:extLst>
      <p:ext uri="{BB962C8B-B14F-4D97-AF65-F5344CB8AC3E}">
        <p14:creationId xmlns:p14="http://schemas.microsoft.com/office/powerpoint/2010/main" val="194595653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229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12291">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499"/>
                                          </p:stCondLst>
                                        </p:cTn>
                                        <p:tgtEl>
                                          <p:spTgt spid="12291">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499"/>
                                          </p:stCondLst>
                                        </p:cTn>
                                        <p:tgtEl>
                                          <p:spTgt spid="12291">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12291">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12291">
                                            <p:txEl>
                                              <p:pRg st="5" end="5"/>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499"/>
                                          </p:stCondLst>
                                        </p:cTn>
                                        <p:tgtEl>
                                          <p:spTgt spid="12291">
                                            <p:txEl>
                                              <p:pRg st="6" end="6"/>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499"/>
                                          </p:stCondLst>
                                        </p:cTn>
                                        <p:tgtEl>
                                          <p:spTgt spid="12291">
                                            <p:txEl>
                                              <p:pRg st="7" end="7"/>
                                            </p:txEl>
                                          </p:spTgt>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grpId="0" nodeType="clickEffect">
                                  <p:stCondLst>
                                    <p:cond delay="0"/>
                                  </p:stCondLst>
                                  <p:childTnLst>
                                    <p:set>
                                      <p:cBhvr>
                                        <p:cTn id="32" dur="1" fill="hold">
                                          <p:stCondLst>
                                            <p:cond delay="499"/>
                                          </p:stCondLst>
                                        </p:cTn>
                                        <p:tgtEl>
                                          <p:spTgt spid="12291">
                                            <p:txEl>
                                              <p:pRg st="8" end="8"/>
                                            </p:txEl>
                                          </p:spTgt>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grpId="0" nodeType="clickEffect">
                                  <p:stCondLst>
                                    <p:cond delay="0"/>
                                  </p:stCondLst>
                                  <p:childTnLst>
                                    <p:set>
                                      <p:cBhvr>
                                        <p:cTn id="36" dur="1" fill="hold">
                                          <p:stCondLst>
                                            <p:cond delay="499"/>
                                          </p:stCondLst>
                                        </p:cTn>
                                        <p:tgtEl>
                                          <p:spTgt spid="12291">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2"/>
          <p:cNvSpPr>
            <a:spLocks noGrp="1" noChangeArrowheads="1"/>
          </p:cNvSpPr>
          <p:nvPr>
            <p:ph type="title"/>
          </p:nvPr>
        </p:nvSpPr>
        <p:spPr/>
        <p:txBody>
          <a:bodyPr/>
          <a:lstStyle/>
          <a:p>
            <a:pPr eaLnBrk="1" hangingPunct="1"/>
            <a:r>
              <a:rPr lang="en-US">
                <a:latin typeface="Arial" charset="0"/>
                <a:ea typeface="ＭＳ Ｐゴシック" charset="0"/>
                <a:cs typeface="ＭＳ Ｐゴシック" charset="0"/>
              </a:rPr>
              <a:t>Orbit simulator</a:t>
            </a:r>
          </a:p>
        </p:txBody>
      </p:sp>
      <p:sp>
        <p:nvSpPr>
          <p:cNvPr id="58370" name="Rectangle 3"/>
          <p:cNvSpPr>
            <a:spLocks noGrp="1" noChangeArrowheads="1"/>
          </p:cNvSpPr>
          <p:nvPr>
            <p:ph type="body" idx="1"/>
          </p:nvPr>
        </p:nvSpPr>
        <p:spPr/>
        <p:txBody>
          <a:bodyPr/>
          <a:lstStyle/>
          <a:p>
            <a:pPr eaLnBrk="1" hangingPunct="1">
              <a:lnSpc>
                <a:spcPct val="90000"/>
              </a:lnSpc>
            </a:pPr>
            <a:r>
              <a:rPr lang="en-US" sz="2800" dirty="0">
                <a:latin typeface="Arial" charset="0"/>
                <a:ea typeface="ＭＳ Ｐゴシック" charset="0"/>
                <a:cs typeface="ＭＳ Ｐゴシック" charset="0"/>
              </a:rPr>
              <a:t>See orbit simulator by </a:t>
            </a:r>
            <a:r>
              <a:rPr lang="en-US" sz="2800" dirty="0" err="1">
                <a:latin typeface="Arial" charset="0"/>
                <a:ea typeface="ＭＳ Ｐゴシック" charset="0"/>
                <a:cs typeface="ＭＳ Ｐゴシック" charset="0"/>
              </a:rPr>
              <a:t>PhET</a:t>
            </a:r>
            <a:r>
              <a:rPr lang="en-US" sz="2800" dirty="0">
                <a:latin typeface="Arial" charset="0"/>
                <a:ea typeface="ＭＳ Ｐゴシック" charset="0"/>
                <a:cs typeface="ＭＳ Ｐゴシック" charset="0"/>
              </a:rPr>
              <a:t> Interactive Solutions, University of Colorado</a:t>
            </a:r>
          </a:p>
          <a:p>
            <a:pPr eaLnBrk="1" hangingPunct="1">
              <a:lnSpc>
                <a:spcPct val="90000"/>
              </a:lnSpc>
            </a:pPr>
            <a:endParaRPr lang="en-US" sz="2800" dirty="0">
              <a:latin typeface="Arial" charset="0"/>
              <a:ea typeface="ＭＳ Ｐゴシック" charset="0"/>
              <a:cs typeface="ＭＳ Ｐゴシック" charset="0"/>
            </a:endParaRPr>
          </a:p>
          <a:p>
            <a:pPr eaLnBrk="1" hangingPunct="1">
              <a:lnSpc>
                <a:spcPct val="90000"/>
              </a:lnSpc>
              <a:buFontTx/>
              <a:buNone/>
            </a:pPr>
            <a:r>
              <a:rPr lang="en-US" sz="2800" dirty="0">
                <a:latin typeface="Arial" charset="0"/>
                <a:ea typeface="ＭＳ Ｐゴシック" charset="0"/>
                <a:cs typeface="ＭＳ Ｐゴシック" charset="0"/>
                <a:hlinkClick r:id="rId3"/>
              </a:rPr>
              <a:t>http://phet.colorado.edu/sims/my-solar-system/my-solar-system_en.html</a:t>
            </a:r>
            <a:endParaRPr lang="en-US" sz="2800" dirty="0">
              <a:latin typeface="Arial" charset="0"/>
              <a:ea typeface="ＭＳ Ｐゴシック" charset="0"/>
              <a:cs typeface="ＭＳ Ｐゴシック" charset="0"/>
            </a:endParaRPr>
          </a:p>
          <a:p>
            <a:pPr eaLnBrk="1" hangingPunct="1">
              <a:lnSpc>
                <a:spcPct val="90000"/>
              </a:lnSpc>
              <a:buFontTx/>
              <a:buNone/>
            </a:pPr>
            <a:endParaRPr lang="en-US" sz="2800" dirty="0">
              <a:latin typeface="Arial" charset="0"/>
              <a:ea typeface="ＭＳ Ｐゴシック" charset="0"/>
              <a:cs typeface="ＭＳ Ｐゴシック" charset="0"/>
            </a:endParaRPr>
          </a:p>
          <a:p>
            <a:pPr eaLnBrk="1" hangingPunct="1">
              <a:lnSpc>
                <a:spcPct val="90000"/>
              </a:lnSpc>
              <a:buFontTx/>
              <a:buNone/>
            </a:pPr>
            <a:r>
              <a:rPr lang="en-US" sz="2800" dirty="0" smtClean="0">
                <a:latin typeface="Arial" charset="0"/>
                <a:ea typeface="ＭＳ Ｐゴシック" charset="0"/>
                <a:cs typeface="ＭＳ Ｐゴシック" charset="0"/>
              </a:rPr>
              <a:t>Let’</a:t>
            </a:r>
            <a:r>
              <a:rPr lang="en-US" altLang="ja-JP" sz="2800" dirty="0" smtClean="0">
                <a:latin typeface="Arial" charset="0"/>
                <a:ea typeface="ＭＳ Ｐゴシック" charset="0"/>
                <a:cs typeface="ＭＳ Ｐゴシック" charset="0"/>
              </a:rPr>
              <a:t>s </a:t>
            </a:r>
            <a:r>
              <a:rPr lang="en-US" altLang="ja-JP" sz="2800" dirty="0">
                <a:latin typeface="Arial" charset="0"/>
                <a:ea typeface="ＭＳ Ｐゴシック" charset="0"/>
                <a:cs typeface="ＭＳ Ｐゴシック" charset="0"/>
              </a:rPr>
              <a:t>measure some masses</a:t>
            </a:r>
            <a:r>
              <a:rPr lang="en-US" altLang="ja-JP" sz="2800" dirty="0" smtClean="0">
                <a:latin typeface="Arial" charset="0"/>
                <a:ea typeface="ＭＳ Ｐゴシック" charset="0"/>
                <a:cs typeface="ＭＳ Ｐゴシック" charset="0"/>
              </a:rPr>
              <a:t>! </a:t>
            </a:r>
          </a:p>
          <a:p>
            <a:pPr eaLnBrk="1" hangingPunct="1">
              <a:lnSpc>
                <a:spcPct val="90000"/>
              </a:lnSpc>
              <a:buFontTx/>
              <a:buNone/>
            </a:pPr>
            <a:r>
              <a:rPr lang="en-US" sz="2800" dirty="0">
                <a:latin typeface="Arial" charset="0"/>
                <a:ea typeface="ＭＳ Ｐゴシック" charset="0"/>
                <a:cs typeface="ＭＳ Ｐゴシック" charset="0"/>
              </a:rPr>
              <a:t> </a:t>
            </a:r>
            <a:r>
              <a:rPr lang="en-US" sz="2800" dirty="0" smtClean="0">
                <a:latin typeface="Arial" charset="0"/>
                <a:ea typeface="ＭＳ Ｐゴシック" charset="0"/>
                <a:cs typeface="ＭＳ Ｐゴシック" charset="0"/>
              </a:rPr>
              <a:t> (for simulator,  </a:t>
            </a:r>
            <a:r>
              <a:rPr lang="en-US" sz="2800" dirty="0">
                <a:latin typeface="Arial" charset="0"/>
                <a:ea typeface="ＭＳ Ｐゴシック" charset="0"/>
                <a:cs typeface="ＭＳ Ｐゴシック" charset="0"/>
              </a:rPr>
              <a:t>M</a:t>
            </a:r>
            <a:r>
              <a:rPr lang="en-US" sz="2800" baseline="-25000" dirty="0">
                <a:latin typeface="Arial" charset="0"/>
                <a:ea typeface="ＭＳ Ｐゴシック" charset="0"/>
                <a:cs typeface="ＭＳ Ｐゴシック" charset="0"/>
              </a:rPr>
              <a:t>1</a:t>
            </a:r>
            <a:r>
              <a:rPr lang="en-US" sz="2800" dirty="0">
                <a:latin typeface="Arial" charset="0"/>
                <a:ea typeface="ＭＳ Ｐゴシック" charset="0"/>
                <a:cs typeface="ＭＳ Ｐゴシック" charset="0"/>
              </a:rPr>
              <a:t>+M</a:t>
            </a:r>
            <a:r>
              <a:rPr lang="en-US" sz="2800" baseline="-25000" dirty="0">
                <a:latin typeface="Arial" charset="0"/>
                <a:ea typeface="ＭＳ Ｐゴシック" charset="0"/>
                <a:cs typeface="ＭＳ Ｐゴシック" charset="0"/>
              </a:rPr>
              <a:t>2</a:t>
            </a:r>
            <a:r>
              <a:rPr lang="en-US" sz="2800" dirty="0">
                <a:latin typeface="Arial" charset="0"/>
                <a:ea typeface="ＭＳ Ｐゴシック" charset="0"/>
                <a:cs typeface="ＭＳ Ｐゴシック" charset="0"/>
              </a:rPr>
              <a:t> = .0048 a</a:t>
            </a:r>
            <a:r>
              <a:rPr lang="en-US" sz="2800" baseline="30000" dirty="0">
                <a:latin typeface="Arial" charset="0"/>
                <a:ea typeface="ＭＳ Ｐゴシック" charset="0"/>
                <a:cs typeface="ＭＳ Ｐゴシック" charset="0"/>
              </a:rPr>
              <a:t>3</a:t>
            </a:r>
            <a:r>
              <a:rPr lang="en-US" sz="2800" dirty="0">
                <a:latin typeface="Arial" charset="0"/>
                <a:ea typeface="ＭＳ Ｐゴシック" charset="0"/>
                <a:cs typeface="ＭＳ Ｐゴシック" charset="0"/>
              </a:rPr>
              <a:t> /P</a:t>
            </a:r>
            <a:r>
              <a:rPr lang="en-US" sz="2800" baseline="30000" dirty="0">
                <a:latin typeface="Arial" charset="0"/>
                <a:ea typeface="ＭＳ Ｐゴシック" charset="0"/>
                <a:cs typeface="ＭＳ Ｐゴシック" charset="0"/>
              </a:rPr>
              <a:t>2</a:t>
            </a:r>
            <a:r>
              <a:rPr lang="en-US" sz="2800" dirty="0">
                <a:latin typeface="Arial" charset="0"/>
                <a:ea typeface="ＭＳ Ｐゴシック" charset="0"/>
                <a:cs typeface="ＭＳ Ｐゴシック" charset="0"/>
              </a:rPr>
              <a:t> </a:t>
            </a:r>
            <a:r>
              <a:rPr lang="en-US" sz="2800" dirty="0" smtClean="0">
                <a:latin typeface="Arial" charset="0"/>
                <a:ea typeface="ＭＳ Ｐゴシック" charset="0"/>
                <a:cs typeface="ＭＳ Ｐゴシック" charset="0"/>
              </a:rPr>
              <a:t>)</a:t>
            </a:r>
            <a:endParaRPr lang="en-US" sz="2800" dirty="0">
              <a:latin typeface="Arial" charset="0"/>
              <a:ea typeface="ＭＳ Ｐゴシック" charset="0"/>
              <a:cs typeface="ＭＳ Ｐゴシック" charset="0"/>
            </a:endParaRPr>
          </a:p>
        </p:txBody>
      </p:sp>
    </p:spTree>
    <p:extLst>
      <p:ext uri="{BB962C8B-B14F-4D97-AF65-F5344CB8AC3E}">
        <p14:creationId xmlns:p14="http://schemas.microsoft.com/office/powerpoint/2010/main" val="2973209577"/>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type="body" idx="1"/>
          </p:nvPr>
        </p:nvSpPr>
        <p:spPr>
          <a:xfrm>
            <a:off x="685800" y="1828800"/>
            <a:ext cx="7772400" cy="4114800"/>
          </a:xfrm>
        </p:spPr>
        <p:txBody>
          <a:bodyPr>
            <a:normAutofit fontScale="92500"/>
          </a:bodyPr>
          <a:lstStyle/>
          <a:p>
            <a:pPr marL="609600" indent="-609600">
              <a:lnSpc>
                <a:spcPct val="90000"/>
              </a:lnSpc>
              <a:buFontTx/>
              <a:buNone/>
            </a:pPr>
            <a:r>
              <a:rPr lang="en-US" sz="2400" dirty="0"/>
              <a:t>Consider planets around two different stars as shown above. If we observe that planet C takes longer to go around the blue star than planet A takes to go around the yellow star, what can we conclude?</a:t>
            </a:r>
          </a:p>
          <a:p>
            <a:pPr marL="609600" indent="-609600">
              <a:lnSpc>
                <a:spcPct val="90000"/>
              </a:lnSpc>
              <a:buFont typeface="Arial" charset="0"/>
              <a:buAutoNum type="alphaUcPeriod"/>
            </a:pPr>
            <a:r>
              <a:rPr lang="en-US" sz="2400" dirty="0"/>
              <a:t>The yellow star must be more massive than the blue star</a:t>
            </a:r>
          </a:p>
          <a:p>
            <a:pPr marL="609600" indent="-609600">
              <a:lnSpc>
                <a:spcPct val="90000"/>
              </a:lnSpc>
              <a:buFont typeface="Arial" charset="0"/>
              <a:buAutoNum type="alphaUcPeriod"/>
            </a:pPr>
            <a:r>
              <a:rPr lang="en-US" sz="2400" dirty="0"/>
              <a:t>The blue star must be more massive than the yellow star</a:t>
            </a:r>
          </a:p>
          <a:p>
            <a:pPr marL="609600" indent="-609600">
              <a:lnSpc>
                <a:spcPct val="90000"/>
              </a:lnSpc>
              <a:buFont typeface="Arial" charset="0"/>
              <a:buAutoNum type="alphaUcPeriod"/>
            </a:pPr>
            <a:r>
              <a:rPr lang="en-US" sz="2400" dirty="0"/>
              <a:t>This is impossible: both A and C should take the same amount of time to go around</a:t>
            </a:r>
          </a:p>
          <a:p>
            <a:pPr marL="609600" indent="-609600">
              <a:lnSpc>
                <a:spcPct val="90000"/>
              </a:lnSpc>
              <a:buFont typeface="Arial" charset="0"/>
              <a:buAutoNum type="alphaUcPeriod"/>
            </a:pPr>
            <a:r>
              <a:rPr lang="en-US" sz="2400" dirty="0"/>
              <a:t>It</a:t>
            </a:r>
            <a:r>
              <a:rPr lang="ja-JP" altLang="en-US" sz="2400" dirty="0"/>
              <a:t>’</a:t>
            </a:r>
            <a:r>
              <a:rPr lang="en-US" sz="2400" dirty="0"/>
              <a:t>s possible, but you </a:t>
            </a:r>
            <a:r>
              <a:rPr lang="en-US" sz="2400" dirty="0" smtClean="0"/>
              <a:t>can’t </a:t>
            </a:r>
            <a:r>
              <a:rPr lang="en-US" sz="2400" dirty="0"/>
              <a:t>tell anything about the mass of the stars</a:t>
            </a:r>
          </a:p>
          <a:p>
            <a:pPr marL="609600" indent="-609600">
              <a:lnSpc>
                <a:spcPct val="90000"/>
              </a:lnSpc>
              <a:buFont typeface="Arial" charset="0"/>
              <a:buAutoNum type="alphaUcPeriod"/>
            </a:pPr>
            <a:r>
              <a:rPr lang="en-US" sz="2400" dirty="0"/>
              <a:t>What you infer about the mass of the stars depends on the mass of the planets</a:t>
            </a:r>
            <a:endParaRPr lang="en-US" sz="2800" dirty="0"/>
          </a:p>
        </p:txBody>
      </p:sp>
      <p:pic>
        <p:nvPicPr>
          <p:cNvPr id="13316" name="Picture 4" descr="mas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81200" y="152400"/>
            <a:ext cx="4465638" cy="1577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24406378"/>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2"/>
          <p:cNvSpPr>
            <a:spLocks noGrp="1" noChangeArrowheads="1"/>
          </p:cNvSpPr>
          <p:nvPr>
            <p:ph type="title"/>
          </p:nvPr>
        </p:nvSpPr>
        <p:spPr/>
        <p:txBody>
          <a:bodyPr/>
          <a:lstStyle/>
          <a:p>
            <a:pPr eaLnBrk="1" hangingPunct="1"/>
            <a:r>
              <a:rPr lang="en-US">
                <a:latin typeface="Arial" charset="0"/>
                <a:ea typeface="ＭＳ Ｐゴシック" charset="0"/>
                <a:cs typeface="ＭＳ Ｐゴシック" charset="0"/>
              </a:rPr>
              <a:t>Example: masses of planets</a:t>
            </a:r>
          </a:p>
        </p:txBody>
      </p:sp>
      <p:sp>
        <p:nvSpPr>
          <p:cNvPr id="13315" name="Rectangle 3"/>
          <p:cNvSpPr>
            <a:spLocks noGrp="1" noChangeArrowheads="1"/>
          </p:cNvSpPr>
          <p:nvPr>
            <p:ph type="body" idx="1"/>
          </p:nvPr>
        </p:nvSpPr>
        <p:spPr>
          <a:xfrm>
            <a:off x="685800" y="1981200"/>
            <a:ext cx="8077200" cy="4114800"/>
          </a:xfrm>
        </p:spPr>
        <p:txBody>
          <a:bodyPr>
            <a:normAutofit lnSpcReduction="10000"/>
          </a:bodyPr>
          <a:lstStyle/>
          <a:p>
            <a:pPr eaLnBrk="1" hangingPunct="1">
              <a:lnSpc>
                <a:spcPct val="90000"/>
              </a:lnSpc>
            </a:pPr>
            <a:r>
              <a:rPr lang="en-US" dirty="0">
                <a:latin typeface="Arial" charset="0"/>
                <a:ea typeface="ＭＳ Ｐゴシック" charset="0"/>
                <a:cs typeface="ＭＳ Ｐゴシック" charset="0"/>
              </a:rPr>
              <a:t>To measure masses of planets, look for objects that go around them ….. moons!</a:t>
            </a:r>
          </a:p>
          <a:p>
            <a:pPr eaLnBrk="1" hangingPunct="1">
              <a:lnSpc>
                <a:spcPct val="90000"/>
              </a:lnSpc>
            </a:pPr>
            <a:r>
              <a:rPr lang="en-US" dirty="0">
                <a:latin typeface="Arial" charset="0"/>
                <a:ea typeface="ＭＳ Ｐゴシック" charset="0"/>
                <a:cs typeface="ＭＳ Ｐゴシック" charset="0"/>
              </a:rPr>
              <a:t>Measure how long it takes to go around and distance between moon and planet</a:t>
            </a:r>
          </a:p>
          <a:p>
            <a:pPr eaLnBrk="1" hangingPunct="1">
              <a:lnSpc>
                <a:spcPct val="90000"/>
              </a:lnSpc>
            </a:pPr>
            <a:r>
              <a:rPr lang="en-US" dirty="0">
                <a:latin typeface="Arial" charset="0"/>
                <a:ea typeface="ＭＳ Ｐゴシック" charset="0"/>
                <a:cs typeface="ＭＳ Ｐゴシック" charset="0"/>
              </a:rPr>
              <a:t>Use understanding of gravity to determine how much mass the planet must have to cause it to orbit at the observed speed</a:t>
            </a:r>
            <a:r>
              <a:rPr lang="en-US" dirty="0" smtClean="0">
                <a:latin typeface="Arial" charset="0"/>
                <a:ea typeface="ＭＳ Ｐゴシック" charset="0"/>
                <a:cs typeface="ＭＳ Ｐゴシック" charset="0"/>
              </a:rPr>
              <a:t>!</a:t>
            </a:r>
          </a:p>
          <a:p>
            <a:pPr eaLnBrk="1" hangingPunct="1">
              <a:lnSpc>
                <a:spcPct val="90000"/>
              </a:lnSpc>
            </a:pPr>
            <a:r>
              <a:rPr lang="en-US" dirty="0" smtClean="0">
                <a:latin typeface="Arial" charset="0"/>
                <a:ea typeface="ＭＳ Ｐゴシック" charset="0"/>
                <a:cs typeface="ＭＳ Ｐゴシック" charset="0"/>
              </a:rPr>
              <a:t>Example: Moons of Jupiter</a:t>
            </a:r>
          </a:p>
          <a:p>
            <a:pPr marL="0" indent="0" eaLnBrk="1" hangingPunct="1">
              <a:lnSpc>
                <a:spcPct val="90000"/>
              </a:lnSpc>
              <a:buNone/>
            </a:pPr>
            <a:r>
              <a:rPr lang="en-US" sz="2000" dirty="0">
                <a:latin typeface="Arial" charset="0"/>
                <a:ea typeface="ＭＳ Ｐゴシック" charset="0"/>
                <a:cs typeface="ＭＳ Ｐゴシック" charset="0"/>
                <a:hlinkClick r:id="rId3"/>
              </a:rPr>
              <a:t>http://</a:t>
            </a:r>
            <a:r>
              <a:rPr lang="en-US" sz="2000" dirty="0" err="1">
                <a:latin typeface="Arial" charset="0"/>
                <a:ea typeface="ＭＳ Ｐゴシック" charset="0"/>
                <a:cs typeface="ＭＳ Ｐゴシック" charset="0"/>
                <a:hlinkClick r:id="rId3"/>
              </a:rPr>
              <a:t>www.skyandtelescope.com</a:t>
            </a:r>
            <a:r>
              <a:rPr lang="en-US" sz="2000" dirty="0">
                <a:latin typeface="Arial" charset="0"/>
                <a:ea typeface="ＭＳ Ｐゴシック" charset="0"/>
                <a:cs typeface="ＭＳ Ｐゴシック" charset="0"/>
                <a:hlinkClick r:id="rId3"/>
              </a:rPr>
              <a:t>/observing/objects/</a:t>
            </a:r>
            <a:r>
              <a:rPr lang="en-US" sz="2000" dirty="0" err="1">
                <a:latin typeface="Arial" charset="0"/>
                <a:ea typeface="ＭＳ Ｐゴシック" charset="0"/>
                <a:cs typeface="ＭＳ Ｐゴシック" charset="0"/>
                <a:hlinkClick r:id="rId3"/>
              </a:rPr>
              <a:t>javascript</a:t>
            </a:r>
            <a:r>
              <a:rPr lang="en-US" sz="2000" dirty="0">
                <a:latin typeface="Arial" charset="0"/>
                <a:ea typeface="ＭＳ Ｐゴシック" charset="0"/>
                <a:cs typeface="ＭＳ Ｐゴシック" charset="0"/>
                <a:hlinkClick r:id="rId3"/>
              </a:rPr>
              <a:t>/</a:t>
            </a:r>
            <a:r>
              <a:rPr lang="en-US" sz="2000" dirty="0" err="1">
                <a:latin typeface="Arial" charset="0"/>
                <a:ea typeface="ＭＳ Ｐゴシック" charset="0"/>
                <a:cs typeface="ＭＳ Ｐゴシック" charset="0"/>
                <a:hlinkClick r:id="rId3"/>
              </a:rPr>
              <a:t>jupiter</a:t>
            </a:r>
            <a:r>
              <a:rPr lang="en-US" sz="2000" dirty="0">
                <a:latin typeface="Arial" charset="0"/>
                <a:ea typeface="ＭＳ Ｐゴシック" charset="0"/>
                <a:cs typeface="ＭＳ Ｐゴシック" charset="0"/>
                <a:hlinkClick r:id="rId3"/>
              </a:rPr>
              <a:t>#</a:t>
            </a:r>
            <a:endParaRPr lang="en-US" sz="2000" dirty="0">
              <a:latin typeface="Arial" charset="0"/>
              <a:ea typeface="ＭＳ Ｐゴシック" charset="0"/>
              <a:cs typeface="ＭＳ Ｐゴシック" charset="0"/>
            </a:endParaRPr>
          </a:p>
        </p:txBody>
      </p:sp>
    </p:spTree>
    <p:extLst>
      <p:ext uri="{BB962C8B-B14F-4D97-AF65-F5344CB8AC3E}">
        <p14:creationId xmlns:p14="http://schemas.microsoft.com/office/powerpoint/2010/main" val="332391480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331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331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331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3315">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1331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2465" name="Rectangle 2"/>
          <p:cNvSpPr>
            <a:spLocks noGrp="1" noChangeArrowheads="1"/>
          </p:cNvSpPr>
          <p:nvPr>
            <p:ph type="title"/>
          </p:nvPr>
        </p:nvSpPr>
        <p:spPr/>
        <p:txBody>
          <a:bodyPr/>
          <a:lstStyle/>
          <a:p>
            <a:pPr eaLnBrk="1" hangingPunct="1"/>
            <a:r>
              <a:rPr lang="en-US">
                <a:latin typeface="Arial" charset="0"/>
                <a:ea typeface="ＭＳ Ｐゴシック" charset="0"/>
                <a:cs typeface="ＭＳ Ｐゴシック" charset="0"/>
              </a:rPr>
              <a:t>Results: masses of planets</a:t>
            </a:r>
          </a:p>
        </p:txBody>
      </p:sp>
      <p:sp>
        <p:nvSpPr>
          <p:cNvPr id="62466" name="Rectangle 3"/>
          <p:cNvSpPr>
            <a:spLocks noGrp="1" noChangeArrowheads="1"/>
          </p:cNvSpPr>
          <p:nvPr>
            <p:ph type="body" idx="1"/>
          </p:nvPr>
        </p:nvSpPr>
        <p:spPr>
          <a:xfrm>
            <a:off x="0" y="1752600"/>
            <a:ext cx="4343400" cy="4343400"/>
          </a:xfrm>
        </p:spPr>
        <p:txBody>
          <a:bodyPr/>
          <a:lstStyle/>
          <a:p>
            <a:pPr eaLnBrk="1" hangingPunct="1">
              <a:lnSpc>
                <a:spcPct val="90000"/>
              </a:lnSpc>
            </a:pPr>
            <a:r>
              <a:rPr lang="en-US" sz="2400" dirty="0">
                <a:latin typeface="Arial" charset="0"/>
                <a:ea typeface="ＭＳ Ｐゴシック" charset="0"/>
                <a:cs typeface="ＭＳ Ｐゴシック" charset="0"/>
              </a:rPr>
              <a:t>Look at orbits of moons to measure planetary masses</a:t>
            </a:r>
          </a:p>
          <a:p>
            <a:pPr lvl="1" eaLnBrk="1" hangingPunct="1">
              <a:lnSpc>
                <a:spcPct val="90000"/>
              </a:lnSpc>
            </a:pPr>
            <a:r>
              <a:rPr lang="en-US" sz="2400" dirty="0">
                <a:latin typeface="Arial" charset="0"/>
                <a:ea typeface="ＭＳ Ｐゴシック" charset="0"/>
              </a:rPr>
              <a:t>Mercury and Venus </a:t>
            </a:r>
            <a:r>
              <a:rPr lang="en-US" sz="2400" dirty="0" smtClean="0">
                <a:latin typeface="Arial" charset="0"/>
                <a:ea typeface="ＭＳ Ｐゴシック" charset="0"/>
              </a:rPr>
              <a:t>don’</a:t>
            </a:r>
            <a:r>
              <a:rPr lang="en-US" altLang="ja-JP" sz="2400" dirty="0" smtClean="0">
                <a:latin typeface="Arial" charset="0"/>
                <a:ea typeface="ＭＳ Ｐゴシック" charset="0"/>
              </a:rPr>
              <a:t>t </a:t>
            </a:r>
            <a:r>
              <a:rPr lang="en-US" altLang="ja-JP" sz="2400" dirty="0">
                <a:latin typeface="Arial" charset="0"/>
                <a:ea typeface="ＭＳ Ｐゴシック" charset="0"/>
              </a:rPr>
              <a:t>have moons! ---&gt; Use artificial satellites</a:t>
            </a:r>
          </a:p>
          <a:p>
            <a:pPr lvl="1" eaLnBrk="1" hangingPunct="1">
              <a:lnSpc>
                <a:spcPct val="90000"/>
              </a:lnSpc>
            </a:pPr>
            <a:r>
              <a:rPr lang="en-US" sz="2400" dirty="0">
                <a:latin typeface="Arial" charset="0"/>
                <a:ea typeface="ＭＳ Ｐゴシック" charset="0"/>
              </a:rPr>
              <a:t>Discovery of a moon can be very useful!</a:t>
            </a:r>
          </a:p>
          <a:p>
            <a:pPr eaLnBrk="1" hangingPunct="1">
              <a:lnSpc>
                <a:spcPct val="90000"/>
              </a:lnSpc>
            </a:pPr>
            <a:r>
              <a:rPr lang="en-US" sz="2400" dirty="0">
                <a:latin typeface="Arial" charset="0"/>
                <a:ea typeface="ＭＳ Ｐゴシック" charset="0"/>
                <a:cs typeface="ＭＳ Ｐゴシック" charset="0"/>
              </a:rPr>
              <a:t>Review: inner planets have a lot less mass than outer planets ---- and different composition too!</a:t>
            </a:r>
            <a:r>
              <a:rPr lang="en-US" sz="2800" dirty="0">
                <a:latin typeface="Arial" charset="0"/>
                <a:ea typeface="ＭＳ Ｐゴシック" charset="0"/>
                <a:cs typeface="ＭＳ Ｐゴシック" charset="0"/>
              </a:rPr>
              <a:t> 	</a:t>
            </a:r>
          </a:p>
        </p:txBody>
      </p:sp>
      <p:graphicFrame>
        <p:nvGraphicFramePr>
          <p:cNvPr id="15415" name="Group 55"/>
          <p:cNvGraphicFramePr>
            <a:graphicFrameLocks noGrp="1"/>
          </p:cNvGraphicFramePr>
          <p:nvPr>
            <p:extLst>
              <p:ext uri="{D42A27DB-BD31-4B8C-83A1-F6EECF244321}">
                <p14:modId xmlns:p14="http://schemas.microsoft.com/office/powerpoint/2010/main" val="306018178"/>
              </p:ext>
            </p:extLst>
          </p:nvPr>
        </p:nvGraphicFramePr>
        <p:xfrm>
          <a:off x="4572000" y="1524000"/>
          <a:ext cx="4267200" cy="4937640"/>
        </p:xfrm>
        <a:graphic>
          <a:graphicData uri="http://schemas.openxmlformats.org/drawingml/2006/table">
            <a:tbl>
              <a:tblPr/>
              <a:tblGrid>
                <a:gridCol w="1784350"/>
                <a:gridCol w="2482850"/>
              </a:tblGrid>
              <a:tr h="82285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Arial" charset="0"/>
                          <a:ea typeface="ＭＳ Ｐゴシック" charset="0"/>
                          <a:cs typeface="ＭＳ Ｐゴシック" charset="0"/>
                        </a:rPr>
                        <a:t>Planet</a:t>
                      </a: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Arial" charset="0"/>
                          <a:ea typeface="ＭＳ Ｐゴシック" charset="0"/>
                          <a:cs typeface="ＭＳ Ｐゴシック" charset="0"/>
                        </a:rPr>
                        <a:t>Mass </a:t>
                      </a:r>
                      <a:r>
                        <a:rPr kumimoji="0" lang="en-US" sz="2400" b="0" i="0" u="none" strike="noStrike" cap="none" normalizeH="0" baseline="0" dirty="0" smtClean="0">
                          <a:ln>
                            <a:noFill/>
                          </a:ln>
                          <a:solidFill>
                            <a:schemeClr val="tx1"/>
                          </a:solidFill>
                          <a:effectLst/>
                          <a:latin typeface="Arial" charset="0"/>
                          <a:ea typeface="ＭＳ Ｐゴシック" charset="0"/>
                          <a:cs typeface="ＭＳ Ｐゴシック" charset="0"/>
                        </a:rPr>
                        <a:t>(Units: earth </a:t>
                      </a:r>
                      <a:r>
                        <a:rPr kumimoji="0" lang="en-US" sz="2400" b="0" i="0" u="none" strike="noStrike" cap="none" normalizeH="0" baseline="0" dirty="0">
                          <a:ln>
                            <a:noFill/>
                          </a:ln>
                          <a:solidFill>
                            <a:schemeClr val="tx1"/>
                          </a:solidFill>
                          <a:effectLst/>
                          <a:latin typeface="Arial" charset="0"/>
                          <a:ea typeface="ＭＳ Ｐゴシック" charset="0"/>
                          <a:cs typeface="ＭＳ Ｐゴシック" charset="0"/>
                        </a:rPr>
                        <a:t>masses)</a:t>
                      </a: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714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Arial" charset="0"/>
                          <a:ea typeface="ＭＳ Ｐゴシック" charset="0"/>
                          <a:cs typeface="ＭＳ Ｐゴシック" charset="0"/>
                        </a:rPr>
                        <a:t>Mercury</a:t>
                      </a: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Arial" charset="0"/>
                          <a:ea typeface="ＭＳ Ｐゴシック" charset="0"/>
                          <a:cs typeface="ＭＳ Ｐゴシック" charset="0"/>
                        </a:rPr>
                        <a:t>0.06</a:t>
                      </a: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714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Arial" charset="0"/>
                          <a:ea typeface="ＭＳ Ｐゴシック" charset="0"/>
                          <a:cs typeface="ＭＳ Ｐゴシック" charset="0"/>
                        </a:rPr>
                        <a:t>Venus</a:t>
                      </a: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Arial" charset="0"/>
                          <a:ea typeface="ＭＳ Ｐゴシック" charset="0"/>
                          <a:cs typeface="ＭＳ Ｐゴシック" charset="0"/>
                        </a:rPr>
                        <a:t>0.82</a:t>
                      </a: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714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Arial" charset="0"/>
                          <a:ea typeface="ＭＳ Ｐゴシック" charset="0"/>
                          <a:cs typeface="ＭＳ Ｐゴシック" charset="0"/>
                        </a:rPr>
                        <a:t>Earth</a:t>
                      </a: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Arial" charset="0"/>
                          <a:ea typeface="ＭＳ Ｐゴシック" charset="0"/>
                          <a:cs typeface="ＭＳ Ｐゴシック" charset="0"/>
                        </a:rPr>
                        <a:t>1.00</a:t>
                      </a: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714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Arial" charset="0"/>
                          <a:ea typeface="ＭＳ Ｐゴシック" charset="0"/>
                          <a:cs typeface="ＭＳ Ｐゴシック" charset="0"/>
                        </a:rPr>
                        <a:t>Mars</a:t>
                      </a: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Arial" charset="0"/>
                          <a:ea typeface="ＭＳ Ｐゴシック" charset="0"/>
                          <a:cs typeface="ＭＳ Ｐゴシック" charset="0"/>
                        </a:rPr>
                        <a:t>0.11</a:t>
                      </a: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714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Arial" charset="0"/>
                          <a:ea typeface="ＭＳ Ｐゴシック" charset="0"/>
                          <a:cs typeface="ＭＳ Ｐゴシック" charset="0"/>
                        </a:rPr>
                        <a:t>Jupiter</a:t>
                      </a: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Arial" charset="0"/>
                          <a:ea typeface="ＭＳ Ｐゴシック" charset="0"/>
                          <a:cs typeface="ＭＳ Ｐゴシック" charset="0"/>
                        </a:rPr>
                        <a:t>318</a:t>
                      </a: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714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Arial" charset="0"/>
                          <a:ea typeface="ＭＳ Ｐゴシック" charset="0"/>
                          <a:cs typeface="ＭＳ Ｐゴシック" charset="0"/>
                        </a:rPr>
                        <a:t>Saturn</a:t>
                      </a: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Arial" charset="0"/>
                          <a:ea typeface="ＭＳ Ｐゴシック" charset="0"/>
                          <a:cs typeface="ＭＳ Ｐゴシック" charset="0"/>
                        </a:rPr>
                        <a:t>95</a:t>
                      </a: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714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Arial" charset="0"/>
                          <a:ea typeface="ＭＳ Ｐゴシック" charset="0"/>
                          <a:cs typeface="ＭＳ Ｐゴシック" charset="0"/>
                        </a:rPr>
                        <a:t>Uranus</a:t>
                      </a: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Arial" charset="0"/>
                          <a:ea typeface="ＭＳ Ｐゴシック" charset="0"/>
                          <a:cs typeface="ＭＳ Ｐゴシック" charset="0"/>
                        </a:rPr>
                        <a:t>14.5</a:t>
                      </a: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714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Arial" charset="0"/>
                          <a:ea typeface="ＭＳ Ｐゴシック" charset="0"/>
                          <a:cs typeface="ＭＳ Ｐゴシック" charset="0"/>
                        </a:rPr>
                        <a:t>Neptune</a:t>
                      </a: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Arial" charset="0"/>
                          <a:ea typeface="ＭＳ Ｐゴシック" charset="0"/>
                          <a:cs typeface="ＭＳ Ｐゴシック" charset="0"/>
                        </a:rPr>
                        <a:t>17.1</a:t>
                      </a: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714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Arial" charset="0"/>
                          <a:ea typeface="ＭＳ Ｐゴシック" charset="0"/>
                          <a:cs typeface="ＭＳ Ｐゴシック" charset="0"/>
                        </a:rPr>
                        <a:t>Pluto</a:t>
                      </a: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Arial" charset="0"/>
                          <a:ea typeface="ＭＳ Ｐゴシック" charset="0"/>
                          <a:cs typeface="ＭＳ Ｐゴシック" charset="0"/>
                        </a:rPr>
                        <a:t>0.003</a:t>
                      </a: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405047586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4513" name="Rectangle 2"/>
          <p:cNvSpPr>
            <a:spLocks noGrp="1" noChangeArrowheads="1"/>
          </p:cNvSpPr>
          <p:nvPr>
            <p:ph type="title"/>
          </p:nvPr>
        </p:nvSpPr>
        <p:spPr/>
        <p:txBody>
          <a:bodyPr/>
          <a:lstStyle/>
          <a:p>
            <a:pPr eaLnBrk="1" hangingPunct="1"/>
            <a:r>
              <a:rPr lang="en-US">
                <a:latin typeface="Arial" charset="0"/>
                <a:ea typeface="ＭＳ Ｐゴシック" charset="0"/>
                <a:cs typeface="ＭＳ Ｐゴシック" charset="0"/>
              </a:rPr>
              <a:t>Example: masses of stars</a:t>
            </a:r>
          </a:p>
        </p:txBody>
      </p:sp>
      <p:sp>
        <p:nvSpPr>
          <p:cNvPr id="14339" name="Rectangle 3"/>
          <p:cNvSpPr>
            <a:spLocks noGrp="1" noChangeArrowheads="1"/>
          </p:cNvSpPr>
          <p:nvPr>
            <p:ph type="body" idx="1"/>
          </p:nvPr>
        </p:nvSpPr>
        <p:spPr/>
        <p:txBody>
          <a:bodyPr/>
          <a:lstStyle/>
          <a:p>
            <a:pPr eaLnBrk="1" hangingPunct="1"/>
            <a:r>
              <a:rPr lang="en-US" sz="2800">
                <a:latin typeface="Arial" charset="0"/>
                <a:ea typeface="ＭＳ Ｐゴシック" charset="0"/>
                <a:cs typeface="ＭＳ Ｐゴシック" charset="0"/>
              </a:rPr>
              <a:t>Measure masses of stars by looking for objects that orbit around them</a:t>
            </a:r>
          </a:p>
          <a:p>
            <a:pPr lvl="1" eaLnBrk="1" hangingPunct="1"/>
            <a:r>
              <a:rPr lang="en-US" sz="2400">
                <a:latin typeface="Arial" charset="0"/>
                <a:ea typeface="ＭＳ Ｐゴシック" charset="0"/>
              </a:rPr>
              <a:t>Planets?  Actually, very hard to directly see planets around other stars!</a:t>
            </a:r>
          </a:p>
          <a:p>
            <a:pPr eaLnBrk="1" hangingPunct="1"/>
            <a:r>
              <a:rPr lang="en-US" sz="2800">
                <a:latin typeface="Arial" charset="0"/>
                <a:ea typeface="ＭＳ Ｐゴシック" charset="0"/>
                <a:cs typeface="ＭＳ Ｐゴシック" charset="0"/>
              </a:rPr>
              <a:t>Binary stars are useful, but a bit more complicated, since both stars may have comparable mass, so they orbit each other</a:t>
            </a:r>
          </a:p>
          <a:p>
            <a:pPr eaLnBrk="1" hangingPunct="1"/>
            <a:r>
              <a:rPr lang="en-US" sz="2800">
                <a:latin typeface="Arial" charset="0"/>
                <a:ea typeface="ＭＳ Ｐゴシック" charset="0"/>
                <a:cs typeface="ＭＳ Ｐゴシック" charset="0"/>
              </a:rPr>
              <a:t>If you can observe sizes of both orbits, you can get both masses from Newton</a:t>
            </a:r>
            <a:r>
              <a:rPr lang="ja-JP" altLang="en-US" sz="2800">
                <a:latin typeface="Arial" charset="0"/>
                <a:ea typeface="ＭＳ Ｐゴシック" charset="0"/>
                <a:cs typeface="ＭＳ Ｐゴシック" charset="0"/>
              </a:rPr>
              <a:t>’</a:t>
            </a:r>
            <a:r>
              <a:rPr lang="en-US" altLang="ja-JP" sz="2800">
                <a:latin typeface="Arial" charset="0"/>
                <a:ea typeface="ＭＳ Ｐゴシック" charset="0"/>
                <a:cs typeface="ＭＳ Ｐゴシック" charset="0"/>
              </a:rPr>
              <a:t>s laws!</a:t>
            </a:r>
            <a:endParaRPr lang="en-US" sz="2800">
              <a:latin typeface="Arial" charset="0"/>
              <a:ea typeface="ＭＳ Ｐゴシック" charset="0"/>
              <a:cs typeface="ＭＳ Ｐゴシック" charset="0"/>
            </a:endParaRPr>
          </a:p>
        </p:txBody>
      </p:sp>
    </p:spTree>
    <p:extLst>
      <p:ext uri="{BB962C8B-B14F-4D97-AF65-F5344CB8AC3E}">
        <p14:creationId xmlns:p14="http://schemas.microsoft.com/office/powerpoint/2010/main" val="3145941453"/>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433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14339">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499"/>
                                          </p:stCondLst>
                                        </p:cTn>
                                        <p:tgtEl>
                                          <p:spTgt spid="14339">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499"/>
                                          </p:stCondLst>
                                        </p:cTn>
                                        <p:tgtEl>
                                          <p:spTgt spid="1433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6561" name="Rectangle 2"/>
          <p:cNvSpPr>
            <a:spLocks noGrp="1" noChangeArrowheads="1"/>
          </p:cNvSpPr>
          <p:nvPr>
            <p:ph type="title"/>
          </p:nvPr>
        </p:nvSpPr>
        <p:spPr/>
        <p:txBody>
          <a:bodyPr/>
          <a:lstStyle/>
          <a:p>
            <a:pPr eaLnBrk="1" hangingPunct="1"/>
            <a:r>
              <a:rPr lang="en-US">
                <a:latin typeface="Arial" charset="0"/>
                <a:ea typeface="ＭＳ Ｐゴシック" charset="0"/>
                <a:cs typeface="ＭＳ Ｐゴシック" charset="0"/>
              </a:rPr>
              <a:t>Orbit simulator</a:t>
            </a:r>
          </a:p>
        </p:txBody>
      </p:sp>
      <p:sp>
        <p:nvSpPr>
          <p:cNvPr id="66562" name="Rectangle 3"/>
          <p:cNvSpPr>
            <a:spLocks noGrp="1" noChangeArrowheads="1"/>
          </p:cNvSpPr>
          <p:nvPr>
            <p:ph type="body" idx="1"/>
          </p:nvPr>
        </p:nvSpPr>
        <p:spPr/>
        <p:txBody>
          <a:bodyPr/>
          <a:lstStyle/>
          <a:p>
            <a:pPr eaLnBrk="1" hangingPunct="1"/>
            <a:r>
              <a:rPr lang="en-US" dirty="0">
                <a:latin typeface="Arial" charset="0"/>
                <a:ea typeface="ＭＳ Ｐゴシック" charset="0"/>
                <a:cs typeface="ＭＳ Ｐゴシック" charset="0"/>
              </a:rPr>
              <a:t>See orbit simulator by </a:t>
            </a:r>
            <a:r>
              <a:rPr lang="en-US" dirty="0" err="1">
                <a:latin typeface="Arial" charset="0"/>
                <a:ea typeface="ＭＳ Ｐゴシック" charset="0"/>
                <a:cs typeface="ＭＳ Ｐゴシック" charset="0"/>
              </a:rPr>
              <a:t>PhET</a:t>
            </a:r>
            <a:r>
              <a:rPr lang="en-US" dirty="0">
                <a:latin typeface="Arial" charset="0"/>
                <a:ea typeface="ＭＳ Ｐゴシック" charset="0"/>
                <a:cs typeface="ＭＳ Ｐゴシック" charset="0"/>
              </a:rPr>
              <a:t> Interactive Solutions, University of Colorado</a:t>
            </a:r>
          </a:p>
          <a:p>
            <a:pPr eaLnBrk="1" hangingPunct="1"/>
            <a:endParaRPr lang="en-US" dirty="0">
              <a:latin typeface="Arial" charset="0"/>
              <a:ea typeface="ＭＳ Ｐゴシック" charset="0"/>
              <a:cs typeface="ＭＳ Ｐゴシック" charset="0"/>
            </a:endParaRPr>
          </a:p>
          <a:p>
            <a:pPr eaLnBrk="1" hangingPunct="1">
              <a:buFontTx/>
              <a:buNone/>
            </a:pPr>
            <a:r>
              <a:rPr lang="en-US" dirty="0">
                <a:latin typeface="Arial" charset="0"/>
                <a:ea typeface="ＭＳ Ｐゴシック" charset="0"/>
                <a:cs typeface="ＭＳ Ｐゴシック" charset="0"/>
                <a:hlinkClick r:id="rId3"/>
              </a:rPr>
              <a:t>http://phet.colorado.edu/sims/my-solar-system/my-solar-system_en.html</a:t>
            </a:r>
            <a:endParaRPr lang="en-US" dirty="0">
              <a:latin typeface="Arial" charset="0"/>
              <a:ea typeface="ＭＳ Ｐゴシック" charset="0"/>
              <a:cs typeface="ＭＳ Ｐゴシック" charset="0"/>
            </a:endParaRPr>
          </a:p>
          <a:p>
            <a:pPr eaLnBrk="1" hangingPunct="1">
              <a:buFontTx/>
              <a:buNone/>
            </a:pPr>
            <a:endParaRPr lang="en-US" dirty="0">
              <a:latin typeface="Arial" charset="0"/>
              <a:ea typeface="ＭＳ Ｐゴシック" charset="0"/>
              <a:cs typeface="ＭＳ Ｐゴシック" charset="0"/>
            </a:endParaRPr>
          </a:p>
          <a:p>
            <a:pPr eaLnBrk="1" hangingPunct="1">
              <a:buFontTx/>
              <a:buNone/>
            </a:pPr>
            <a:r>
              <a:rPr lang="en-US" dirty="0">
                <a:latin typeface="Arial" charset="0"/>
                <a:ea typeface="ＭＳ Ｐゴシック" charset="0"/>
                <a:cs typeface="ＭＳ Ｐゴシック" charset="0"/>
              </a:rPr>
              <a:t> </a:t>
            </a:r>
            <a:r>
              <a:rPr lang="en-US" dirty="0" smtClean="0">
                <a:latin typeface="Arial" charset="0"/>
                <a:ea typeface="ＭＳ Ｐゴシック" charset="0"/>
                <a:cs typeface="ＭＳ Ｐゴシック" charset="0"/>
              </a:rPr>
              <a:t>(In simulator,  </a:t>
            </a:r>
            <a:r>
              <a:rPr lang="en-US" dirty="0">
                <a:latin typeface="Arial" charset="0"/>
                <a:ea typeface="ＭＳ Ｐゴシック" charset="0"/>
                <a:cs typeface="ＭＳ Ｐゴシック" charset="0"/>
              </a:rPr>
              <a:t>M</a:t>
            </a:r>
            <a:r>
              <a:rPr lang="en-US" baseline="-25000" dirty="0">
                <a:latin typeface="Arial" charset="0"/>
                <a:ea typeface="ＭＳ Ｐゴシック" charset="0"/>
                <a:cs typeface="ＭＳ Ｐゴシック" charset="0"/>
              </a:rPr>
              <a:t>1</a:t>
            </a:r>
            <a:r>
              <a:rPr lang="en-US" dirty="0">
                <a:latin typeface="Arial" charset="0"/>
                <a:ea typeface="ＭＳ Ｐゴシック" charset="0"/>
                <a:cs typeface="ＭＳ Ｐゴシック" charset="0"/>
              </a:rPr>
              <a:t>+M</a:t>
            </a:r>
            <a:r>
              <a:rPr lang="en-US" baseline="-25000" dirty="0">
                <a:latin typeface="Arial" charset="0"/>
                <a:ea typeface="ＭＳ Ｐゴシック" charset="0"/>
                <a:cs typeface="ＭＳ Ｐゴシック" charset="0"/>
              </a:rPr>
              <a:t>2</a:t>
            </a:r>
            <a:r>
              <a:rPr lang="en-US" dirty="0">
                <a:latin typeface="Arial" charset="0"/>
                <a:ea typeface="ＭＳ Ｐゴシック" charset="0"/>
                <a:cs typeface="ＭＳ Ｐゴシック" charset="0"/>
              </a:rPr>
              <a:t> = .</a:t>
            </a:r>
            <a:r>
              <a:rPr lang="en-US" dirty="0" smtClean="0">
                <a:latin typeface="Arial" charset="0"/>
                <a:ea typeface="ＭＳ Ｐゴシック" charset="0"/>
                <a:cs typeface="ＭＳ Ｐゴシック" charset="0"/>
              </a:rPr>
              <a:t>0048 </a:t>
            </a:r>
            <a:r>
              <a:rPr lang="en-US" dirty="0">
                <a:latin typeface="Arial" charset="0"/>
                <a:ea typeface="ＭＳ Ｐゴシック" charset="0"/>
                <a:cs typeface="ＭＳ Ｐゴシック" charset="0"/>
              </a:rPr>
              <a:t>P</a:t>
            </a:r>
            <a:r>
              <a:rPr lang="en-US" baseline="30000" dirty="0">
                <a:latin typeface="Arial" charset="0"/>
                <a:ea typeface="ＭＳ Ｐゴシック" charset="0"/>
                <a:cs typeface="ＭＳ Ｐゴシック" charset="0"/>
              </a:rPr>
              <a:t>2</a:t>
            </a:r>
            <a:r>
              <a:rPr lang="en-US" dirty="0">
                <a:latin typeface="Arial" charset="0"/>
                <a:ea typeface="ＭＳ Ｐゴシック" charset="0"/>
                <a:cs typeface="ＭＳ Ｐゴシック" charset="0"/>
              </a:rPr>
              <a:t> / </a:t>
            </a:r>
            <a:r>
              <a:rPr lang="en-US" dirty="0" smtClean="0">
                <a:latin typeface="Arial" charset="0"/>
                <a:ea typeface="ＭＳ Ｐゴシック" charset="0"/>
                <a:cs typeface="ＭＳ Ｐゴシック" charset="0"/>
              </a:rPr>
              <a:t>a</a:t>
            </a:r>
            <a:r>
              <a:rPr lang="en-US" baseline="30000" dirty="0" smtClean="0">
                <a:latin typeface="Arial" charset="0"/>
                <a:ea typeface="ＭＳ Ｐゴシック" charset="0"/>
                <a:cs typeface="ＭＳ Ｐゴシック" charset="0"/>
              </a:rPr>
              <a:t>3)</a:t>
            </a:r>
            <a:endParaRPr lang="en-US" dirty="0">
              <a:latin typeface="Arial" charset="0"/>
              <a:ea typeface="ＭＳ Ｐゴシック" charset="0"/>
              <a:cs typeface="ＭＳ Ｐゴシック" charset="0"/>
            </a:endParaRPr>
          </a:p>
        </p:txBody>
      </p:sp>
    </p:spTree>
    <p:extLst>
      <p:ext uri="{BB962C8B-B14F-4D97-AF65-F5344CB8AC3E}">
        <p14:creationId xmlns:p14="http://schemas.microsoft.com/office/powerpoint/2010/main" val="123783206"/>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title"/>
          </p:nvPr>
        </p:nvSpPr>
        <p:spPr>
          <a:xfrm>
            <a:off x="685800" y="38100"/>
            <a:ext cx="7772400" cy="1143000"/>
          </a:xfrm>
        </p:spPr>
        <p:txBody>
          <a:bodyPr/>
          <a:lstStyle/>
          <a:p>
            <a:pPr eaLnBrk="1" hangingPunct="1"/>
            <a:r>
              <a:rPr lang="en-US" dirty="0">
                <a:latin typeface="Arial" charset="0"/>
                <a:ea typeface="ＭＳ Ｐゴシック" charset="0"/>
                <a:cs typeface="ＭＳ Ｐゴシック" charset="0"/>
              </a:rPr>
              <a:t>Recap</a:t>
            </a:r>
          </a:p>
        </p:txBody>
      </p:sp>
      <p:sp>
        <p:nvSpPr>
          <p:cNvPr id="6146" name="Rectangle 3"/>
          <p:cNvSpPr>
            <a:spLocks noGrp="1" noChangeArrowheads="1"/>
          </p:cNvSpPr>
          <p:nvPr>
            <p:ph type="body" idx="1"/>
          </p:nvPr>
        </p:nvSpPr>
        <p:spPr>
          <a:xfrm>
            <a:off x="685800" y="968473"/>
            <a:ext cx="7772400" cy="5590129"/>
          </a:xfrm>
        </p:spPr>
        <p:txBody>
          <a:bodyPr/>
          <a:lstStyle/>
          <a:p>
            <a:pPr eaLnBrk="1" hangingPunct="1">
              <a:lnSpc>
                <a:spcPct val="90000"/>
              </a:lnSpc>
              <a:defRPr/>
            </a:pPr>
            <a:r>
              <a:rPr lang="en-US" sz="2800" dirty="0" smtClean="0">
                <a:latin typeface="Arial" charset="0"/>
                <a:ea typeface="ＭＳ Ｐゴシック" charset="0"/>
                <a:cs typeface="ＭＳ Ｐゴシック" charset="0"/>
              </a:rPr>
              <a:t>Midterm 11/1</a:t>
            </a:r>
          </a:p>
          <a:p>
            <a:pPr eaLnBrk="1" hangingPunct="1">
              <a:lnSpc>
                <a:spcPct val="90000"/>
              </a:lnSpc>
              <a:defRPr/>
            </a:pPr>
            <a:r>
              <a:rPr lang="en-US" sz="2800" dirty="0" smtClean="0">
                <a:latin typeface="Arial" charset="0"/>
                <a:ea typeface="ＭＳ Ｐゴシック" charset="0"/>
                <a:cs typeface="ＭＳ Ｐゴシック" charset="0"/>
              </a:rPr>
              <a:t>Canvas homework </a:t>
            </a:r>
            <a:r>
              <a:rPr lang="en-US" sz="2800" dirty="0" smtClean="0">
                <a:latin typeface="Arial" charset="0"/>
                <a:ea typeface="ＭＳ Ｐゴシック" charset="0"/>
                <a:cs typeface="ＭＳ Ｐゴシック" charset="0"/>
              </a:rPr>
              <a:t>due</a:t>
            </a:r>
            <a:r>
              <a:rPr lang="en-US" sz="2800" dirty="0" smtClean="0">
                <a:latin typeface="Arial" charset="0"/>
                <a:ea typeface="ＭＳ Ｐゴシック" charset="0"/>
                <a:cs typeface="ＭＳ Ｐゴシック" charset="0"/>
              </a:rPr>
              <a:t> </a:t>
            </a:r>
            <a:r>
              <a:rPr lang="en-US" sz="2800" dirty="0" smtClean="0">
                <a:latin typeface="Arial" charset="0"/>
                <a:ea typeface="ＭＳ Ｐゴシック" charset="0"/>
                <a:cs typeface="ＭＳ Ｐゴシック" charset="0"/>
              </a:rPr>
              <a:t>FRIDAY this </a:t>
            </a:r>
            <a:r>
              <a:rPr lang="en-US" sz="2800" dirty="0" smtClean="0">
                <a:latin typeface="Arial" charset="0"/>
                <a:ea typeface="ＭＳ Ｐゴシック" charset="0"/>
                <a:cs typeface="ＭＳ Ｐゴシック" charset="0"/>
              </a:rPr>
              <a:t>week</a:t>
            </a:r>
            <a:endParaRPr lang="en-US" sz="2800" dirty="0" smtClean="0">
              <a:latin typeface="Arial" charset="0"/>
              <a:ea typeface="ＭＳ Ｐゴシック" charset="0"/>
              <a:cs typeface="ＭＳ Ｐゴシック" charset="0"/>
            </a:endParaRPr>
          </a:p>
          <a:p>
            <a:pPr eaLnBrk="1" hangingPunct="1">
              <a:lnSpc>
                <a:spcPct val="90000"/>
              </a:lnSpc>
              <a:defRPr/>
            </a:pPr>
            <a:r>
              <a:rPr lang="en-US" sz="2800" dirty="0" smtClean="0">
                <a:latin typeface="Arial" charset="0"/>
                <a:ea typeface="ＭＳ Ｐゴシック" charset="0"/>
                <a:cs typeface="ＭＳ Ｐゴシック" charset="0"/>
              </a:rPr>
              <a:t>Gravity</a:t>
            </a:r>
          </a:p>
          <a:p>
            <a:pPr lvl="1" eaLnBrk="1" hangingPunct="1">
              <a:lnSpc>
                <a:spcPct val="90000"/>
              </a:lnSpc>
              <a:defRPr/>
            </a:pPr>
            <a:r>
              <a:rPr lang="en-US" sz="2400" dirty="0" smtClean="0">
                <a:latin typeface="Arial" charset="0"/>
                <a:ea typeface="ＭＳ Ｐゴシック" charset="0"/>
                <a:cs typeface="ＭＳ Ｐゴシック" charset="0"/>
              </a:rPr>
              <a:t>Source of our weight</a:t>
            </a:r>
          </a:p>
          <a:p>
            <a:pPr lvl="1" eaLnBrk="1" hangingPunct="1">
              <a:lnSpc>
                <a:spcPct val="90000"/>
              </a:lnSpc>
              <a:defRPr/>
            </a:pPr>
            <a:r>
              <a:rPr lang="en-US" sz="2400" dirty="0" smtClean="0">
                <a:latin typeface="Arial" charset="0"/>
                <a:ea typeface="ＭＳ Ｐゴシック" charset="0"/>
                <a:cs typeface="ＭＳ Ｐゴシック" charset="0"/>
              </a:rPr>
              <a:t>Weight on other planets</a:t>
            </a:r>
          </a:p>
          <a:p>
            <a:pPr eaLnBrk="1" hangingPunct="1">
              <a:lnSpc>
                <a:spcPct val="90000"/>
              </a:lnSpc>
              <a:defRPr/>
            </a:pPr>
            <a:r>
              <a:rPr lang="en-US" dirty="0" smtClean="0">
                <a:latin typeface="Arial" charset="0"/>
                <a:ea typeface="ＭＳ Ｐゴシック" charset="0"/>
                <a:cs typeface="ＭＳ Ｐゴシック" charset="0"/>
              </a:rPr>
              <a:t>Orbits</a:t>
            </a:r>
          </a:p>
          <a:p>
            <a:pPr lvl="1" eaLnBrk="1" hangingPunct="1">
              <a:lnSpc>
                <a:spcPct val="90000"/>
              </a:lnSpc>
              <a:defRPr/>
            </a:pPr>
            <a:r>
              <a:rPr lang="en-US" dirty="0" smtClean="0">
                <a:latin typeface="Arial" charset="0"/>
                <a:ea typeface="ＭＳ Ｐゴシック" charset="0"/>
                <a:cs typeface="ＭＳ Ｐゴシック" charset="0"/>
              </a:rPr>
              <a:t>Inertia and sideways motion</a:t>
            </a:r>
          </a:p>
          <a:p>
            <a:pPr lvl="1" eaLnBrk="1" hangingPunct="1">
              <a:lnSpc>
                <a:spcPct val="90000"/>
              </a:lnSpc>
              <a:defRPr/>
            </a:pPr>
            <a:r>
              <a:rPr lang="en-US" dirty="0" smtClean="0">
                <a:latin typeface="Arial" charset="0"/>
                <a:ea typeface="ＭＳ Ｐゴシック" charset="0"/>
                <a:cs typeface="ＭＳ Ｐゴシック" charset="0"/>
              </a:rPr>
              <a:t>Orbits and </a:t>
            </a:r>
            <a:r>
              <a:rPr lang="en-US" dirty="0" err="1" smtClean="0">
                <a:latin typeface="Arial" charset="0"/>
                <a:ea typeface="ＭＳ Ｐゴシック" charset="0"/>
                <a:cs typeface="ＭＳ Ｐゴシック" charset="0"/>
              </a:rPr>
              <a:t>Kepler’s</a:t>
            </a:r>
            <a:r>
              <a:rPr lang="en-US" dirty="0" smtClean="0">
                <a:latin typeface="Arial" charset="0"/>
                <a:ea typeface="ＭＳ Ｐゴシック" charset="0"/>
                <a:cs typeface="ＭＳ Ｐゴシック" charset="0"/>
              </a:rPr>
              <a:t> laws</a:t>
            </a:r>
            <a:endParaRPr lang="en-US" dirty="0">
              <a:latin typeface="Arial" charset="0"/>
              <a:ea typeface="ＭＳ Ｐゴシック" charset="0"/>
              <a:cs typeface="ＭＳ Ｐゴシック" charset="0"/>
            </a:endParaRPr>
          </a:p>
        </p:txBody>
      </p:sp>
    </p:spTree>
    <p:extLst>
      <p:ext uri="{BB962C8B-B14F-4D97-AF65-F5344CB8AC3E}">
        <p14:creationId xmlns:p14="http://schemas.microsoft.com/office/powerpoint/2010/main" val="2628346323"/>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8609" name="Rectangle 2"/>
          <p:cNvSpPr>
            <a:spLocks noGrp="1" noChangeArrowheads="1"/>
          </p:cNvSpPr>
          <p:nvPr>
            <p:ph type="title"/>
          </p:nvPr>
        </p:nvSpPr>
        <p:spPr/>
        <p:txBody>
          <a:bodyPr/>
          <a:lstStyle/>
          <a:p>
            <a:pPr eaLnBrk="1" hangingPunct="1"/>
            <a:r>
              <a:rPr lang="en-US">
                <a:latin typeface="Arial" charset="0"/>
                <a:ea typeface="ＭＳ Ｐゴシック" charset="0"/>
                <a:cs typeface="ＭＳ Ｐゴシック" charset="0"/>
              </a:rPr>
              <a:t>Result: Masses of stars</a:t>
            </a:r>
          </a:p>
        </p:txBody>
      </p:sp>
      <p:sp>
        <p:nvSpPr>
          <p:cNvPr id="16387" name="Rectangle 3"/>
          <p:cNvSpPr>
            <a:spLocks noGrp="1" noChangeArrowheads="1"/>
          </p:cNvSpPr>
          <p:nvPr>
            <p:ph type="body" idx="1"/>
          </p:nvPr>
        </p:nvSpPr>
        <p:spPr/>
        <p:txBody>
          <a:bodyPr/>
          <a:lstStyle/>
          <a:p>
            <a:pPr eaLnBrk="1" hangingPunct="1">
              <a:lnSpc>
                <a:spcPct val="90000"/>
              </a:lnSpc>
            </a:pPr>
            <a:r>
              <a:rPr lang="en-US" sz="2800" dirty="0">
                <a:latin typeface="Arial" charset="0"/>
                <a:ea typeface="ＭＳ Ｐゴシック" charset="0"/>
                <a:cs typeface="ＭＳ Ｐゴシック" charset="0"/>
              </a:rPr>
              <a:t>Stars come in a range of masses!</a:t>
            </a:r>
          </a:p>
          <a:p>
            <a:pPr eaLnBrk="1" hangingPunct="1">
              <a:lnSpc>
                <a:spcPct val="90000"/>
              </a:lnSpc>
            </a:pPr>
            <a:r>
              <a:rPr lang="en-US" sz="2800" dirty="0">
                <a:latin typeface="Arial" charset="0"/>
                <a:ea typeface="ＭＳ Ｐゴシック" charset="0"/>
                <a:cs typeface="ＭＳ Ｐゴシック" charset="0"/>
              </a:rPr>
              <a:t>Most massive stars about 100 times the mass of the Sun</a:t>
            </a:r>
          </a:p>
          <a:p>
            <a:pPr eaLnBrk="1" hangingPunct="1">
              <a:lnSpc>
                <a:spcPct val="90000"/>
              </a:lnSpc>
            </a:pPr>
            <a:r>
              <a:rPr lang="en-US" sz="2800" dirty="0">
                <a:latin typeface="Arial" charset="0"/>
                <a:ea typeface="ＭＳ Ｐゴシック" charset="0"/>
                <a:cs typeface="ＭＳ Ｐゴシック" charset="0"/>
              </a:rPr>
              <a:t>Least massive stars about 1/10th the mass of the Sun</a:t>
            </a:r>
          </a:p>
          <a:p>
            <a:pPr eaLnBrk="1" hangingPunct="1">
              <a:lnSpc>
                <a:spcPct val="90000"/>
              </a:lnSpc>
            </a:pPr>
            <a:r>
              <a:rPr lang="en-US" sz="2800" dirty="0">
                <a:latin typeface="Arial" charset="0"/>
                <a:ea typeface="ＭＳ Ｐゴシック" charset="0"/>
                <a:cs typeface="ＭＳ Ｐゴシック" charset="0"/>
              </a:rPr>
              <a:t>Sun is in the middle of the range, but there are lots more low mass stars than high mass stars</a:t>
            </a:r>
          </a:p>
          <a:p>
            <a:pPr eaLnBrk="1" hangingPunct="1">
              <a:lnSpc>
                <a:spcPct val="90000"/>
              </a:lnSpc>
            </a:pPr>
            <a:r>
              <a:rPr lang="en-US" sz="2800" dirty="0" smtClean="0">
                <a:latin typeface="Arial" charset="0"/>
                <a:ea typeface="ＭＳ Ｐゴシック" charset="0"/>
                <a:cs typeface="ＭＳ Ｐゴシック" charset="0"/>
              </a:rPr>
              <a:t>Open question</a:t>
            </a:r>
            <a:r>
              <a:rPr lang="en-US" sz="2800" dirty="0">
                <a:latin typeface="Arial" charset="0"/>
                <a:ea typeface="ＭＳ Ｐゴシック" charset="0"/>
                <a:cs typeface="ＭＳ Ｐゴシック" charset="0"/>
              </a:rPr>
              <a:t>: what determines allowable masses of stars and relative numbers at each mass?</a:t>
            </a:r>
          </a:p>
        </p:txBody>
      </p:sp>
    </p:spTree>
    <p:extLst>
      <p:ext uri="{BB962C8B-B14F-4D97-AF65-F5344CB8AC3E}">
        <p14:creationId xmlns:p14="http://schemas.microsoft.com/office/powerpoint/2010/main" val="830251166"/>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638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638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638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6387">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638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t>Multiple orbiting objects</a:t>
            </a:r>
          </a:p>
        </p:txBody>
      </p:sp>
      <p:sp>
        <p:nvSpPr>
          <p:cNvPr id="15363" name="Rectangle 3"/>
          <p:cNvSpPr>
            <a:spLocks noGrp="1" noChangeArrowheads="1"/>
          </p:cNvSpPr>
          <p:nvPr>
            <p:ph type="body" idx="1"/>
          </p:nvPr>
        </p:nvSpPr>
        <p:spPr/>
        <p:txBody>
          <a:bodyPr/>
          <a:lstStyle/>
          <a:p>
            <a:r>
              <a:rPr lang="en-US" sz="2800"/>
              <a:t>What happens if you have multiple objects that are orbiting, like many planets around a star, or many stars around a galaxy?</a:t>
            </a:r>
          </a:p>
          <a:p>
            <a:r>
              <a:rPr lang="en-US" sz="2800"/>
              <a:t>If the mass of the central object is much larger than the mass of the orbiting objects, each one orbits independently, without being affected by the others </a:t>
            </a:r>
          </a:p>
          <a:p>
            <a:pPr lvl="1"/>
            <a:r>
              <a:rPr lang="en-US" sz="2400"/>
              <a:t>In detail, the orbits can be very slightly affected by the others: this is how Neptune was discovered!</a:t>
            </a:r>
          </a:p>
        </p:txBody>
      </p:sp>
    </p:spTree>
    <p:extLst>
      <p:ext uri="{BB962C8B-B14F-4D97-AF65-F5344CB8AC3E}">
        <p14:creationId xmlns:p14="http://schemas.microsoft.com/office/powerpoint/2010/main" val="643831166"/>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536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536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536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075" name="Rectangle 3"/>
          <p:cNvSpPr>
            <a:spLocks noGrp="1" noChangeArrowheads="1"/>
          </p:cNvSpPr>
          <p:nvPr>
            <p:ph type="body" idx="1"/>
          </p:nvPr>
        </p:nvSpPr>
        <p:spPr>
          <a:xfrm>
            <a:off x="457200" y="2332037"/>
            <a:ext cx="8229600" cy="4525963"/>
          </a:xfrm>
        </p:spPr>
        <p:txBody>
          <a:bodyPr/>
          <a:lstStyle/>
          <a:p>
            <a:pPr>
              <a:lnSpc>
                <a:spcPct val="90000"/>
              </a:lnSpc>
              <a:buFontTx/>
              <a:buNone/>
            </a:pPr>
            <a:r>
              <a:rPr lang="en-US" sz="1800" dirty="0"/>
              <a:t>The diagram represents a solar system, with a star in the center and two planets orbiting it. The planets orbit the star because of its gravitational pull. Both planets have the same mass and are much less massive than the star, so the motion of each is dominated by the gravitational pull from the star</a:t>
            </a:r>
            <a:r>
              <a:rPr lang="en-US" sz="2800" dirty="0"/>
              <a:t>. </a:t>
            </a:r>
            <a:r>
              <a:rPr lang="en-US" sz="1800" dirty="0"/>
              <a:t>Remember: the force of gravity depends on the masses of the objects and the distance between their centers.</a:t>
            </a:r>
          </a:p>
          <a:p>
            <a:pPr>
              <a:lnSpc>
                <a:spcPct val="90000"/>
              </a:lnSpc>
              <a:buFontTx/>
              <a:buNone/>
            </a:pPr>
            <a:r>
              <a:rPr lang="en-US" sz="1800" dirty="0"/>
              <a:t>Which planet do you expect to move faster, A or B?</a:t>
            </a:r>
          </a:p>
          <a:p>
            <a:pPr>
              <a:lnSpc>
                <a:spcPct val="90000"/>
              </a:lnSpc>
              <a:buFontTx/>
              <a:buNone/>
            </a:pPr>
            <a:r>
              <a:rPr lang="en-US" sz="1800" dirty="0"/>
              <a:t>   A. Planet A will move faster because the gravitational pull from the star is bigger on planet A</a:t>
            </a:r>
          </a:p>
          <a:p>
            <a:pPr>
              <a:lnSpc>
                <a:spcPct val="90000"/>
              </a:lnSpc>
              <a:buFontTx/>
              <a:buNone/>
            </a:pPr>
            <a:r>
              <a:rPr lang="en-US" sz="1800" dirty="0"/>
              <a:t>   B. Planet B will move faster because the gravitational pull from the star is bigger on planet B</a:t>
            </a:r>
          </a:p>
          <a:p>
            <a:pPr>
              <a:lnSpc>
                <a:spcPct val="90000"/>
              </a:lnSpc>
              <a:buFontTx/>
              <a:buNone/>
            </a:pPr>
            <a:r>
              <a:rPr lang="en-US" sz="1800" dirty="0"/>
              <a:t>   C. Both planets A and B should be moving at the same speed because the gravitational pulls are the same, because it's the same star that is doing the pulling</a:t>
            </a:r>
          </a:p>
          <a:p>
            <a:pPr>
              <a:lnSpc>
                <a:spcPct val="90000"/>
              </a:lnSpc>
              <a:buFontTx/>
              <a:buNone/>
            </a:pPr>
            <a:r>
              <a:rPr lang="en-US" sz="1800" dirty="0"/>
              <a:t>   D. You can't tell from the information given which planet will move faster</a:t>
            </a:r>
            <a:r>
              <a:rPr lang="en-US" sz="2800" dirty="0"/>
              <a:t> </a:t>
            </a:r>
          </a:p>
        </p:txBody>
      </p:sp>
      <p:pic>
        <p:nvPicPr>
          <p:cNvPr id="3076" name="Picture 4" descr="mass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81200" y="228600"/>
            <a:ext cx="4473575" cy="1577975"/>
          </a:xfrm>
          <a:prstGeom prst="rect">
            <a:avLst/>
          </a:prstGeom>
          <a:noFill/>
          <a:extLst>
            <a:ext uri="{909E8E84-426E-40dd-AFC4-6F175D3DCCD1}">
              <a14:hiddenFill xmlns:a14="http://schemas.microsoft.com/office/drawing/2010/main">
                <a:solidFill>
                  <a:srgbClr val="FFFFFF"/>
                </a:solidFill>
              </a14:hiddenFill>
            </a:ext>
          </a:extLst>
        </p:spPr>
      </p:pic>
      <p:sp>
        <p:nvSpPr>
          <p:cNvPr id="3077" name="Rectangle 5"/>
          <p:cNvSpPr>
            <a:spLocks noChangeArrowheads="1"/>
          </p:cNvSpPr>
          <p:nvPr/>
        </p:nvSpPr>
        <p:spPr bwMode="auto">
          <a:xfrm>
            <a:off x="4572000" y="228600"/>
            <a:ext cx="2438400" cy="1676400"/>
          </a:xfrm>
          <a:prstGeom prst="rect">
            <a:avLst/>
          </a:prstGeom>
          <a:solidFill>
            <a:schemeClr val="bg1"/>
          </a:solidFill>
          <a:ln w="9525">
            <a:solidFill>
              <a:schemeClr val="tx1"/>
            </a:solidFill>
            <a:miter lim="800000"/>
            <a:headEnd/>
            <a:tailEnd/>
          </a:ln>
        </p:spPr>
        <p:txBody>
          <a:bodyPr wrap="none" anchor="ctr"/>
          <a:lstStyle/>
          <a:p>
            <a:endParaRPr lang="en-US">
              <a:solidFill>
                <a:srgbClr val="000000"/>
              </a:solidFill>
            </a:endParaRPr>
          </a:p>
        </p:txBody>
      </p:sp>
    </p:spTree>
    <p:extLst>
      <p:ext uri="{BB962C8B-B14F-4D97-AF65-F5344CB8AC3E}">
        <p14:creationId xmlns:p14="http://schemas.microsoft.com/office/powerpoint/2010/main" val="155400508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4338" name="Rectangle 2"/>
          <p:cNvSpPr>
            <a:spLocks noGrp="1" noChangeArrowheads="1"/>
          </p:cNvSpPr>
          <p:nvPr>
            <p:ph type="body" idx="1"/>
          </p:nvPr>
        </p:nvSpPr>
        <p:spPr>
          <a:xfrm>
            <a:off x="457200" y="2066375"/>
            <a:ext cx="8229600" cy="4525963"/>
          </a:xfrm>
        </p:spPr>
        <p:txBody>
          <a:bodyPr/>
          <a:lstStyle/>
          <a:p>
            <a:pPr>
              <a:lnSpc>
                <a:spcPct val="90000"/>
              </a:lnSpc>
              <a:buFontTx/>
              <a:buNone/>
            </a:pPr>
            <a:r>
              <a:rPr lang="en-US" sz="2400" dirty="0"/>
              <a:t>Imagine you observe the periods of planets A and B and the size of their orbits, and use them, with Newton</a:t>
            </a:r>
            <a:r>
              <a:rPr lang="ja-JP" altLang="en-US" sz="2400" dirty="0"/>
              <a:t>’</a:t>
            </a:r>
            <a:r>
              <a:rPr lang="en-US" sz="2400" dirty="0"/>
              <a:t>s laws, to infer the mass of the star. Which will be true?</a:t>
            </a:r>
          </a:p>
          <a:p>
            <a:pPr>
              <a:lnSpc>
                <a:spcPct val="90000"/>
              </a:lnSpc>
              <a:buFontTx/>
              <a:buNone/>
            </a:pPr>
            <a:r>
              <a:rPr lang="en-US" sz="2400" dirty="0"/>
              <a:t>  A. The orbit of planet A will give a larger mass for the star</a:t>
            </a:r>
          </a:p>
          <a:p>
            <a:pPr>
              <a:lnSpc>
                <a:spcPct val="90000"/>
              </a:lnSpc>
              <a:buFontTx/>
              <a:buNone/>
            </a:pPr>
            <a:r>
              <a:rPr lang="en-US" sz="2400" dirty="0"/>
              <a:t>  B. Both orbits will give the same mass for the star</a:t>
            </a:r>
          </a:p>
          <a:p>
            <a:pPr>
              <a:lnSpc>
                <a:spcPct val="90000"/>
              </a:lnSpc>
              <a:buFontTx/>
              <a:buNone/>
            </a:pPr>
            <a:r>
              <a:rPr lang="en-US" sz="2400" dirty="0"/>
              <a:t>  C. The orbit of planet B will give a larger mass for the star</a:t>
            </a:r>
          </a:p>
          <a:p>
            <a:pPr>
              <a:lnSpc>
                <a:spcPct val="90000"/>
              </a:lnSpc>
              <a:buFontTx/>
              <a:buNone/>
            </a:pPr>
            <a:r>
              <a:rPr lang="en-US" sz="2400" dirty="0"/>
              <a:t>  D. You can</a:t>
            </a:r>
            <a:r>
              <a:rPr lang="ja-JP" altLang="en-US" sz="2400" dirty="0"/>
              <a:t>’</a:t>
            </a:r>
            <a:r>
              <a:rPr lang="en-US" sz="2400" dirty="0"/>
              <a:t>t determine the mass with just the period and the size of the orbit</a:t>
            </a:r>
            <a:r>
              <a:rPr lang="en-US" sz="2800" dirty="0"/>
              <a:t> </a:t>
            </a:r>
          </a:p>
        </p:txBody>
      </p:sp>
      <p:pic>
        <p:nvPicPr>
          <p:cNvPr id="14339" name="Picture 3" descr="mass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57400" y="228600"/>
            <a:ext cx="4473575" cy="1577975"/>
          </a:xfrm>
          <a:prstGeom prst="rect">
            <a:avLst/>
          </a:prstGeom>
          <a:noFill/>
          <a:extLst>
            <a:ext uri="{909E8E84-426E-40dd-AFC4-6F175D3DCCD1}">
              <a14:hiddenFill xmlns:a14="http://schemas.microsoft.com/office/drawing/2010/main">
                <a:solidFill>
                  <a:srgbClr val="FFFFFF"/>
                </a:solidFill>
              </a14:hiddenFill>
            </a:ext>
          </a:extLst>
        </p:spPr>
      </p:pic>
      <p:sp>
        <p:nvSpPr>
          <p:cNvPr id="14340" name="Rectangle 4"/>
          <p:cNvSpPr>
            <a:spLocks noChangeArrowheads="1"/>
          </p:cNvSpPr>
          <p:nvPr/>
        </p:nvSpPr>
        <p:spPr bwMode="auto">
          <a:xfrm>
            <a:off x="4648200" y="228600"/>
            <a:ext cx="2209800" cy="1600200"/>
          </a:xfrm>
          <a:prstGeom prst="rect">
            <a:avLst/>
          </a:prstGeom>
          <a:solidFill>
            <a:schemeClr val="bg1"/>
          </a:solidFill>
          <a:ln w="9525">
            <a:solidFill>
              <a:schemeClr val="tx1"/>
            </a:solidFill>
            <a:miter lim="800000"/>
            <a:headEnd/>
            <a:tailEnd/>
          </a:ln>
        </p:spPr>
        <p:txBody>
          <a:bodyPr wrap="none" anchor="ctr"/>
          <a:lstStyle/>
          <a:p>
            <a:endParaRPr lang="en-US">
              <a:solidFill>
                <a:srgbClr val="000000"/>
              </a:solidFill>
            </a:endParaRPr>
          </a:p>
        </p:txBody>
      </p:sp>
    </p:spTree>
    <p:extLst>
      <p:ext uri="{BB962C8B-B14F-4D97-AF65-F5344CB8AC3E}">
        <p14:creationId xmlns:p14="http://schemas.microsoft.com/office/powerpoint/2010/main" val="257294392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099" name="Rectangle 3"/>
          <p:cNvSpPr>
            <a:spLocks noGrp="1" noChangeArrowheads="1"/>
          </p:cNvSpPr>
          <p:nvPr>
            <p:ph type="body" idx="1"/>
          </p:nvPr>
        </p:nvSpPr>
        <p:spPr>
          <a:xfrm>
            <a:off x="457200" y="2002075"/>
            <a:ext cx="8229600" cy="4525963"/>
          </a:xfrm>
        </p:spPr>
        <p:txBody>
          <a:bodyPr/>
          <a:lstStyle/>
          <a:p>
            <a:pPr>
              <a:buFontTx/>
              <a:buNone/>
            </a:pPr>
            <a:r>
              <a:rPr lang="en-US" sz="1800" dirty="0"/>
              <a:t>Here's the same diagram, but on the right let's imagine that the star has been puffed up: </a:t>
            </a:r>
            <a:r>
              <a:rPr lang="en-US" sz="1800" b="1" dirty="0"/>
              <a:t>it still has the same mass</a:t>
            </a:r>
            <a:r>
              <a:rPr lang="en-US" sz="1800" dirty="0"/>
              <a:t>, but it is significantly bigger (i.e., it has a lower density). Remember: the force of gravity depends on the masses of the objects and the distance between their centers.</a:t>
            </a:r>
          </a:p>
          <a:p>
            <a:pPr>
              <a:buFontTx/>
              <a:buNone/>
            </a:pPr>
            <a:r>
              <a:rPr lang="en-US" sz="1800" dirty="0"/>
              <a:t>Which planet do you expect to move faster, A or C?</a:t>
            </a:r>
          </a:p>
          <a:p>
            <a:pPr>
              <a:buFontTx/>
              <a:buNone/>
            </a:pPr>
            <a:r>
              <a:rPr lang="en-US" sz="2800" dirty="0"/>
              <a:t> </a:t>
            </a:r>
            <a:r>
              <a:rPr lang="en-US" sz="1800" dirty="0"/>
              <a:t>A. Planet A will move faster because the gravitational pull from the star is bigger on planet A</a:t>
            </a:r>
          </a:p>
          <a:p>
            <a:pPr>
              <a:buFontTx/>
              <a:buNone/>
            </a:pPr>
            <a:r>
              <a:rPr lang="en-US" sz="1800" dirty="0"/>
              <a:t>  B. Planet C will move faster because the gravitational pull from the star is bigger on planet C</a:t>
            </a:r>
          </a:p>
          <a:p>
            <a:pPr>
              <a:buFontTx/>
              <a:buNone/>
            </a:pPr>
            <a:r>
              <a:rPr lang="en-US" sz="1800" dirty="0"/>
              <a:t>  C. Both planets A and C should be moving at the same speed because the gravitational pulls</a:t>
            </a:r>
            <a:r>
              <a:rPr lang="en-US" sz="2800" dirty="0"/>
              <a:t> </a:t>
            </a:r>
            <a:r>
              <a:rPr lang="en-US" sz="1800" dirty="0"/>
              <a:t>are the same</a:t>
            </a:r>
          </a:p>
          <a:p>
            <a:pPr>
              <a:buFontTx/>
              <a:buNone/>
            </a:pPr>
            <a:r>
              <a:rPr lang="en-US" sz="1800" dirty="0"/>
              <a:t>  D. You can't tell from the information given which planet will move faster</a:t>
            </a:r>
            <a:r>
              <a:rPr lang="en-US" sz="2800" dirty="0"/>
              <a:t> </a:t>
            </a:r>
          </a:p>
        </p:txBody>
      </p:sp>
      <p:pic>
        <p:nvPicPr>
          <p:cNvPr id="4101" name="Picture 5" descr="mass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57400" y="228600"/>
            <a:ext cx="4473575" cy="1577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640577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85800" y="609600"/>
            <a:ext cx="5715000" cy="1143000"/>
          </a:xfrm>
        </p:spPr>
        <p:txBody>
          <a:bodyPr>
            <a:normAutofit fontScale="90000"/>
          </a:bodyPr>
          <a:lstStyle/>
          <a:p>
            <a:r>
              <a:rPr lang="en-US"/>
              <a:t>Measuring masses of galaxies</a:t>
            </a:r>
          </a:p>
        </p:txBody>
      </p:sp>
      <p:sp>
        <p:nvSpPr>
          <p:cNvPr id="16387" name="Rectangle 3"/>
          <p:cNvSpPr>
            <a:spLocks noGrp="1" noChangeArrowheads="1"/>
          </p:cNvSpPr>
          <p:nvPr>
            <p:ph type="body" idx="1"/>
          </p:nvPr>
        </p:nvSpPr>
        <p:spPr>
          <a:xfrm>
            <a:off x="685800" y="2743200"/>
            <a:ext cx="7772400" cy="3352800"/>
          </a:xfrm>
        </p:spPr>
        <p:txBody>
          <a:bodyPr/>
          <a:lstStyle/>
          <a:p>
            <a:pPr>
              <a:lnSpc>
                <a:spcPct val="90000"/>
              </a:lnSpc>
            </a:pPr>
            <a:r>
              <a:rPr lang="en-US" sz="2000" dirty="0"/>
              <a:t>In spiral galaxies, stars orbit around the center of the galaxy</a:t>
            </a:r>
          </a:p>
          <a:p>
            <a:pPr>
              <a:lnSpc>
                <a:spcPct val="90000"/>
              </a:lnSpc>
            </a:pPr>
            <a:r>
              <a:rPr lang="en-US" sz="2000" dirty="0"/>
              <a:t>Can use these to measure the mass in the galaxy!</a:t>
            </a:r>
          </a:p>
          <a:p>
            <a:pPr lvl="1">
              <a:lnSpc>
                <a:spcPct val="90000"/>
              </a:lnSpc>
            </a:pPr>
            <a:r>
              <a:rPr lang="en-US" sz="2000" dirty="0"/>
              <a:t>To get the full mass, want to look at stars in the outer regions</a:t>
            </a:r>
          </a:p>
          <a:p>
            <a:pPr lvl="1">
              <a:lnSpc>
                <a:spcPct val="90000"/>
              </a:lnSpc>
            </a:pPr>
            <a:r>
              <a:rPr lang="en-US" sz="2000" dirty="0"/>
              <a:t>Can look at several different distances to check for consistency</a:t>
            </a:r>
          </a:p>
          <a:p>
            <a:pPr>
              <a:lnSpc>
                <a:spcPct val="90000"/>
              </a:lnSpc>
            </a:pPr>
            <a:r>
              <a:rPr lang="en-US" sz="2000" dirty="0"/>
              <a:t>Problem: stars take hundreds of millions of years to go around --&gt; hard to measure the period!</a:t>
            </a:r>
          </a:p>
          <a:p>
            <a:pPr>
              <a:lnSpc>
                <a:spcPct val="90000"/>
              </a:lnSpc>
            </a:pPr>
            <a:r>
              <a:rPr lang="en-US" sz="2000" dirty="0"/>
              <a:t>Solution: instead of measuring period, measure the </a:t>
            </a:r>
            <a:r>
              <a:rPr lang="en-US" sz="2000" i="1" dirty="0"/>
              <a:t>speed</a:t>
            </a:r>
            <a:r>
              <a:rPr lang="en-US" sz="2000" dirty="0"/>
              <a:t> of the stars</a:t>
            </a:r>
          </a:p>
          <a:p>
            <a:pPr lvl="1">
              <a:lnSpc>
                <a:spcPct val="90000"/>
              </a:lnSpc>
            </a:pPr>
            <a:r>
              <a:rPr lang="en-US" sz="2000" dirty="0"/>
              <a:t>Look at </a:t>
            </a:r>
            <a:r>
              <a:rPr lang="en-US" sz="2000" i="1" dirty="0"/>
              <a:t>edge-on</a:t>
            </a:r>
            <a:r>
              <a:rPr lang="en-US" sz="2000" dirty="0"/>
              <a:t> galaxies</a:t>
            </a:r>
            <a:endParaRPr lang="en-US" sz="2400" dirty="0"/>
          </a:p>
          <a:p>
            <a:pPr lvl="1">
              <a:lnSpc>
                <a:spcPct val="90000"/>
              </a:lnSpc>
            </a:pPr>
            <a:r>
              <a:rPr lang="en-US" sz="2000" dirty="0"/>
              <a:t>Use the Doppler effect (same thing we talked about for measuring motions of galaxies)</a:t>
            </a:r>
          </a:p>
        </p:txBody>
      </p:sp>
      <p:pic>
        <p:nvPicPr>
          <p:cNvPr id="16388" name="Picture 4" descr="n891c"/>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95512" y="-675150"/>
            <a:ext cx="4205288" cy="5257800"/>
          </a:xfrm>
          <a:prstGeom prst="rect">
            <a:avLst/>
          </a:prstGeom>
          <a:noFill/>
          <a:extLst>
            <a:ext uri="{909E8E84-426E-40dd-AFC4-6F175D3DCCD1}">
              <a14:hiddenFill xmlns:a14="http://schemas.microsoft.com/office/drawing/2010/main">
                <a:solidFill>
                  <a:srgbClr val="FFFFFF"/>
                </a:solidFill>
              </a14:hiddenFill>
            </a:ext>
          </a:extLst>
        </p:spPr>
      </p:pic>
      <p:pic>
        <p:nvPicPr>
          <p:cNvPr id="16389" name="Picture 5" descr="m74b"/>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53200" y="0"/>
            <a:ext cx="2590800" cy="2571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5491433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638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6387">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16387">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16387">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6387">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6387">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499"/>
                                          </p:stCondLst>
                                        </p:cTn>
                                        <p:tgtEl>
                                          <p:spTgt spid="16387">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6388"/>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499"/>
                                          </p:stCondLst>
                                        </p:cTn>
                                        <p:tgtEl>
                                          <p:spTgt spid="1638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Grp="1" noChangeArrowheads="1"/>
          </p:cNvSpPr>
          <p:nvPr>
            <p:ph type="title"/>
          </p:nvPr>
        </p:nvSpPr>
        <p:spPr/>
        <p:txBody>
          <a:bodyPr/>
          <a:lstStyle/>
          <a:p>
            <a:pPr eaLnBrk="1" hangingPunct="1"/>
            <a:r>
              <a:rPr lang="en-US">
                <a:latin typeface="Arial" charset="0"/>
                <a:ea typeface="ＭＳ Ｐゴシック" charset="0"/>
                <a:cs typeface="ＭＳ Ｐゴシック" charset="0"/>
              </a:rPr>
              <a:t>Orbits</a:t>
            </a:r>
          </a:p>
        </p:txBody>
      </p:sp>
      <p:sp>
        <p:nvSpPr>
          <p:cNvPr id="20483" name="Rectangle 3"/>
          <p:cNvSpPr>
            <a:spLocks noGrp="1" noChangeArrowheads="1"/>
          </p:cNvSpPr>
          <p:nvPr>
            <p:ph type="body" idx="1"/>
          </p:nvPr>
        </p:nvSpPr>
        <p:spPr/>
        <p:txBody>
          <a:bodyPr/>
          <a:lstStyle/>
          <a:p>
            <a:pPr eaLnBrk="1" hangingPunct="1"/>
            <a:r>
              <a:rPr lang="en-US">
                <a:latin typeface="Arial" charset="0"/>
                <a:ea typeface="ＭＳ Ｐゴシック" charset="0"/>
                <a:cs typeface="ＭＳ Ｐゴシック" charset="0"/>
              </a:rPr>
              <a:t>If gravity is an attractive force between objects, how come the Earth and the other planets aren’</a:t>
            </a:r>
            <a:r>
              <a:rPr lang="en-US" altLang="ja-JP">
                <a:latin typeface="Arial" charset="0"/>
                <a:ea typeface="ＭＳ Ｐゴシック" charset="0"/>
                <a:cs typeface="ＭＳ Ｐゴシック" charset="0"/>
              </a:rPr>
              <a:t>t pulled into the Sun?</a:t>
            </a:r>
          </a:p>
          <a:p>
            <a:pPr eaLnBrk="1" hangingPunct="1"/>
            <a:r>
              <a:rPr lang="en-US">
                <a:latin typeface="Arial" charset="0"/>
                <a:ea typeface="ＭＳ Ｐゴシック" charset="0"/>
                <a:cs typeface="ＭＳ Ｐゴシック" charset="0"/>
              </a:rPr>
              <a:t>The key is Newton’</a:t>
            </a:r>
            <a:r>
              <a:rPr lang="en-US" altLang="ja-JP">
                <a:latin typeface="Arial" charset="0"/>
                <a:ea typeface="ＭＳ Ｐゴシック" charset="0"/>
                <a:cs typeface="ＭＳ Ｐゴシック" charset="0"/>
              </a:rPr>
              <a:t>s first law, the law of inertia, and the recognition that when objects are formed, they are not always formed standing still!</a:t>
            </a:r>
            <a:endParaRPr lang="en-US">
              <a:latin typeface="Arial" charset="0"/>
              <a:ea typeface="ＭＳ Ｐゴシック" charset="0"/>
              <a:cs typeface="ＭＳ Ｐゴシック" charset="0"/>
            </a:endParaRPr>
          </a:p>
        </p:txBody>
      </p:sp>
    </p:spTree>
    <p:extLst>
      <p:ext uri="{BB962C8B-B14F-4D97-AF65-F5344CB8AC3E}">
        <p14:creationId xmlns:p14="http://schemas.microsoft.com/office/powerpoint/2010/main" val="256920826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048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048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Grp="1" noChangeArrowheads="1"/>
          </p:cNvSpPr>
          <p:nvPr>
            <p:ph type="title"/>
          </p:nvPr>
        </p:nvSpPr>
        <p:spPr/>
        <p:txBody>
          <a:bodyPr/>
          <a:lstStyle/>
          <a:p>
            <a:pPr eaLnBrk="1" hangingPunct="1"/>
            <a:r>
              <a:rPr lang="en-US">
                <a:latin typeface="Arial" charset="0"/>
                <a:ea typeface="ＭＳ Ｐゴシック" charset="0"/>
                <a:cs typeface="ＭＳ Ｐゴシック" charset="0"/>
              </a:rPr>
              <a:t>Orbits</a:t>
            </a:r>
          </a:p>
        </p:txBody>
      </p:sp>
      <p:sp>
        <p:nvSpPr>
          <p:cNvPr id="21507" name="Rectangle 3"/>
          <p:cNvSpPr>
            <a:spLocks noGrp="1" noChangeArrowheads="1"/>
          </p:cNvSpPr>
          <p:nvPr>
            <p:ph type="body" idx="1"/>
          </p:nvPr>
        </p:nvSpPr>
        <p:spPr/>
        <p:txBody>
          <a:bodyPr/>
          <a:lstStyle/>
          <a:p>
            <a:pPr eaLnBrk="1" hangingPunct="1"/>
            <a:r>
              <a:rPr lang="en-US" sz="2800">
                <a:latin typeface="Arial" charset="0"/>
                <a:ea typeface="ＭＳ Ｐゴシック" charset="0"/>
                <a:cs typeface="ＭＳ Ｐゴシック" charset="0"/>
              </a:rPr>
              <a:t>What happens if an object has some initial velocity?</a:t>
            </a:r>
          </a:p>
          <a:p>
            <a:pPr lvl="1" eaLnBrk="1" hangingPunct="1"/>
            <a:r>
              <a:rPr lang="en-US" sz="2400">
                <a:latin typeface="Arial" charset="0"/>
                <a:ea typeface="ＭＳ Ｐゴシック" charset="0"/>
              </a:rPr>
              <a:t>The law of inertia says an object will continue at the same velocity unless a force acts on it</a:t>
            </a:r>
          </a:p>
          <a:p>
            <a:pPr eaLnBrk="1" hangingPunct="1"/>
            <a:r>
              <a:rPr lang="en-US" sz="2800">
                <a:latin typeface="Arial" charset="0"/>
                <a:ea typeface="ＭＳ Ｐゴシック" charset="0"/>
                <a:cs typeface="ＭＳ Ｐゴシック" charset="0"/>
              </a:rPr>
              <a:t>Key issue is whether an object has </a:t>
            </a:r>
            <a:r>
              <a:rPr lang="en-US" sz="2800" i="1">
                <a:latin typeface="Arial" charset="0"/>
                <a:ea typeface="ＭＳ Ｐゴシック" charset="0"/>
                <a:cs typeface="ＭＳ Ｐゴシック" charset="0"/>
              </a:rPr>
              <a:t>sideways</a:t>
            </a:r>
            <a:r>
              <a:rPr lang="en-US" sz="2800">
                <a:latin typeface="Arial" charset="0"/>
                <a:ea typeface="ＭＳ Ｐゴシック" charset="0"/>
                <a:cs typeface="ＭＳ Ｐゴシック" charset="0"/>
              </a:rPr>
              <a:t>, or </a:t>
            </a:r>
            <a:r>
              <a:rPr lang="en-US" sz="2800" i="1">
                <a:latin typeface="Arial" charset="0"/>
                <a:ea typeface="ＭＳ Ｐゴシック" charset="0"/>
                <a:cs typeface="ＭＳ Ｐゴシック" charset="0"/>
              </a:rPr>
              <a:t>transverse</a:t>
            </a:r>
            <a:r>
              <a:rPr lang="en-US" sz="2800">
                <a:latin typeface="Arial" charset="0"/>
                <a:ea typeface="ＭＳ Ｐゴシック" charset="0"/>
                <a:cs typeface="ＭＳ Ｐゴシック" charset="0"/>
              </a:rPr>
              <a:t>, velocity, relative to the object that is pulling it</a:t>
            </a:r>
          </a:p>
          <a:p>
            <a:pPr eaLnBrk="1" hangingPunct="1"/>
            <a:r>
              <a:rPr lang="en-US" sz="2800">
                <a:latin typeface="Arial" charset="0"/>
                <a:ea typeface="ＭＳ Ｐゴシック" charset="0"/>
                <a:cs typeface="ＭＳ Ｐゴシック" charset="0"/>
              </a:rPr>
              <a:t>Consider some possibilities</a:t>
            </a:r>
          </a:p>
        </p:txBody>
      </p:sp>
    </p:spTree>
    <p:extLst>
      <p:ext uri="{BB962C8B-B14F-4D97-AF65-F5344CB8AC3E}">
        <p14:creationId xmlns:p14="http://schemas.microsoft.com/office/powerpoint/2010/main" val="91983294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150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21507">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499"/>
                                          </p:stCondLst>
                                        </p:cTn>
                                        <p:tgtEl>
                                          <p:spTgt spid="21507">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499"/>
                                          </p:stCondLst>
                                        </p:cTn>
                                        <p:tgtEl>
                                          <p:spTgt spid="2150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1026"/>
          <p:cNvSpPr>
            <a:spLocks noGrp="1" noChangeArrowheads="1"/>
          </p:cNvSpPr>
          <p:nvPr>
            <p:ph type="title"/>
          </p:nvPr>
        </p:nvSpPr>
        <p:spPr/>
        <p:txBody>
          <a:bodyPr/>
          <a:lstStyle/>
          <a:p>
            <a:pPr eaLnBrk="1" hangingPunct="1"/>
            <a:r>
              <a:rPr lang="en-US">
                <a:latin typeface="Arial" charset="0"/>
                <a:ea typeface="ＭＳ Ｐゴシック" charset="0"/>
                <a:cs typeface="ＭＳ Ｐゴシック" charset="0"/>
              </a:rPr>
              <a:t>Orbit simulator</a:t>
            </a:r>
          </a:p>
        </p:txBody>
      </p:sp>
      <p:sp>
        <p:nvSpPr>
          <p:cNvPr id="47106" name="Rectangle 1027"/>
          <p:cNvSpPr>
            <a:spLocks noGrp="1" noChangeArrowheads="1"/>
          </p:cNvSpPr>
          <p:nvPr>
            <p:ph type="body" idx="1"/>
          </p:nvPr>
        </p:nvSpPr>
        <p:spPr/>
        <p:txBody>
          <a:bodyPr/>
          <a:lstStyle/>
          <a:p>
            <a:pPr eaLnBrk="1" hangingPunct="1"/>
            <a:r>
              <a:rPr lang="en-US">
                <a:latin typeface="Arial" charset="0"/>
                <a:ea typeface="ＭＳ Ｐゴシック" charset="0"/>
                <a:cs typeface="ＭＳ Ｐゴシック" charset="0"/>
              </a:rPr>
              <a:t>See orbit simulator by PhET Interactive Solutions, University of Colorado</a:t>
            </a:r>
          </a:p>
          <a:p>
            <a:pPr eaLnBrk="1" hangingPunct="1"/>
            <a:endParaRPr lang="en-US">
              <a:latin typeface="Arial" charset="0"/>
              <a:ea typeface="ＭＳ Ｐゴシック" charset="0"/>
              <a:cs typeface="ＭＳ Ｐゴシック" charset="0"/>
            </a:endParaRPr>
          </a:p>
          <a:p>
            <a:pPr eaLnBrk="1" hangingPunct="1">
              <a:buFontTx/>
              <a:buNone/>
            </a:pPr>
            <a:r>
              <a:rPr lang="en-US">
                <a:latin typeface="Arial" charset="0"/>
                <a:ea typeface="ＭＳ Ｐゴシック" charset="0"/>
                <a:cs typeface="ＭＳ Ｐゴシック" charset="0"/>
                <a:hlinkClick r:id="rId3"/>
              </a:rPr>
              <a:t>http://phet.colorado.edu/sims/my-solar-system/my-solar-system_en.html</a:t>
            </a:r>
            <a:endParaRPr lang="en-US">
              <a:latin typeface="Arial" charset="0"/>
              <a:ea typeface="ＭＳ Ｐゴシック" charset="0"/>
              <a:cs typeface="ＭＳ Ｐゴシック" charset="0"/>
            </a:endParaRPr>
          </a:p>
          <a:p>
            <a:pPr eaLnBrk="1" hangingPunct="1">
              <a:buFontTx/>
              <a:buNone/>
            </a:pPr>
            <a:endParaRPr lang="en-US">
              <a:latin typeface="Arial" charset="0"/>
              <a:ea typeface="ＭＳ Ｐゴシック" charset="0"/>
              <a:cs typeface="ＭＳ Ｐゴシック" charset="0"/>
            </a:endParaRPr>
          </a:p>
        </p:txBody>
      </p:sp>
    </p:spTree>
    <p:extLst>
      <p:ext uri="{BB962C8B-B14F-4D97-AF65-F5344CB8AC3E}">
        <p14:creationId xmlns:p14="http://schemas.microsoft.com/office/powerpoint/2010/main" val="34279300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p:cNvSpPr>
            <a:spLocks noGrp="1" noChangeArrowheads="1"/>
          </p:cNvSpPr>
          <p:nvPr>
            <p:ph type="title"/>
          </p:nvPr>
        </p:nvSpPr>
        <p:spPr>
          <a:xfrm>
            <a:off x="304800" y="33338"/>
            <a:ext cx="8458200" cy="1143000"/>
          </a:xfrm>
        </p:spPr>
        <p:txBody>
          <a:bodyPr/>
          <a:lstStyle/>
          <a:p>
            <a:pPr eaLnBrk="1" hangingPunct="1"/>
            <a:r>
              <a:rPr lang="en-US">
                <a:latin typeface="Arial" charset="0"/>
                <a:ea typeface="ＭＳ Ｐゴシック" charset="0"/>
                <a:cs typeface="ＭＳ Ｐゴシック" charset="0"/>
              </a:rPr>
              <a:t>Newton’</a:t>
            </a:r>
            <a:r>
              <a:rPr lang="en-US" altLang="ja-JP">
                <a:latin typeface="Arial" charset="0"/>
                <a:ea typeface="ＭＳ Ｐゴシック" charset="0"/>
                <a:cs typeface="ＭＳ Ｐゴシック" charset="0"/>
              </a:rPr>
              <a:t>s laws and Kepler’s laws</a:t>
            </a:r>
            <a:endParaRPr lang="en-US">
              <a:latin typeface="Arial" charset="0"/>
              <a:ea typeface="ＭＳ Ｐゴシック" charset="0"/>
              <a:cs typeface="ＭＳ Ｐゴシック" charset="0"/>
            </a:endParaRPr>
          </a:p>
        </p:txBody>
      </p:sp>
      <p:sp>
        <p:nvSpPr>
          <p:cNvPr id="22531" name="Rectangle 3"/>
          <p:cNvSpPr>
            <a:spLocks noGrp="1" noChangeArrowheads="1"/>
          </p:cNvSpPr>
          <p:nvPr>
            <p:ph type="body" idx="1"/>
          </p:nvPr>
        </p:nvSpPr>
        <p:spPr>
          <a:xfrm>
            <a:off x="533400" y="1044875"/>
            <a:ext cx="7772400" cy="4365325"/>
          </a:xfrm>
        </p:spPr>
        <p:txBody>
          <a:bodyPr>
            <a:noAutofit/>
          </a:bodyPr>
          <a:lstStyle/>
          <a:p>
            <a:pPr eaLnBrk="1" hangingPunct="1">
              <a:lnSpc>
                <a:spcPct val="90000"/>
              </a:lnSpc>
            </a:pPr>
            <a:r>
              <a:rPr lang="en-US" sz="2400" dirty="0">
                <a:latin typeface="Arial" charset="0"/>
                <a:ea typeface="ＭＳ Ｐゴシック" charset="0"/>
                <a:cs typeface="ＭＳ Ｐゴシック" charset="0"/>
              </a:rPr>
              <a:t>The mathematics of Newton’</a:t>
            </a:r>
            <a:r>
              <a:rPr lang="en-US" altLang="ja-JP" sz="2400" dirty="0">
                <a:latin typeface="Arial" charset="0"/>
                <a:ea typeface="ＭＳ Ｐゴシック" charset="0"/>
                <a:cs typeface="ＭＳ Ｐゴシック" charset="0"/>
              </a:rPr>
              <a:t>s laws can be used to quantitatively determine what motion will take place for an object with transverse velocity</a:t>
            </a:r>
          </a:p>
          <a:p>
            <a:pPr eaLnBrk="1" hangingPunct="1">
              <a:lnSpc>
                <a:spcPct val="90000"/>
              </a:lnSpc>
            </a:pPr>
            <a:r>
              <a:rPr lang="en-US" sz="2400" dirty="0">
                <a:latin typeface="Arial" charset="0"/>
                <a:ea typeface="ＭＳ Ｐゴシック" charset="0"/>
                <a:cs typeface="ＭＳ Ｐゴシック" charset="0"/>
              </a:rPr>
              <a:t>When this is done, one finds that Newton’</a:t>
            </a:r>
            <a:r>
              <a:rPr lang="en-US" altLang="ja-JP" sz="2400" dirty="0">
                <a:latin typeface="Arial" charset="0"/>
                <a:ea typeface="ＭＳ Ｐゴシック" charset="0"/>
                <a:cs typeface="ＭＳ Ｐゴシック" charset="0"/>
              </a:rPr>
              <a:t>s laws GIVE </a:t>
            </a:r>
            <a:r>
              <a:rPr lang="en-US" altLang="ja-JP" sz="2400" dirty="0" err="1">
                <a:latin typeface="Arial" charset="0"/>
                <a:ea typeface="ＭＳ Ｐゴシック" charset="0"/>
                <a:cs typeface="ＭＳ Ｐゴシック" charset="0"/>
              </a:rPr>
              <a:t>Kepler</a:t>
            </a:r>
            <a:r>
              <a:rPr lang="ja-JP" altLang="en-US" sz="2400" dirty="0">
                <a:latin typeface="Arial" charset="0"/>
                <a:ea typeface="ＭＳ Ｐゴシック" charset="0"/>
                <a:cs typeface="ＭＳ Ｐゴシック" charset="0"/>
              </a:rPr>
              <a:t>’</a:t>
            </a:r>
            <a:r>
              <a:rPr lang="en-US" altLang="ja-JP" sz="2400" dirty="0">
                <a:latin typeface="Arial" charset="0"/>
                <a:ea typeface="ＭＳ Ｐゴシック" charset="0"/>
                <a:cs typeface="ＭＳ Ｐゴシック" charset="0"/>
              </a:rPr>
              <a:t>s laws:</a:t>
            </a:r>
          </a:p>
          <a:p>
            <a:pPr lvl="1" eaLnBrk="1" hangingPunct="1">
              <a:lnSpc>
                <a:spcPct val="90000"/>
              </a:lnSpc>
            </a:pPr>
            <a:r>
              <a:rPr lang="en-US" sz="2400" dirty="0">
                <a:latin typeface="Arial" charset="0"/>
                <a:ea typeface="ＭＳ Ｐゴシック" charset="0"/>
              </a:rPr>
              <a:t>Orbits are elliptical</a:t>
            </a:r>
          </a:p>
          <a:p>
            <a:pPr lvl="1" eaLnBrk="1" hangingPunct="1">
              <a:lnSpc>
                <a:spcPct val="90000"/>
              </a:lnSpc>
            </a:pPr>
            <a:r>
              <a:rPr lang="en-US" sz="2400" dirty="0">
                <a:latin typeface="Arial" charset="0"/>
                <a:ea typeface="ＭＳ Ｐゴシック" charset="0"/>
              </a:rPr>
              <a:t>Objects move faster in their elliptical orbits when they are closer to the Sun</a:t>
            </a:r>
          </a:p>
          <a:p>
            <a:pPr lvl="1" eaLnBrk="1" hangingPunct="1">
              <a:lnSpc>
                <a:spcPct val="90000"/>
              </a:lnSpc>
            </a:pPr>
            <a:r>
              <a:rPr lang="en-US" sz="2400" dirty="0">
                <a:latin typeface="Arial" charset="0"/>
                <a:ea typeface="ＭＳ Ｐゴシック" charset="0"/>
              </a:rPr>
              <a:t>Objects in larger orbits move slower and take longer to go around</a:t>
            </a:r>
          </a:p>
          <a:p>
            <a:pPr eaLnBrk="1" hangingPunct="1">
              <a:lnSpc>
                <a:spcPct val="90000"/>
              </a:lnSpc>
            </a:pPr>
            <a:r>
              <a:rPr lang="en-US" sz="2400" dirty="0">
                <a:latin typeface="Arial" charset="0"/>
                <a:ea typeface="ＭＳ Ｐゴシック" charset="0"/>
                <a:cs typeface="ＭＳ Ｐゴシック" charset="0"/>
              </a:rPr>
              <a:t>Without any other forces, orbits are such that objects return back to where they started, with the same velocity they started it, so it just keeps going!</a:t>
            </a:r>
          </a:p>
          <a:p>
            <a:pPr lvl="1" eaLnBrk="1" hangingPunct="1">
              <a:lnSpc>
                <a:spcPct val="90000"/>
              </a:lnSpc>
            </a:pPr>
            <a:r>
              <a:rPr lang="en-US" sz="2400" dirty="0">
                <a:latin typeface="Arial" charset="0"/>
                <a:ea typeface="ＭＳ Ｐゴシック" charset="0"/>
              </a:rPr>
              <a:t>Good way to think about orbits: gravity causes objects to fall, but with sideways velocity, they fall around each other rather than towards each other!</a:t>
            </a:r>
          </a:p>
        </p:txBody>
      </p:sp>
    </p:spTree>
    <p:extLst>
      <p:ext uri="{BB962C8B-B14F-4D97-AF65-F5344CB8AC3E}">
        <p14:creationId xmlns:p14="http://schemas.microsoft.com/office/powerpoint/2010/main" val="133853137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253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2531">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22531">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22531">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22531">
                                            <p:txEl>
                                              <p:pRg st="4" end="4"/>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22531">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499"/>
                                          </p:stCondLst>
                                        </p:cTn>
                                        <p:tgtEl>
                                          <p:spTgt spid="2253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noChangeArrowheads="1"/>
          </p:cNvSpPr>
          <p:nvPr>
            <p:ph type="title"/>
          </p:nvPr>
        </p:nvSpPr>
        <p:spPr/>
        <p:txBody>
          <a:bodyPr/>
          <a:lstStyle/>
          <a:p>
            <a:pPr eaLnBrk="1" hangingPunct="1"/>
            <a:r>
              <a:rPr lang="en-US">
                <a:latin typeface="Arial" charset="0"/>
                <a:ea typeface="ＭＳ Ｐゴシック" charset="0"/>
                <a:cs typeface="ＭＳ Ｐゴシック" charset="0"/>
              </a:rPr>
              <a:t>Sideways motion of planets</a:t>
            </a:r>
          </a:p>
        </p:txBody>
      </p:sp>
      <p:sp>
        <p:nvSpPr>
          <p:cNvPr id="10243" name="Rectangle 3"/>
          <p:cNvSpPr>
            <a:spLocks noGrp="1" noChangeArrowheads="1"/>
          </p:cNvSpPr>
          <p:nvPr>
            <p:ph type="body" idx="1"/>
          </p:nvPr>
        </p:nvSpPr>
        <p:spPr/>
        <p:txBody>
          <a:bodyPr/>
          <a:lstStyle/>
          <a:p>
            <a:pPr eaLnBrk="1" hangingPunct="1">
              <a:lnSpc>
                <a:spcPct val="90000"/>
              </a:lnSpc>
            </a:pPr>
            <a:r>
              <a:rPr lang="en-US" dirty="0">
                <a:latin typeface="Arial" charset="0"/>
                <a:ea typeface="ＭＳ Ｐゴシック" charset="0"/>
                <a:cs typeface="ＭＳ Ｐゴシック" charset="0"/>
              </a:rPr>
              <a:t>Key to orbits is sideways motion</a:t>
            </a:r>
          </a:p>
          <a:p>
            <a:pPr eaLnBrk="1" hangingPunct="1">
              <a:lnSpc>
                <a:spcPct val="90000"/>
              </a:lnSpc>
            </a:pPr>
            <a:r>
              <a:rPr lang="en-US" dirty="0">
                <a:latin typeface="Arial" charset="0"/>
                <a:ea typeface="ＭＳ Ｐゴシック" charset="0"/>
                <a:cs typeface="ＭＳ Ｐゴシック" charset="0"/>
              </a:rPr>
              <a:t>How did the planets get the sideways motion they need to keep them orbiting the Sun rather than falling into it?</a:t>
            </a:r>
          </a:p>
          <a:p>
            <a:pPr eaLnBrk="1" hangingPunct="1">
              <a:lnSpc>
                <a:spcPct val="90000"/>
              </a:lnSpc>
            </a:pPr>
            <a:r>
              <a:rPr lang="en-US" dirty="0">
                <a:latin typeface="Arial" charset="0"/>
                <a:ea typeface="ＭＳ Ｐゴシック" charset="0"/>
                <a:cs typeface="ＭＳ Ｐゴシック" charset="0"/>
              </a:rPr>
              <a:t>Key is in understanding of how Solar System formed</a:t>
            </a:r>
          </a:p>
          <a:p>
            <a:pPr lvl="1" eaLnBrk="1" hangingPunct="1">
              <a:lnSpc>
                <a:spcPct val="90000"/>
              </a:lnSpc>
            </a:pPr>
            <a:endParaRPr lang="en-US" dirty="0">
              <a:latin typeface="Arial" charset="0"/>
              <a:ea typeface="ＭＳ Ｐゴシック" charset="0"/>
            </a:endParaRPr>
          </a:p>
          <a:p>
            <a:pPr lvl="1" eaLnBrk="1" hangingPunct="1">
              <a:lnSpc>
                <a:spcPct val="90000"/>
              </a:lnSpc>
            </a:pPr>
            <a:endParaRPr lang="en-US" dirty="0">
              <a:latin typeface="Arial" charset="0"/>
              <a:ea typeface="ＭＳ Ｐゴシック" charset="0"/>
            </a:endParaRPr>
          </a:p>
        </p:txBody>
      </p:sp>
    </p:spTree>
    <p:extLst>
      <p:ext uri="{BB962C8B-B14F-4D97-AF65-F5344CB8AC3E}">
        <p14:creationId xmlns:p14="http://schemas.microsoft.com/office/powerpoint/2010/main" val="363407805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024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024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024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2"/>
          <p:cNvSpPr>
            <a:spLocks noGrp="1" noChangeArrowheads="1"/>
          </p:cNvSpPr>
          <p:nvPr>
            <p:ph type="title"/>
          </p:nvPr>
        </p:nvSpPr>
        <p:spPr>
          <a:xfrm>
            <a:off x="0" y="381000"/>
            <a:ext cx="6477000" cy="1143000"/>
          </a:xfrm>
        </p:spPr>
        <p:txBody>
          <a:bodyPr>
            <a:normAutofit fontScale="90000"/>
          </a:bodyPr>
          <a:lstStyle/>
          <a:p>
            <a:pPr eaLnBrk="1" hangingPunct="1"/>
            <a:r>
              <a:rPr lang="en-US" sz="3600">
                <a:latin typeface="Arial" charset="0"/>
                <a:ea typeface="ＭＳ Ｐゴシック" charset="0"/>
                <a:cs typeface="ＭＳ Ｐゴシック" charset="0"/>
              </a:rPr>
              <a:t>Model of Solar System Formation  </a:t>
            </a:r>
            <a:endParaRPr lang="en-US">
              <a:latin typeface="Arial" charset="0"/>
              <a:ea typeface="ＭＳ Ｐゴシック" charset="0"/>
              <a:cs typeface="ＭＳ Ｐゴシック" charset="0"/>
            </a:endParaRPr>
          </a:p>
        </p:txBody>
      </p:sp>
      <p:sp>
        <p:nvSpPr>
          <p:cNvPr id="18435" name="Rectangle 3"/>
          <p:cNvSpPr>
            <a:spLocks noGrp="1" noChangeArrowheads="1"/>
          </p:cNvSpPr>
          <p:nvPr>
            <p:ph type="body" idx="1"/>
          </p:nvPr>
        </p:nvSpPr>
        <p:spPr>
          <a:xfrm>
            <a:off x="0" y="1676400"/>
            <a:ext cx="6400800" cy="4800600"/>
          </a:xfrm>
        </p:spPr>
        <p:txBody>
          <a:bodyPr>
            <a:normAutofit lnSpcReduction="10000"/>
          </a:bodyPr>
          <a:lstStyle/>
          <a:p>
            <a:pPr eaLnBrk="1" hangingPunct="1">
              <a:lnSpc>
                <a:spcPct val="90000"/>
              </a:lnSpc>
            </a:pPr>
            <a:r>
              <a:rPr lang="en-US" sz="2000">
                <a:latin typeface="Arial" charset="0"/>
                <a:ea typeface="ＭＳ Ｐゴシック" charset="0"/>
                <a:cs typeface="ＭＳ Ｐゴシック" charset="0"/>
              </a:rPr>
              <a:t>Stars and planetary systems form from large, diffuse, interstellar gas clouds</a:t>
            </a:r>
          </a:p>
          <a:p>
            <a:pPr eaLnBrk="1" hangingPunct="1">
              <a:lnSpc>
                <a:spcPct val="90000"/>
              </a:lnSpc>
            </a:pPr>
            <a:r>
              <a:rPr lang="en-US" sz="2000">
                <a:latin typeface="Arial" charset="0"/>
                <a:ea typeface="ＭＳ Ｐゴシック" charset="0"/>
                <a:cs typeface="ＭＳ Ｐゴシック" charset="0"/>
              </a:rPr>
              <a:t>Under certain conditions, these start to contract because of gravity</a:t>
            </a:r>
          </a:p>
          <a:p>
            <a:pPr eaLnBrk="1" hangingPunct="1">
              <a:lnSpc>
                <a:spcPct val="90000"/>
              </a:lnSpc>
            </a:pPr>
            <a:r>
              <a:rPr lang="en-US" sz="2000">
                <a:latin typeface="Arial" charset="0"/>
                <a:ea typeface="ＭＳ Ｐゴシック" charset="0"/>
                <a:cs typeface="ＭＳ Ｐゴシック" charset="0"/>
              </a:rPr>
              <a:t>As objects contract (get smaller), any small amount of spin they might have can get greatly amplified</a:t>
            </a:r>
          </a:p>
          <a:p>
            <a:pPr lvl="1" eaLnBrk="1" hangingPunct="1">
              <a:lnSpc>
                <a:spcPct val="90000"/>
              </a:lnSpc>
            </a:pPr>
            <a:r>
              <a:rPr lang="en-US" sz="2000">
                <a:latin typeface="Arial" charset="0"/>
                <a:ea typeface="ＭＳ Ｐゴシック" charset="0"/>
              </a:rPr>
              <a:t>Conservation of angular momentum:  mass times speed times distance from center stays the same</a:t>
            </a:r>
          </a:p>
          <a:p>
            <a:pPr lvl="1" eaLnBrk="1" hangingPunct="1">
              <a:lnSpc>
                <a:spcPct val="90000"/>
              </a:lnSpc>
            </a:pPr>
            <a:r>
              <a:rPr lang="en-US" sz="2000">
                <a:latin typeface="Arial" charset="0"/>
                <a:ea typeface="ＭＳ Ｐゴシック" charset="0"/>
              </a:rPr>
              <a:t>Another consequence is that collapsing cloud will flatten</a:t>
            </a:r>
          </a:p>
          <a:p>
            <a:pPr eaLnBrk="1" hangingPunct="1">
              <a:lnSpc>
                <a:spcPct val="90000"/>
              </a:lnSpc>
            </a:pPr>
            <a:r>
              <a:rPr lang="en-US" sz="2000">
                <a:latin typeface="Arial" charset="0"/>
                <a:ea typeface="ＭＳ Ｐゴシック" charset="0"/>
                <a:cs typeface="ＭＳ Ｐゴシック" charset="0"/>
              </a:rPr>
              <a:t>If there</a:t>
            </a:r>
            <a:r>
              <a:rPr lang="ja-JP" altLang="en-US" sz="2000">
                <a:latin typeface="Arial" charset="0"/>
                <a:ea typeface="ＭＳ Ｐゴシック" charset="0"/>
                <a:cs typeface="ＭＳ Ｐゴシック" charset="0"/>
              </a:rPr>
              <a:t>’</a:t>
            </a:r>
            <a:r>
              <a:rPr lang="en-US" altLang="ja-JP" sz="2000">
                <a:latin typeface="Arial" charset="0"/>
                <a:ea typeface="ＭＳ Ｐゴシック" charset="0"/>
                <a:cs typeface="ＭＳ Ｐゴシック" charset="0"/>
              </a:rPr>
              <a:t>s lots of stuff, objects on non-circular orbits collide, and orbits get circularized</a:t>
            </a:r>
          </a:p>
          <a:p>
            <a:pPr eaLnBrk="1" hangingPunct="1">
              <a:lnSpc>
                <a:spcPct val="90000"/>
              </a:lnSpc>
            </a:pPr>
            <a:r>
              <a:rPr lang="en-US" sz="2000">
                <a:latin typeface="Arial" charset="0"/>
                <a:ea typeface="ＭＳ Ｐゴシック" charset="0"/>
                <a:cs typeface="ＭＳ Ｐゴシック" charset="0"/>
              </a:rPr>
              <a:t>Result: things end up spinning in circular orbits!</a:t>
            </a:r>
          </a:p>
          <a:p>
            <a:pPr eaLnBrk="1" hangingPunct="1">
              <a:lnSpc>
                <a:spcPct val="90000"/>
              </a:lnSpc>
            </a:pPr>
            <a:r>
              <a:rPr lang="en-US" sz="2000">
                <a:latin typeface="Arial" charset="0"/>
                <a:ea typeface="ＭＳ Ｐゴシック" charset="0"/>
                <a:cs typeface="ＭＳ Ｐゴシック" charset="0"/>
              </a:rPr>
              <a:t>Planets form out of material in spinning disk… in roughly circular orbits!</a:t>
            </a:r>
            <a:endParaRPr lang="en-US" sz="2800">
              <a:latin typeface="Arial" charset="0"/>
              <a:ea typeface="ＭＳ Ｐゴシック" charset="0"/>
              <a:cs typeface="ＭＳ Ｐゴシック" charset="0"/>
            </a:endParaRPr>
          </a:p>
        </p:txBody>
      </p:sp>
      <p:pic>
        <p:nvPicPr>
          <p:cNvPr id="53251" name="Picture 4" descr="planet_format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67463" y="76200"/>
            <a:ext cx="2776537" cy="678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86406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843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843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8435">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18435">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18435">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8435">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8435">
                                            <p:txEl>
                                              <p:pRg st="6" end="6"/>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1843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2"/>
          <p:cNvSpPr>
            <a:spLocks noGrp="1" noChangeArrowheads="1"/>
          </p:cNvSpPr>
          <p:nvPr>
            <p:ph type="title"/>
          </p:nvPr>
        </p:nvSpPr>
        <p:spPr/>
        <p:txBody>
          <a:bodyPr/>
          <a:lstStyle/>
          <a:p>
            <a:pPr eaLnBrk="1" hangingPunct="1"/>
            <a:r>
              <a:rPr lang="en-US">
                <a:latin typeface="Arial" charset="0"/>
                <a:ea typeface="ＭＳ Ｐゴシック" charset="0"/>
                <a:cs typeface="ＭＳ Ｐゴシック" charset="0"/>
              </a:rPr>
              <a:t>Putting objects into Earth orbit</a:t>
            </a:r>
          </a:p>
        </p:txBody>
      </p:sp>
      <p:sp>
        <p:nvSpPr>
          <p:cNvPr id="24579" name="Rectangle 3"/>
          <p:cNvSpPr>
            <a:spLocks noGrp="1" noChangeArrowheads="1"/>
          </p:cNvSpPr>
          <p:nvPr>
            <p:ph type="body" idx="1"/>
          </p:nvPr>
        </p:nvSpPr>
        <p:spPr/>
        <p:txBody>
          <a:bodyPr/>
          <a:lstStyle/>
          <a:p>
            <a:pPr eaLnBrk="1" hangingPunct="1">
              <a:lnSpc>
                <a:spcPct val="90000"/>
              </a:lnSpc>
            </a:pPr>
            <a:r>
              <a:rPr lang="en-US">
                <a:latin typeface="Arial" charset="0"/>
                <a:ea typeface="ＭＳ Ｐゴシック" charset="0"/>
                <a:cs typeface="ＭＳ Ｐゴシック" charset="0"/>
              </a:rPr>
              <a:t>The same principle is used to put objects in orbit around Earth</a:t>
            </a:r>
          </a:p>
          <a:p>
            <a:pPr lvl="1" eaLnBrk="1" hangingPunct="1">
              <a:lnSpc>
                <a:spcPct val="90000"/>
              </a:lnSpc>
            </a:pPr>
            <a:r>
              <a:rPr lang="en-US">
                <a:latin typeface="Arial" charset="0"/>
                <a:ea typeface="ＭＳ Ｐゴシック" charset="0"/>
              </a:rPr>
              <a:t>To put an object in orbit, just give it some sideways velocity!</a:t>
            </a:r>
          </a:p>
          <a:p>
            <a:pPr lvl="1" eaLnBrk="1" hangingPunct="1">
              <a:lnSpc>
                <a:spcPct val="90000"/>
              </a:lnSpc>
            </a:pPr>
            <a:r>
              <a:rPr lang="en-US">
                <a:latin typeface="Arial" charset="0"/>
                <a:ea typeface="ＭＳ Ｐゴシック" charset="0"/>
              </a:rPr>
              <a:t>Don’</a:t>
            </a:r>
            <a:r>
              <a:rPr lang="en-US" altLang="ja-JP">
                <a:latin typeface="Arial" charset="0"/>
                <a:ea typeface="ＭＳ Ｐゴシック" charset="0"/>
              </a:rPr>
              <a:t>t need to keep running engines, just give it a sideways start and let the Earth do the rest of the pulling!</a:t>
            </a:r>
          </a:p>
          <a:p>
            <a:pPr lvl="1" eaLnBrk="1" hangingPunct="1">
              <a:lnSpc>
                <a:spcPct val="90000"/>
              </a:lnSpc>
            </a:pPr>
            <a:r>
              <a:rPr lang="en-US">
                <a:latin typeface="Arial" charset="0"/>
                <a:ea typeface="ＭＳ Ｐゴシック" charset="0"/>
              </a:rPr>
              <a:t>Do need to get above the Earth’</a:t>
            </a:r>
            <a:r>
              <a:rPr lang="en-US" altLang="ja-JP">
                <a:latin typeface="Arial" charset="0"/>
                <a:ea typeface="ＭＳ Ｐゴシック" charset="0"/>
              </a:rPr>
              <a:t>s atmosphere so that friction isn’t a big effect</a:t>
            </a:r>
            <a:endParaRPr lang="en-US">
              <a:latin typeface="Arial" charset="0"/>
              <a:ea typeface="ＭＳ Ｐゴシック" charset="0"/>
            </a:endParaRPr>
          </a:p>
        </p:txBody>
      </p:sp>
      <p:pic>
        <p:nvPicPr>
          <p:cNvPr id="2" name="Picture 1" descr="AT02FG22.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90800" y="685800"/>
            <a:ext cx="6096000" cy="566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2113166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499"/>
                                          </p:stCondLst>
                                        </p:cTn>
                                        <p:tgtEl>
                                          <p:spTgt spid="2457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24579">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24579">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24579">
                                            <p:txEl>
                                              <p:pRg st="3" end="3"/>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build="p" autoUpdateAnimBg="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cs typeface="ＭＳ Ｐゴシック"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cs typeface="ＭＳ Ｐゴシック"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3798</TotalTime>
  <Words>2028</Words>
  <Application>Microsoft Macintosh PowerPoint</Application>
  <PresentationFormat>On-screen Show (4:3)</PresentationFormat>
  <Paragraphs>196</Paragraphs>
  <Slides>25</Slides>
  <Notes>25</Notes>
  <HiddenSlides>9</HiddenSlides>
  <MMClips>0</MMClips>
  <ScaleCrop>false</ScaleCrop>
  <HeadingPairs>
    <vt:vector size="4" baseType="variant">
      <vt:variant>
        <vt:lpstr>Theme</vt:lpstr>
      </vt:variant>
      <vt:variant>
        <vt:i4>3</vt:i4>
      </vt:variant>
      <vt:variant>
        <vt:lpstr>Slide Titles</vt:lpstr>
      </vt:variant>
      <vt:variant>
        <vt:i4>25</vt:i4>
      </vt:variant>
    </vt:vector>
  </HeadingPairs>
  <TitlesOfParts>
    <vt:vector size="28" baseType="lpstr">
      <vt:lpstr>Office Theme</vt:lpstr>
      <vt:lpstr>1_Blank Presentation</vt:lpstr>
      <vt:lpstr>2_Blank Presentation</vt:lpstr>
      <vt:lpstr>Orbits</vt:lpstr>
      <vt:lpstr>Recap</vt:lpstr>
      <vt:lpstr>Orbits</vt:lpstr>
      <vt:lpstr>Orbits</vt:lpstr>
      <vt:lpstr>Orbit simulator</vt:lpstr>
      <vt:lpstr>Newton’s laws and Kepler’s laws</vt:lpstr>
      <vt:lpstr>Sideways motion of planets</vt:lpstr>
      <vt:lpstr>Model of Solar System Formation  </vt:lpstr>
      <vt:lpstr>Putting objects into Earth orbit</vt:lpstr>
      <vt:lpstr>PowerPoint Presentation</vt:lpstr>
      <vt:lpstr>Weightlessness and free fall</vt:lpstr>
      <vt:lpstr>Using gravity to measure masses</vt:lpstr>
      <vt:lpstr>Masses from gravity</vt:lpstr>
      <vt:lpstr>Orbit simulator</vt:lpstr>
      <vt:lpstr>PowerPoint Presentation</vt:lpstr>
      <vt:lpstr>Example: masses of planets</vt:lpstr>
      <vt:lpstr>Results: masses of planets</vt:lpstr>
      <vt:lpstr>Example: masses of stars</vt:lpstr>
      <vt:lpstr>Orbit simulator</vt:lpstr>
      <vt:lpstr>Result: Masses of stars</vt:lpstr>
      <vt:lpstr>Multiple orbiting objects</vt:lpstr>
      <vt:lpstr>PowerPoint Presentation</vt:lpstr>
      <vt:lpstr>PowerPoint Presentation</vt:lpstr>
      <vt:lpstr>PowerPoint Presentation</vt:lpstr>
      <vt:lpstr>Measuring masses of galaxies</vt:lpstr>
    </vt:vector>
  </TitlesOfParts>
  <Company>New Mexico State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Holtzman</dc:creator>
  <cp:lastModifiedBy>Jon Holtzman</cp:lastModifiedBy>
  <cp:revision>60</cp:revision>
  <dcterms:created xsi:type="dcterms:W3CDTF">2012-01-18T03:35:31Z</dcterms:created>
  <dcterms:modified xsi:type="dcterms:W3CDTF">2013-10-23T18:31:39Z</dcterms:modified>
</cp:coreProperties>
</file>