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4"/>
  </p:notesMasterIdLst>
  <p:sldIdLst>
    <p:sldId id="288" r:id="rId3"/>
    <p:sldId id="289" r:id="rId4"/>
    <p:sldId id="271" r:id="rId5"/>
    <p:sldId id="273" r:id="rId6"/>
    <p:sldId id="274" r:id="rId7"/>
    <p:sldId id="275" r:id="rId8"/>
    <p:sldId id="303" r:id="rId9"/>
    <p:sldId id="276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DCE4-D947-B545-B77B-C56F04EA2DB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F0943-5B8F-8543-B4D2-6511E38A1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6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19370-CA35-8945-8BBA-4EF5C59C3A18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7DECF0-500B-BB4E-A8D2-E0FBD08A4968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951CE5-5CD5-7440-B7EF-88F54B20B988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FF2A48-EE01-0644-A585-5D997E50C95A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31B34FB-EA7A-1E45-9FC6-3F6809389213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C008D1-42AE-BB43-AB2D-590925DFCC43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D976E-3414-2248-BCD8-9CA57F85411D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26E5707-8B35-B543-AACB-B1BA24068BE4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5C7D8DF-3968-7740-A225-3ED147E1F56D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67A583-A20D-7A4A-87DC-38F8F3A40D9F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7F99E-F2F9-7845-83F3-5977C4176867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EA777-5EB3-C742-968D-881BE9BD5FC9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E45ED-5F50-2C4F-A032-A3A29A6B7F88}" type="slidenum">
              <a:rPr lang="en-US"/>
              <a:pPr/>
              <a:t>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E1C64D-FC2C-DC45-AEE2-10EADB0A7CAD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D3029-C16A-2C47-9074-EB2B02BB0CA0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4BDE0D-120D-874B-A1AD-CCE875FC0BAD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707AC8-9994-C444-A812-C8714F56D8D1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F39471-93FF-554F-AA44-64D18F0AAB91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2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74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4BAC9-278E-9048-A8B1-747BD3D6DB5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6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15103-F674-9740-B1DC-00425945F1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8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E9BF5-BAA0-064F-837E-8088614324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5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8944A-E521-3E47-9CA6-CF63102C29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2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681AE-17F7-C445-A369-0B7A03FA63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33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1E7A2-ADFE-9848-BCD8-5A540C2F69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7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9E697-110C-A045-9C1A-14C1D739F5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16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F5CFA-26F1-7A48-8967-AB56DAE612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62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F4337-7AFB-F148-B3BB-6BAC4DD154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16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5C93D-EACB-3449-B362-59B98A9073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072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EFEAA-5867-2746-905E-B9E10BCECB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7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7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2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3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3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0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5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9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374B3-A046-E848-972A-5D654AA5F9A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9413-DD0C-8E49-9300-C7AD7D71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0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4DF0208C-BE96-7A4F-869A-C065A4B77F26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2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Distances to Astronomical Objects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53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>
            <a:normAutofit/>
          </a:bodyPr>
          <a:lstStyle/>
          <a:p>
            <a:pPr marL="812800" indent="-812800" eaLnBrk="1" hangingPunct="1">
              <a:buFontTx/>
              <a:buAutoNum type="romanUcPeriod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Introduction: Astronomy and Science</a:t>
            </a:r>
          </a:p>
          <a:p>
            <a:pPr marL="812800" indent="-812800" eaLnBrk="1" hangingPunct="1">
              <a:buFontTx/>
              <a:buAutoNum type="romanUcPeriod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Motions in the Sky: Astronomy by Eye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812800" indent="-812800" eaLnBrk="1" hangingPunct="1">
              <a:buFontTx/>
              <a:buAutoNum type="romanUcPeriod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Overview of the Universe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812800" indent="-812800" eaLnBrk="1" hangingPunct="1">
              <a:buFontTx/>
              <a:buAutoNum type="romanUcPeriod"/>
            </a:pP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 Physical Basis of Astronomy: Gravity and Light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812800" indent="-812800" eaLnBrk="1" hangingPunct="1">
              <a:buFontTx/>
              <a:buAutoNum type="romanUcPeriod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Interesting Questions in Astronomy</a:t>
            </a:r>
          </a:p>
        </p:txBody>
      </p:sp>
    </p:spTree>
    <p:extLst>
      <p:ext uri="{BB962C8B-B14F-4D97-AF65-F5344CB8AC3E}">
        <p14:creationId xmlns:p14="http://schemas.microsoft.com/office/powerpoint/2010/main" val="309922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Basic question/idea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do astronomical objects move?	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GRAVITY</a:t>
            </a:r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does an understanding of gravity allow you to do?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Understand motions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Measure MASSES of objects</a:t>
            </a:r>
            <a:endParaRPr lang="en-US">
              <a:latin typeface="Arial" charset="0"/>
              <a:ea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8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Motions: definitions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Motion of an object is specified by describing how fast an object is moving (speed), and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also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by what direction it is moving in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Combination of speed and direction is called the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velocity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of an 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the velocity of an object is changing (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either 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speed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direction), the object is said to be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accelerating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Acceleration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is a change in velocity.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Deceleration (slowing down) is just considered as negative acceleration</a:t>
            </a:r>
          </a:p>
        </p:txBody>
      </p:sp>
    </p:spTree>
    <p:extLst>
      <p:ext uri="{BB962C8B-B14F-4D97-AF65-F5344CB8AC3E}">
        <p14:creationId xmlns:p14="http://schemas.microsoft.com/office/powerpoint/2010/main" val="2143932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Some examples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Is the object accelerating?</a:t>
            </a:r>
          </a:p>
        </p:txBody>
      </p:sp>
    </p:spTree>
    <p:extLst>
      <p:ext uri="{BB962C8B-B14F-4D97-AF65-F5344CB8AC3E}">
        <p14:creationId xmlns:p14="http://schemas.microsoft.com/office/powerpoint/2010/main" val="19238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Imagine we discover a planet with a perfectly circular orbit. Which is true?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The planet will not be accelerating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The planet will be accelerating, changing both speed and direction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The planet will be accelerating, changing only speed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The planet will be accelerating, changing only direction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 planet cannot be in a circular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orbt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671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Newton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 Laws of Motion (1)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Law of inertia: the velocity of an object will not change unless there is a force acting on it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An object at rest stays at rest unless something pushes on it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An object that is moving will continue to move at the same speed in the same direction unless something pushes on it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If an object is accelerating, there must be a force acting on it</a:t>
            </a:r>
          </a:p>
        </p:txBody>
      </p:sp>
    </p:spTree>
    <p:extLst>
      <p:ext uri="{BB962C8B-B14F-4D97-AF65-F5344CB8AC3E}">
        <p14:creationId xmlns:p14="http://schemas.microsoft.com/office/powerpoint/2010/main" val="1067786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Newton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 Laws of Motion (2)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Force law: if a force is applied to an object, the object will accelerate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Change in velocity can be a change in speed, change in direction, or both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Acceleration is larger if force is larger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For a given force, the acceleration is larger on a less massive object than on a more massive object.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Mathematically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" charset="0"/>
                <a:ea typeface="ＭＳ Ｐゴシック" charset="0"/>
              </a:rPr>
              <a:t>acceleration = force / mass</a:t>
            </a:r>
          </a:p>
        </p:txBody>
      </p:sp>
    </p:spTree>
    <p:extLst>
      <p:ext uri="{BB962C8B-B14F-4D97-AF65-F5344CB8AC3E}">
        <p14:creationId xmlns:p14="http://schemas.microsoft.com/office/powerpoint/2010/main" val="41910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you apply a force to (push on) an object, how does the motion change?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) the object will always speed up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B) the object will either speed up or slow down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C) the speed of the object might increase or decrease, but it also might stay the same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D) the motion of the object won't change</a:t>
            </a:r>
          </a:p>
        </p:txBody>
      </p:sp>
    </p:spTree>
    <p:extLst>
      <p:ext uri="{BB962C8B-B14F-4D97-AF65-F5344CB8AC3E}">
        <p14:creationId xmlns:p14="http://schemas.microsoft.com/office/powerpoint/2010/main" val="16635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Newton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 laws of motion (3)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Action / reaction law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For every applied force, a force of equal strength but opposite direction arises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Explains how many things on Earth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Has an important consequence called conservation of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Momentum is defined as mass times velocity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When there are no other forces, the total momentum of a a set of objects is unchanged (conserved)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Principle behind rocket/jet propulsion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Recoil is another familiar application</a:t>
            </a:r>
          </a:p>
          <a:p>
            <a:pPr lvl="2" eaLnBrk="1" hangingPunct="1">
              <a:lnSpc>
                <a:spcPct val="90000"/>
              </a:lnSpc>
            </a:pPr>
            <a:endParaRPr lang="en-US" sz="180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772400" cy="5486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the Sun pulls on the Earth, what does Newton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 3rd law  say about the pull of the Earth on the Sun?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 Earth does not pull on the Sun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 Earth pulls on the Sun but this pull is much weaker than the pull of the Sun on the Earth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 Earth pulls on the Sun with an equal force to that with which the Sun pulls on the Earth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 pull of the Earth on the Sun is stronger than the pull of the Sun on the Earth</a:t>
            </a:r>
          </a:p>
        </p:txBody>
      </p:sp>
    </p:spTree>
    <p:extLst>
      <p:ext uri="{BB962C8B-B14F-4D97-AF65-F5344CB8AC3E}">
        <p14:creationId xmlns:p14="http://schemas.microsoft.com/office/powerpoint/2010/main" val="142269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0"/>
            <a:ext cx="8229600" cy="1143000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0619"/>
            <a:ext cx="8229600" cy="5144656"/>
          </a:xfrm>
        </p:spPr>
        <p:txBody>
          <a:bodyPr>
            <a:normAutofit/>
          </a:bodyPr>
          <a:lstStyle/>
          <a:p>
            <a:r>
              <a:rPr lang="en-US" dirty="0" smtClean="0"/>
              <a:t>Distances in astronomy</a:t>
            </a:r>
          </a:p>
          <a:p>
            <a:pPr lvl="1"/>
            <a:r>
              <a:rPr lang="en-US" dirty="0" smtClean="0"/>
              <a:t>Measuring distances directly with light travel time</a:t>
            </a:r>
          </a:p>
          <a:p>
            <a:pPr lvl="1"/>
            <a:r>
              <a:rPr lang="en-US" dirty="0" smtClean="0"/>
              <a:t>Measuring distances geometrically with parallax</a:t>
            </a:r>
          </a:p>
          <a:p>
            <a:pPr lvl="1"/>
            <a:r>
              <a:rPr lang="en-US" dirty="0" smtClean="0"/>
              <a:t>Measuring distances using </a:t>
            </a:r>
            <a:r>
              <a:rPr lang="en-US" dirty="0" err="1" smtClean="0"/>
              <a:t>brightnesses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5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7772400" cy="41148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Newton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s 2nd law (force law) says that if a force acts on an object, the object accelerates. If the Earth pulls on the Sun with the same force as the Sun pulls on the Earth, then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acceleration of the Sun must be the same as the acceleration of the Earth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acceleration of the Sun must be stronger than the acceleration of the Earth, because the Sun is more massive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acceleration on the Sun must be weaker than the acceleration of Earth, because the Sun is more massive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acceleration of the Sun must be stronger than the acceleration of the Earth, because the Earth is more massive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acceleration of the Sun must be weather than the acceleration of the Earth, because the Earth is more massive</a:t>
            </a:r>
          </a:p>
        </p:txBody>
      </p:sp>
    </p:spTree>
    <p:extLst>
      <p:ext uri="{BB962C8B-B14F-4D97-AF65-F5344CB8AC3E}">
        <p14:creationId xmlns:p14="http://schemas.microsoft.com/office/powerpoint/2010/main" val="88353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Forces in nature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Newton</a:t>
            </a:r>
            <a:r>
              <a:rPr lang="ja-JP" altLang="en-US" sz="240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s laws tell us how objects will move in the presence or absence of forces. But where do forces come from?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 far, only four basic forces have been discovered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Gravity: force between objects that have mass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Electromagnetic force: force between objects that have electric charge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Strong force: force that is important within atomic nucleii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</a:rPr>
              <a:t>Weak force: also only important within atoms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Of these forces, only gravity is important for understanding the motion of most astronomical objects</a:t>
            </a:r>
          </a:p>
        </p:txBody>
      </p:sp>
    </p:spTree>
    <p:extLst>
      <p:ext uri="{BB962C8B-B14F-4D97-AF65-F5344CB8AC3E}">
        <p14:creationId xmlns:p14="http://schemas.microsoft.com/office/powerpoint/2010/main" val="199083181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Distances using brightnesses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Apparent brightness depends on intrinsic brightness and on distance</a:t>
            </a:r>
          </a:p>
          <a:p>
            <a:r>
              <a:rPr lang="en-US"/>
              <a:t>If we measure apparent brightness and know intrinsic brightness, we can get the distance!</a:t>
            </a:r>
          </a:p>
          <a:p>
            <a:r>
              <a:rPr lang="en-US"/>
              <a:t>How does this work?</a:t>
            </a:r>
          </a:p>
        </p:txBody>
      </p:sp>
    </p:spTree>
    <p:extLst>
      <p:ext uri="{BB962C8B-B14F-4D97-AF65-F5344CB8AC3E}">
        <p14:creationId xmlns:p14="http://schemas.microsoft.com/office/powerpoint/2010/main" val="89768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</a:t>
            </a:r>
            <a:r>
              <a:rPr lang="ja-JP" altLang="en-US"/>
              <a:t>“</a:t>
            </a:r>
            <a:r>
              <a:rPr lang="en-US"/>
              <a:t>inverse-square</a:t>
            </a:r>
            <a:r>
              <a:rPr lang="ja-JP" altLang="en-US"/>
              <a:t>”</a:t>
            </a:r>
            <a:r>
              <a:rPr lang="en-US"/>
              <a:t> law of brightnesses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707" y="1619601"/>
            <a:ext cx="4695293" cy="52383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As an object gets more distant, its light is spread out over the area  of a larger sphere.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The amount of light measured by one detector gets less by an amount corresponding to the area of the sphere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Since surface area goes as radius squared, brightness goes as inverse of radius squared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Twice the distance, four times the surface area, one fourth the brightness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Ten times the distance, 100 times the surface area, one hundredth the brightness </a:t>
            </a:r>
          </a:p>
        </p:txBody>
      </p:sp>
      <p:pic>
        <p:nvPicPr>
          <p:cNvPr id="38916" name="Picture 4" descr="inversesqua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514600"/>
            <a:ext cx="3787775" cy="308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85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use this?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If we know intrinsic brightness and measure apparent brightness, we can measure </a:t>
            </a:r>
            <a:r>
              <a:rPr lang="en-US" sz="2400" dirty="0" smtClean="0"/>
              <a:t>distance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But </a:t>
            </a:r>
            <a:r>
              <a:rPr lang="en-US" sz="2400" dirty="0"/>
              <a:t>how do we know intrinsic brightness of astronomical objects</a:t>
            </a:r>
            <a:r>
              <a:rPr lang="en-US" sz="2400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Conversely, if you know distance and measure apparent brightness you can measure intrinsic </a:t>
            </a:r>
            <a:r>
              <a:rPr lang="en-US" sz="2400" dirty="0" smtClean="0"/>
              <a:t>brightness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Use parallax for nearby objects to measure distances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With these independent distances, we can convert apparent </a:t>
            </a:r>
            <a:r>
              <a:rPr lang="en-US" sz="2400" dirty="0" err="1"/>
              <a:t>brightnesses</a:t>
            </a:r>
            <a:r>
              <a:rPr lang="en-US" sz="2400" dirty="0"/>
              <a:t> to intrinsic </a:t>
            </a:r>
            <a:r>
              <a:rPr lang="en-US" sz="2400" dirty="0" err="1"/>
              <a:t>brightnesses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Now look for more distant objects that appear similar to the nearby ones, make the assumption that they have the same intrinsic brightness, measure apparent brightness and  determine the distance!</a:t>
            </a:r>
          </a:p>
        </p:txBody>
      </p:sp>
    </p:spTree>
    <p:extLst>
      <p:ext uri="{BB962C8B-B14F-4D97-AF65-F5344CB8AC3E}">
        <p14:creationId xmlns:p14="http://schemas.microsoft.com/office/powerpoint/2010/main" val="39141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candles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What sort of objects can we recognize as being the </a:t>
            </a:r>
            <a:r>
              <a:rPr lang="ja-JP" altLang="en-US" sz="2800" dirty="0"/>
              <a:t>“</a:t>
            </a:r>
            <a:r>
              <a:rPr lang="en-US" sz="2800" dirty="0"/>
              <a:t>same</a:t>
            </a:r>
            <a:r>
              <a:rPr lang="ja-JP" altLang="en-US" sz="2800" dirty="0"/>
              <a:t>”</a:t>
            </a:r>
            <a:r>
              <a:rPr lang="en-US" sz="2800" dirty="0"/>
              <a:t>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Stars of similar temperatures and sizes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measure something about temperatures and sizes from studying the color and the type of light emitted, independent of knowing the distance or intrinsic brightness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Certain types of </a:t>
            </a:r>
            <a:r>
              <a:rPr lang="en-US" sz="2800" i="1" dirty="0"/>
              <a:t>variable</a:t>
            </a:r>
            <a:r>
              <a:rPr lang="en-US" sz="2800" dirty="0"/>
              <a:t> </a:t>
            </a:r>
            <a:r>
              <a:rPr lang="en-US" sz="2800" dirty="0" smtClean="0"/>
              <a:t>stars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Variable stars are stars that change in brightness from night to night. Some of these change with very regular patterns.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one kind of variable star, called Cepheid variables, one finds from </a:t>
            </a:r>
            <a:r>
              <a:rPr lang="en-US" sz="2400" dirty="0"/>
              <a:t>nearby objects with parallax, </a:t>
            </a:r>
            <a:r>
              <a:rPr lang="en-US" sz="2400" dirty="0" smtClean="0"/>
              <a:t>that</a:t>
            </a:r>
            <a:r>
              <a:rPr lang="en-US" sz="2400" dirty="0" smtClean="0"/>
              <a:t> </a:t>
            </a:r>
            <a:r>
              <a:rPr lang="en-US" sz="2400" dirty="0"/>
              <a:t>there is relation between variation period and intrinsic </a:t>
            </a:r>
            <a:r>
              <a:rPr lang="en-US" sz="2400" dirty="0" smtClean="0"/>
              <a:t>brightness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nice thing about </a:t>
            </a:r>
            <a:r>
              <a:rPr lang="en-US" sz="2400" dirty="0" err="1" smtClean="0"/>
              <a:t>Cepheids</a:t>
            </a:r>
            <a:r>
              <a:rPr lang="en-US" sz="2400" dirty="0" smtClean="0"/>
              <a:t> is they are intrinsically very bright, so they can be seen a long way away …. Even in other nearby galaxies!</a:t>
            </a:r>
            <a:endParaRPr lang="en-US" sz="2400" dirty="0"/>
          </a:p>
        </p:txBody>
      </p:sp>
      <p:pic>
        <p:nvPicPr>
          <p:cNvPr id="7172" name="Picture 4" descr="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28187"/>
            <a:ext cx="7162800" cy="546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98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797"/>
            <a:ext cx="8229600" cy="6225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Imagine I find a Cepheid variable star in the Andromeda galaxy that has a light curve that looks identical to one seen in a Milky Way cluster that is 1000 light years away. However, the Andromeda Cepheid is a million (10^6) times fainter. If the Milky way cluster is 1000 light years away, how far away is the Andromeda galaxy?</a:t>
            </a:r>
          </a:p>
          <a:p>
            <a:pPr marL="514350" indent="-514350">
              <a:buAutoNum type="alphaUcPeriod"/>
            </a:pPr>
            <a:r>
              <a:rPr lang="en-US" dirty="0" smtClean="0"/>
              <a:t>10000 light years (ten times farther than cluster)</a:t>
            </a:r>
          </a:p>
          <a:p>
            <a:pPr marL="514350" indent="-514350">
              <a:buAutoNum type="alphaUcPeriod"/>
            </a:pPr>
            <a:r>
              <a:rPr lang="en-US" dirty="0" smtClean="0"/>
              <a:t>100,000 light years (100x farther)</a:t>
            </a:r>
          </a:p>
          <a:p>
            <a:pPr marL="514350" indent="-514350">
              <a:buAutoNum type="alphaUcPeriod"/>
            </a:pPr>
            <a:r>
              <a:rPr lang="en-US" dirty="0" smtClean="0"/>
              <a:t>1,000,000 light years (1000x farther)</a:t>
            </a:r>
          </a:p>
          <a:p>
            <a:pPr marL="514350" indent="-514350">
              <a:buAutoNum type="alphaUcPeriod"/>
            </a:pPr>
            <a:r>
              <a:rPr lang="en-US" dirty="0" smtClean="0"/>
              <a:t>10,000,000 light years (10,000x farther)</a:t>
            </a:r>
          </a:p>
          <a:p>
            <a:pPr marL="514350" indent="-514350">
              <a:buAutoNum type="alphaUcPeriod"/>
            </a:pPr>
            <a:r>
              <a:rPr lang="en-US" dirty="0" smtClean="0"/>
              <a:t>1,000,000,000 light years (a million times farther)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3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Units of distance in astronomy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377" y="1155245"/>
            <a:ext cx="8265034" cy="526986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Astronomical units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One astronomical unit is the average distance between the Earth and the Sun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Used in the solar system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Light years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Distance that light travels in one year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Unit of distance, not time!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also talk about light seconds, light minutes, etc.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Parsecs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Natural unit used when measuring parallax: a motion of one </a:t>
            </a:r>
            <a:r>
              <a:rPr lang="en-US" sz="2400" dirty="0" err="1"/>
              <a:t>arcsecond</a:t>
            </a:r>
            <a:r>
              <a:rPr lang="en-US" sz="2400" dirty="0"/>
              <a:t> from opposite sides of the </a:t>
            </a:r>
            <a:r>
              <a:rPr lang="en-US" sz="2400" dirty="0" smtClean="0"/>
              <a:t>Earth’s </a:t>
            </a:r>
            <a:r>
              <a:rPr lang="en-US" sz="2400" dirty="0"/>
              <a:t>orbit occurs for an object at one parsec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k</a:t>
            </a:r>
            <a:r>
              <a:rPr lang="en-US" sz="2400" dirty="0" err="1" smtClean="0"/>
              <a:t>iloparsecs</a:t>
            </a:r>
            <a:r>
              <a:rPr lang="en-US" sz="2400" dirty="0" smtClean="0"/>
              <a:t>  (1000 parsecs; </a:t>
            </a:r>
            <a:r>
              <a:rPr lang="en-US" sz="2400" dirty="0" err="1" smtClean="0"/>
              <a:t>kpc</a:t>
            </a:r>
            <a:r>
              <a:rPr lang="en-US" sz="2400" dirty="0" smtClean="0"/>
              <a:t>) and </a:t>
            </a:r>
            <a:r>
              <a:rPr lang="en-US" sz="2400" dirty="0" err="1"/>
              <a:t>m</a:t>
            </a:r>
            <a:r>
              <a:rPr lang="en-US" sz="2400" dirty="0" err="1" smtClean="0"/>
              <a:t>egaparsecs</a:t>
            </a:r>
            <a:r>
              <a:rPr lang="en-US" sz="2400" dirty="0" smtClean="0"/>
              <a:t>  (1 million parsecs; </a:t>
            </a:r>
            <a:r>
              <a:rPr lang="en-US" sz="2400" dirty="0" err="1" smtClean="0"/>
              <a:t>Mpc</a:t>
            </a:r>
            <a:r>
              <a:rPr lang="en-US" sz="2400" dirty="0" smtClean="0"/>
              <a:t>) used </a:t>
            </a:r>
            <a:r>
              <a:rPr lang="en-US" sz="2400" dirty="0"/>
              <a:t>for sizes of galaxies and distances to galaxies</a:t>
            </a:r>
          </a:p>
        </p:txBody>
      </p:sp>
    </p:spTree>
    <p:extLst>
      <p:ext uri="{BB962C8B-B14F-4D97-AF65-F5344CB8AC3E}">
        <p14:creationId xmlns:p14="http://schemas.microsoft.com/office/powerpoint/2010/main" val="401276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in Astronomy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Solar system</a:t>
            </a:r>
          </a:p>
          <a:p>
            <a:pPr lvl="1"/>
            <a:r>
              <a:rPr lang="en-US" dirty="0" smtClean="0"/>
              <a:t>Light minutes to light hours</a:t>
            </a:r>
          </a:p>
          <a:p>
            <a:r>
              <a:rPr lang="en-US" dirty="0" smtClean="0"/>
              <a:t>Milky Way </a:t>
            </a:r>
            <a:r>
              <a:rPr lang="en-US" dirty="0" smtClean="0"/>
              <a:t>galaxy</a:t>
            </a:r>
            <a:endParaRPr lang="en-US" dirty="0" smtClean="0"/>
          </a:p>
          <a:p>
            <a:pPr lvl="1"/>
            <a:r>
              <a:rPr lang="en-US" dirty="0" smtClean="0"/>
              <a:t>Nearest stars:  light years</a:t>
            </a:r>
          </a:p>
          <a:p>
            <a:pPr lvl="1"/>
            <a:r>
              <a:rPr lang="en-US" dirty="0" smtClean="0"/>
              <a:t>Galaxy center: tens of thousands of light years</a:t>
            </a:r>
          </a:p>
          <a:p>
            <a:r>
              <a:rPr lang="en-US" dirty="0" smtClean="0"/>
              <a:t>Galaxies</a:t>
            </a:r>
          </a:p>
          <a:p>
            <a:pPr lvl="1"/>
            <a:r>
              <a:rPr lang="en-US" dirty="0" smtClean="0"/>
              <a:t>Nearest big Galaxy: few million light years</a:t>
            </a:r>
          </a:p>
          <a:p>
            <a:pPr lvl="1"/>
            <a:r>
              <a:rPr lang="en-US" dirty="0" smtClean="0"/>
              <a:t>Most distant galaxies: billions of light years</a:t>
            </a:r>
          </a:p>
          <a:p>
            <a:pPr lvl="1"/>
            <a:r>
              <a:rPr lang="en-US" dirty="0" smtClean="0"/>
              <a:t>Microwave background:  &gt;13 billion light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36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1472</Words>
  <Application>Microsoft Macintosh PowerPoint</Application>
  <PresentationFormat>On-screen Show (4:3)</PresentationFormat>
  <Paragraphs>145</Paragraphs>
  <Slides>21</Slides>
  <Notes>18</Notes>
  <HiddenSlides>4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Blank Presentation</vt:lpstr>
      <vt:lpstr>Distances to Astronomical Objects</vt:lpstr>
      <vt:lpstr>Recap</vt:lpstr>
      <vt:lpstr>Distances using brightnesses</vt:lpstr>
      <vt:lpstr>The “inverse-square” law of brightnesses</vt:lpstr>
      <vt:lpstr>How can we use this?</vt:lpstr>
      <vt:lpstr>Standard candles</vt:lpstr>
      <vt:lpstr>PowerPoint Presentation</vt:lpstr>
      <vt:lpstr>Units of distance in astronomy</vt:lpstr>
      <vt:lpstr>Distances in Astronomy</vt:lpstr>
      <vt:lpstr>PowerPoint Presentation</vt:lpstr>
      <vt:lpstr>Basic question/idea</vt:lpstr>
      <vt:lpstr>Motions: definitions</vt:lpstr>
      <vt:lpstr>Some examples</vt:lpstr>
      <vt:lpstr>PowerPoint Presentation</vt:lpstr>
      <vt:lpstr>Newton’s Laws of Motion (1)</vt:lpstr>
      <vt:lpstr>Newton’s Laws of Motion (2)</vt:lpstr>
      <vt:lpstr>PowerPoint Presentation</vt:lpstr>
      <vt:lpstr>Newton’s laws of motion (3)</vt:lpstr>
      <vt:lpstr>PowerPoint Presentation</vt:lpstr>
      <vt:lpstr>PowerPoint Presentation</vt:lpstr>
      <vt:lpstr>Forces in nature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Holtzman</dc:creator>
  <cp:lastModifiedBy>Jon Holtzman</cp:lastModifiedBy>
  <cp:revision>48</cp:revision>
  <dcterms:created xsi:type="dcterms:W3CDTF">2012-01-18T03:35:31Z</dcterms:created>
  <dcterms:modified xsi:type="dcterms:W3CDTF">2013-10-16T21:36:08Z</dcterms:modified>
</cp:coreProperties>
</file>