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25"/>
  </p:notesMasterIdLst>
  <p:sldIdLst>
    <p:sldId id="288" r:id="rId3"/>
    <p:sldId id="289"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91" r:id="rId20"/>
    <p:sldId id="274" r:id="rId21"/>
    <p:sldId id="275" r:id="rId22"/>
    <p:sldId id="276" r:id="rId23"/>
    <p:sldId id="29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7" d="100"/>
          <a:sy n="87" d="100"/>
        </p:scale>
        <p:origin x="-24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notesMaster" Target="notesMasters/notes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EBDCE4-D947-B545-B77B-C56F04EA2DB6}" type="datetimeFigureOut">
              <a:rPr lang="en-US" smtClean="0"/>
              <a:t>10/14/13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8F0943-5B8F-8543-B4D2-6511E38A141B}" type="slidenum">
              <a:rPr lang="en-US" smtClean="0"/>
              <a:t>‹#›</a:t>
            </a:fld>
            <a:endParaRPr lang="en-US"/>
          </a:p>
        </p:txBody>
      </p:sp>
    </p:spTree>
    <p:extLst>
      <p:ext uri="{BB962C8B-B14F-4D97-AF65-F5344CB8AC3E}">
        <p14:creationId xmlns:p14="http://schemas.microsoft.com/office/powerpoint/2010/main" val="268956904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3619370-CA35-8945-8BBA-4EF5C59C3A18}" type="slidenum">
              <a:rPr lang="en-US">
                <a:solidFill>
                  <a:prstClr val="black"/>
                </a:solidFill>
              </a:rPr>
              <a:pPr/>
              <a:t>1</a:t>
            </a:fld>
            <a:endParaRPr lang="en-US">
              <a:solidFill>
                <a:prstClr val="black"/>
              </a:solidFill>
            </a:endParaRPr>
          </a:p>
        </p:txBody>
      </p:sp>
      <p:sp>
        <p:nvSpPr>
          <p:cNvPr id="122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2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183EEB-23E5-F64D-B1F6-9CB26394C9B3}" type="slidenum">
              <a:rPr lang="en-US"/>
              <a:pPr/>
              <a:t>11</a:t>
            </a:fld>
            <a:endParaRPr lang="en-US"/>
          </a:p>
        </p:txBody>
      </p:sp>
      <p:sp>
        <p:nvSpPr>
          <p:cNvPr id="348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4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014C2C-CFF2-F042-A669-6F5FD5AA1995}" type="slidenum">
              <a:rPr lang="en-US"/>
              <a:pPr/>
              <a:t>12</a:t>
            </a:fld>
            <a:endParaRPr lang="en-US"/>
          </a:p>
        </p:txBody>
      </p:sp>
      <p:sp>
        <p:nvSpPr>
          <p:cNvPr id="358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3CA759-48AD-4C4E-B8B6-5FC6EFA0D627}" type="slidenum">
              <a:rPr lang="en-US"/>
              <a:pPr/>
              <a:t>13</a:t>
            </a:fld>
            <a:endParaRPr lang="en-US"/>
          </a:p>
        </p:txBody>
      </p:sp>
      <p:sp>
        <p:nvSpPr>
          <p:cNvPr id="368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6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A39C3CB-66A9-BB4D-A354-7B062A09C03A}" type="slidenum">
              <a:rPr lang="en-US"/>
              <a:pPr/>
              <a:t>14</a:t>
            </a:fld>
            <a:endParaRPr lang="en-US"/>
          </a:p>
        </p:txBody>
      </p:sp>
      <p:sp>
        <p:nvSpPr>
          <p:cNvPr id="174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7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67F99E-F2F9-7845-83F3-5977C4176867}" type="slidenum">
              <a:rPr lang="en-US"/>
              <a:pPr/>
              <a:t>15</a:t>
            </a:fld>
            <a:endParaRPr lang="en-US"/>
          </a:p>
        </p:txBody>
      </p:sp>
      <p:sp>
        <p:nvSpPr>
          <p:cNvPr id="184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8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18284E-C6EC-3B47-A3F3-89557B974E41}" type="slidenum">
              <a:rPr lang="en-US"/>
              <a:pPr/>
              <a:t>16</a:t>
            </a:fld>
            <a:endParaRPr lang="en-US"/>
          </a:p>
        </p:txBody>
      </p:sp>
      <p:sp>
        <p:nvSpPr>
          <p:cNvPr id="430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3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6EA777-5EB3-C742-968D-881BE9BD5FC9}" type="slidenum">
              <a:rPr lang="en-US"/>
              <a:pPr/>
              <a:t>17</a:t>
            </a:fld>
            <a:endParaRPr lang="en-US"/>
          </a:p>
        </p:txBody>
      </p:sp>
      <p:sp>
        <p:nvSpPr>
          <p:cNvPr id="4403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4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8E45ED-5F50-2C4F-A032-A3A29A6B7F88}" type="slidenum">
              <a:rPr lang="en-US"/>
              <a:pPr/>
              <a:t>19</a:t>
            </a:fld>
            <a:endParaRPr lang="en-US"/>
          </a:p>
        </p:txBody>
      </p:sp>
      <p:sp>
        <p:nvSpPr>
          <p:cNvPr id="450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450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E1C64D-FC2C-DC45-AEE2-10EADB0A7CAD}" type="slidenum">
              <a:rPr lang="en-US"/>
              <a:pPr/>
              <a:t>20</a:t>
            </a:fld>
            <a:endParaRPr lang="en-US"/>
          </a:p>
        </p:txBody>
      </p:sp>
      <p:sp>
        <p:nvSpPr>
          <p:cNvPr id="19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9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9DD3029-C16A-2C47-9074-EB2B02BB0CA0}" type="slidenum">
              <a:rPr lang="en-US"/>
              <a:pPr/>
              <a:t>21</a:t>
            </a:fld>
            <a:endParaRPr lang="en-US"/>
          </a:p>
        </p:txBody>
      </p:sp>
      <p:sp>
        <p:nvSpPr>
          <p:cNvPr id="204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6CE3FF-9C55-0541-9B80-9AB94D7C8C3E}" type="slidenum">
              <a:rPr lang="en-US"/>
              <a:pPr/>
              <a:t>3</a:t>
            </a:fld>
            <a:endParaRPr lang="en-US"/>
          </a:p>
        </p:txBody>
      </p:sp>
      <p:sp>
        <p:nvSpPr>
          <p:cNvPr id="143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BCB27CE-73AE-B847-8CEB-AEC1EE5A9FB6}" type="slidenum">
              <a:rPr lang="en-US"/>
              <a:pPr/>
              <a:t>4</a:t>
            </a:fld>
            <a:endParaRPr lang="en-US"/>
          </a:p>
        </p:txBody>
      </p:sp>
      <p:sp>
        <p:nvSpPr>
          <p:cNvPr id="25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76A371-90E1-D94B-822D-0C8AFBD927F4}" type="slidenum">
              <a:rPr lang="en-US"/>
              <a:pPr/>
              <a:t>5</a:t>
            </a:fld>
            <a:endParaRPr lang="en-US"/>
          </a:p>
        </p:txBody>
      </p:sp>
      <p:sp>
        <p:nvSpPr>
          <p:cNvPr id="24578" name="Rectangle 2"/>
          <p:cNvSpPr>
            <a:spLocks noGrp="1" noRot="1" noChangeAspect="1" noChangeArrowheads="1"/>
          </p:cNvSpPr>
          <p:nvPr>
            <p:ph type="sldImg"/>
          </p:nvPr>
        </p:nvSpPr>
        <p:spPr bwMode="auto">
          <a:xfrm>
            <a:off x="1143000" y="685800"/>
            <a:ext cx="4572000" cy="34290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245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783EAD-98B7-8248-9930-5C664BE61A33}" type="slidenum">
              <a:rPr lang="en-US"/>
              <a:pPr/>
              <a:t>6</a:t>
            </a:fld>
            <a:endParaRPr lang="en-US"/>
          </a:p>
        </p:txBody>
      </p:sp>
      <p:sp>
        <p:nvSpPr>
          <p:cNvPr id="266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BBCB90-023D-6044-AABC-EC3B3DD381C2}" type="slidenum">
              <a:rPr lang="en-US"/>
              <a:pPr/>
              <a:t>7</a:t>
            </a:fld>
            <a:endParaRPr lang="en-US"/>
          </a:p>
        </p:txBody>
      </p:sp>
      <p:sp>
        <p:nvSpPr>
          <p:cNvPr id="286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5F0F413-30A8-6B47-BF6B-E5A72F2AB241}" type="slidenum">
              <a:rPr lang="en-US"/>
              <a:pPr/>
              <a:t>8</a:t>
            </a:fld>
            <a:endParaRPr lang="en-US"/>
          </a:p>
        </p:txBody>
      </p:sp>
      <p:sp>
        <p:nvSpPr>
          <p:cNvPr id="153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5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48537D-37E9-374E-AA99-BEDD42FD2E23}" type="slidenum">
              <a:rPr lang="en-US"/>
              <a:pPr/>
              <a:t>9</a:t>
            </a:fld>
            <a:endParaRPr lang="en-US"/>
          </a:p>
        </p:txBody>
      </p:sp>
      <p:sp>
        <p:nvSpPr>
          <p:cNvPr id="307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30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39F03B-CB14-BF45-B773-4D0EEB604D6E}" type="slidenum">
              <a:rPr lang="en-US"/>
              <a:pPr/>
              <a:t>10</a:t>
            </a:fld>
            <a:endParaRPr lang="en-US"/>
          </a:p>
        </p:txBody>
      </p:sp>
      <p:sp>
        <p:nvSpPr>
          <p:cNvPr id="1638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1638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922183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706821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894174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974BAC9-278E-9048-A8B1-747BD3D6DB5F}"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64067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F815103-F674-9740-B1DC-00425945F151}"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8144845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C51E9BF5-BAA0-064F-837E-80886143240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4011557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6568944A-E521-3E47-9CA6-CF63102C294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037325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66D681AE-17F7-C445-A369-0B7A03FA639A}"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17489331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A371E7A2-ADFE-9848-BCD8-5A540C2F69D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724578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E339E697-110C-A045-9C1A-14C1D739F518}"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212162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CCF5CFA-26F1-7A48-8967-AB56DAE612A2}"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81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24374B3-A046-E848-972A-5D654AA5F9AB}" type="datetimeFigureOut">
              <a:rPr lang="en-US" smtClean="0"/>
              <a:t>10/14/13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5422621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D91F4337-7AFB-F148-B3BB-6BAC4DD15480}"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424116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305C93D-EACB-3449-B362-59B98A9073D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23500724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2BEFEAA-5867-2746-905E-B9E10BCECB1D}" type="slidenum">
              <a:rPr lang="en-US">
                <a:solidFill>
                  <a:srgbClr val="000000"/>
                </a:solidFill>
              </a:rPr>
              <a:pPr/>
              <a:t>‹#›</a:t>
            </a:fld>
            <a:endParaRPr lang="en-US">
              <a:solidFill>
                <a:srgbClr val="000000"/>
              </a:solidFill>
            </a:endParaRPr>
          </a:p>
        </p:txBody>
      </p:sp>
    </p:spTree>
    <p:extLst>
      <p:ext uri="{BB962C8B-B14F-4D97-AF65-F5344CB8AC3E}">
        <p14:creationId xmlns:p14="http://schemas.microsoft.com/office/powerpoint/2010/main" val="3381170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4374B3-A046-E848-972A-5D654AA5F9AB}" type="datetimeFigureOut">
              <a:rPr lang="en-US" smtClean="0"/>
              <a:t>10/14/13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665378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24374B3-A046-E848-972A-5D654AA5F9AB}" type="datetimeFigureOut">
              <a:rPr lang="en-US" smtClean="0"/>
              <a:t>10/14/13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457221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24374B3-A046-E848-972A-5D654AA5F9AB}" type="datetimeFigureOut">
              <a:rPr lang="en-US" smtClean="0"/>
              <a:t>10/14/13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036335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24374B3-A046-E848-972A-5D654AA5F9AB}" type="datetimeFigureOut">
              <a:rPr lang="en-US" smtClean="0"/>
              <a:t>10/14/13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74703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4374B3-A046-E848-972A-5D654AA5F9AB}" type="datetimeFigureOut">
              <a:rPr lang="en-US" smtClean="0"/>
              <a:t>10/14/13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318306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374B3-A046-E848-972A-5D654AA5F9AB}" type="datetimeFigureOut">
              <a:rPr lang="en-US" smtClean="0"/>
              <a:t>10/14/13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265635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4374B3-A046-E848-972A-5D654AA5F9AB}" type="datetimeFigureOut">
              <a:rPr lang="en-US" smtClean="0"/>
              <a:t>10/14/13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C09413-DD0C-8E49-9300-C7AD7D714EC6}" type="slidenum">
              <a:rPr lang="en-US" smtClean="0"/>
              <a:t>‹#›</a:t>
            </a:fld>
            <a:endParaRPr lang="en-US"/>
          </a:p>
        </p:txBody>
      </p:sp>
    </p:spTree>
    <p:extLst>
      <p:ext uri="{BB962C8B-B14F-4D97-AF65-F5344CB8AC3E}">
        <p14:creationId xmlns:p14="http://schemas.microsoft.com/office/powerpoint/2010/main" val="13782983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4374B3-A046-E848-972A-5D654AA5F9AB}" type="datetimeFigureOut">
              <a:rPr lang="en-US" smtClean="0"/>
              <a:t>10/14/13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09413-DD0C-8E49-9300-C7AD7D714EC6}" type="slidenum">
              <a:rPr lang="en-US" smtClean="0"/>
              <a:t>‹#›</a:t>
            </a:fld>
            <a:endParaRPr lang="en-US"/>
          </a:p>
        </p:txBody>
      </p:sp>
    </p:spTree>
    <p:extLst>
      <p:ext uri="{BB962C8B-B14F-4D97-AF65-F5344CB8AC3E}">
        <p14:creationId xmlns:p14="http://schemas.microsoft.com/office/powerpoint/2010/main" val="20369081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l">
              <a:defRPr sz="1400"/>
            </a:lvl1pPr>
          </a:lstStyle>
          <a:p>
            <a:pP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lvl1pPr>
          </a:lstStyle>
          <a:p>
            <a:pPr algn="ctr" defTabSz="914400" eaLnBrk="0" fontAlgn="base" hangingPunct="0">
              <a:spcBef>
                <a:spcPct val="0"/>
              </a:spcBef>
              <a:spcAft>
                <a:spcPct val="0"/>
              </a:spcAft>
            </a:pPr>
            <a:endParaRPr lang="en-US" smtClean="0">
              <a:solidFill>
                <a:srgbClr val="000000"/>
              </a:solidFill>
              <a:latin typeface="Arial" charset="0"/>
              <a:ea typeface="ＭＳ Ｐゴシック" charset="0"/>
              <a:cs typeface="ＭＳ Ｐゴシック" charset="0"/>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lvl1pPr>
          </a:lstStyle>
          <a:p>
            <a:pPr defTabSz="914400" eaLnBrk="0" fontAlgn="base" hangingPunct="0">
              <a:spcBef>
                <a:spcPct val="0"/>
              </a:spcBef>
              <a:spcAft>
                <a:spcPct val="0"/>
              </a:spcAft>
            </a:pPr>
            <a:fld id="{4DF0208C-BE96-7A4F-869A-C065A4B77F26}" type="slidenum">
              <a:rPr lang="en-US" smtClean="0">
                <a:solidFill>
                  <a:srgbClr val="000000"/>
                </a:solidFill>
                <a:latin typeface="Arial" charset="0"/>
                <a:ea typeface="ＭＳ Ｐゴシック" charset="0"/>
                <a:cs typeface="ＭＳ Ｐゴシック" charset="0"/>
              </a:rPr>
              <a:pPr defTabSz="914400" eaLnBrk="0" fontAlgn="base" hangingPunct="0">
                <a:spcBef>
                  <a:spcPct val="0"/>
                </a:spcBef>
                <a:spcAft>
                  <a:spcPct val="0"/>
                </a:spcAft>
              </a:pPr>
              <a:t>‹#›</a:t>
            </a:fld>
            <a:endParaRPr lang="en-US" smtClean="0">
              <a:solidFill>
                <a:srgbClr val="000000"/>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417227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ea typeface="ＭＳ Ｐゴシック" charset="0"/>
          <a:cs typeface="ＭＳ Ｐゴシック" charset="0"/>
        </a:defRPr>
      </a:lvl2pPr>
      <a:lvl3pPr algn="ctr" rtl="0" fontAlgn="base">
        <a:spcBef>
          <a:spcPct val="0"/>
        </a:spcBef>
        <a:spcAft>
          <a:spcPct val="0"/>
        </a:spcAft>
        <a:defRPr sz="4400">
          <a:solidFill>
            <a:schemeClr val="tx2"/>
          </a:solidFill>
          <a:latin typeface="Arial" charset="0"/>
          <a:ea typeface="ＭＳ Ｐゴシック" charset="0"/>
          <a:cs typeface="ＭＳ Ｐゴシック" charset="0"/>
        </a:defRPr>
      </a:lvl3pPr>
      <a:lvl4pPr algn="ctr" rtl="0" fontAlgn="base">
        <a:spcBef>
          <a:spcPct val="0"/>
        </a:spcBef>
        <a:spcAft>
          <a:spcPct val="0"/>
        </a:spcAft>
        <a:defRPr sz="4400">
          <a:solidFill>
            <a:schemeClr val="tx2"/>
          </a:solidFill>
          <a:latin typeface="Arial" charset="0"/>
          <a:ea typeface="ＭＳ Ｐゴシック" charset="0"/>
          <a:cs typeface="ＭＳ Ｐゴシック" charset="0"/>
        </a:defRPr>
      </a:lvl4pPr>
      <a:lvl5pPr algn="ctr" rtl="0" fontAlgn="base">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mn-ea"/>
        </a:defRPr>
      </a:lvl2pPr>
      <a:lvl3pPr marL="1143000" indent="-228600" algn="l" rtl="0" fontAlgn="base">
        <a:spcBef>
          <a:spcPct val="20000"/>
        </a:spcBef>
        <a:spcAft>
          <a:spcPct val="0"/>
        </a:spcAft>
        <a:buChar char="•"/>
        <a:defRPr sz="2400">
          <a:solidFill>
            <a:schemeClr val="tx1"/>
          </a:solidFill>
          <a:latin typeface="+mn-lt"/>
          <a:ea typeface="+mn-ea"/>
        </a:defRPr>
      </a:lvl3pPr>
      <a:lvl4pPr marL="1600200" indent="-228600" algn="l" rtl="0" fontAlgn="base">
        <a:spcBef>
          <a:spcPct val="20000"/>
        </a:spcBef>
        <a:spcAft>
          <a:spcPct val="0"/>
        </a:spcAft>
        <a:buChar char="–"/>
        <a:defRPr sz="2000">
          <a:solidFill>
            <a:schemeClr val="tx1"/>
          </a:solidFill>
          <a:latin typeface="+mn-lt"/>
          <a:ea typeface="+mn-ea"/>
        </a:defRPr>
      </a:lvl4pPr>
      <a:lvl5pPr marL="2057400" indent="-228600" algn="l" rtl="0" fontAlgn="base">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09600" y="0"/>
            <a:ext cx="7772400" cy="1143000"/>
          </a:xfrm>
        </p:spPr>
        <p:txBody>
          <a:bodyPr/>
          <a:lstStyle/>
          <a:p>
            <a:r>
              <a:rPr lang="en-US">
                <a:solidFill>
                  <a:schemeClr val="bg1"/>
                </a:solidFill>
              </a:rPr>
              <a:t>Distances to Astronomical Objects</a:t>
            </a:r>
            <a:endParaRPr lang="en-US"/>
          </a:p>
        </p:txBody>
      </p:sp>
    </p:spTree>
    <p:extLst>
      <p:ext uri="{BB962C8B-B14F-4D97-AF65-F5344CB8AC3E}">
        <p14:creationId xmlns:p14="http://schemas.microsoft.com/office/powerpoint/2010/main" val="141625386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t>Distances using angles</a:t>
            </a:r>
          </a:p>
        </p:txBody>
      </p:sp>
      <p:sp>
        <p:nvSpPr>
          <p:cNvPr id="9233" name="AutoShape 17"/>
          <p:cNvSpPr>
            <a:spLocks noChangeArrowheads="1"/>
          </p:cNvSpPr>
          <p:nvPr/>
        </p:nvSpPr>
        <p:spPr bwMode="auto">
          <a:xfrm rot="-5400000">
            <a:off x="1714500" y="1333500"/>
            <a:ext cx="1295400" cy="304800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lstStyle/>
          <a:p>
            <a:endParaRPr lang="en-US"/>
          </a:p>
        </p:txBody>
      </p:sp>
      <p:sp>
        <p:nvSpPr>
          <p:cNvPr id="9234" name="AutoShape 18"/>
          <p:cNvSpPr>
            <a:spLocks noChangeArrowheads="1"/>
          </p:cNvSpPr>
          <p:nvPr/>
        </p:nvSpPr>
        <p:spPr bwMode="auto">
          <a:xfrm rot="-5400000">
            <a:off x="4038600" y="381000"/>
            <a:ext cx="1295400" cy="7696200"/>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eaVert" wrap="none" anchor="ctr"/>
          <a:lstStyle/>
          <a:p>
            <a:endParaRPr lang="en-US">
              <a:latin typeface="Times New Roman" charset="0"/>
            </a:endParaRPr>
          </a:p>
        </p:txBody>
      </p:sp>
      <p:sp>
        <p:nvSpPr>
          <p:cNvPr id="9235" name="Text Box 19"/>
          <p:cNvSpPr txBox="1">
            <a:spLocks noChangeArrowheads="1"/>
          </p:cNvSpPr>
          <p:nvPr/>
        </p:nvSpPr>
        <p:spPr bwMode="auto">
          <a:xfrm>
            <a:off x="1295400" y="25908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spAutoFit/>
          </a:bodyPr>
          <a:lstStyle/>
          <a:p>
            <a:r>
              <a:rPr lang="en-US"/>
              <a:t>A</a:t>
            </a:r>
          </a:p>
        </p:txBody>
      </p:sp>
      <p:sp>
        <p:nvSpPr>
          <p:cNvPr id="9238" name="Text Box 22"/>
          <p:cNvSpPr txBox="1">
            <a:spLocks noChangeArrowheads="1"/>
          </p:cNvSpPr>
          <p:nvPr/>
        </p:nvSpPr>
        <p:spPr bwMode="auto">
          <a:xfrm>
            <a:off x="2413000" y="39624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spAutoFit/>
          </a:bodyPr>
          <a:lstStyle/>
          <a:p>
            <a:r>
              <a:rPr lang="en-US"/>
              <a:t>B</a:t>
            </a:r>
          </a:p>
        </p:txBody>
      </p:sp>
      <p:sp>
        <p:nvSpPr>
          <p:cNvPr id="9241" name="Text Box 25"/>
          <p:cNvSpPr txBox="1">
            <a:spLocks noChangeArrowheads="1"/>
          </p:cNvSpPr>
          <p:nvPr/>
        </p:nvSpPr>
        <p:spPr bwMode="auto">
          <a:xfrm>
            <a:off x="877888" y="4877718"/>
            <a:ext cx="4025636" cy="16158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spAutoFit/>
          </a:bodyPr>
          <a:lstStyle/>
          <a:p>
            <a:pPr>
              <a:spcBef>
                <a:spcPct val="50000"/>
              </a:spcBef>
            </a:pPr>
            <a:r>
              <a:rPr lang="en-US" dirty="0"/>
              <a:t>Which is the bigger angle: A or B?</a:t>
            </a:r>
          </a:p>
          <a:p>
            <a:pPr>
              <a:spcBef>
                <a:spcPct val="50000"/>
              </a:spcBef>
            </a:pPr>
            <a:r>
              <a:rPr lang="en-US" dirty="0"/>
              <a:t>  How can we measure these angles?</a:t>
            </a:r>
          </a:p>
          <a:p>
            <a:pPr>
              <a:spcBef>
                <a:spcPct val="50000"/>
              </a:spcBef>
            </a:pPr>
            <a:r>
              <a:rPr lang="en-US" dirty="0"/>
              <a:t>     1. Look at two ends of a ruler from O</a:t>
            </a:r>
          </a:p>
          <a:p>
            <a:pPr>
              <a:spcBef>
                <a:spcPct val="50000"/>
              </a:spcBef>
            </a:pPr>
            <a:r>
              <a:rPr lang="en-US" dirty="0"/>
              <a:t>     </a:t>
            </a:r>
            <a:r>
              <a:rPr lang="en-US" dirty="0" smtClean="0"/>
              <a:t>2</a:t>
            </a:r>
            <a:r>
              <a:rPr lang="en-US" dirty="0"/>
              <a:t>. Look at O from two ends of a ruler!</a:t>
            </a:r>
          </a:p>
        </p:txBody>
      </p:sp>
      <p:sp>
        <p:nvSpPr>
          <p:cNvPr id="9243" name="Text Box 27"/>
          <p:cNvSpPr txBox="1">
            <a:spLocks noChangeArrowheads="1"/>
          </p:cNvSpPr>
          <p:nvPr/>
        </p:nvSpPr>
        <p:spPr bwMode="auto">
          <a:xfrm>
            <a:off x="514350" y="2705100"/>
            <a:ext cx="42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spAutoFit/>
          </a:bodyPr>
          <a:lstStyle/>
          <a:p>
            <a:pPr>
              <a:spcBef>
                <a:spcPct val="50000"/>
              </a:spcBef>
            </a:pPr>
            <a:r>
              <a:rPr lang="en-US"/>
              <a:t>O</a:t>
            </a:r>
          </a:p>
        </p:txBody>
      </p:sp>
      <p:sp>
        <p:nvSpPr>
          <p:cNvPr id="9244" name="Text Box 28"/>
          <p:cNvSpPr txBox="1">
            <a:spLocks noChangeArrowheads="1"/>
          </p:cNvSpPr>
          <p:nvPr/>
        </p:nvSpPr>
        <p:spPr bwMode="auto">
          <a:xfrm>
            <a:off x="476250" y="4114800"/>
            <a:ext cx="4206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spAutoFit/>
          </a:bodyPr>
          <a:lstStyle/>
          <a:p>
            <a:r>
              <a:rPr lang="en-US"/>
              <a:t>O</a:t>
            </a:r>
          </a:p>
        </p:txBody>
      </p:sp>
      <p:sp>
        <p:nvSpPr>
          <p:cNvPr id="9245" name="Text Box 29"/>
          <p:cNvSpPr txBox="1">
            <a:spLocks noChangeArrowheads="1"/>
          </p:cNvSpPr>
          <p:nvPr/>
        </p:nvSpPr>
        <p:spPr bwMode="auto">
          <a:xfrm>
            <a:off x="3962400" y="26670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spAutoFit/>
          </a:bodyPr>
          <a:lstStyle/>
          <a:p>
            <a:pPr>
              <a:spcBef>
                <a:spcPct val="50000"/>
              </a:spcBef>
            </a:pPr>
            <a:r>
              <a:rPr lang="en-US"/>
              <a:t>ruler</a:t>
            </a:r>
          </a:p>
        </p:txBody>
      </p:sp>
      <p:sp>
        <p:nvSpPr>
          <p:cNvPr id="9246" name="Text Box 30"/>
          <p:cNvSpPr txBox="1">
            <a:spLocks noChangeArrowheads="1"/>
          </p:cNvSpPr>
          <p:nvPr/>
        </p:nvSpPr>
        <p:spPr bwMode="auto">
          <a:xfrm>
            <a:off x="8350250" y="39624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anchor="ctr">
            <a:spAutoFit/>
          </a:bodyPr>
          <a:lstStyle/>
          <a:p>
            <a:pPr>
              <a:spcBef>
                <a:spcPct val="50000"/>
              </a:spcBef>
            </a:pPr>
            <a:r>
              <a:rPr lang="en-US"/>
              <a:t>ruler</a:t>
            </a:r>
          </a:p>
        </p:txBody>
      </p:sp>
    </p:spTree>
    <p:extLst>
      <p:ext uri="{BB962C8B-B14F-4D97-AF65-F5344CB8AC3E}">
        <p14:creationId xmlns:p14="http://schemas.microsoft.com/office/powerpoint/2010/main" val="15294934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924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924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924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924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1"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Distances using parallax</a:t>
            </a:r>
          </a:p>
        </p:txBody>
      </p:sp>
      <p:sp>
        <p:nvSpPr>
          <p:cNvPr id="31747" name="Rectangle 3"/>
          <p:cNvSpPr>
            <a:spLocks noGrp="1" noChangeArrowheads="1"/>
          </p:cNvSpPr>
          <p:nvPr>
            <p:ph type="body" idx="1"/>
          </p:nvPr>
        </p:nvSpPr>
        <p:spPr/>
        <p:txBody>
          <a:bodyPr/>
          <a:lstStyle/>
          <a:p>
            <a:r>
              <a:rPr lang="en-US"/>
              <a:t>Look at an object from two different vantage points</a:t>
            </a:r>
          </a:p>
          <a:p>
            <a:r>
              <a:rPr lang="en-US"/>
              <a:t>Measure the change in angle from the two different points</a:t>
            </a:r>
          </a:p>
          <a:p>
            <a:r>
              <a:rPr lang="en-US"/>
              <a:t>If you know how far apart your vantage points are, you can determine the distance!</a:t>
            </a:r>
          </a:p>
        </p:txBody>
      </p:sp>
    </p:spTree>
    <p:extLst>
      <p:ext uri="{BB962C8B-B14F-4D97-AF65-F5344CB8AC3E}">
        <p14:creationId xmlns:p14="http://schemas.microsoft.com/office/powerpoint/2010/main" val="8633599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1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17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t>Parallax in practice</a:t>
            </a:r>
          </a:p>
        </p:txBody>
      </p:sp>
      <p:sp>
        <p:nvSpPr>
          <p:cNvPr id="32771" name="Rectangle 3"/>
          <p:cNvSpPr>
            <a:spLocks noGrp="1" noChangeArrowheads="1"/>
          </p:cNvSpPr>
          <p:nvPr>
            <p:ph type="body" idx="1"/>
          </p:nvPr>
        </p:nvSpPr>
        <p:spPr/>
        <p:txBody>
          <a:bodyPr/>
          <a:lstStyle/>
          <a:p>
            <a:pPr>
              <a:lnSpc>
                <a:spcPct val="90000"/>
              </a:lnSpc>
            </a:pPr>
            <a:r>
              <a:rPr lang="en-US" sz="2800" dirty="0"/>
              <a:t>Parallax is used by the human brain all of the time!</a:t>
            </a:r>
          </a:p>
          <a:p>
            <a:pPr lvl="1">
              <a:lnSpc>
                <a:spcPct val="90000"/>
              </a:lnSpc>
            </a:pPr>
            <a:r>
              <a:rPr lang="en-US" sz="2400" dirty="0"/>
              <a:t>Consider your two eyes!</a:t>
            </a:r>
          </a:p>
          <a:p>
            <a:pPr>
              <a:lnSpc>
                <a:spcPct val="90000"/>
              </a:lnSpc>
            </a:pPr>
            <a:r>
              <a:rPr lang="en-US" sz="2800" dirty="0"/>
              <a:t>For astronomical objects, distances are so large that the angular shift is VERY small</a:t>
            </a:r>
          </a:p>
          <a:p>
            <a:pPr>
              <a:lnSpc>
                <a:spcPct val="90000"/>
              </a:lnSpc>
            </a:pPr>
            <a:r>
              <a:rPr lang="en-US" sz="2800" dirty="0"/>
              <a:t>To be able to measure it, want to choose vantage points that are VERY far apart</a:t>
            </a:r>
          </a:p>
          <a:p>
            <a:pPr>
              <a:lnSpc>
                <a:spcPct val="90000"/>
              </a:lnSpc>
            </a:pPr>
            <a:r>
              <a:rPr lang="en-US" sz="2800" dirty="0" smtClean="0"/>
              <a:t>What’s </a:t>
            </a:r>
            <a:r>
              <a:rPr lang="en-US" sz="2800" dirty="0"/>
              <a:t>the maximum practical distance?</a:t>
            </a:r>
          </a:p>
          <a:p>
            <a:pPr lvl="1">
              <a:lnSpc>
                <a:spcPct val="90000"/>
              </a:lnSpc>
            </a:pPr>
            <a:r>
              <a:rPr lang="en-US" sz="2400" dirty="0"/>
              <a:t>Earth on either side of its orbit!</a:t>
            </a:r>
          </a:p>
        </p:txBody>
      </p:sp>
    </p:spTree>
    <p:extLst>
      <p:ext uri="{BB962C8B-B14F-4D97-AF65-F5344CB8AC3E}">
        <p14:creationId xmlns:p14="http://schemas.microsoft.com/office/powerpoint/2010/main" val="31601412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27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27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27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27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277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endParaRPr lang="en-US"/>
          </a:p>
        </p:txBody>
      </p:sp>
      <p:sp>
        <p:nvSpPr>
          <p:cNvPr id="33795" name="Rectangle 3"/>
          <p:cNvSpPr>
            <a:spLocks noGrp="1" noChangeArrowheads="1"/>
          </p:cNvSpPr>
          <p:nvPr>
            <p:ph type="body" idx="1"/>
          </p:nvPr>
        </p:nvSpPr>
        <p:spPr/>
        <p:txBody>
          <a:bodyPr/>
          <a:lstStyle/>
          <a:p>
            <a:endParaRPr lang="en-US"/>
          </a:p>
        </p:txBody>
      </p:sp>
      <p:pic>
        <p:nvPicPr>
          <p:cNvPr id="33796" name="Picture 4" descr="parallax"/>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434975"/>
            <a:ext cx="8001000" cy="642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30365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t>How far can you use parallax?</a:t>
            </a:r>
          </a:p>
        </p:txBody>
      </p:sp>
      <p:sp>
        <p:nvSpPr>
          <p:cNvPr id="5123" name="Rectangle 3"/>
          <p:cNvSpPr>
            <a:spLocks noGrp="1" noChangeArrowheads="1"/>
          </p:cNvSpPr>
          <p:nvPr>
            <p:ph type="body" idx="1"/>
          </p:nvPr>
        </p:nvSpPr>
        <p:spPr/>
        <p:txBody>
          <a:bodyPr/>
          <a:lstStyle/>
          <a:p>
            <a:pPr>
              <a:lnSpc>
                <a:spcPct val="90000"/>
              </a:lnSpc>
            </a:pPr>
            <a:r>
              <a:rPr lang="en-US" sz="2400" dirty="0"/>
              <a:t>Parallax is the fundamental method used to measure distances in astronomy</a:t>
            </a:r>
          </a:p>
          <a:p>
            <a:pPr>
              <a:lnSpc>
                <a:spcPct val="90000"/>
              </a:lnSpc>
            </a:pPr>
            <a:r>
              <a:rPr lang="en-US" sz="2400" dirty="0"/>
              <a:t>However, even from the very wide vantage points of opposite sides of the </a:t>
            </a:r>
            <a:r>
              <a:rPr lang="en-US" sz="2400" dirty="0" smtClean="0"/>
              <a:t>Earth’s </a:t>
            </a:r>
            <a:r>
              <a:rPr lang="en-US" sz="2400" dirty="0"/>
              <a:t>orbit, our best angle measurements are only good enough to measure distances to relatively nearby stars, just in our neighborhood in the Milky Way!</a:t>
            </a:r>
          </a:p>
          <a:p>
            <a:pPr>
              <a:lnSpc>
                <a:spcPct val="90000"/>
              </a:lnSpc>
            </a:pPr>
            <a:r>
              <a:rPr lang="en-US" sz="2400" dirty="0"/>
              <a:t>How can we measure more distant objects?</a:t>
            </a:r>
          </a:p>
          <a:p>
            <a:pPr lvl="1">
              <a:lnSpc>
                <a:spcPct val="90000"/>
              </a:lnSpc>
            </a:pPr>
            <a:r>
              <a:rPr lang="en-US" sz="2400" dirty="0"/>
              <a:t>Improve our ability to measure angles: new </a:t>
            </a:r>
            <a:r>
              <a:rPr lang="en-US" sz="2400" dirty="0" smtClean="0"/>
              <a:t>satellites (European GAIA mission, US SIM mission)</a:t>
            </a:r>
            <a:endParaRPr lang="en-US" sz="2400" dirty="0"/>
          </a:p>
          <a:p>
            <a:pPr lvl="1">
              <a:lnSpc>
                <a:spcPct val="90000"/>
              </a:lnSpc>
            </a:pPr>
            <a:r>
              <a:rPr lang="en-US" sz="2400" dirty="0"/>
              <a:t>Use alternative distance indicators, taking advantage of parallax for nearby objects</a:t>
            </a:r>
          </a:p>
        </p:txBody>
      </p:sp>
    </p:spTree>
    <p:extLst>
      <p:ext uri="{BB962C8B-B14F-4D97-AF65-F5344CB8AC3E}">
        <p14:creationId xmlns:p14="http://schemas.microsoft.com/office/powerpoint/2010/main" val="18733336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1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1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1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1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t>Distances using brightnesses</a:t>
            </a:r>
          </a:p>
        </p:txBody>
      </p:sp>
      <p:sp>
        <p:nvSpPr>
          <p:cNvPr id="6147" name="Rectangle 3"/>
          <p:cNvSpPr>
            <a:spLocks noGrp="1" noChangeArrowheads="1"/>
          </p:cNvSpPr>
          <p:nvPr>
            <p:ph type="body" idx="1"/>
          </p:nvPr>
        </p:nvSpPr>
        <p:spPr/>
        <p:txBody>
          <a:bodyPr/>
          <a:lstStyle/>
          <a:p>
            <a:r>
              <a:rPr lang="en-US"/>
              <a:t>Apparent brightness depends on intrinsic brightness and on distance</a:t>
            </a:r>
          </a:p>
          <a:p>
            <a:r>
              <a:rPr lang="en-US"/>
              <a:t>If we measure apparent brightness and know intrinsic brightness, we can get the distance!</a:t>
            </a:r>
          </a:p>
          <a:p>
            <a:r>
              <a:rPr lang="en-US"/>
              <a:t>How does this work?</a:t>
            </a:r>
          </a:p>
        </p:txBody>
      </p:sp>
    </p:spTree>
    <p:extLst>
      <p:ext uri="{BB962C8B-B14F-4D97-AF65-F5344CB8AC3E}">
        <p14:creationId xmlns:p14="http://schemas.microsoft.com/office/powerpoint/2010/main" val="8976897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type="body" idx="1"/>
          </p:nvPr>
        </p:nvSpPr>
        <p:spPr>
          <a:xfrm>
            <a:off x="379555" y="3459910"/>
            <a:ext cx="8078645" cy="3073710"/>
          </a:xfrm>
        </p:spPr>
        <p:txBody>
          <a:bodyPr>
            <a:normAutofit fontScale="92500" lnSpcReduction="10000"/>
          </a:bodyPr>
          <a:lstStyle/>
          <a:p>
            <a:pPr marL="533400" indent="-533400">
              <a:lnSpc>
                <a:spcPct val="90000"/>
              </a:lnSpc>
              <a:buFontTx/>
              <a:buNone/>
            </a:pPr>
            <a:r>
              <a:rPr lang="en-US" sz="3500" dirty="0" smtClean="0"/>
              <a:t>As </a:t>
            </a:r>
            <a:r>
              <a:rPr lang="en-US" sz="3500" dirty="0"/>
              <a:t>the light gets farther away from the bulb, you need</a:t>
            </a:r>
          </a:p>
          <a:p>
            <a:pPr marL="533400" indent="-533400">
              <a:lnSpc>
                <a:spcPct val="90000"/>
              </a:lnSpc>
              <a:buFontTx/>
              <a:buNone/>
            </a:pPr>
            <a:r>
              <a:rPr lang="en-US" sz="3500" dirty="0"/>
              <a:t>	A. the same number of eyes to collect it all</a:t>
            </a:r>
          </a:p>
          <a:p>
            <a:pPr marL="533400" indent="-533400">
              <a:lnSpc>
                <a:spcPct val="90000"/>
              </a:lnSpc>
              <a:buFontTx/>
              <a:buNone/>
            </a:pPr>
            <a:r>
              <a:rPr lang="en-US" sz="3500" dirty="0"/>
              <a:t>	B. more eyes to collect it all</a:t>
            </a:r>
          </a:p>
          <a:p>
            <a:pPr marL="533400" indent="-533400">
              <a:lnSpc>
                <a:spcPct val="90000"/>
              </a:lnSpc>
              <a:buFontTx/>
              <a:buNone/>
            </a:pPr>
            <a:r>
              <a:rPr lang="en-US" sz="3500" dirty="0"/>
              <a:t>	C. less eyes to collect it all</a:t>
            </a:r>
          </a:p>
          <a:p>
            <a:pPr marL="533400" indent="-533400">
              <a:lnSpc>
                <a:spcPct val="90000"/>
              </a:lnSpc>
              <a:buFontTx/>
              <a:buNone/>
            </a:pPr>
            <a:r>
              <a:rPr lang="en-US" sz="3500" dirty="0"/>
              <a:t>	D. sunglasses!</a:t>
            </a:r>
          </a:p>
          <a:p>
            <a:pPr marL="533400" indent="-533400">
              <a:lnSpc>
                <a:spcPct val="90000"/>
              </a:lnSpc>
              <a:buFontTx/>
              <a:buNone/>
            </a:pPr>
            <a:endParaRPr lang="en-US" sz="2800" dirty="0"/>
          </a:p>
        </p:txBody>
      </p:sp>
      <p:pic>
        <p:nvPicPr>
          <p:cNvPr id="3" name="Picture 4" descr="inversesqua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56225" y="376984"/>
            <a:ext cx="3787775" cy="308292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79555" y="164120"/>
            <a:ext cx="4700648" cy="3170099"/>
          </a:xfrm>
          <a:prstGeom prst="rect">
            <a:avLst/>
          </a:prstGeom>
          <a:noFill/>
        </p:spPr>
        <p:txBody>
          <a:bodyPr wrap="square" rtlCol="0">
            <a:spAutoFit/>
          </a:bodyPr>
          <a:lstStyle/>
          <a:p>
            <a:r>
              <a:rPr lang="en-US" sz="2600" dirty="0"/>
              <a:t>Imagine you flick on a light bulb for a fraction of a second. The light starts rushing out away from the bulb, like an rapidly expanding sphere. Imagine our eyes are little square sensors 1 cm on a side. </a:t>
            </a:r>
          </a:p>
          <a:p>
            <a:endParaRPr lang="en-US" dirty="0"/>
          </a:p>
        </p:txBody>
      </p:sp>
    </p:spTree>
    <p:extLst>
      <p:ext uri="{BB962C8B-B14F-4D97-AF65-F5344CB8AC3E}">
        <p14:creationId xmlns:p14="http://schemas.microsoft.com/office/powerpoint/2010/main" val="59926516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fontScale="90000"/>
          </a:bodyPr>
          <a:lstStyle/>
          <a:p>
            <a:r>
              <a:rPr lang="en-US"/>
              <a:t>The </a:t>
            </a:r>
            <a:r>
              <a:rPr lang="ja-JP" altLang="en-US"/>
              <a:t>“</a:t>
            </a:r>
            <a:r>
              <a:rPr lang="en-US"/>
              <a:t>inverse-square</a:t>
            </a:r>
            <a:r>
              <a:rPr lang="ja-JP" altLang="en-US"/>
              <a:t>”</a:t>
            </a:r>
            <a:r>
              <a:rPr lang="en-US"/>
              <a:t> law of brightnesses</a:t>
            </a:r>
          </a:p>
        </p:txBody>
      </p:sp>
      <p:sp>
        <p:nvSpPr>
          <p:cNvPr id="38915" name="Rectangle 3"/>
          <p:cNvSpPr>
            <a:spLocks noGrp="1" noChangeArrowheads="1"/>
          </p:cNvSpPr>
          <p:nvPr>
            <p:ph type="body" idx="1"/>
          </p:nvPr>
        </p:nvSpPr>
        <p:spPr>
          <a:xfrm>
            <a:off x="257707" y="1619601"/>
            <a:ext cx="4695293" cy="5238399"/>
          </a:xfrm>
        </p:spPr>
        <p:txBody>
          <a:bodyPr>
            <a:normAutofit/>
          </a:bodyPr>
          <a:lstStyle/>
          <a:p>
            <a:pPr>
              <a:lnSpc>
                <a:spcPct val="90000"/>
              </a:lnSpc>
            </a:pPr>
            <a:r>
              <a:rPr lang="en-US" sz="2200" dirty="0"/>
              <a:t>As an object gets more distant, its light is spread out over the area  of a larger sphere. </a:t>
            </a:r>
          </a:p>
          <a:p>
            <a:pPr>
              <a:lnSpc>
                <a:spcPct val="90000"/>
              </a:lnSpc>
            </a:pPr>
            <a:r>
              <a:rPr lang="en-US" sz="2200" dirty="0"/>
              <a:t>The amount of light measured by one detector gets less by an amount corresponding to the area of the sphere</a:t>
            </a:r>
          </a:p>
          <a:p>
            <a:pPr>
              <a:lnSpc>
                <a:spcPct val="90000"/>
              </a:lnSpc>
            </a:pPr>
            <a:r>
              <a:rPr lang="en-US" sz="2200" dirty="0"/>
              <a:t>Since surface area goes as radius squared, brightness goes as inverse of radius squared</a:t>
            </a:r>
          </a:p>
          <a:p>
            <a:pPr lvl="1">
              <a:lnSpc>
                <a:spcPct val="90000"/>
              </a:lnSpc>
            </a:pPr>
            <a:r>
              <a:rPr lang="en-US" sz="2200" dirty="0"/>
              <a:t>Twice the distance, four times the surface area, one fourth the brightness</a:t>
            </a:r>
          </a:p>
          <a:p>
            <a:pPr lvl="1">
              <a:lnSpc>
                <a:spcPct val="90000"/>
              </a:lnSpc>
            </a:pPr>
            <a:r>
              <a:rPr lang="en-US" sz="2200" dirty="0"/>
              <a:t>Ten times the distance, 100 times the surface area, one hundredth the brightness </a:t>
            </a:r>
          </a:p>
        </p:txBody>
      </p:sp>
      <p:pic>
        <p:nvPicPr>
          <p:cNvPr id="38916" name="Picture 4" descr="inversesqua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514600"/>
            <a:ext cx="3787775" cy="308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78509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9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9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891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891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3061"/>
            <a:ext cx="8229600" cy="6093607"/>
          </a:xfrm>
        </p:spPr>
        <p:txBody>
          <a:bodyPr>
            <a:normAutofit/>
          </a:bodyPr>
          <a:lstStyle/>
          <a:p>
            <a:pPr marL="0" indent="0">
              <a:buNone/>
            </a:pPr>
            <a:r>
              <a:rPr lang="en-US" dirty="0" smtClean="0"/>
              <a:t>Imagine you measure the brightness of a </a:t>
            </a:r>
            <a:r>
              <a:rPr lang="en-US" dirty="0" err="1" smtClean="0"/>
              <a:t>lightbulb</a:t>
            </a:r>
            <a:r>
              <a:rPr lang="en-US" dirty="0" smtClean="0"/>
              <a:t> when it is at a distance of 100 meters. You then have someone move the </a:t>
            </a:r>
            <a:r>
              <a:rPr lang="en-US" dirty="0" err="1" smtClean="0"/>
              <a:t>lightbulb</a:t>
            </a:r>
            <a:r>
              <a:rPr lang="en-US" dirty="0" smtClean="0"/>
              <a:t>: when you look at it after it has been moved, you see that it appears one quarter as bright. How far away has the bulb been moved to?</a:t>
            </a:r>
          </a:p>
          <a:p>
            <a:pPr marL="514350" indent="-514350">
              <a:buAutoNum type="alphaUcPeriod"/>
            </a:pPr>
            <a:r>
              <a:rPr lang="en-US" dirty="0" smtClean="0"/>
              <a:t>25 meters</a:t>
            </a:r>
          </a:p>
          <a:p>
            <a:pPr marL="514350" indent="-514350">
              <a:buAutoNum type="alphaUcPeriod"/>
            </a:pPr>
            <a:r>
              <a:rPr lang="en-US" dirty="0" smtClean="0"/>
              <a:t>50 meters</a:t>
            </a:r>
          </a:p>
          <a:p>
            <a:pPr marL="514350" indent="-514350">
              <a:buAutoNum type="alphaUcPeriod"/>
            </a:pPr>
            <a:r>
              <a:rPr lang="en-US" dirty="0" smtClean="0"/>
              <a:t>100 meters</a:t>
            </a:r>
          </a:p>
          <a:p>
            <a:pPr marL="514350" indent="-514350">
              <a:buAutoNum type="alphaUcPeriod"/>
            </a:pPr>
            <a:r>
              <a:rPr lang="en-US" dirty="0" smtClean="0"/>
              <a:t>200 meters</a:t>
            </a:r>
          </a:p>
          <a:p>
            <a:pPr marL="514350" indent="-514350">
              <a:buAutoNum type="alphaUcPeriod"/>
            </a:pPr>
            <a:r>
              <a:rPr lang="en-US" dirty="0" smtClean="0"/>
              <a:t>400 meters</a:t>
            </a:r>
            <a:endParaRPr lang="en-US" dirty="0"/>
          </a:p>
        </p:txBody>
      </p:sp>
    </p:spTree>
    <p:extLst>
      <p:ext uri="{BB962C8B-B14F-4D97-AF65-F5344CB8AC3E}">
        <p14:creationId xmlns:p14="http://schemas.microsoft.com/office/powerpoint/2010/main" val="100289932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t>How can we use this?</a:t>
            </a:r>
          </a:p>
        </p:txBody>
      </p:sp>
      <p:sp>
        <p:nvSpPr>
          <p:cNvPr id="40963" name="Rectangle 3"/>
          <p:cNvSpPr>
            <a:spLocks noGrp="1" noChangeArrowheads="1"/>
          </p:cNvSpPr>
          <p:nvPr>
            <p:ph type="body" idx="1"/>
          </p:nvPr>
        </p:nvSpPr>
        <p:spPr/>
        <p:txBody>
          <a:bodyPr>
            <a:noAutofit/>
          </a:bodyPr>
          <a:lstStyle/>
          <a:p>
            <a:pPr>
              <a:lnSpc>
                <a:spcPct val="90000"/>
              </a:lnSpc>
            </a:pPr>
            <a:r>
              <a:rPr lang="en-US" sz="2400" dirty="0"/>
              <a:t>If we know intrinsic brightness and measure apparent brightness, we can measure </a:t>
            </a:r>
            <a:r>
              <a:rPr lang="en-US" sz="2400" dirty="0" smtClean="0"/>
              <a:t>distance</a:t>
            </a:r>
          </a:p>
          <a:p>
            <a:pPr>
              <a:lnSpc>
                <a:spcPct val="90000"/>
              </a:lnSpc>
            </a:pPr>
            <a:r>
              <a:rPr lang="en-US" sz="2400" dirty="0" smtClean="0"/>
              <a:t>But </a:t>
            </a:r>
            <a:r>
              <a:rPr lang="en-US" sz="2400" dirty="0"/>
              <a:t>how do we know intrinsic brightness of astronomical objects</a:t>
            </a:r>
            <a:r>
              <a:rPr lang="en-US" sz="2400" dirty="0" smtClean="0"/>
              <a:t>?</a:t>
            </a:r>
          </a:p>
          <a:p>
            <a:pPr lvl="1">
              <a:lnSpc>
                <a:spcPct val="90000"/>
              </a:lnSpc>
            </a:pPr>
            <a:r>
              <a:rPr lang="en-US" sz="2400" dirty="0"/>
              <a:t>Conversely, if you know distance and measure apparent brightness you can measure intrinsic </a:t>
            </a:r>
            <a:r>
              <a:rPr lang="en-US" sz="2400" dirty="0" smtClean="0"/>
              <a:t>brightness</a:t>
            </a:r>
            <a:endParaRPr lang="en-US" sz="2400" dirty="0"/>
          </a:p>
          <a:p>
            <a:pPr>
              <a:lnSpc>
                <a:spcPct val="90000"/>
              </a:lnSpc>
            </a:pPr>
            <a:r>
              <a:rPr lang="en-US" sz="2400" dirty="0"/>
              <a:t>Use parallax for nearby objects to measure distances</a:t>
            </a:r>
          </a:p>
          <a:p>
            <a:pPr>
              <a:lnSpc>
                <a:spcPct val="90000"/>
              </a:lnSpc>
            </a:pPr>
            <a:r>
              <a:rPr lang="en-US" sz="2400" dirty="0"/>
              <a:t>With these independent distances, we can convert apparent </a:t>
            </a:r>
            <a:r>
              <a:rPr lang="en-US" sz="2400" dirty="0" err="1"/>
              <a:t>brightnesses</a:t>
            </a:r>
            <a:r>
              <a:rPr lang="en-US" sz="2400" dirty="0"/>
              <a:t> to intrinsic </a:t>
            </a:r>
            <a:r>
              <a:rPr lang="en-US" sz="2400" dirty="0" err="1"/>
              <a:t>brightnesses</a:t>
            </a:r>
            <a:endParaRPr lang="en-US" sz="2400" dirty="0"/>
          </a:p>
          <a:p>
            <a:pPr>
              <a:lnSpc>
                <a:spcPct val="90000"/>
              </a:lnSpc>
            </a:pPr>
            <a:r>
              <a:rPr lang="en-US" sz="2400" dirty="0"/>
              <a:t>Now look for more distant objects that appear similar to the nearby ones, make the assumption that they have the same intrinsic brightness, measure apparent brightness and  determine the distance!</a:t>
            </a:r>
          </a:p>
        </p:txBody>
      </p:sp>
    </p:spTree>
    <p:extLst>
      <p:ext uri="{BB962C8B-B14F-4D97-AF65-F5344CB8AC3E}">
        <p14:creationId xmlns:p14="http://schemas.microsoft.com/office/powerpoint/2010/main" val="39141869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09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096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096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40963">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0963">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409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470"/>
            <a:ext cx="8229600" cy="1143000"/>
          </a:xfrm>
        </p:spPr>
        <p:txBody>
          <a:bodyPr/>
          <a:lstStyle/>
          <a:p>
            <a:r>
              <a:rPr lang="en-US" dirty="0" smtClean="0"/>
              <a:t>Recap</a:t>
            </a:r>
            <a:endParaRPr lang="en-US" dirty="0"/>
          </a:p>
        </p:txBody>
      </p:sp>
      <p:sp>
        <p:nvSpPr>
          <p:cNvPr id="3" name="Content Placeholder 2"/>
          <p:cNvSpPr>
            <a:spLocks noGrp="1"/>
          </p:cNvSpPr>
          <p:nvPr>
            <p:ph idx="1"/>
          </p:nvPr>
        </p:nvSpPr>
        <p:spPr>
          <a:xfrm>
            <a:off x="457200" y="1220619"/>
            <a:ext cx="8229600" cy="5144656"/>
          </a:xfrm>
        </p:spPr>
        <p:txBody>
          <a:bodyPr>
            <a:normAutofit fontScale="92500" lnSpcReduction="10000"/>
          </a:bodyPr>
          <a:lstStyle/>
          <a:p>
            <a:r>
              <a:rPr lang="en-US" sz="2600" dirty="0" smtClean="0"/>
              <a:t>Canvas homework due Wednesday</a:t>
            </a:r>
          </a:p>
          <a:p>
            <a:r>
              <a:rPr lang="en-US" sz="2600" dirty="0" smtClean="0"/>
              <a:t>Lab this week: Parallax</a:t>
            </a:r>
          </a:p>
          <a:p>
            <a:pPr>
              <a:lnSpc>
                <a:spcPct val="90000"/>
              </a:lnSpc>
            </a:pPr>
            <a:r>
              <a:rPr lang="en-US" sz="2600" dirty="0" smtClean="0"/>
              <a:t>Overview of the Universe</a:t>
            </a:r>
          </a:p>
          <a:p>
            <a:pPr lvl="1">
              <a:lnSpc>
                <a:spcPct val="90000"/>
              </a:lnSpc>
            </a:pPr>
            <a:r>
              <a:rPr lang="en-US" sz="2600" dirty="0" smtClean="0"/>
              <a:t>Solar System, Galaxy, Universe</a:t>
            </a:r>
          </a:p>
          <a:p>
            <a:pPr lvl="1">
              <a:lnSpc>
                <a:spcPct val="90000"/>
              </a:lnSpc>
            </a:pPr>
            <a:r>
              <a:rPr lang="en-US" sz="2600" dirty="0" smtClean="0"/>
              <a:t>Largest scales</a:t>
            </a:r>
          </a:p>
          <a:p>
            <a:pPr lvl="2">
              <a:lnSpc>
                <a:spcPct val="90000"/>
              </a:lnSpc>
            </a:pPr>
            <a:r>
              <a:rPr lang="en-US" sz="2600" dirty="0" smtClean="0"/>
              <a:t>Expanding Universe</a:t>
            </a:r>
          </a:p>
          <a:p>
            <a:pPr lvl="2">
              <a:lnSpc>
                <a:spcPct val="90000"/>
              </a:lnSpc>
            </a:pPr>
            <a:r>
              <a:rPr lang="en-US" sz="2600" dirty="0" smtClean="0"/>
              <a:t>Evidence for a Big Bang</a:t>
            </a:r>
          </a:p>
          <a:p>
            <a:pPr lvl="2">
              <a:lnSpc>
                <a:spcPct val="90000"/>
              </a:lnSpc>
            </a:pPr>
            <a:r>
              <a:rPr lang="en-US" sz="2600" dirty="0" smtClean="0"/>
              <a:t>Evidence for an accelerating Universe </a:t>
            </a:r>
            <a:r>
              <a:rPr lang="en-US" sz="2600" dirty="0" smtClean="0">
                <a:sym typeface="Wingdings"/>
              </a:rPr>
              <a:t>  dark energy</a:t>
            </a:r>
            <a:endParaRPr lang="en-US" sz="2600" dirty="0" smtClean="0"/>
          </a:p>
          <a:p>
            <a:pPr>
              <a:lnSpc>
                <a:spcPct val="90000"/>
              </a:lnSpc>
            </a:pPr>
            <a:r>
              <a:rPr lang="en-US" sz="2600" dirty="0" smtClean="0"/>
              <a:t>Recurring </a:t>
            </a:r>
            <a:r>
              <a:rPr lang="en-US" sz="2600" dirty="0"/>
              <a:t>themes</a:t>
            </a:r>
          </a:p>
          <a:p>
            <a:pPr lvl="1">
              <a:lnSpc>
                <a:spcPct val="90000"/>
              </a:lnSpc>
            </a:pPr>
            <a:r>
              <a:rPr lang="en-US" sz="2600" dirty="0"/>
              <a:t>We don’t live in the center of anything</a:t>
            </a:r>
          </a:p>
          <a:p>
            <a:pPr lvl="1">
              <a:lnSpc>
                <a:spcPct val="90000"/>
              </a:lnSpc>
            </a:pPr>
            <a:r>
              <a:rPr lang="en-US" sz="2600" dirty="0"/>
              <a:t>Distances between astronomical objects are LARGE, generally much larger than the objects themselves: universe is mostly empty</a:t>
            </a:r>
          </a:p>
          <a:p>
            <a:pPr>
              <a:lnSpc>
                <a:spcPct val="90000"/>
              </a:lnSpc>
            </a:pPr>
            <a:r>
              <a:rPr lang="en-US" sz="2600" dirty="0"/>
              <a:t>But how do we measure such large distances?</a:t>
            </a:r>
          </a:p>
          <a:p>
            <a:endParaRPr lang="en-US" dirty="0"/>
          </a:p>
        </p:txBody>
      </p:sp>
    </p:spTree>
    <p:extLst>
      <p:ext uri="{BB962C8B-B14F-4D97-AF65-F5344CB8AC3E}">
        <p14:creationId xmlns:p14="http://schemas.microsoft.com/office/powerpoint/2010/main" val="90495063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Standard candles</a:t>
            </a:r>
          </a:p>
        </p:txBody>
      </p:sp>
      <p:sp>
        <p:nvSpPr>
          <p:cNvPr id="7171" name="Rectangle 3"/>
          <p:cNvSpPr>
            <a:spLocks noGrp="1" noChangeArrowheads="1"/>
          </p:cNvSpPr>
          <p:nvPr>
            <p:ph type="body" idx="1"/>
          </p:nvPr>
        </p:nvSpPr>
        <p:spPr/>
        <p:txBody>
          <a:bodyPr/>
          <a:lstStyle/>
          <a:p>
            <a:pPr>
              <a:lnSpc>
                <a:spcPct val="90000"/>
              </a:lnSpc>
            </a:pPr>
            <a:r>
              <a:rPr lang="en-US" sz="2800"/>
              <a:t>What sort of objects can we recognize as being the </a:t>
            </a:r>
            <a:r>
              <a:rPr lang="ja-JP" altLang="en-US" sz="2800"/>
              <a:t>“</a:t>
            </a:r>
            <a:r>
              <a:rPr lang="en-US" sz="2800"/>
              <a:t>same</a:t>
            </a:r>
            <a:r>
              <a:rPr lang="ja-JP" altLang="en-US" sz="2800"/>
              <a:t>”</a:t>
            </a:r>
            <a:r>
              <a:rPr lang="en-US" sz="2800"/>
              <a:t>?</a:t>
            </a:r>
          </a:p>
          <a:p>
            <a:pPr>
              <a:lnSpc>
                <a:spcPct val="90000"/>
              </a:lnSpc>
            </a:pPr>
            <a:r>
              <a:rPr lang="en-US" sz="2800"/>
              <a:t>Stars of similar temperatures and sizes</a:t>
            </a:r>
          </a:p>
          <a:p>
            <a:pPr lvl="1">
              <a:lnSpc>
                <a:spcPct val="90000"/>
              </a:lnSpc>
            </a:pPr>
            <a:r>
              <a:rPr lang="en-US" sz="2400"/>
              <a:t>We can measure something about temperatures and sizes from studying the color and the type of light emitted, independent of knowing the distance or intrinsic brightness</a:t>
            </a:r>
          </a:p>
          <a:p>
            <a:pPr>
              <a:lnSpc>
                <a:spcPct val="90000"/>
              </a:lnSpc>
            </a:pPr>
            <a:r>
              <a:rPr lang="en-US" sz="2800"/>
              <a:t>Certain types of </a:t>
            </a:r>
            <a:r>
              <a:rPr lang="en-US" sz="2800" i="1"/>
              <a:t>variable</a:t>
            </a:r>
            <a:r>
              <a:rPr lang="en-US" sz="2800"/>
              <a:t> stars</a:t>
            </a:r>
          </a:p>
          <a:p>
            <a:pPr lvl="1">
              <a:lnSpc>
                <a:spcPct val="90000"/>
              </a:lnSpc>
            </a:pPr>
            <a:r>
              <a:rPr lang="en-US" sz="2400"/>
              <a:t>From nearby objects with parallax, see there is relation between variation period and intrinsic brightness</a:t>
            </a:r>
          </a:p>
        </p:txBody>
      </p:sp>
      <p:pic>
        <p:nvPicPr>
          <p:cNvPr id="7172" name="Picture 4" descr="vari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219200"/>
            <a:ext cx="7162800" cy="54689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49821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1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717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3" presetClass="exit" presetSubtype="10" fill="hold" nodeType="clickEffect">
                                  <p:stCondLst>
                                    <p:cond delay="0"/>
                                  </p:stCondLst>
                                  <p:childTnLst>
                                    <p:animEffect transition="out" filter="blinds(horizontal)">
                                      <p:cBhvr>
                                        <p:cTn id="30" dur="500"/>
                                        <p:tgtEl>
                                          <p:spTgt spid="7172"/>
                                        </p:tgtEl>
                                      </p:cBhvr>
                                    </p:animEffect>
                                    <p:set>
                                      <p:cBhvr>
                                        <p:cTn id="31" dur="1" fill="hold">
                                          <p:stCondLst>
                                            <p:cond delay="499"/>
                                          </p:stCondLst>
                                        </p:cTn>
                                        <p:tgtEl>
                                          <p:spTgt spid="717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143000"/>
          </a:xfrm>
        </p:spPr>
        <p:txBody>
          <a:bodyPr/>
          <a:lstStyle/>
          <a:p>
            <a:r>
              <a:rPr lang="en-US" dirty="0"/>
              <a:t>Units of distance in astronomy</a:t>
            </a:r>
          </a:p>
        </p:txBody>
      </p:sp>
      <p:sp>
        <p:nvSpPr>
          <p:cNvPr id="8195" name="Rectangle 3"/>
          <p:cNvSpPr>
            <a:spLocks noGrp="1" noChangeArrowheads="1"/>
          </p:cNvSpPr>
          <p:nvPr>
            <p:ph type="body" idx="1"/>
          </p:nvPr>
        </p:nvSpPr>
        <p:spPr>
          <a:xfrm>
            <a:off x="423377" y="1155245"/>
            <a:ext cx="8265034" cy="5269864"/>
          </a:xfrm>
        </p:spPr>
        <p:txBody>
          <a:bodyPr>
            <a:noAutofit/>
          </a:bodyPr>
          <a:lstStyle/>
          <a:p>
            <a:pPr>
              <a:lnSpc>
                <a:spcPct val="90000"/>
              </a:lnSpc>
            </a:pPr>
            <a:r>
              <a:rPr lang="en-US" sz="2400" dirty="0"/>
              <a:t>Astronomical units</a:t>
            </a:r>
          </a:p>
          <a:p>
            <a:pPr lvl="1">
              <a:lnSpc>
                <a:spcPct val="90000"/>
              </a:lnSpc>
            </a:pPr>
            <a:r>
              <a:rPr lang="en-US" sz="2400" dirty="0"/>
              <a:t>One astronomical unit is the average distance between the Earth and the Sun</a:t>
            </a:r>
          </a:p>
          <a:p>
            <a:pPr lvl="1">
              <a:lnSpc>
                <a:spcPct val="90000"/>
              </a:lnSpc>
            </a:pPr>
            <a:r>
              <a:rPr lang="en-US" sz="2400" dirty="0"/>
              <a:t>Used in the solar system</a:t>
            </a:r>
          </a:p>
          <a:p>
            <a:pPr>
              <a:lnSpc>
                <a:spcPct val="90000"/>
              </a:lnSpc>
            </a:pPr>
            <a:r>
              <a:rPr lang="en-US" sz="2400" dirty="0"/>
              <a:t>Light years</a:t>
            </a:r>
          </a:p>
          <a:p>
            <a:pPr lvl="1">
              <a:lnSpc>
                <a:spcPct val="90000"/>
              </a:lnSpc>
            </a:pPr>
            <a:r>
              <a:rPr lang="en-US" sz="2400" dirty="0"/>
              <a:t>Distance that light travels in one year</a:t>
            </a:r>
          </a:p>
          <a:p>
            <a:pPr lvl="1">
              <a:lnSpc>
                <a:spcPct val="90000"/>
              </a:lnSpc>
            </a:pPr>
            <a:r>
              <a:rPr lang="en-US" sz="2400" dirty="0"/>
              <a:t>Unit of distance, not time!</a:t>
            </a:r>
          </a:p>
          <a:p>
            <a:pPr lvl="1">
              <a:lnSpc>
                <a:spcPct val="90000"/>
              </a:lnSpc>
            </a:pPr>
            <a:r>
              <a:rPr lang="en-US" sz="2400" dirty="0"/>
              <a:t>Can also talk about light seconds, light minutes, etc.</a:t>
            </a:r>
          </a:p>
          <a:p>
            <a:pPr>
              <a:lnSpc>
                <a:spcPct val="90000"/>
              </a:lnSpc>
            </a:pPr>
            <a:r>
              <a:rPr lang="en-US" sz="2400" dirty="0"/>
              <a:t>Parsecs </a:t>
            </a:r>
          </a:p>
          <a:p>
            <a:pPr lvl="1">
              <a:lnSpc>
                <a:spcPct val="90000"/>
              </a:lnSpc>
            </a:pPr>
            <a:r>
              <a:rPr lang="en-US" sz="2400" dirty="0"/>
              <a:t>Natural unit used when measuring parallax: a motion of one </a:t>
            </a:r>
            <a:r>
              <a:rPr lang="en-US" sz="2400" dirty="0" err="1"/>
              <a:t>arcsecond</a:t>
            </a:r>
            <a:r>
              <a:rPr lang="en-US" sz="2400" dirty="0"/>
              <a:t> from opposite sides of the </a:t>
            </a:r>
            <a:r>
              <a:rPr lang="en-US" sz="2400" dirty="0" smtClean="0"/>
              <a:t>Earth’s </a:t>
            </a:r>
            <a:r>
              <a:rPr lang="en-US" sz="2400" dirty="0"/>
              <a:t>orbit occurs for an object at one parsec</a:t>
            </a:r>
          </a:p>
          <a:p>
            <a:pPr lvl="1">
              <a:lnSpc>
                <a:spcPct val="90000"/>
              </a:lnSpc>
            </a:pPr>
            <a:r>
              <a:rPr lang="en-US" sz="2400" dirty="0" err="1"/>
              <a:t>k</a:t>
            </a:r>
            <a:r>
              <a:rPr lang="en-US" sz="2400" dirty="0" err="1" smtClean="0"/>
              <a:t>iloparsecs</a:t>
            </a:r>
            <a:r>
              <a:rPr lang="en-US" sz="2400" dirty="0" smtClean="0"/>
              <a:t>  (1000 parsecs; </a:t>
            </a:r>
            <a:r>
              <a:rPr lang="en-US" sz="2400" dirty="0" err="1" smtClean="0"/>
              <a:t>kpc</a:t>
            </a:r>
            <a:r>
              <a:rPr lang="en-US" sz="2400" dirty="0" smtClean="0"/>
              <a:t>) and </a:t>
            </a:r>
            <a:r>
              <a:rPr lang="en-US" sz="2400" dirty="0" err="1"/>
              <a:t>m</a:t>
            </a:r>
            <a:r>
              <a:rPr lang="en-US" sz="2400" dirty="0" err="1" smtClean="0"/>
              <a:t>egaparsecs</a:t>
            </a:r>
            <a:r>
              <a:rPr lang="en-US" sz="2400" dirty="0" smtClean="0"/>
              <a:t>  (1 million parsecs; </a:t>
            </a:r>
            <a:r>
              <a:rPr lang="en-US" sz="2400" dirty="0" err="1" smtClean="0"/>
              <a:t>Mpc</a:t>
            </a:r>
            <a:r>
              <a:rPr lang="en-US" sz="2400" dirty="0" smtClean="0"/>
              <a:t>) used </a:t>
            </a:r>
            <a:r>
              <a:rPr lang="en-US" sz="2400" dirty="0"/>
              <a:t>for sizes of galaxies and distances to galaxies</a:t>
            </a:r>
          </a:p>
        </p:txBody>
      </p:sp>
    </p:spTree>
    <p:extLst>
      <p:ext uri="{BB962C8B-B14F-4D97-AF65-F5344CB8AC3E}">
        <p14:creationId xmlns:p14="http://schemas.microsoft.com/office/powerpoint/2010/main" val="401276874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81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81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8195">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819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8195">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8195">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8195">
                                            <p:txEl>
                                              <p:pRg st="6" end="6"/>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8195">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8195">
                                            <p:txEl>
                                              <p:pRg st="8" end="8"/>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819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Distances in Astronomy</a:t>
            </a:r>
            <a:endParaRPr lang="en-US" dirty="0"/>
          </a:p>
        </p:txBody>
      </p:sp>
      <p:sp>
        <p:nvSpPr>
          <p:cNvPr id="3" name="Content Placeholder 2"/>
          <p:cNvSpPr>
            <a:spLocks noGrp="1"/>
          </p:cNvSpPr>
          <p:nvPr>
            <p:ph idx="1"/>
          </p:nvPr>
        </p:nvSpPr>
        <p:spPr/>
        <p:txBody>
          <a:bodyPr>
            <a:normAutofit lnSpcReduction="10000"/>
          </a:bodyPr>
          <a:lstStyle/>
          <a:p>
            <a:r>
              <a:rPr lang="en-US" dirty="0" smtClean="0"/>
              <a:t>Solar system</a:t>
            </a:r>
          </a:p>
          <a:p>
            <a:pPr lvl="1"/>
            <a:r>
              <a:rPr lang="en-US" dirty="0" smtClean="0"/>
              <a:t>Light minutes to light hours</a:t>
            </a:r>
          </a:p>
          <a:p>
            <a:r>
              <a:rPr lang="en-US" dirty="0" smtClean="0"/>
              <a:t>Milky Way </a:t>
            </a:r>
            <a:r>
              <a:rPr lang="en-US" dirty="0" err="1" smtClean="0"/>
              <a:t>galaxay</a:t>
            </a:r>
            <a:endParaRPr lang="en-US" dirty="0" smtClean="0"/>
          </a:p>
          <a:p>
            <a:pPr lvl="1"/>
            <a:r>
              <a:rPr lang="en-US" dirty="0" smtClean="0"/>
              <a:t>Nearest stars:  light years</a:t>
            </a:r>
          </a:p>
          <a:p>
            <a:pPr lvl="1"/>
            <a:r>
              <a:rPr lang="en-US" dirty="0" smtClean="0"/>
              <a:t>Galaxy center: tens of thousands of light years</a:t>
            </a:r>
          </a:p>
          <a:p>
            <a:r>
              <a:rPr lang="en-US" dirty="0" smtClean="0"/>
              <a:t>Galaxies</a:t>
            </a:r>
          </a:p>
          <a:p>
            <a:pPr lvl="1"/>
            <a:r>
              <a:rPr lang="en-US" dirty="0" smtClean="0"/>
              <a:t>Nearest big Galaxy: few million light years</a:t>
            </a:r>
          </a:p>
          <a:p>
            <a:pPr lvl="1"/>
            <a:r>
              <a:rPr lang="en-US" dirty="0" smtClean="0"/>
              <a:t>Most distant galaxies: billions of light years</a:t>
            </a:r>
          </a:p>
          <a:p>
            <a:pPr lvl="1"/>
            <a:r>
              <a:rPr lang="en-US" dirty="0" smtClean="0"/>
              <a:t>Microwave background:  &gt;13 billion light years</a:t>
            </a:r>
            <a:endParaRPr lang="en-US" dirty="0"/>
          </a:p>
        </p:txBody>
      </p:sp>
    </p:spTree>
    <p:extLst>
      <p:ext uri="{BB962C8B-B14F-4D97-AF65-F5344CB8AC3E}">
        <p14:creationId xmlns:p14="http://schemas.microsoft.com/office/powerpoint/2010/main" val="400203643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Direct distance measurements</a:t>
            </a:r>
          </a:p>
        </p:txBody>
      </p:sp>
      <p:sp>
        <p:nvSpPr>
          <p:cNvPr id="3075" name="Rectangle 3"/>
          <p:cNvSpPr>
            <a:spLocks noGrp="1" noChangeArrowheads="1"/>
          </p:cNvSpPr>
          <p:nvPr>
            <p:ph type="body" idx="1"/>
          </p:nvPr>
        </p:nvSpPr>
        <p:spPr/>
        <p:txBody>
          <a:bodyPr/>
          <a:lstStyle/>
          <a:p>
            <a:r>
              <a:rPr lang="en-US" sz="2400"/>
              <a:t>On Earth, we often measure distances directly</a:t>
            </a:r>
          </a:p>
          <a:p>
            <a:r>
              <a:rPr lang="en-US" sz="2400"/>
              <a:t>Clearly impractical for astronomical objects!</a:t>
            </a:r>
          </a:p>
          <a:p>
            <a:r>
              <a:rPr lang="en-US" sz="2400"/>
              <a:t>Actually, a form of direct distance measurement is made for the moon and some nearby planets</a:t>
            </a:r>
          </a:p>
          <a:p>
            <a:pPr lvl="1"/>
            <a:r>
              <a:rPr lang="en-US" sz="2400"/>
              <a:t>Basic idea: if you send something somewhere, knowing exactly how fast it travels, you can see how long it takes to get there and back and then determine how far away the object is</a:t>
            </a:r>
          </a:p>
        </p:txBody>
      </p:sp>
    </p:spTree>
    <p:extLst>
      <p:ext uri="{BB962C8B-B14F-4D97-AF65-F5344CB8AC3E}">
        <p14:creationId xmlns:p14="http://schemas.microsoft.com/office/powerpoint/2010/main" val="119564004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0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685800" y="533400"/>
            <a:ext cx="7772400" cy="5562600"/>
          </a:xfrm>
        </p:spPr>
        <p:txBody>
          <a:bodyPr/>
          <a:lstStyle/>
          <a:p>
            <a:pPr marL="609600" indent="-609600">
              <a:buFontTx/>
              <a:buNone/>
            </a:pPr>
            <a:r>
              <a:rPr lang="en-US"/>
              <a:t>If you set off driving to Albuquerque, keep your speed precisely at 100 km/hr, and it takes you 6 hours to get there and back again, how far away is Albuquerque?</a:t>
            </a:r>
          </a:p>
          <a:p>
            <a:pPr marL="990600" lvl="1" indent="-533400">
              <a:buFontTx/>
              <a:buAutoNum type="alphaUcPeriod"/>
            </a:pPr>
            <a:r>
              <a:rPr lang="en-US"/>
              <a:t>100 km</a:t>
            </a:r>
          </a:p>
          <a:p>
            <a:pPr marL="990600" lvl="1" indent="-533400">
              <a:buFontTx/>
              <a:buAutoNum type="alphaUcPeriod"/>
            </a:pPr>
            <a:r>
              <a:rPr lang="en-US"/>
              <a:t>300 km</a:t>
            </a:r>
          </a:p>
          <a:p>
            <a:pPr marL="990600" lvl="1" indent="-533400">
              <a:buFontTx/>
              <a:buAutoNum type="alphaUcPeriod"/>
            </a:pPr>
            <a:r>
              <a:rPr lang="en-US"/>
              <a:t>600 km</a:t>
            </a:r>
          </a:p>
          <a:p>
            <a:pPr marL="990600" lvl="1" indent="-533400">
              <a:buFontTx/>
              <a:buAutoNum type="alphaUcPeriod"/>
            </a:pPr>
            <a:r>
              <a:rPr lang="en-US"/>
              <a:t>1200 km</a:t>
            </a:r>
          </a:p>
          <a:p>
            <a:pPr marL="990600" lvl="1" indent="-533400">
              <a:buFontTx/>
              <a:buAutoNum type="alphaUcPeriod"/>
            </a:pPr>
            <a:r>
              <a:rPr lang="en-US"/>
              <a:t>No clue</a:t>
            </a:r>
          </a:p>
        </p:txBody>
      </p:sp>
    </p:spTree>
    <p:extLst>
      <p:ext uri="{BB962C8B-B14F-4D97-AF65-F5344CB8AC3E}">
        <p14:creationId xmlns:p14="http://schemas.microsoft.com/office/powerpoint/2010/main" val="33666011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t>Direct distance measurements</a:t>
            </a:r>
          </a:p>
        </p:txBody>
      </p:sp>
      <p:sp>
        <p:nvSpPr>
          <p:cNvPr id="23555" name="Rectangle 3"/>
          <p:cNvSpPr>
            <a:spLocks noGrp="1" noChangeArrowheads="1"/>
          </p:cNvSpPr>
          <p:nvPr>
            <p:ph type="body" idx="1"/>
          </p:nvPr>
        </p:nvSpPr>
        <p:spPr/>
        <p:txBody>
          <a:bodyPr/>
          <a:lstStyle/>
          <a:p>
            <a:pPr>
              <a:lnSpc>
                <a:spcPct val="90000"/>
              </a:lnSpc>
            </a:pPr>
            <a:r>
              <a:rPr lang="en-US" sz="2400"/>
              <a:t>On Earth, we often measure distances directly</a:t>
            </a:r>
          </a:p>
          <a:p>
            <a:pPr>
              <a:lnSpc>
                <a:spcPct val="90000"/>
              </a:lnSpc>
            </a:pPr>
            <a:r>
              <a:rPr lang="en-US" sz="2400"/>
              <a:t>Clearly impractical for astronomical objects!</a:t>
            </a:r>
          </a:p>
          <a:p>
            <a:pPr>
              <a:lnSpc>
                <a:spcPct val="90000"/>
              </a:lnSpc>
            </a:pPr>
            <a:r>
              <a:rPr lang="en-US" sz="2400"/>
              <a:t>Actually, a form of direct distance measurement is made for the moon and some nearby planets</a:t>
            </a:r>
          </a:p>
          <a:p>
            <a:pPr lvl="1">
              <a:lnSpc>
                <a:spcPct val="90000"/>
              </a:lnSpc>
            </a:pPr>
            <a:r>
              <a:rPr lang="en-US" sz="2400"/>
              <a:t>Basic idea: if you send something somewhere, knowing exactly how fast it travels, you can see how long it takes to get there and back and then determine how far away the object is</a:t>
            </a:r>
          </a:p>
          <a:p>
            <a:pPr lvl="1">
              <a:lnSpc>
                <a:spcPct val="90000"/>
              </a:lnSpc>
            </a:pPr>
            <a:r>
              <a:rPr lang="en-US" sz="2400"/>
              <a:t>What can we use that we know the speed of? LIGHT</a:t>
            </a:r>
          </a:p>
          <a:p>
            <a:pPr lvl="1">
              <a:lnSpc>
                <a:spcPct val="90000"/>
              </a:lnSpc>
            </a:pPr>
            <a:r>
              <a:rPr lang="en-US" sz="2400"/>
              <a:t>Radar and/or laser ranging experiments</a:t>
            </a:r>
          </a:p>
        </p:txBody>
      </p:sp>
      <p:sp>
        <p:nvSpPr>
          <p:cNvPr id="23556" name="Line 4"/>
          <p:cNvSpPr>
            <a:spLocks noChangeShapeType="1"/>
          </p:cNvSpPr>
          <p:nvPr/>
        </p:nvSpPr>
        <p:spPr bwMode="auto">
          <a:xfrm>
            <a:off x="1524000" y="3276600"/>
            <a:ext cx="76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pic>
        <p:nvPicPr>
          <p:cNvPr id="23557" name="Picture 5" descr="shoot_mo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685800"/>
            <a:ext cx="7626350" cy="57197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387202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2355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355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355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23555">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23555">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555">
                                            <p:txEl>
                                              <p:pRg st="5" end="5"/>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235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idx="1"/>
          </p:nvPr>
        </p:nvSpPr>
        <p:spPr>
          <a:xfrm>
            <a:off x="685800" y="533400"/>
            <a:ext cx="7772400" cy="5562600"/>
          </a:xfrm>
        </p:spPr>
        <p:txBody>
          <a:bodyPr/>
          <a:lstStyle/>
          <a:p>
            <a:pPr marL="609600" indent="-609600">
              <a:buFontTx/>
              <a:buNone/>
            </a:pPr>
            <a:r>
              <a:rPr lang="en-US"/>
              <a:t>If you send a light pulse to the Moon, travelling at 300,000 km/s, and it takes about 2.5 seconds for the light to come back, about how far away is the Moon?</a:t>
            </a:r>
          </a:p>
          <a:p>
            <a:pPr marL="990600" lvl="1" indent="-533400">
              <a:buFontTx/>
              <a:buAutoNum type="alphaUcPeriod"/>
            </a:pPr>
            <a:r>
              <a:rPr lang="en-US"/>
              <a:t>300,000 km</a:t>
            </a:r>
          </a:p>
          <a:p>
            <a:pPr marL="990600" lvl="1" indent="-533400">
              <a:buFontTx/>
              <a:buAutoNum type="alphaUcPeriod"/>
            </a:pPr>
            <a:r>
              <a:rPr lang="en-US"/>
              <a:t>375,000 km</a:t>
            </a:r>
          </a:p>
          <a:p>
            <a:pPr marL="990600" lvl="1" indent="-533400">
              <a:buFontTx/>
              <a:buAutoNum type="alphaUcPeriod"/>
            </a:pPr>
            <a:r>
              <a:rPr lang="en-US"/>
              <a:t>600,000 km</a:t>
            </a:r>
          </a:p>
          <a:p>
            <a:pPr marL="990600" lvl="1" indent="-533400">
              <a:buFontTx/>
              <a:buAutoNum type="alphaUcPeriod"/>
            </a:pPr>
            <a:r>
              <a:rPr lang="en-US"/>
              <a:t>750,000 km</a:t>
            </a:r>
          </a:p>
          <a:p>
            <a:pPr marL="990600" lvl="1" indent="-533400">
              <a:buFontTx/>
              <a:buAutoNum type="alphaUcPeriod"/>
            </a:pPr>
            <a:r>
              <a:rPr lang="en-US"/>
              <a:t>No clue</a:t>
            </a:r>
          </a:p>
        </p:txBody>
      </p:sp>
    </p:spTree>
    <p:extLst>
      <p:ext uri="{BB962C8B-B14F-4D97-AF65-F5344CB8AC3E}">
        <p14:creationId xmlns:p14="http://schemas.microsoft.com/office/powerpoint/2010/main" val="311701898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t>Distances using angles</a:t>
            </a:r>
          </a:p>
        </p:txBody>
      </p:sp>
      <p:sp>
        <p:nvSpPr>
          <p:cNvPr id="27651" name="Rectangle 3"/>
          <p:cNvSpPr>
            <a:spLocks noGrp="1" noChangeArrowheads="1"/>
          </p:cNvSpPr>
          <p:nvPr>
            <p:ph type="body" idx="1"/>
          </p:nvPr>
        </p:nvSpPr>
        <p:spPr/>
        <p:txBody>
          <a:bodyPr>
            <a:normAutofit lnSpcReduction="10000"/>
          </a:bodyPr>
          <a:lstStyle/>
          <a:p>
            <a:pPr>
              <a:lnSpc>
                <a:spcPct val="90000"/>
              </a:lnSpc>
            </a:pPr>
            <a:r>
              <a:rPr lang="en-US" sz="2000" dirty="0"/>
              <a:t>Even using light ranging, we </a:t>
            </a:r>
            <a:r>
              <a:rPr lang="en-US" sz="2000" dirty="0" smtClean="0"/>
              <a:t>can’t </a:t>
            </a:r>
            <a:r>
              <a:rPr lang="en-US" sz="2000" dirty="0"/>
              <a:t>measure distances very far!</a:t>
            </a:r>
          </a:p>
          <a:p>
            <a:pPr lvl="1">
              <a:lnSpc>
                <a:spcPct val="90000"/>
              </a:lnSpc>
            </a:pPr>
            <a:r>
              <a:rPr lang="en-US" sz="2000" dirty="0"/>
              <a:t>Too long</a:t>
            </a:r>
          </a:p>
          <a:p>
            <a:pPr lvl="1">
              <a:lnSpc>
                <a:spcPct val="90000"/>
              </a:lnSpc>
            </a:pPr>
            <a:r>
              <a:rPr lang="en-US" sz="2000" dirty="0"/>
              <a:t>Too faint for large distances</a:t>
            </a:r>
          </a:p>
          <a:p>
            <a:pPr>
              <a:lnSpc>
                <a:spcPct val="90000"/>
              </a:lnSpc>
            </a:pPr>
            <a:r>
              <a:rPr lang="en-US" sz="2000" dirty="0"/>
              <a:t>Fundamental method for measuring distances has to do with measuring angles, just like surveying on Earth is used to measure distances</a:t>
            </a:r>
          </a:p>
          <a:p>
            <a:pPr>
              <a:lnSpc>
                <a:spcPct val="90000"/>
              </a:lnSpc>
            </a:pPr>
            <a:r>
              <a:rPr lang="en-US" sz="2000" dirty="0"/>
              <a:t>Basic idea: an object of fixed length will look smaller as it is placed farther away. </a:t>
            </a:r>
          </a:p>
          <a:p>
            <a:pPr lvl="1">
              <a:lnSpc>
                <a:spcPct val="90000"/>
              </a:lnSpc>
            </a:pPr>
            <a:r>
              <a:rPr lang="en-US" sz="2000" dirty="0"/>
              <a:t>True size: how long the object really is</a:t>
            </a:r>
          </a:p>
          <a:p>
            <a:pPr lvl="1">
              <a:lnSpc>
                <a:spcPct val="90000"/>
              </a:lnSpc>
            </a:pPr>
            <a:r>
              <a:rPr lang="en-US" sz="2000" dirty="0"/>
              <a:t>Apparent size: angle it appears to take up</a:t>
            </a:r>
          </a:p>
          <a:p>
            <a:pPr lvl="1">
              <a:lnSpc>
                <a:spcPct val="90000"/>
              </a:lnSpc>
            </a:pPr>
            <a:r>
              <a:rPr lang="en-US" sz="2000" dirty="0"/>
              <a:t>If you know the true size, and measure the apparent angle, you can determine the distance!</a:t>
            </a:r>
          </a:p>
          <a:p>
            <a:pPr lvl="1">
              <a:lnSpc>
                <a:spcPct val="90000"/>
              </a:lnSpc>
            </a:pPr>
            <a:r>
              <a:rPr lang="en-US" sz="2000" dirty="0"/>
              <a:t>It is an</a:t>
            </a:r>
            <a:r>
              <a:rPr lang="en-US" sz="2000" i="1" dirty="0"/>
              <a:t> inverse </a:t>
            </a:r>
            <a:r>
              <a:rPr lang="en-US" sz="2000" dirty="0"/>
              <a:t>relation: the smaller the angle, the larger the distance. </a:t>
            </a:r>
            <a:r>
              <a:rPr lang="en-US" sz="2000" dirty="0" smtClean="0"/>
              <a:t>       </a:t>
            </a:r>
          </a:p>
          <a:p>
            <a:pPr marL="457200" lvl="1" indent="0">
              <a:lnSpc>
                <a:spcPct val="90000"/>
              </a:lnSpc>
              <a:buNone/>
            </a:pPr>
            <a:r>
              <a:rPr lang="en-US" sz="2000" dirty="0" smtClean="0"/>
              <a:t>                          distance </a:t>
            </a:r>
            <a:r>
              <a:rPr lang="en-US" sz="2000" dirty="0" smtClean="0"/>
              <a:t>is proportional to</a:t>
            </a:r>
            <a:r>
              <a:rPr lang="en-US" sz="2000" dirty="0" smtClean="0"/>
              <a:t> </a:t>
            </a:r>
            <a:r>
              <a:rPr lang="en-US" sz="2000" dirty="0" smtClean="0"/>
              <a:t>1/angle</a:t>
            </a:r>
          </a:p>
          <a:p>
            <a:pPr marL="457200" lvl="1" indent="0">
              <a:lnSpc>
                <a:spcPct val="90000"/>
              </a:lnSpc>
              <a:buNone/>
            </a:pPr>
            <a:r>
              <a:rPr lang="en-US" sz="2000" dirty="0" smtClean="0"/>
              <a:t>   half </a:t>
            </a:r>
            <a:r>
              <a:rPr lang="en-US" sz="2000" dirty="0"/>
              <a:t>the angle --&gt; twice the distance!  One tenth the angle --&gt; ten </a:t>
            </a:r>
            <a:r>
              <a:rPr lang="en-US" sz="2000" dirty="0" smtClean="0"/>
              <a:t>   times </a:t>
            </a:r>
            <a:r>
              <a:rPr lang="en-US" sz="2000" dirty="0"/>
              <a:t>the distance!</a:t>
            </a:r>
          </a:p>
          <a:p>
            <a:pPr marL="457200" lvl="1" indent="0">
              <a:lnSpc>
                <a:spcPct val="90000"/>
              </a:lnSpc>
              <a:buNone/>
            </a:pPr>
            <a:endParaRPr lang="en-US" sz="2000" dirty="0"/>
          </a:p>
        </p:txBody>
      </p:sp>
    </p:spTree>
    <p:extLst>
      <p:ext uri="{BB962C8B-B14F-4D97-AF65-F5344CB8AC3E}">
        <p14:creationId xmlns:p14="http://schemas.microsoft.com/office/powerpoint/2010/main" val="31620047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499"/>
                                          </p:stCondLst>
                                        </p:cTn>
                                        <p:tgtEl>
                                          <p:spTgt spid="2765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499"/>
                                          </p:stCondLst>
                                        </p:cTn>
                                        <p:tgtEl>
                                          <p:spTgt spid="27651">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499"/>
                                          </p:stCondLst>
                                        </p:cTn>
                                        <p:tgtEl>
                                          <p:spTgt spid="27651">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651">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7651">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7651">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7651">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7651">
                                            <p:txEl>
                                              <p:pRg st="7" end="7"/>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765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7651">
                                            <p:txEl>
                                              <p:pRg st="9" end="9"/>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499"/>
                                          </p:stCondLst>
                                        </p:cTn>
                                        <p:tgtEl>
                                          <p:spTgt spid="27651">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Distances using angles</a:t>
            </a:r>
          </a:p>
        </p:txBody>
      </p:sp>
      <p:sp>
        <p:nvSpPr>
          <p:cNvPr id="4099" name="Rectangle 3"/>
          <p:cNvSpPr>
            <a:spLocks noGrp="1" noChangeArrowheads="1"/>
          </p:cNvSpPr>
          <p:nvPr>
            <p:ph type="body" idx="1"/>
          </p:nvPr>
        </p:nvSpPr>
        <p:spPr/>
        <p:txBody>
          <a:bodyPr>
            <a:normAutofit lnSpcReduction="10000"/>
          </a:bodyPr>
          <a:lstStyle/>
          <a:p>
            <a:pPr marL="609600" indent="-609600">
              <a:buFontTx/>
              <a:buNone/>
            </a:pPr>
            <a:r>
              <a:rPr lang="en-US" sz="2000" dirty="0" smtClean="0"/>
              <a:t>Let’s </a:t>
            </a:r>
            <a:r>
              <a:rPr lang="en-US" sz="2000" dirty="0"/>
              <a:t>say a meter stick at a distance of 6 meters takes up an angle of about 10 degrees (= one </a:t>
            </a:r>
            <a:r>
              <a:rPr lang="ja-JP" altLang="en-US" sz="2000" dirty="0"/>
              <a:t>“</a:t>
            </a:r>
            <a:r>
              <a:rPr lang="en-US" sz="2000" dirty="0"/>
              <a:t>fist</a:t>
            </a:r>
            <a:r>
              <a:rPr lang="ja-JP" altLang="en-US" sz="2000" dirty="0"/>
              <a:t>”</a:t>
            </a:r>
            <a:r>
              <a:rPr lang="en-US" sz="2000" dirty="0"/>
              <a:t> at arms length)</a:t>
            </a:r>
            <a:r>
              <a:rPr lang="en-US" sz="2000" dirty="0" smtClean="0"/>
              <a:t>.</a:t>
            </a:r>
          </a:p>
          <a:p>
            <a:pPr marL="609600" indent="-609600">
              <a:buFontTx/>
              <a:buNone/>
            </a:pPr>
            <a:r>
              <a:rPr lang="en-US" sz="2000" dirty="0"/>
              <a:t> </a:t>
            </a:r>
            <a:r>
              <a:rPr lang="en-US" sz="2000" dirty="0" smtClean="0"/>
              <a:t>                      1 fist  </a:t>
            </a:r>
            <a:r>
              <a:rPr lang="en-US" sz="2000" dirty="0" smtClean="0">
                <a:sym typeface="Wingdings"/>
              </a:rPr>
              <a:t>  6 meters</a:t>
            </a:r>
          </a:p>
          <a:p>
            <a:pPr marL="609600" indent="-609600">
              <a:buFontTx/>
              <a:buNone/>
            </a:pPr>
            <a:r>
              <a:rPr lang="en-US" sz="2000" dirty="0">
                <a:sym typeface="Wingdings"/>
              </a:rPr>
              <a:t> </a:t>
            </a:r>
            <a:r>
              <a:rPr lang="en-US" sz="2000" dirty="0" smtClean="0">
                <a:sym typeface="Wingdings"/>
              </a:rPr>
              <a:t>                      2 fists  ? meters</a:t>
            </a:r>
          </a:p>
          <a:p>
            <a:pPr marL="609600" indent="-609600">
              <a:buFontTx/>
              <a:buNone/>
            </a:pPr>
            <a:r>
              <a:rPr lang="en-US" sz="2000" dirty="0">
                <a:sym typeface="Wingdings"/>
              </a:rPr>
              <a:t> </a:t>
            </a:r>
            <a:r>
              <a:rPr lang="en-US" sz="2000" dirty="0" smtClean="0">
                <a:sym typeface="Wingdings"/>
              </a:rPr>
              <a:t>                      0.5 fists  ? </a:t>
            </a:r>
            <a:r>
              <a:rPr lang="en-US" sz="2000" dirty="0">
                <a:sym typeface="Wingdings"/>
              </a:rPr>
              <a:t>m</a:t>
            </a:r>
            <a:r>
              <a:rPr lang="en-US" sz="2000" dirty="0" smtClean="0">
                <a:sym typeface="Wingdings"/>
              </a:rPr>
              <a:t>eters</a:t>
            </a:r>
            <a:endParaRPr lang="en-US" sz="2000" dirty="0"/>
          </a:p>
          <a:p>
            <a:pPr marL="609600" indent="-609600">
              <a:buFontTx/>
              <a:buNone/>
            </a:pPr>
            <a:r>
              <a:rPr lang="en-US" sz="2000" dirty="0" smtClean="0"/>
              <a:t>Look at the </a:t>
            </a:r>
            <a:r>
              <a:rPr lang="en-US" sz="2000" dirty="0" err="1" smtClean="0"/>
              <a:t>meterstick</a:t>
            </a:r>
            <a:r>
              <a:rPr lang="en-US" sz="2000" dirty="0" smtClean="0"/>
              <a:t>, and measure </a:t>
            </a:r>
            <a:r>
              <a:rPr lang="en-US" sz="2000" dirty="0" smtClean="0"/>
              <a:t>its </a:t>
            </a:r>
            <a:r>
              <a:rPr lang="en-US" sz="2000" dirty="0" smtClean="0"/>
              <a:t>angular size (how many fists?) </a:t>
            </a:r>
            <a:r>
              <a:rPr lang="en-US" sz="2000" b="1" dirty="0" smtClean="0"/>
              <a:t>Using this</a:t>
            </a:r>
            <a:r>
              <a:rPr lang="en-US" sz="2000" dirty="0" smtClean="0"/>
              <a:t>, about </a:t>
            </a:r>
            <a:r>
              <a:rPr lang="en-US" sz="2000" dirty="0"/>
              <a:t>how far away is the front of the classroom?</a:t>
            </a:r>
          </a:p>
          <a:p>
            <a:pPr marL="990600" lvl="1" indent="-533400">
              <a:buFontTx/>
              <a:buAutoNum type="alphaUcPeriod"/>
            </a:pPr>
            <a:r>
              <a:rPr lang="en-US" sz="2400" dirty="0"/>
              <a:t>5 meters</a:t>
            </a:r>
          </a:p>
          <a:p>
            <a:pPr marL="990600" lvl="1" indent="-533400">
              <a:buFontTx/>
              <a:buAutoNum type="alphaUcPeriod"/>
            </a:pPr>
            <a:r>
              <a:rPr lang="en-US" sz="2400" dirty="0"/>
              <a:t>10 meters</a:t>
            </a:r>
          </a:p>
          <a:p>
            <a:pPr marL="990600" lvl="1" indent="-533400">
              <a:buFontTx/>
              <a:buAutoNum type="alphaUcPeriod"/>
            </a:pPr>
            <a:r>
              <a:rPr lang="en-US" sz="2400" dirty="0"/>
              <a:t>15 meters</a:t>
            </a:r>
          </a:p>
          <a:p>
            <a:pPr marL="990600" lvl="1" indent="-533400">
              <a:buFontTx/>
              <a:buAutoNum type="alphaUcPeriod"/>
            </a:pPr>
            <a:r>
              <a:rPr lang="en-US" sz="2400" dirty="0"/>
              <a:t>20 meters</a:t>
            </a:r>
          </a:p>
          <a:p>
            <a:pPr marL="990600" lvl="1" indent="-533400">
              <a:buFontTx/>
              <a:buAutoNum type="alphaUcPeriod"/>
            </a:pPr>
            <a:r>
              <a:rPr lang="en-US" sz="2400" dirty="0"/>
              <a:t>25 meters</a:t>
            </a:r>
          </a:p>
          <a:p>
            <a:pPr marL="990600" lvl="1" indent="-533400">
              <a:buFontTx/>
              <a:buAutoNum type="alphaUcPeriod"/>
            </a:pPr>
            <a:endParaRPr lang="en-US" sz="2400" dirty="0"/>
          </a:p>
        </p:txBody>
      </p:sp>
    </p:spTree>
    <p:extLst>
      <p:ext uri="{BB962C8B-B14F-4D97-AF65-F5344CB8AC3E}">
        <p14:creationId xmlns:p14="http://schemas.microsoft.com/office/powerpoint/2010/main" val="3951040935"/>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t>Distances using angles</a:t>
            </a:r>
          </a:p>
        </p:txBody>
      </p:sp>
      <p:sp>
        <p:nvSpPr>
          <p:cNvPr id="29699" name="Rectangle 3"/>
          <p:cNvSpPr>
            <a:spLocks noGrp="1" noChangeArrowheads="1"/>
          </p:cNvSpPr>
          <p:nvPr>
            <p:ph type="body" idx="1"/>
          </p:nvPr>
        </p:nvSpPr>
        <p:spPr/>
        <p:txBody>
          <a:bodyPr/>
          <a:lstStyle/>
          <a:p>
            <a:r>
              <a:rPr lang="en-US" dirty="0"/>
              <a:t>But how can we use this for astronomical objects? We </a:t>
            </a:r>
            <a:r>
              <a:rPr lang="en-US" dirty="0" smtClean="0"/>
              <a:t>can’t </a:t>
            </a:r>
            <a:r>
              <a:rPr lang="en-US" dirty="0"/>
              <a:t>send a ruler to them and </a:t>
            </a:r>
            <a:r>
              <a:rPr lang="en-US" dirty="0" smtClean="0"/>
              <a:t>don’t </a:t>
            </a:r>
            <a:r>
              <a:rPr lang="en-US" dirty="0"/>
              <a:t>know beforehand how big they really are!</a:t>
            </a:r>
          </a:p>
          <a:p>
            <a:r>
              <a:rPr lang="en-US" dirty="0"/>
              <a:t>Use the technique </a:t>
            </a:r>
            <a:r>
              <a:rPr lang="ja-JP" altLang="en-US" dirty="0"/>
              <a:t>“</a:t>
            </a:r>
            <a:r>
              <a:rPr lang="en-US" dirty="0"/>
              <a:t>in reverse</a:t>
            </a:r>
            <a:r>
              <a:rPr lang="ja-JP" altLang="en-US" dirty="0"/>
              <a:t>”</a:t>
            </a:r>
            <a:endParaRPr lang="en-US" dirty="0"/>
          </a:p>
        </p:txBody>
      </p:sp>
    </p:spTree>
    <p:extLst>
      <p:ext uri="{BB962C8B-B14F-4D97-AF65-F5344CB8AC3E}">
        <p14:creationId xmlns:p14="http://schemas.microsoft.com/office/powerpoint/2010/main" val="2139457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3061</TotalTime>
  <Words>1458</Words>
  <Application>Microsoft Macintosh PowerPoint</Application>
  <PresentationFormat>On-screen Show (4:3)</PresentationFormat>
  <Paragraphs>167</Paragraphs>
  <Slides>22</Slides>
  <Notes>19</Notes>
  <HiddenSlides>3</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Blank Presentation</vt:lpstr>
      <vt:lpstr>Distances to Astronomical Objects</vt:lpstr>
      <vt:lpstr>Recap</vt:lpstr>
      <vt:lpstr>Direct distance measurements</vt:lpstr>
      <vt:lpstr>PowerPoint Presentation</vt:lpstr>
      <vt:lpstr>Direct distance measurements</vt:lpstr>
      <vt:lpstr>PowerPoint Presentation</vt:lpstr>
      <vt:lpstr>Distances using angles</vt:lpstr>
      <vt:lpstr>Distances using angles</vt:lpstr>
      <vt:lpstr>Distances using angles</vt:lpstr>
      <vt:lpstr>Distances using angles</vt:lpstr>
      <vt:lpstr>Distances using parallax</vt:lpstr>
      <vt:lpstr>Parallax in practice</vt:lpstr>
      <vt:lpstr>PowerPoint Presentation</vt:lpstr>
      <vt:lpstr>How far can you use parallax?</vt:lpstr>
      <vt:lpstr>Distances using brightnesses</vt:lpstr>
      <vt:lpstr>PowerPoint Presentation</vt:lpstr>
      <vt:lpstr>The “inverse-square” law of brightnesses</vt:lpstr>
      <vt:lpstr>PowerPoint Presentation</vt:lpstr>
      <vt:lpstr>How can we use this?</vt:lpstr>
      <vt:lpstr>Standard candles</vt:lpstr>
      <vt:lpstr>Units of distance in astronomy</vt:lpstr>
      <vt:lpstr>Distances in Astronomy</vt:lpstr>
    </vt:vector>
  </TitlesOfParts>
  <Company>New Mexico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36</cp:revision>
  <dcterms:created xsi:type="dcterms:W3CDTF">2012-01-18T03:35:31Z</dcterms:created>
  <dcterms:modified xsi:type="dcterms:W3CDTF">2013-10-14T18:40:33Z</dcterms:modified>
</cp:coreProperties>
</file>