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84" r:id="rId3"/>
    <p:sldId id="272" r:id="rId4"/>
    <p:sldId id="274" r:id="rId5"/>
    <p:sldId id="276" r:id="rId6"/>
    <p:sldId id="277" r:id="rId7"/>
    <p:sldId id="278" r:id="rId8"/>
    <p:sldId id="279" r:id="rId9"/>
    <p:sldId id="281" r:id="rId10"/>
    <p:sldId id="286" r:id="rId11"/>
    <p:sldId id="282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4D05-679E-C64F-A749-48B701437073}" type="datetimeFigureOut">
              <a:rPr lang="en-US" smtClean="0"/>
              <a:t>10/9/13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86995-17B3-9D46-A573-36FFF396A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5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00CA7-53E8-3746-903F-26AA6ACE0714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47F0B-4BAF-3748-B8EC-B57485BBE6EB}" type="slidenum">
              <a:rPr lang="en-US"/>
              <a:pPr/>
              <a:t>11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C947A0-55A9-FB43-AA4A-A07CE0979864}" type="slidenum">
              <a:rPr lang="en-US"/>
              <a:pPr/>
              <a:t>12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0F484-B512-2042-9348-A9EFCE8811B6}" type="slidenum">
              <a:rPr lang="en-US"/>
              <a:pPr/>
              <a:t>13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FF8C0-4CB0-7D4B-B709-FA4F6B34F924}" type="slidenum">
              <a:rPr lang="en-US"/>
              <a:pPr/>
              <a:t>14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2FD72-FC1B-8C43-ADB3-B2E3D7850CE0}" type="slidenum">
              <a:rPr lang="en-US"/>
              <a:pPr/>
              <a:t>15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ADCA6-08B6-714D-BEB1-CF0F878569B1}" type="slidenum">
              <a:rPr lang="en-US"/>
              <a:pPr/>
              <a:t>16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74603-511B-1C4B-988B-C205F9FD47BE}" type="slidenum">
              <a:rPr lang="en-US"/>
              <a:pPr/>
              <a:t>17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BBF17-35C1-F54B-BCC0-E49589B399DF}" type="slidenum">
              <a:rPr lang="en-US"/>
              <a:pPr/>
              <a:t>18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736B2-1761-B043-AE18-B156F9AF141E}" type="slidenum">
              <a:rPr lang="en-US"/>
              <a:pPr/>
              <a:t>19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2E3A8-5F9E-C241-9FF1-A2EDB30ABCC9}" type="slidenum">
              <a:rPr lang="en-US"/>
              <a:pPr/>
              <a:t>20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88F6A-B769-4E4F-8266-2EB5F40EA10E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CD70E-3FF2-4A40-99E4-92E99E773B8B}" type="slidenum">
              <a:rPr lang="en-US"/>
              <a:pPr/>
              <a:t>21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8D790-23EA-364D-A388-B63511BF3D93}" type="slidenum">
              <a:rPr lang="en-US"/>
              <a:pPr/>
              <a:t>22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0555E-24A6-7145-99AD-542FA7F33727}" type="slidenum">
              <a:rPr lang="en-US"/>
              <a:pPr/>
              <a:t>23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16DFF-D189-E64C-B45A-FD43FDE6E9D5}" type="slidenum">
              <a:rPr lang="en-US"/>
              <a:pPr/>
              <a:t>24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DA23EF-9F36-C540-BAA7-968E41A94236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68048-12F2-2148-8EE3-A0217012ED04}" type="slidenum">
              <a:rPr lang="en-US"/>
              <a:pPr/>
              <a:t>4</a:t>
            </a:fld>
            <a:endParaRPr lang="en-US"/>
          </a:p>
        </p:txBody>
      </p:sp>
      <p:sp>
        <p:nvSpPr>
          <p:cNvPr id="13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25459-3817-8B45-BC5C-94703DA48DC3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4667F-0614-5441-81BD-894504390310}" type="slidenum">
              <a:rPr lang="en-US"/>
              <a:pPr/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3EE1C-4C5F-CF4E-8D8C-94BBD74D4412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5B28F-C1AE-A944-BC21-C03D5677FC51}" type="slidenum">
              <a:rPr lang="en-US"/>
              <a:pPr/>
              <a:t>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211BF-9AC1-6C46-AB9C-F2A0D0102216}" type="slidenum">
              <a:rPr lang="en-US"/>
              <a:pPr/>
              <a:t>10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4326-1E4C-B543-9AFA-F90E2DD67DE7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17-ED3E-4743-BA08-BD661726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1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4326-1E4C-B543-9AFA-F90E2DD67DE7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17-ED3E-4743-BA08-BD661726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2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4326-1E4C-B543-9AFA-F90E2DD67DE7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17-ED3E-4743-BA08-BD661726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42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4D4EA-2461-C84E-9813-C8C6CB648F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01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CD092-203B-EE4D-B86F-FF274BB50E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6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86222-8C90-6043-8598-443D6B500C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04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839FE-A39D-644D-8D25-1493CE65E5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85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8864C-F0D9-744F-8474-AA09D96250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54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BB6BA-B605-A34A-A12E-926FC66FB5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82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209F8-D777-7C4B-8DAD-E0CEA86A21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34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77D81-5DAD-D447-ACF5-05AB99B52F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8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4326-1E4C-B543-9AFA-F90E2DD67DE7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17-ED3E-4743-BA08-BD661726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5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C4286-E047-D041-93F5-EF1F1FC355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71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A9DF9-9474-2446-B1AC-C140413083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13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AF4EB-C4B5-A941-B819-4EABD0B8AD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0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4326-1E4C-B543-9AFA-F90E2DD67DE7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17-ED3E-4743-BA08-BD661726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2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4326-1E4C-B543-9AFA-F90E2DD67DE7}" type="datetimeFigureOut">
              <a:rPr lang="en-US" smtClean="0"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17-ED3E-4743-BA08-BD661726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7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4326-1E4C-B543-9AFA-F90E2DD67DE7}" type="datetimeFigureOut">
              <a:rPr lang="en-US" smtClean="0"/>
              <a:t>10/9/13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17-ED3E-4743-BA08-BD661726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9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4326-1E4C-B543-9AFA-F90E2DD67DE7}" type="datetimeFigureOut">
              <a:rPr lang="en-US" smtClean="0"/>
              <a:t>10/9/13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17-ED3E-4743-BA08-BD661726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9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4326-1E4C-B543-9AFA-F90E2DD67DE7}" type="datetimeFigureOut">
              <a:rPr lang="en-US" smtClean="0"/>
              <a:t>10/9/13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17-ED3E-4743-BA08-BD661726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0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4326-1E4C-B543-9AFA-F90E2DD67DE7}" type="datetimeFigureOut">
              <a:rPr lang="en-US" smtClean="0"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17-ED3E-4743-BA08-BD661726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1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4326-1E4C-B543-9AFA-F90E2DD67DE7}" type="datetimeFigureOut">
              <a:rPr lang="en-US" smtClean="0"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17-ED3E-4743-BA08-BD661726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E4326-1E4C-B543-9AFA-F90E2DD67DE7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9417-ED3E-4743-BA08-BD661726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3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6355FA4C-FA1F-8343-B719-18ECC91907EA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4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4.jpeg"/><Relationship Id="rId1" Type="http://schemas.microsoft.com/office/2007/relationships/media" Target="file://localhost/Users/holtz/pics/images/galaxies/univsim.qt" TargetMode="External"/><Relationship Id="rId2" Type="http://schemas.openxmlformats.org/officeDocument/2006/relationships/video" Target="file://localhost/Users/holtz/pics/images/galaxies/univsim.q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fKBhvDjuy0" TargetMode="External"/><Relationship Id="rId4" Type="http://schemas.openxmlformats.org/officeDocument/2006/relationships/hyperlink" Target="http://www.youtube.com/watch?v=17jymDn0W6U" TargetMode="External"/><Relationship Id="rId5" Type="http://schemas.openxmlformats.org/officeDocument/2006/relationships/hyperlink" Target="http://www.youtube.com/watch?v=CEQouX5U0fc&amp;NR=1&amp;feature=fvw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192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Universe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Motions of galaxies</a:t>
            </a:r>
          </a:p>
          <a:p>
            <a:r>
              <a:rPr lang="en-US">
                <a:solidFill>
                  <a:schemeClr val="bg1"/>
                </a:solidFill>
              </a:rPr>
              <a:t>The expanding Universe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this mean?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3504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Galaxies all appear to be flying away from us!!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Are we at the center of the Universe?   </a:t>
            </a:r>
            <a:r>
              <a:rPr lang="en-US" sz="2400" dirty="0">
                <a:solidFill>
                  <a:srgbClr val="FF0000"/>
                </a:solidFill>
              </a:rPr>
              <a:t>…………NO!!!!!!…………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matter what galaxy you live on, all other galaxies appear to be flying away from you!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Galaxies appear to be </a:t>
            </a:r>
            <a:r>
              <a:rPr lang="en-US" sz="2400" dirty="0"/>
              <a:t>moving apart from </a:t>
            </a:r>
            <a:r>
              <a:rPr lang="en-US" sz="2400" dirty="0" smtClean="0"/>
              <a:t>each other  </a:t>
            </a:r>
            <a:r>
              <a:rPr lang="en-US" sz="2400" dirty="0"/>
              <a:t>--- </a:t>
            </a:r>
            <a:r>
              <a:rPr lang="en-US" sz="2400" dirty="0">
                <a:solidFill>
                  <a:srgbClr val="FF0000"/>
                </a:solidFill>
              </a:rPr>
              <a:t>NO CENTER!!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What’s </a:t>
            </a:r>
            <a:r>
              <a:rPr lang="en-US" sz="2400" dirty="0"/>
              <a:t>the key observation? --&gt; speed is proportional to distance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Alternative way of thinking about things: all galaxies stay still, but space between them is </a:t>
            </a:r>
            <a:r>
              <a:rPr lang="en-US" sz="2400" dirty="0" smtClean="0"/>
              <a:t>expanding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This is a more accurate picture: note that we see distant galaxies that </a:t>
            </a:r>
            <a:r>
              <a:rPr lang="en-US" sz="2400" i="1" dirty="0" smtClean="0"/>
              <a:t>appear </a:t>
            </a:r>
            <a:r>
              <a:rPr lang="en-US" sz="2400" dirty="0" smtClean="0"/>
              <a:t>to be moving away faster than the speed of light, but that’s because they’re not really moving: </a:t>
            </a:r>
            <a:r>
              <a:rPr lang="en-US" sz="2400" i="1" dirty="0" smtClean="0"/>
              <a:t>space is expanding!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605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lvl="1"/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7620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When we observe galaxies with scientific instrumentation and an understanding of light, we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 smtClean="0"/>
              <a:t>Can’t </a:t>
            </a:r>
            <a:r>
              <a:rPr lang="en-US" dirty="0"/>
              <a:t>measure anything about how galaxies are moving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Can measure sideways (transverse) motion, but not radial motion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Can measure </a:t>
            </a:r>
            <a:r>
              <a:rPr lang="en-US" dirty="0" smtClean="0"/>
              <a:t>apparent radial </a:t>
            </a:r>
            <a:r>
              <a:rPr lang="en-US" dirty="0"/>
              <a:t>motion, but not sideways motion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Can measure everything about the motion of a galaxy</a:t>
            </a:r>
          </a:p>
        </p:txBody>
      </p:sp>
    </p:spTree>
    <p:extLst>
      <p:ext uri="{BB962C8B-B14F-4D97-AF65-F5344CB8AC3E}">
        <p14:creationId xmlns:p14="http://schemas.microsoft.com/office/powerpoint/2010/main" val="225537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102"/>
            <a:ext cx="8229600" cy="1143000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lvl="1"/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1209102"/>
            <a:ext cx="7848600" cy="544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When we observe galaxies, we find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All galaxies </a:t>
            </a:r>
            <a:r>
              <a:rPr lang="en-US" dirty="0" smtClean="0"/>
              <a:t>appear to be </a:t>
            </a:r>
            <a:r>
              <a:rPr lang="en-US" dirty="0"/>
              <a:t>moving towards us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About half the galaxies </a:t>
            </a:r>
            <a:r>
              <a:rPr lang="en-US" dirty="0" smtClean="0"/>
              <a:t>appear to be </a:t>
            </a:r>
            <a:r>
              <a:rPr lang="en-US" dirty="0"/>
              <a:t>moving towards us and half away from us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Almost all galaxies </a:t>
            </a:r>
            <a:r>
              <a:rPr lang="en-US" dirty="0" smtClean="0"/>
              <a:t>appear to be </a:t>
            </a:r>
            <a:r>
              <a:rPr lang="en-US" dirty="0"/>
              <a:t>moving away from us, all at about the same speed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Almost all galaxies </a:t>
            </a:r>
            <a:r>
              <a:rPr lang="en-US" dirty="0" smtClean="0"/>
              <a:t>appear to be </a:t>
            </a:r>
            <a:r>
              <a:rPr lang="en-US" dirty="0"/>
              <a:t>moving away from us, with nearer galaxies moving faster than more distant ones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Almost all </a:t>
            </a:r>
            <a:r>
              <a:rPr lang="en-US" dirty="0" smtClean="0"/>
              <a:t>galaxies appear to be </a:t>
            </a:r>
            <a:r>
              <a:rPr lang="en-US" dirty="0"/>
              <a:t>moving away from us, with more distant galaxies moving faster than nearer ones</a:t>
            </a:r>
          </a:p>
        </p:txBody>
      </p:sp>
    </p:spTree>
    <p:extLst>
      <p:ext uri="{BB962C8B-B14F-4D97-AF65-F5344CB8AC3E}">
        <p14:creationId xmlns:p14="http://schemas.microsoft.com/office/powerpoint/2010/main" val="352007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lvl="1"/>
            <a:endParaRPr 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78486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If we observe two galaxies, A and B, where B is 5 times farther away as A, we find that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Galaxy A </a:t>
            </a:r>
            <a:r>
              <a:rPr lang="en-US" dirty="0" smtClean="0"/>
              <a:t>appears to be </a:t>
            </a:r>
            <a:r>
              <a:rPr lang="en-US" dirty="0"/>
              <a:t>moving 5 times as fast as galaxy B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Galaxy A </a:t>
            </a:r>
            <a:r>
              <a:rPr lang="en-US" dirty="0" smtClean="0"/>
              <a:t>appears to be </a:t>
            </a:r>
            <a:r>
              <a:rPr lang="en-US" dirty="0"/>
              <a:t>moving at the same speed as galaxy B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Galaxy A </a:t>
            </a:r>
            <a:r>
              <a:rPr lang="en-US" dirty="0" smtClean="0"/>
              <a:t>appears to be </a:t>
            </a:r>
            <a:r>
              <a:rPr lang="en-US" dirty="0"/>
              <a:t>moving 1/5th as fast as galaxy B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Galaxy A </a:t>
            </a:r>
            <a:r>
              <a:rPr lang="en-US" dirty="0" smtClean="0"/>
              <a:t>appears to be </a:t>
            </a:r>
            <a:r>
              <a:rPr lang="en-US" dirty="0"/>
              <a:t>moving 1/25th as fast as galaxy B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No clue</a:t>
            </a:r>
          </a:p>
        </p:txBody>
      </p:sp>
    </p:spTree>
    <p:extLst>
      <p:ext uri="{BB962C8B-B14F-4D97-AF65-F5344CB8AC3E}">
        <p14:creationId xmlns:p14="http://schemas.microsoft.com/office/powerpoint/2010/main" val="155738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9158"/>
            <a:ext cx="8229600" cy="4525963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38200" y="1041024"/>
            <a:ext cx="7848600" cy="581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With the observed pattern (speed proportional to distance), if we lived in another galaxy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We would see all other galaxies </a:t>
            </a:r>
            <a:r>
              <a:rPr lang="en-US" dirty="0" smtClean="0"/>
              <a:t>appear to be moving </a:t>
            </a:r>
            <a:r>
              <a:rPr lang="en-US" dirty="0"/>
              <a:t>towards us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We would see all other galaxies </a:t>
            </a:r>
            <a:r>
              <a:rPr lang="en-US" dirty="0" smtClean="0"/>
              <a:t>appear to be moving </a:t>
            </a:r>
            <a:r>
              <a:rPr lang="en-US" dirty="0"/>
              <a:t>away from us at the same speed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We would see all other galaxies </a:t>
            </a:r>
            <a:r>
              <a:rPr lang="en-US" dirty="0" smtClean="0"/>
              <a:t>appear to be moving </a:t>
            </a:r>
            <a:r>
              <a:rPr lang="en-US" dirty="0"/>
              <a:t>away from us, but with a different pattern than we observe from our galaxy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We would see all other galaxies </a:t>
            </a:r>
            <a:r>
              <a:rPr lang="en-US" dirty="0" smtClean="0"/>
              <a:t>appear to be moving </a:t>
            </a:r>
            <a:r>
              <a:rPr lang="en-US" dirty="0"/>
              <a:t>away from us, with the exact same pattern that we see from our galaxy</a:t>
            </a:r>
          </a:p>
          <a:p>
            <a:pPr>
              <a:spcBef>
                <a:spcPct val="50000"/>
              </a:spcBef>
              <a:buFont typeface="Arial" charset="0"/>
              <a:buAutoNum type="alphaUcPeriod"/>
            </a:pPr>
            <a:r>
              <a:rPr lang="en-US" dirty="0"/>
              <a:t>No clue</a:t>
            </a:r>
          </a:p>
        </p:txBody>
      </p:sp>
    </p:spTree>
    <p:extLst>
      <p:ext uri="{BB962C8B-B14F-4D97-AF65-F5344CB8AC3E}">
        <p14:creationId xmlns:p14="http://schemas.microsoft.com/office/powerpoint/2010/main" val="427824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lvl="1"/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38200" y="1471613"/>
            <a:ext cx="7848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While from our perspective, it appears that all galaxies are moving away from US, the exact same thing would be observed from ANY galaxy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Implication: the Universe is expanding, everything appears to be moving away from everything else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No center!</a:t>
            </a:r>
          </a:p>
        </p:txBody>
      </p:sp>
    </p:spTree>
    <p:extLst>
      <p:ext uri="{BB962C8B-B14F-4D97-AF65-F5344CB8AC3E}">
        <p14:creationId xmlns:p14="http://schemas.microsoft.com/office/powerpoint/2010/main" val="86384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  <p:bldP spid="5120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What’s </a:t>
            </a:r>
            <a:r>
              <a:rPr lang="en-US" sz="4000" dirty="0"/>
              <a:t>expanding and what </a:t>
            </a:r>
            <a:r>
              <a:rPr lang="en-US" sz="4000" dirty="0" smtClean="0"/>
              <a:t>isn’t</a:t>
            </a:r>
            <a:r>
              <a:rPr lang="en-US" sz="4000" dirty="0"/>
              <a:t>?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876800"/>
          </a:xfrm>
        </p:spPr>
        <p:txBody>
          <a:bodyPr/>
          <a:lstStyle/>
          <a:p>
            <a:r>
              <a:rPr lang="en-US" sz="2000" dirty="0"/>
              <a:t>Although over very large distances </a:t>
            </a:r>
            <a:r>
              <a:rPr lang="en-US" sz="2000" dirty="0" smtClean="0"/>
              <a:t>everything is getting farther apart from everything else, </a:t>
            </a:r>
            <a:r>
              <a:rPr lang="en-US" sz="2000" dirty="0"/>
              <a:t>this </a:t>
            </a:r>
            <a:r>
              <a:rPr lang="en-US" sz="2000" dirty="0" smtClean="0"/>
              <a:t>isn’t </a:t>
            </a:r>
            <a:r>
              <a:rPr lang="en-US" sz="2000" dirty="0"/>
              <a:t>the case over </a:t>
            </a:r>
            <a:r>
              <a:rPr lang="en-US" sz="2000" dirty="0" smtClean="0"/>
              <a:t>shorter </a:t>
            </a:r>
            <a:r>
              <a:rPr lang="en-US" sz="2000" dirty="0"/>
              <a:t>distances</a:t>
            </a:r>
          </a:p>
          <a:p>
            <a:r>
              <a:rPr lang="en-US" sz="2000" dirty="0"/>
              <a:t>Why not? </a:t>
            </a:r>
          </a:p>
          <a:p>
            <a:pPr lvl="1"/>
            <a:r>
              <a:rPr lang="en-US" sz="2000" dirty="0"/>
              <a:t>Gravity is a force that acts to pull things towards one another</a:t>
            </a:r>
          </a:p>
          <a:p>
            <a:pPr lvl="1"/>
            <a:r>
              <a:rPr lang="en-US" sz="2000" dirty="0"/>
              <a:t>The strength of gravity depends, in part, on the distance between objects</a:t>
            </a:r>
          </a:p>
          <a:p>
            <a:pPr lvl="1"/>
            <a:r>
              <a:rPr lang="en-US" sz="2000" dirty="0"/>
              <a:t>For objects </a:t>
            </a:r>
            <a:r>
              <a:rPr lang="en-US" sz="2000" dirty="0" smtClean="0"/>
              <a:t>relatively nearby to each </a:t>
            </a:r>
            <a:r>
              <a:rPr lang="en-US" sz="2000" dirty="0"/>
              <a:t>other, gravity is easily strong enough to pull objects towards or around each other</a:t>
            </a:r>
          </a:p>
          <a:p>
            <a:r>
              <a:rPr lang="en-US" sz="2000" dirty="0"/>
              <a:t>Only on large distances, between galaxies that are far apart, does the expansion overpower gravity</a:t>
            </a:r>
          </a:p>
          <a:p>
            <a:pPr lvl="1"/>
            <a:r>
              <a:rPr lang="en-US" sz="2000" dirty="0"/>
              <a:t>The Solar System is not expanding!</a:t>
            </a:r>
          </a:p>
          <a:p>
            <a:pPr lvl="1"/>
            <a:r>
              <a:rPr lang="en-US" sz="2000" dirty="0"/>
              <a:t>The Milky Way is not expanding!</a:t>
            </a:r>
          </a:p>
          <a:p>
            <a:pPr lvl="1"/>
            <a:r>
              <a:rPr lang="en-US" sz="2000" dirty="0"/>
              <a:t>Even groups and clusters of galaxies are not expanding!</a:t>
            </a:r>
            <a:endParaRPr lang="en-US" dirty="0"/>
          </a:p>
        </p:txBody>
      </p:sp>
      <p:pic>
        <p:nvPicPr>
          <p:cNvPr id="6148" name="univsim.qt" descr="/Users/holtz/pics/images/galaxies/univsim.q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89" y="1981200"/>
            <a:ext cx="5997575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5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6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vide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8"/>
                </p:tgtEl>
              </p:cMediaNode>
            </p:video>
          </p:childTnLst>
        </p:cTn>
      </p:par>
    </p:tnLst>
    <p:bldLst>
      <p:bldP spid="614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Model: Expanding Universe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</a:t>
            </a:r>
            <a:r>
              <a:rPr lang="en-US" sz="2400" i="1" dirty="0"/>
              <a:t>observe</a:t>
            </a:r>
            <a:r>
              <a:rPr lang="en-US" sz="2400" dirty="0"/>
              <a:t> that the Universe is expanding now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about in the past? What about in the future?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Model: Universe has always been expanding at same speed and will continue to do so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Prediction: in the past everything was closer together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Let’s </a:t>
            </a:r>
            <a:r>
              <a:rPr lang="en-US" sz="2400" dirty="0"/>
              <a:t>do it!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Implication: everything comes together at the SAME TIME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Call this the BIG BANG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Is this the only model we can think of?</a:t>
            </a:r>
          </a:p>
        </p:txBody>
      </p:sp>
    </p:spTree>
    <p:extLst>
      <p:ext uri="{BB962C8B-B14F-4D97-AF65-F5344CB8AC3E}">
        <p14:creationId xmlns:p14="http://schemas.microsoft.com/office/powerpoint/2010/main" val="145646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Bang Model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Does Big Bang model make predictions?</a:t>
            </a:r>
          </a:p>
          <a:p>
            <a:pPr lvl="1"/>
            <a:r>
              <a:rPr lang="en-US" sz="2400" dirty="0"/>
              <a:t>Work out physics, find that when all matter is much closer together, it would have a lot more interactions and be much hotter</a:t>
            </a:r>
          </a:p>
          <a:p>
            <a:pPr lvl="1"/>
            <a:r>
              <a:rPr lang="en-US" sz="2400" dirty="0"/>
              <a:t>Hotter matter in the Universe would glow</a:t>
            </a:r>
          </a:p>
          <a:p>
            <a:pPr lvl="1"/>
            <a:r>
              <a:rPr lang="en-US" sz="2400" dirty="0"/>
              <a:t>Prediction: Universe was glowing a long time ago</a:t>
            </a:r>
          </a:p>
          <a:p>
            <a:pPr lvl="1"/>
            <a:r>
              <a:rPr lang="en-US" sz="2400" dirty="0"/>
              <a:t>Can this be confirmed by observations? </a:t>
            </a:r>
          </a:p>
          <a:p>
            <a:pPr lvl="1"/>
            <a:r>
              <a:rPr lang="en-US" sz="2400" dirty="0"/>
              <a:t>Telescopes are time machines!</a:t>
            </a:r>
          </a:p>
          <a:p>
            <a:pPr lvl="1"/>
            <a:r>
              <a:rPr lang="en-US" sz="2400" dirty="0"/>
              <a:t>Prediction: glow will appear today all around us in a kind of light called microwave light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921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Bang test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Observation: is the prediction observed?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Yes</a:t>
            </a:r>
            <a:r>
              <a:rPr lang="en-US" sz="2400" dirty="0" smtClean="0"/>
              <a:t>! The </a:t>
            </a:r>
            <a:r>
              <a:rPr lang="en-US" sz="2400" b="1" dirty="0" smtClean="0"/>
              <a:t>cosmic microwave background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dirty="0"/>
              <a:t>Do other models make this same prediction? All </a:t>
            </a:r>
            <a:r>
              <a:rPr lang="en-US" sz="2400" dirty="0" smtClean="0"/>
              <a:t>that’s </a:t>
            </a:r>
            <a:r>
              <a:rPr lang="en-US" sz="2400" dirty="0"/>
              <a:t>required is that Universe has always been expanding, but not that the rate has always been the same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There are other predictions of the Big Bang theory that are also verified by observation, so it is very widely accepted (although, of course, not by every single person!)	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Abundances of light elements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Large scale structure as observed</a:t>
            </a:r>
          </a:p>
        </p:txBody>
      </p:sp>
      <p:pic>
        <p:nvPicPr>
          <p:cNvPr id="31748" name="Picture 4" descr="sky_wmap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83" y="1417638"/>
            <a:ext cx="8839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600200" y="60960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Cosmic Microwave Background !!</a:t>
            </a:r>
          </a:p>
        </p:txBody>
      </p:sp>
    </p:spTree>
    <p:extLst>
      <p:ext uri="{BB962C8B-B14F-4D97-AF65-F5344CB8AC3E}">
        <p14:creationId xmlns:p14="http://schemas.microsoft.com/office/powerpoint/2010/main" val="172992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31749" grpId="0"/>
      <p:bldP spid="3174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Milky </a:t>
            </a:r>
            <a:r>
              <a:rPr lang="en-US" sz="2800" dirty="0" smtClean="0"/>
              <a:t>Way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Distances in the Milky Way: our Galaxy is very large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Other galaxies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Galaxy </a:t>
            </a:r>
            <a:r>
              <a:rPr lang="en-US" sz="2400" dirty="0" smtClean="0"/>
              <a:t>properties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Morphology: spiral and elliptical galaxies, spirals can appear different depending on viewing </a:t>
            </a:r>
            <a:r>
              <a:rPr lang="en-US" dirty="0" smtClean="0"/>
              <a:t>angle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Masses and sizes of galaxies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Composition of galaxies: not all galaxies have same type of stars; not all galaxies have same type of interstellar matter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Motions of galaxies: galaxies move in space!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25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/>
              <a:t>Theoretical support for Big Bang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Totally apart from observations of galaxies (in fact before radial motions were observed), Einstein developed a theory of gravity called general relativity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When he applied it to the Universe as a whole, he found that in the simplest form of his theory, that the Universe </a:t>
            </a:r>
            <a:r>
              <a:rPr lang="en-US" sz="2400" dirty="0" smtClean="0"/>
              <a:t>couldn’t </a:t>
            </a:r>
            <a:r>
              <a:rPr lang="en-US" sz="2400" dirty="0"/>
              <a:t>be </a:t>
            </a:r>
            <a:r>
              <a:rPr lang="ja-JP" altLang="en-US" sz="2400" dirty="0"/>
              <a:t>“</a:t>
            </a:r>
            <a:r>
              <a:rPr lang="en-US" sz="2400" dirty="0"/>
              <a:t>static</a:t>
            </a:r>
            <a:r>
              <a:rPr lang="ja-JP" altLang="en-US" sz="2400" dirty="0"/>
              <a:t>”</a:t>
            </a:r>
            <a:r>
              <a:rPr lang="en-US" sz="2400" dirty="0"/>
              <a:t>, it had to be expanding or contracting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He thought this was unlikely, so he added an arbitrary term to his equations to get rid of this feature. After expansion was discovered to exist, he called this his </a:t>
            </a:r>
            <a:r>
              <a:rPr lang="ja-JP" altLang="en-US" sz="2400" dirty="0"/>
              <a:t>“</a:t>
            </a:r>
            <a:r>
              <a:rPr lang="en-US" sz="2400" dirty="0"/>
              <a:t>greatest mistake</a:t>
            </a:r>
            <a:r>
              <a:rPr lang="ja-JP" altLang="en-US" sz="2400" dirty="0"/>
              <a:t>”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However, it now turns out that maybe it </a:t>
            </a:r>
            <a:r>
              <a:rPr lang="en-US" sz="2000" dirty="0" smtClean="0"/>
              <a:t>wasn’t</a:t>
            </a:r>
            <a:r>
              <a:rPr lang="en-US" sz="2400" dirty="0"/>
              <a:t>….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any case, Big Bang model has theoretical support as well as observational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310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Past and future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Microwave background strongly suggests that universe has been expanding for a long time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But has it been expanding at the same speed?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Gravity is a force that pulls things together. Even though </a:t>
            </a:r>
            <a:r>
              <a:rPr lang="en-US" sz="2400" dirty="0" smtClean="0"/>
              <a:t>it’s </a:t>
            </a:r>
            <a:r>
              <a:rPr lang="en-US" sz="2400" dirty="0"/>
              <a:t>not strong enough over large scales to counteract expansion of Universe, it was expected that it would slow it down over time: deceleration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Can we observe change of expansion rate over time?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Telescopes are time machines!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do we observe? Acceleration! Expansion is speeding up!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Dark energy!</a:t>
            </a:r>
            <a:endParaRPr lang="en-US" sz="2800" dirty="0"/>
          </a:p>
        </p:txBody>
      </p:sp>
      <p:pic>
        <p:nvPicPr>
          <p:cNvPr id="35844" name="Picture 4" descr="cont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52" y="1113708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Overview of the Universe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Where do we live?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Earth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Solar System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Milky Way galaxy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Universe</a:t>
            </a:r>
          </a:p>
          <a:p>
            <a:pPr>
              <a:lnSpc>
                <a:spcPct val="90000"/>
              </a:lnSpc>
            </a:pPr>
            <a:r>
              <a:rPr lang="en-US" sz="2800"/>
              <a:t>Perspective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Is there a center of the Solar System? Do we live there?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Is there a center of the Milky Way? Do we live there?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Is there a center of the Universe?</a:t>
            </a:r>
          </a:p>
        </p:txBody>
      </p:sp>
    </p:spTree>
    <p:extLst>
      <p:ext uri="{BB962C8B-B14F-4D97-AF65-F5344CB8AC3E}">
        <p14:creationId xmlns:p14="http://schemas.microsoft.com/office/powerpoint/2010/main" val="414836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ヒラギノ角ゴ ProN W3" charset="0"/>
              </a:rPr>
              <a:t>Perspective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video resources</a:t>
            </a:r>
            <a:endParaRPr lang="en-US">
              <a:hlinkClick r:id="rId3"/>
            </a:endParaRPr>
          </a:p>
          <a:p>
            <a:pPr lvl="1"/>
            <a:r>
              <a:rPr lang="en-US">
                <a:hlinkClick r:id="rId3"/>
              </a:rPr>
              <a:t>Powers of ten</a:t>
            </a:r>
            <a:endParaRPr lang="en-US"/>
          </a:p>
          <a:p>
            <a:pPr lvl="1"/>
            <a:r>
              <a:rPr lang="en-US">
                <a:hlinkClick r:id="rId4"/>
              </a:rPr>
              <a:t> AMNH `Simulated Universe</a:t>
            </a:r>
            <a:endParaRPr lang="en-US"/>
          </a:p>
          <a:p>
            <a:pPr lvl="1"/>
            <a:r>
              <a:rPr lang="en-US">
                <a:hlinkClick r:id="rId5"/>
              </a:rPr>
              <a:t>How large is the Universe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2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060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motions of galaxies?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Despite large distances, we can get some information about motions of galaxies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Motion of objects can be split into components: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Sideways, or transverse, motion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Radial motion: part of motion towards or away from us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Transverse motion very hard to measure for distant objects, impossible for galaxies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Radial motion can be measured using a phenomenon called the Doppler </a:t>
            </a:r>
            <a:r>
              <a:rPr lang="en-US" sz="2800" dirty="0" smtClean="0"/>
              <a:t>shift: need to understand properties of light to do this and use an instrument that splits light into its constituent colors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06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Expansion of the Universe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Using the Doppler shift, we discovered that essentially </a:t>
            </a:r>
            <a:r>
              <a:rPr lang="en-US" sz="2800" dirty="0"/>
              <a:t>all galaxies appear to be moving away from us</a:t>
            </a:r>
          </a:p>
          <a:p>
            <a:r>
              <a:rPr lang="en-US" sz="2800" dirty="0"/>
              <a:t>The </a:t>
            </a:r>
            <a:r>
              <a:rPr lang="en-US" sz="2800" dirty="0" smtClean="0"/>
              <a:t>apparent speed </a:t>
            </a:r>
            <a:r>
              <a:rPr lang="en-US" sz="2800" dirty="0"/>
              <a:t>of recession is proportional to the distance of the galaxy</a:t>
            </a:r>
          </a:p>
          <a:p>
            <a:pPr lvl="1"/>
            <a:r>
              <a:rPr lang="en-US" sz="2400" dirty="0"/>
              <a:t>A galaxy twice as far away </a:t>
            </a:r>
            <a:r>
              <a:rPr lang="en-US" sz="2400" dirty="0" smtClean="0"/>
              <a:t>appears to be </a:t>
            </a:r>
            <a:r>
              <a:rPr lang="en-US" sz="2400" dirty="0"/>
              <a:t>moving twice as fast; three times as far away is moving three times as fast; ten times as far away, ten times as fast, etc.</a:t>
            </a:r>
          </a:p>
          <a:p>
            <a:pPr lvl="1"/>
            <a:r>
              <a:rPr lang="en-US" sz="2400" dirty="0"/>
              <a:t>This pattern of galaxy expansion is often called </a:t>
            </a:r>
            <a:r>
              <a:rPr lang="en-US" sz="2400" i="1" dirty="0"/>
              <a:t>Hubble</a:t>
            </a:r>
            <a:r>
              <a:rPr lang="ja-JP" altLang="en-US" sz="2400" i="1" dirty="0"/>
              <a:t>’</a:t>
            </a:r>
            <a:r>
              <a:rPr lang="en-US" sz="2400" i="1" dirty="0"/>
              <a:t>s law</a:t>
            </a:r>
            <a:endParaRPr lang="en-US" sz="2400" dirty="0"/>
          </a:p>
        </p:txBody>
      </p:sp>
      <p:pic>
        <p:nvPicPr>
          <p:cNvPr id="5124" name="Picture 4" descr="hubble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56" y="521090"/>
            <a:ext cx="6477000" cy="60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this mean?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Let’s </a:t>
            </a:r>
            <a:r>
              <a:rPr lang="en-US" sz="2800" dirty="0"/>
              <a:t>set up a simulation, with 5 galaxies (ABCDE) spaced at 3 feet apart: VOLUNTEERS?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Imagine we live in Galaxy A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Let’s </a:t>
            </a:r>
            <a:r>
              <a:rPr lang="en-US" sz="2800" dirty="0"/>
              <a:t>look at Galaxy B and say it is moving away from us at 1 foot/second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Galaxy C is twice as far as galaxy A: how fast is it moving?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Galaxy D is three times as far: how fast?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Galaxy E is four times as far: how fast?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Let’s </a:t>
            </a:r>
            <a:r>
              <a:rPr lang="en-US" sz="2800" dirty="0"/>
              <a:t>do it</a:t>
            </a:r>
            <a:r>
              <a:rPr lang="en-US" sz="2800" dirty="0" smtClean="0"/>
              <a:t>! For 3 seconds.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198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far in 5 seconds?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</a:t>
            </a:r>
            <a:r>
              <a:rPr lang="en-US" dirty="0"/>
              <a:t>do things a bit more carefully</a:t>
            </a:r>
          </a:p>
          <a:p>
            <a:r>
              <a:rPr lang="en-US" dirty="0"/>
              <a:t>Galaxy B: 1 foot/sec, in 5 seconds: ?</a:t>
            </a:r>
          </a:p>
          <a:p>
            <a:r>
              <a:rPr lang="en-US" dirty="0"/>
              <a:t>Galaxy C: 2 feet/sec, in 5 seconds: ?</a:t>
            </a:r>
          </a:p>
          <a:p>
            <a:r>
              <a:rPr lang="en-US" dirty="0"/>
              <a:t>Galaxy D: 3 feet/sec, in 5 seconds: ?</a:t>
            </a:r>
          </a:p>
          <a:p>
            <a:r>
              <a:rPr lang="en-US" dirty="0"/>
              <a:t>Galaxy E: 4 feet/sec, in 5 seconds: ?</a:t>
            </a:r>
          </a:p>
        </p:txBody>
      </p:sp>
    </p:spTree>
    <p:extLst>
      <p:ext uri="{BB962C8B-B14F-4D97-AF65-F5344CB8AC3E}">
        <p14:creationId xmlns:p14="http://schemas.microsoft.com/office/powerpoint/2010/main" val="32302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this look like?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the view from our galaxy (A)</a:t>
            </a:r>
          </a:p>
          <a:p>
            <a:endParaRPr lang="en-US"/>
          </a:p>
        </p:txBody>
      </p:sp>
      <p:graphicFrame>
        <p:nvGraphicFramePr>
          <p:cNvPr id="19543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06888"/>
              </p:ext>
            </p:extLst>
          </p:nvPr>
        </p:nvGraphicFramePr>
        <p:xfrm>
          <a:off x="160581" y="2675891"/>
          <a:ext cx="4374420" cy="3450272"/>
        </p:xfrm>
        <a:graphic>
          <a:graphicData uri="http://schemas.openxmlformats.org/drawingml/2006/table">
            <a:tbl>
              <a:tblPr/>
              <a:tblGrid>
                <a:gridCol w="1460615"/>
                <a:gridCol w="1517435"/>
                <a:gridCol w="139637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Galaxy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Speed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/sec)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 to 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(0/3)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 to 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(3/3)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 to 12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(6/3)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 to 18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 (9/3)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 to 24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4(12/3)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exp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02" y="2318585"/>
            <a:ext cx="4151798" cy="415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8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144"/>
            <a:ext cx="8229600" cy="1143000"/>
          </a:xfrm>
        </p:spPr>
        <p:txBody>
          <a:bodyPr/>
          <a:lstStyle/>
          <a:p>
            <a:r>
              <a:rPr lang="en-US" dirty="0"/>
              <a:t>What about from other galaxies?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8927"/>
            <a:ext cx="8229600" cy="4525963"/>
          </a:xfrm>
        </p:spPr>
        <p:txBody>
          <a:bodyPr/>
          <a:lstStyle/>
          <a:p>
            <a:r>
              <a:rPr lang="en-US" sz="2400" dirty="0"/>
              <a:t>Make the same table from the point of view of another galaxy: choose B, C, D, or 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281258"/>
              </p:ext>
            </p:extLst>
          </p:nvPr>
        </p:nvGraphicFramePr>
        <p:xfrm>
          <a:off x="137164" y="2579634"/>
          <a:ext cx="4400004" cy="335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68"/>
                <a:gridCol w="1466668"/>
                <a:gridCol w="1466668"/>
              </a:tblGrid>
              <a:tr h="714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Galaxy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Speed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/sec)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485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 to 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 (0/3)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485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 to 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(3/3)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485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 to 12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(6/3)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485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 to 18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 (9/3)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485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 to 24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4(12/3)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10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33380"/>
              </p:ext>
            </p:extLst>
          </p:nvPr>
        </p:nvGraphicFramePr>
        <p:xfrm>
          <a:off x="4769580" y="2613267"/>
          <a:ext cx="4374420" cy="3512896"/>
        </p:xfrm>
        <a:graphic>
          <a:graphicData uri="http://schemas.openxmlformats.org/drawingml/2006/table">
            <a:tbl>
              <a:tblPr/>
              <a:tblGrid>
                <a:gridCol w="1460615"/>
                <a:gridCol w="1287921"/>
                <a:gridCol w="1625884"/>
              </a:tblGrid>
              <a:tr h="824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Galaxy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Speed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/sec)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 to 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(3/3)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 to 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 (0/3)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52199" y="2078219"/>
            <a:ext cx="403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Example: from galaxy 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15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257"/>
            <a:ext cx="8229600" cy="1143000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b="1" dirty="0" smtClean="0"/>
              <a:t>any</a:t>
            </a:r>
            <a:r>
              <a:rPr lang="en-US" dirty="0" smtClean="0"/>
              <a:t> galaxy: Hubble’s Law!</a:t>
            </a:r>
            <a:endParaRPr lang="en-US" dirty="0"/>
          </a:p>
        </p:txBody>
      </p:sp>
      <p:pic>
        <p:nvPicPr>
          <p:cNvPr id="6" name="Picture 5" descr="exp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49" y="1061857"/>
            <a:ext cx="5644481" cy="56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5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5191</TotalTime>
  <Words>1822</Words>
  <Application>Microsoft Macintosh PowerPoint</Application>
  <PresentationFormat>On-screen Show (4:3)</PresentationFormat>
  <Paragraphs>225</Paragraphs>
  <Slides>24</Slides>
  <Notes>23</Notes>
  <HiddenSlides>5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Blank Presentation</vt:lpstr>
      <vt:lpstr>The Universe</vt:lpstr>
      <vt:lpstr>Recap</vt:lpstr>
      <vt:lpstr>What about motions of galaxies?</vt:lpstr>
      <vt:lpstr>Expansion of the Universe</vt:lpstr>
      <vt:lpstr>What does this mean?</vt:lpstr>
      <vt:lpstr>How far in 5 seconds?</vt:lpstr>
      <vt:lpstr>What does this look like?</vt:lpstr>
      <vt:lpstr>What about from other galaxies?</vt:lpstr>
      <vt:lpstr>From any galaxy: Hubble’s Law!</vt:lpstr>
      <vt:lpstr>What does this mean?</vt:lpstr>
      <vt:lpstr>Recap</vt:lpstr>
      <vt:lpstr>Recap</vt:lpstr>
      <vt:lpstr>Recap</vt:lpstr>
      <vt:lpstr>Recap</vt:lpstr>
      <vt:lpstr>Recap</vt:lpstr>
      <vt:lpstr>What’s expanding and what isn’t?</vt:lpstr>
      <vt:lpstr>Model: Expanding Universe</vt:lpstr>
      <vt:lpstr>Big Bang Model</vt:lpstr>
      <vt:lpstr>Big Bang test</vt:lpstr>
      <vt:lpstr>Theoretical support for Big Bang</vt:lpstr>
      <vt:lpstr>Past and future</vt:lpstr>
      <vt:lpstr>Recap: Overview of the Universe</vt:lpstr>
      <vt:lpstr>Perspective</vt:lpstr>
      <vt:lpstr>To Do</vt:lpstr>
    </vt:vector>
  </TitlesOfParts>
  <Company>New Mexico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Holtzman</dc:creator>
  <cp:lastModifiedBy>Jon Holtzman</cp:lastModifiedBy>
  <cp:revision>22</cp:revision>
  <dcterms:created xsi:type="dcterms:W3CDTF">2012-01-18T03:32:27Z</dcterms:created>
  <dcterms:modified xsi:type="dcterms:W3CDTF">2013-10-11T17:20:22Z</dcterms:modified>
</cp:coreProperties>
</file>