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89" r:id="rId3"/>
    <p:sldId id="290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8BD72-28B0-D644-B913-66DEEEAF9DA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E518F-8111-D846-A8D6-36284D2A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1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AFD8A-0B7B-0042-BB72-D5EAD2515C6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074B7-FEB2-F346-9323-3340A892CA91}" type="slidenum">
              <a:rPr lang="en-US"/>
              <a:pPr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A23EF-9F36-C540-BAA7-968E41A94236}" type="slidenum">
              <a:rPr lang="en-US"/>
              <a:pPr/>
              <a:t>12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79CCD-066E-E748-B43F-AE5B28B655E7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68048-12F2-2148-8EE3-A0217012ED04}" type="slidenum">
              <a:rPr lang="en-US"/>
              <a:pPr/>
              <a:t>14</a:t>
            </a:fld>
            <a:endParaRPr lang="en-US"/>
          </a:p>
        </p:txBody>
      </p:sp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25459-3817-8B45-BC5C-94703DA48DC3}" type="slidenum">
              <a:rPr lang="en-US"/>
              <a:pPr/>
              <a:t>15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4667F-0614-5441-81BD-894504390310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3EE1C-4C5F-CF4E-8D8C-94BBD74D4412}" type="slidenum">
              <a:rPr lang="en-US"/>
              <a:pPr/>
              <a:t>17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B2574-B92F-A74F-B525-56F6D9915F59}" type="slidenum">
              <a:rPr lang="en-US"/>
              <a:pPr/>
              <a:t>18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5B28F-C1AE-A944-BC21-C03D5677FC51}" type="slidenum">
              <a:rPr lang="en-US"/>
              <a:pPr/>
              <a:t>19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211BF-9AC1-6C46-AB9C-F2A0D0102216}" type="slidenum">
              <a:rPr lang="en-US"/>
              <a:pPr/>
              <a:t>20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DA1BF-479D-E644-9CEB-E173EAC6654C}" type="slidenum">
              <a:rPr lang="en-US"/>
              <a:pPr/>
              <a:t>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4C0AF-1971-3A43-9CBC-6314BCCE19B8}" type="slidenum">
              <a:rPr lang="en-US"/>
              <a:pPr/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879FC-9F0F-7949-A99F-A8FCCD81A9CA}" type="slidenum">
              <a:rPr lang="en-US"/>
              <a:pPr/>
              <a:t>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CEEDF-5344-A34E-A262-59CB74009BDC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3804B-DB83-6E43-8881-E91A8D14B6DA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AFE64-1431-6941-8509-3DABBDCDEEB2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B6614-D8FB-4E40-A59B-AAEF6B08D2AC}" type="slidenum">
              <a:rPr lang="en-US"/>
              <a:pPr/>
              <a:t>8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0A49B-E54E-BF4F-A5DF-811176587675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6272E-646F-164E-858A-A359E3AFF85C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7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3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067B-0D69-4D4B-B328-F99523DE8C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49079-AC15-3444-A6B7-EE2D09B521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3817B-44B9-4340-A8D0-066A69287C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9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9AC7B-D407-3746-8185-4C90ACAC1C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31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7C48F-33F8-5943-A54A-67B195E2C1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8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2905-4106-3E49-9EFB-895AE16570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57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4AD73-1F7E-F742-92DA-C12C80635F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2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E7B7-980C-1A41-A252-A57E32A7C9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4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6A714-B948-4E49-B789-94FBA6DE1F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13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6D281-35BD-544C-BEC2-E23055E4DD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6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51367-1621-3F46-A94F-0DB0ED2ED8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6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4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1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7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9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CA1AB-8F3C-2542-B831-14BA5E893789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CDBE-6C0A-E64B-BC41-5B5C7AFA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0AAB2D4-7AD0-0E43-B1A3-280C17468A63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FF00"/>
                </a:solidFill>
              </a:rPr>
              <a:t>The Milky Way and Other Galaxies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5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galaxy properties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Masses and sizes</a:t>
            </a:r>
          </a:p>
          <a:p>
            <a:pPr lvl="1"/>
            <a:r>
              <a:rPr lang="en-US" sz="2400"/>
              <a:t>Galaxies come in a wide range of masses and sizes</a:t>
            </a:r>
          </a:p>
          <a:p>
            <a:r>
              <a:rPr lang="en-US" sz="2800"/>
              <a:t>Motions of stars</a:t>
            </a:r>
          </a:p>
          <a:p>
            <a:pPr lvl="1"/>
            <a:r>
              <a:rPr lang="en-US" sz="2400"/>
              <a:t>In spiral galaxies, stars orbit the centers in nearly circular orbits, like the Milky Way disk</a:t>
            </a:r>
          </a:p>
          <a:p>
            <a:pPr lvl="1"/>
            <a:r>
              <a:rPr lang="en-US" sz="2400"/>
              <a:t>In elliptical galaxies, stars orbit the centers in all different directions and different shaped orbits (like the Milky Way halo)</a:t>
            </a:r>
          </a:p>
        </p:txBody>
      </p:sp>
      <p:pic>
        <p:nvPicPr>
          <p:cNvPr id="25604" name="Picture 4" descr="m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2" y="533400"/>
            <a:ext cx="7489825" cy="60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4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of galaxies in space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Galaxies are not spread uniformly through space</a:t>
            </a:r>
          </a:p>
          <a:p>
            <a:pPr>
              <a:lnSpc>
                <a:spcPct val="90000"/>
              </a:lnSpc>
            </a:pPr>
            <a:r>
              <a:rPr lang="en-US" sz="2400"/>
              <a:t>The Milky Way is in a small group of galaxies called the Local Group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Local Group has 2 big galaxies, the Milky Way and Andromeda, and a couple of dozen small galaxies</a:t>
            </a:r>
          </a:p>
          <a:p>
            <a:pPr>
              <a:lnSpc>
                <a:spcPct val="90000"/>
              </a:lnSpc>
            </a:pPr>
            <a:r>
              <a:rPr lang="en-US" sz="2400"/>
              <a:t>Away from the Milky Way, galaxies are sometimes found as isolated objects, sometimes in small groups (like the Milky Way), and sometimes in large clusters of galaxies</a:t>
            </a:r>
          </a:p>
          <a:p>
            <a:pPr>
              <a:lnSpc>
                <a:spcPct val="90000"/>
              </a:lnSpc>
            </a:pPr>
            <a:r>
              <a:rPr lang="en-US" sz="2400"/>
              <a:t>On largest scales, galaxies are located in a </a:t>
            </a:r>
            <a:r>
              <a:rPr lang="ja-JP" altLang="en-US" sz="2400"/>
              <a:t>“</a:t>
            </a:r>
            <a:r>
              <a:rPr lang="en-US" sz="2400"/>
              <a:t>frothy</a:t>
            </a:r>
            <a:r>
              <a:rPr lang="ja-JP" altLang="en-US" sz="2400"/>
              <a:t>”</a:t>
            </a:r>
            <a:r>
              <a:rPr lang="en-US" sz="2400"/>
              <a:t> distribution</a:t>
            </a:r>
            <a:endParaRPr lang="en-US" sz="2800"/>
          </a:p>
        </p:txBody>
      </p:sp>
      <p:pic>
        <p:nvPicPr>
          <p:cNvPr id="27652" name="Picture 4" descr="coma_misti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620000" cy="47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pie-diagram-z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14313"/>
            <a:ext cx="5945187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Local_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75438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motions of galaxies?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Despite large distances, we can get some information about motions of galaxies</a:t>
            </a:r>
          </a:p>
          <a:p>
            <a:pPr>
              <a:lnSpc>
                <a:spcPct val="90000"/>
              </a:lnSpc>
            </a:pPr>
            <a:r>
              <a:rPr lang="en-US" sz="2800"/>
              <a:t>Motion of objects can be split into components: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Sideways, or transverse, motion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Radial motion: part of motion towards or away from us</a:t>
            </a:r>
          </a:p>
          <a:p>
            <a:pPr>
              <a:lnSpc>
                <a:spcPct val="90000"/>
              </a:lnSpc>
            </a:pPr>
            <a:r>
              <a:rPr lang="en-US" sz="2800"/>
              <a:t>Transverse motion very hard to measure for distant objects, impossible for galaxies</a:t>
            </a:r>
          </a:p>
          <a:p>
            <a:pPr>
              <a:lnSpc>
                <a:spcPct val="90000"/>
              </a:lnSpc>
            </a:pPr>
            <a:r>
              <a:rPr lang="en-US" sz="2800"/>
              <a:t>Radial motion can be measured using a phenomenon called the Doppler shift</a:t>
            </a:r>
          </a:p>
        </p:txBody>
      </p:sp>
    </p:spTree>
    <p:extLst>
      <p:ext uri="{BB962C8B-B14F-4D97-AF65-F5344CB8AC3E}">
        <p14:creationId xmlns:p14="http://schemas.microsoft.com/office/powerpoint/2010/main" val="410862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Motions of galaxies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Galaxies move around in space</a:t>
            </a:r>
          </a:p>
          <a:p>
            <a:pPr lvl="1"/>
            <a:r>
              <a:rPr lang="en-US"/>
              <a:t>They sometimes collide!</a:t>
            </a:r>
          </a:p>
          <a:p>
            <a:endParaRPr lang="en-US"/>
          </a:p>
        </p:txBody>
      </p:sp>
      <p:pic>
        <p:nvPicPr>
          <p:cNvPr id="4100" name="Picture 4" descr="stefansquintet_wf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14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9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Expansion of the Universe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Essentially all galaxies appear to be moving away from us</a:t>
            </a:r>
          </a:p>
          <a:p>
            <a:r>
              <a:rPr lang="en-US" sz="2800"/>
              <a:t>The speed of recession is proportional to the distance of the galaxy</a:t>
            </a:r>
          </a:p>
          <a:p>
            <a:pPr lvl="1"/>
            <a:r>
              <a:rPr lang="en-US" sz="2400"/>
              <a:t>A galaxy twice as far away is moving twice as fast; three times as far away is moving three times as fast; ten times as far away, ten times as fast, etc.</a:t>
            </a:r>
          </a:p>
          <a:p>
            <a:pPr lvl="1"/>
            <a:r>
              <a:rPr lang="en-US" sz="2400"/>
              <a:t>This pattern of galaxy expansion is often called </a:t>
            </a:r>
            <a:r>
              <a:rPr lang="en-US" sz="2400" i="1"/>
              <a:t>Hubble</a:t>
            </a:r>
            <a:r>
              <a:rPr lang="ja-JP" altLang="en-US" sz="2400" i="1"/>
              <a:t>’</a:t>
            </a:r>
            <a:r>
              <a:rPr lang="en-US" sz="2400" i="1"/>
              <a:t>s law</a:t>
            </a:r>
            <a:endParaRPr lang="en-US" sz="2400"/>
          </a:p>
        </p:txBody>
      </p:sp>
      <p:pic>
        <p:nvPicPr>
          <p:cNvPr id="5124" name="Picture 4" descr="hubble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477000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8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</a:t>
            </a:r>
            <a:r>
              <a:rPr lang="ja-JP" altLang="en-US" sz="2800"/>
              <a:t>’</a:t>
            </a:r>
            <a:r>
              <a:rPr lang="en-US" sz="2800"/>
              <a:t>s set up a simulation, with 5 galaxies (ABCDE) spaced at 3 feet apart: VOLUNTEERS?</a:t>
            </a:r>
          </a:p>
          <a:p>
            <a:pPr>
              <a:lnSpc>
                <a:spcPct val="90000"/>
              </a:lnSpc>
            </a:pPr>
            <a:r>
              <a:rPr lang="en-US" sz="2800"/>
              <a:t>Imagine we live in Galaxy A </a:t>
            </a:r>
          </a:p>
          <a:p>
            <a:pPr>
              <a:lnSpc>
                <a:spcPct val="90000"/>
              </a:lnSpc>
            </a:pPr>
            <a:r>
              <a:rPr lang="en-US" sz="2800"/>
              <a:t>Let</a:t>
            </a:r>
            <a:r>
              <a:rPr lang="ja-JP" altLang="en-US" sz="2800"/>
              <a:t>’</a:t>
            </a:r>
            <a:r>
              <a:rPr lang="en-US" sz="2800"/>
              <a:t>s look at Galaxy B and say it is moving away from us at 1 foot/second</a:t>
            </a:r>
          </a:p>
          <a:p>
            <a:pPr>
              <a:lnSpc>
                <a:spcPct val="90000"/>
              </a:lnSpc>
            </a:pPr>
            <a:r>
              <a:rPr lang="en-US" sz="2800"/>
              <a:t>Galaxy C is twice as far as galaxy A: how fast is it moving?</a:t>
            </a:r>
          </a:p>
          <a:p>
            <a:pPr>
              <a:lnSpc>
                <a:spcPct val="90000"/>
              </a:lnSpc>
            </a:pPr>
            <a:r>
              <a:rPr lang="en-US" sz="2800"/>
              <a:t>Galaxy D is three times as far: how fast?</a:t>
            </a:r>
          </a:p>
          <a:p>
            <a:pPr>
              <a:lnSpc>
                <a:spcPct val="90000"/>
              </a:lnSpc>
            </a:pPr>
            <a:r>
              <a:rPr lang="en-US" sz="2800"/>
              <a:t>Galaxy E is four times as far: how fast?</a:t>
            </a:r>
          </a:p>
          <a:p>
            <a:pPr>
              <a:lnSpc>
                <a:spcPct val="90000"/>
              </a:lnSpc>
            </a:pPr>
            <a:r>
              <a:rPr lang="en-US" sz="2800"/>
              <a:t>Let</a:t>
            </a:r>
            <a:r>
              <a:rPr lang="ja-JP" altLang="en-US" sz="2800"/>
              <a:t>’</a:t>
            </a:r>
            <a:r>
              <a:rPr lang="en-US" sz="2800"/>
              <a:t>s do it!</a:t>
            </a:r>
          </a:p>
        </p:txBody>
      </p:sp>
    </p:spTree>
    <p:extLst>
      <p:ext uri="{BB962C8B-B14F-4D97-AF65-F5344CB8AC3E}">
        <p14:creationId xmlns:p14="http://schemas.microsoft.com/office/powerpoint/2010/main" val="91813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far in 5 seconds?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</a:t>
            </a:r>
            <a:r>
              <a:rPr lang="ja-JP" altLang="en-US"/>
              <a:t>’</a:t>
            </a:r>
            <a:r>
              <a:rPr lang="en-US"/>
              <a:t>s do things a bit more carefully</a:t>
            </a:r>
          </a:p>
          <a:p>
            <a:r>
              <a:rPr lang="en-US"/>
              <a:t>Galaxy B: 1 foot/sec, in 5 seconds: ?</a:t>
            </a:r>
          </a:p>
          <a:p>
            <a:r>
              <a:rPr lang="en-US"/>
              <a:t>Galaxy C: 2 feet/sec, in 5 seconds: ?</a:t>
            </a:r>
          </a:p>
          <a:p>
            <a:r>
              <a:rPr lang="en-US"/>
              <a:t>Galaxy D: 3 feet/sec, in 5 seconds: ?</a:t>
            </a:r>
          </a:p>
          <a:p>
            <a:r>
              <a:rPr lang="en-US"/>
              <a:t>Galaxy E: 4 feet/sec, in 5 seconds: ?</a:t>
            </a:r>
          </a:p>
        </p:txBody>
      </p:sp>
    </p:spTree>
    <p:extLst>
      <p:ext uri="{BB962C8B-B14F-4D97-AF65-F5344CB8AC3E}">
        <p14:creationId xmlns:p14="http://schemas.microsoft.com/office/powerpoint/2010/main" val="55697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look like?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view from our galaxy (A)</a:t>
            </a:r>
          </a:p>
          <a:p>
            <a:endParaRPr lang="en-US"/>
          </a:p>
        </p:txBody>
      </p:sp>
      <p:graphicFrame>
        <p:nvGraphicFramePr>
          <p:cNvPr id="19543" name="Group 87"/>
          <p:cNvGraphicFramePr>
            <a:graphicFrameLocks noGrp="1"/>
          </p:cNvGraphicFramePr>
          <p:nvPr/>
        </p:nvGraphicFramePr>
        <p:xfrm>
          <a:off x="1524000" y="2743200"/>
          <a:ext cx="5791200" cy="3694112"/>
        </p:xfrm>
        <a:graphic>
          <a:graphicData uri="http://schemas.openxmlformats.org/drawingml/2006/table">
            <a:tbl>
              <a:tblPr/>
              <a:tblGrid>
                <a:gridCol w="1347788"/>
                <a:gridCol w="1157287"/>
                <a:gridCol w="1143000"/>
                <a:gridCol w="21431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Galaxy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Start distance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End distance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 = distance change / time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62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it</a:t>
            </a:r>
          </a:p>
        </p:txBody>
      </p:sp>
      <p:pic>
        <p:nvPicPr>
          <p:cNvPr id="21508" name="Picture 4" descr="exp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6002338" cy="60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expan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8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from other galaxies?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Make the same table from the point of view of another galaxy: choose B, C, D, or E</a:t>
            </a:r>
            <a:endParaRPr lang="en-US"/>
          </a:p>
        </p:txBody>
      </p:sp>
      <p:graphicFrame>
        <p:nvGraphicFramePr>
          <p:cNvPr id="20525" name="Group 45"/>
          <p:cNvGraphicFramePr>
            <a:graphicFrameLocks noGrp="1"/>
          </p:cNvGraphicFramePr>
          <p:nvPr/>
        </p:nvGraphicFramePr>
        <p:xfrm>
          <a:off x="1447800" y="2895600"/>
          <a:ext cx="5791200" cy="3596639"/>
        </p:xfrm>
        <a:graphic>
          <a:graphicData uri="http://schemas.openxmlformats.org/drawingml/2006/table">
            <a:tbl>
              <a:tblPr/>
              <a:tblGrid>
                <a:gridCol w="1347788"/>
                <a:gridCol w="1157287"/>
                <a:gridCol w="1143000"/>
                <a:gridCol w="2143125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Galaxy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Start distance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End distance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 = distance change / time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22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059"/>
            <a:ext cx="7772400" cy="1143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7040"/>
            <a:ext cx="7772400" cy="4114800"/>
          </a:xfrm>
        </p:spPr>
        <p:txBody>
          <a:bodyPr/>
          <a:lstStyle/>
          <a:p>
            <a:r>
              <a:rPr lang="en-US" sz="2400" dirty="0" smtClean="0"/>
              <a:t>Canvas homework: due on Wednesday</a:t>
            </a:r>
          </a:p>
          <a:p>
            <a:r>
              <a:rPr lang="en-US" sz="2400" dirty="0" smtClean="0"/>
              <a:t>Lab this week: Galaxy Morphology</a:t>
            </a:r>
          </a:p>
          <a:p>
            <a:r>
              <a:rPr lang="en-US" sz="2400" dirty="0" smtClean="0"/>
              <a:t>Campus Observatory</a:t>
            </a:r>
          </a:p>
          <a:p>
            <a:r>
              <a:rPr lang="en-US" sz="2400" dirty="0" smtClean="0"/>
              <a:t>Milky Way galaxy</a:t>
            </a:r>
            <a:endParaRPr lang="en-US" sz="2400" dirty="0" smtClean="0"/>
          </a:p>
          <a:p>
            <a:pPr lvl="1"/>
            <a:r>
              <a:rPr lang="en-US" sz="2400" dirty="0" smtClean="0"/>
              <a:t>Stars: </a:t>
            </a:r>
            <a:r>
              <a:rPr lang="en-US" sz="2400" dirty="0" err="1" smtClean="0"/>
              <a:t>brightnesses</a:t>
            </a:r>
            <a:r>
              <a:rPr lang="en-US" sz="2400" dirty="0" smtClean="0"/>
              <a:t>, masses, sizes, compositions, evolution</a:t>
            </a:r>
          </a:p>
          <a:p>
            <a:pPr lvl="1"/>
            <a:r>
              <a:rPr lang="en-US" sz="2400" dirty="0" smtClean="0"/>
              <a:t>Interstellar matter: gas, dust</a:t>
            </a:r>
          </a:p>
          <a:p>
            <a:pPr lvl="1"/>
            <a:r>
              <a:rPr lang="en-US" sz="2400" dirty="0" smtClean="0"/>
              <a:t>Relation between stars and interstellar matter</a:t>
            </a:r>
            <a:endParaRPr lang="en-US" sz="2400" dirty="0" smtClean="0"/>
          </a:p>
          <a:p>
            <a:pPr lvl="1"/>
            <a:r>
              <a:rPr lang="en-US" sz="2400" dirty="0" smtClean="0"/>
              <a:t>Shape of the Milky Way as inferred from observations within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09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Galaxies all appear to be flying away from us!!</a:t>
            </a:r>
          </a:p>
          <a:p>
            <a:pPr>
              <a:lnSpc>
                <a:spcPct val="90000"/>
              </a:lnSpc>
            </a:pPr>
            <a:r>
              <a:rPr lang="en-US" sz="2400"/>
              <a:t>Are we at the center of the Universe?   </a:t>
            </a:r>
            <a:r>
              <a:rPr lang="en-US" sz="2400">
                <a:solidFill>
                  <a:srgbClr val="FF0000"/>
                </a:solidFill>
              </a:rPr>
              <a:t>…………NO!!!!!!…………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matter what galaxy you live on, all other galaxies appear to be flying away from you!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Everything is moving apart from everything else --- </a:t>
            </a:r>
            <a:r>
              <a:rPr lang="en-US" sz="2400">
                <a:solidFill>
                  <a:srgbClr val="FF0000"/>
                </a:solidFill>
              </a:rPr>
              <a:t>NO CENTER!!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</a:t>
            </a:r>
            <a:r>
              <a:rPr lang="ja-JP" altLang="en-US" sz="2400"/>
              <a:t>’</a:t>
            </a:r>
            <a:r>
              <a:rPr lang="en-US" sz="2400"/>
              <a:t>s the key observation? --&gt; speed is proportional to distance</a:t>
            </a:r>
          </a:p>
          <a:p>
            <a:pPr>
              <a:lnSpc>
                <a:spcPct val="90000"/>
              </a:lnSpc>
            </a:pPr>
            <a:r>
              <a:rPr lang="en-US" sz="2400"/>
              <a:t>Alternative way of thinking about things: all galaxies stay still, but space between them is expanding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2556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for </a:t>
            </a:r>
            <a:r>
              <a:rPr lang="en-US" dirty="0" smtClean="0"/>
              <a:t>Wednesday</a:t>
            </a:r>
            <a:r>
              <a:rPr lang="en-US" dirty="0" smtClean="0"/>
              <a:t>, </a:t>
            </a:r>
            <a:r>
              <a:rPr lang="en-US" dirty="0"/>
              <a:t>reading and questions</a:t>
            </a:r>
          </a:p>
          <a:p>
            <a:r>
              <a:rPr lang="en-US" dirty="0"/>
              <a:t>Review material…</a:t>
            </a:r>
          </a:p>
        </p:txBody>
      </p:sp>
    </p:spTree>
    <p:extLst>
      <p:ext uri="{BB962C8B-B14F-4D97-AF65-F5344CB8AC3E}">
        <p14:creationId xmlns:p14="http://schemas.microsoft.com/office/powerpoint/2010/main" val="286669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gala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5100" cy="58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milkyway_cobe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71600"/>
            <a:ext cx="89344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zodiacal_dobesberger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6667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Both Solar System and Milky Way are </a:t>
            </a:r>
            <a:r>
              <a:rPr lang="en-US" sz="3200">
                <a:solidFill>
                  <a:srgbClr val="FF0000"/>
                </a:solidFill>
              </a:rPr>
              <a:t>FLAT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3587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of the Milky Way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graphicFrame>
        <p:nvGraphicFramePr>
          <p:cNvPr id="10244" name="Group 4"/>
          <p:cNvGraphicFramePr>
            <a:graphicFrameLocks noGrp="1"/>
          </p:cNvGraphicFramePr>
          <p:nvPr/>
        </p:nvGraphicFramePr>
        <p:xfrm>
          <a:off x="5105400" y="1981200"/>
          <a:ext cx="3505200" cy="301752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OBJECT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DISTANCE FROM 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Solar system 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size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(Pluto distance)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Nearby stars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Center of galaxy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57200" y="21336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800"/>
              <a:t>We found that, in a scale model where the Solar System is a disk 25cm in diameter, the nearest stars would be about 2500 m away.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/>
              <a:t>Considering data, about how far would the center of the galaxy be in this scale model?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/>
              <a:t>	A. 75 meters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/>
              <a:t>	B. 750 meters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/>
              <a:t>	C. 7,500 meters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/>
              <a:t>	D. 7,500,000 meters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/>
              <a:t>	E. totally lost</a:t>
            </a:r>
            <a:endParaRPr 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352800" y="4937125"/>
            <a:ext cx="5562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2x10</a:t>
            </a:r>
            <a:r>
              <a:rPr lang="en-US" sz="2000" baseline="30000">
                <a:solidFill>
                  <a:srgbClr val="FF0000"/>
                </a:solidFill>
              </a:rPr>
              <a:t>22</a:t>
            </a:r>
            <a:r>
              <a:rPr lang="en-US" sz="2000">
                <a:solidFill>
                  <a:srgbClr val="FF0000"/>
                </a:solidFill>
              </a:rPr>
              <a:t> cm / 6x10</a:t>
            </a:r>
            <a:r>
              <a:rPr lang="en-US" sz="2000" baseline="30000">
                <a:solidFill>
                  <a:srgbClr val="FF0000"/>
                </a:solidFill>
              </a:rPr>
              <a:t>14</a:t>
            </a:r>
            <a:r>
              <a:rPr lang="en-US" sz="2000">
                <a:solidFill>
                  <a:srgbClr val="FF0000"/>
                </a:solidFill>
              </a:rPr>
              <a:t> cm = 0.3x10</a:t>
            </a:r>
            <a:r>
              <a:rPr lang="en-US" sz="2000" baseline="30000">
                <a:solidFill>
                  <a:srgbClr val="FF0000"/>
                </a:solidFill>
              </a:rPr>
              <a:t>8</a:t>
            </a:r>
            <a:r>
              <a:rPr lang="en-US" sz="2000">
                <a:solidFill>
                  <a:srgbClr val="FF0000"/>
                </a:solidFill>
              </a:rPr>
              <a:t> = 3x10</a:t>
            </a:r>
            <a:r>
              <a:rPr lang="en-US" sz="2000" baseline="30000">
                <a:solidFill>
                  <a:srgbClr val="FF0000"/>
                </a:solidFill>
              </a:rPr>
              <a:t>7</a:t>
            </a:r>
            <a:r>
              <a:rPr lang="en-US" sz="2000">
                <a:solidFill>
                  <a:srgbClr val="FF0000"/>
                </a:solidFill>
              </a:rPr>
              <a:t> =30 million times bigger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So if Solar System is 25cm across in model, nearest stars are 75x10</a:t>
            </a:r>
            <a:r>
              <a:rPr lang="en-US" sz="2000" baseline="30000">
                <a:solidFill>
                  <a:srgbClr val="FF0000"/>
                </a:solidFill>
              </a:rPr>
              <a:t>7 </a:t>
            </a:r>
            <a:r>
              <a:rPr lang="en-US" sz="2000">
                <a:solidFill>
                  <a:srgbClr val="FF0000"/>
                </a:solidFill>
              </a:rPr>
              <a:t>cm = 7500 km away!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If SS is a frisbee, center of galaxy is in Europe!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7552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build="p" autoUpdateAnimBg="0"/>
      <p:bldP spid="1026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Motions in the Milky Way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Objects in the Milky Way move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the disk, stars and interstellar matter revolve around the center of the galaxy in roughly circular orbits, all in the same direction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the halo, stars and globular clusters move around in higgledy-piggledy orbits, all different shapes and directions!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Periods of orbits are very long: hundreds of millions of years!</a:t>
            </a:r>
          </a:p>
          <a:p>
            <a:pPr lvl="2">
              <a:lnSpc>
                <a:spcPct val="90000"/>
              </a:lnSpc>
            </a:pPr>
            <a:r>
              <a:rPr lang="en-US"/>
              <a:t>Because stars are so far away, over the course of our lifetime, it is very hard to see anything move at all!</a:t>
            </a: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538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Leaving the Milky Way: lots of questions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How do we measure masses, sizes, temperatures, and compositions of stars?</a:t>
            </a:r>
          </a:p>
          <a:p>
            <a:pPr>
              <a:lnSpc>
                <a:spcPct val="90000"/>
              </a:lnSpc>
            </a:pPr>
            <a:r>
              <a:rPr lang="en-US" sz="2800"/>
              <a:t>How does the star/gas relationship work? What makes stars form?</a:t>
            </a:r>
          </a:p>
          <a:p>
            <a:pPr>
              <a:lnSpc>
                <a:spcPct val="90000"/>
              </a:lnSpc>
            </a:pPr>
            <a:r>
              <a:rPr lang="en-US" sz="2800"/>
              <a:t>Why is the galaxy flat? Why is there a small fraction of the galaxy that is in a halo?</a:t>
            </a:r>
          </a:p>
          <a:p>
            <a:pPr>
              <a:lnSpc>
                <a:spcPct val="90000"/>
              </a:lnSpc>
            </a:pPr>
            <a:r>
              <a:rPr lang="en-US" sz="2800"/>
              <a:t>How do we measure motions of stars? Why do the stars move as they do?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Shape and motions provide clues about how the Milky Way formed and evolved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2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Galaxies in the Universe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Milky Way is one of billions of galaxies in the Universe</a:t>
            </a:r>
          </a:p>
          <a:p>
            <a:r>
              <a:rPr lang="en-US"/>
              <a:t>All galaxies are not identical to the Milky Way</a:t>
            </a:r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3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458200" cy="47545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Galaxies come in two basic </a:t>
            </a:r>
            <a:r>
              <a:rPr lang="en-US" sz="3100" dirty="0">
                <a:solidFill>
                  <a:srgbClr val="000000"/>
                </a:solidFill>
              </a:rPr>
              <a:t>shapes</a:t>
            </a:r>
          </a:p>
          <a:p>
            <a:pPr lvl="1"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Spiral galaxies</a:t>
            </a:r>
          </a:p>
          <a:p>
            <a:pPr lvl="2"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Milky Way is a spiral galaxy</a:t>
            </a:r>
          </a:p>
          <a:p>
            <a:pPr lvl="2"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Spirals are flat, so what they look like depends on how they are oriented</a:t>
            </a:r>
          </a:p>
          <a:p>
            <a:pPr lvl="2"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Like the Milky Way, other spiral galaxies have stars and lots of interstellar matter. Stars are continuously forming and dying</a:t>
            </a:r>
          </a:p>
          <a:p>
            <a:pPr lvl="1"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Elliptical galaxies</a:t>
            </a:r>
          </a:p>
          <a:p>
            <a:pPr lvl="2"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Elliptical galaxies are not flat, they are big balls of stars</a:t>
            </a:r>
          </a:p>
          <a:p>
            <a:pPr lvl="2"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Sometimes the balls are a little squashed, but </a:t>
            </a:r>
            <a:r>
              <a:rPr lang="en-US" sz="3100" dirty="0" smtClean="0">
                <a:solidFill>
                  <a:srgbClr val="000000"/>
                </a:solidFill>
              </a:rPr>
              <a:t>they’re </a:t>
            </a:r>
            <a:r>
              <a:rPr lang="en-US" sz="3100" dirty="0">
                <a:solidFill>
                  <a:srgbClr val="000000"/>
                </a:solidFill>
              </a:rPr>
              <a:t>never flat like spirals</a:t>
            </a:r>
          </a:p>
          <a:p>
            <a:pPr lvl="2"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Elliptical galaxies </a:t>
            </a:r>
            <a:r>
              <a:rPr lang="en-US" sz="3100" dirty="0" smtClean="0">
                <a:solidFill>
                  <a:srgbClr val="000000"/>
                </a:solidFill>
              </a:rPr>
              <a:t>don’t </a:t>
            </a:r>
            <a:r>
              <a:rPr lang="en-US" sz="3100" dirty="0">
                <a:solidFill>
                  <a:srgbClr val="000000"/>
                </a:solidFill>
              </a:rPr>
              <a:t>seem to have very much interstellar matter, so new stars are not forming, so most of the stars are old.</a:t>
            </a:r>
          </a:p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Some galaxies </a:t>
            </a:r>
            <a:r>
              <a:rPr lang="en-US" sz="3100" dirty="0" smtClean="0">
                <a:solidFill>
                  <a:srgbClr val="000000"/>
                </a:solidFill>
              </a:rPr>
              <a:t>don’t </a:t>
            </a:r>
            <a:r>
              <a:rPr lang="en-US" sz="3100" dirty="0">
                <a:solidFill>
                  <a:srgbClr val="000000"/>
                </a:solidFill>
              </a:rPr>
              <a:t>fit nicely into either of these two categories, and are called irregular galaxies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Galaxy shapes</a:t>
            </a:r>
          </a:p>
        </p:txBody>
      </p:sp>
      <p:pic>
        <p:nvPicPr>
          <p:cNvPr id="22532" name="Picture 4" descr="n1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25" y="1006475"/>
            <a:ext cx="6732588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m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25" y="1006475"/>
            <a:ext cx="6302375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m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1" y="103188"/>
            <a:ext cx="52419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n891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18" y="0"/>
            <a:ext cx="5322888" cy="66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m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65" y="1665287"/>
            <a:ext cx="7212013" cy="4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447800" y="617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Another spiral galaxy: not the Milky Way!</a:t>
            </a:r>
          </a:p>
        </p:txBody>
      </p:sp>
    </p:spTree>
    <p:extLst>
      <p:ext uri="{BB962C8B-B14F-4D97-AF65-F5344CB8AC3E}">
        <p14:creationId xmlns:p14="http://schemas.microsoft.com/office/powerpoint/2010/main" val="30443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7" grpId="0"/>
      <p:bldP spid="2253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1213</Words>
  <Application>Microsoft Macintosh PowerPoint</Application>
  <PresentationFormat>On-screen Show (4:3)</PresentationFormat>
  <Paragraphs>157</Paragraphs>
  <Slides>21</Slides>
  <Notes>20</Notes>
  <HiddenSlides>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Blank Presentation</vt:lpstr>
      <vt:lpstr>The Milky Way and Other Galaxies</vt:lpstr>
      <vt:lpstr>Recap</vt:lpstr>
      <vt:lpstr>PowerPoint Presentation</vt:lpstr>
      <vt:lpstr>PowerPoint Presentation</vt:lpstr>
      <vt:lpstr>Scale of the Milky Way</vt:lpstr>
      <vt:lpstr>Motions in the Milky Way</vt:lpstr>
      <vt:lpstr>Leaving the Milky Way: lots of questions</vt:lpstr>
      <vt:lpstr>Galaxies in the Universe</vt:lpstr>
      <vt:lpstr>Galaxy shapes</vt:lpstr>
      <vt:lpstr>Other galaxy properties</vt:lpstr>
      <vt:lpstr>Distribution of galaxies in space</vt:lpstr>
      <vt:lpstr>What about motions of galaxies?</vt:lpstr>
      <vt:lpstr>Motions of galaxies</vt:lpstr>
      <vt:lpstr>Expansion of the Universe</vt:lpstr>
      <vt:lpstr>What does this mean?</vt:lpstr>
      <vt:lpstr>How far in 5 seconds?</vt:lpstr>
      <vt:lpstr>What does this look like?</vt:lpstr>
      <vt:lpstr>Graph it</vt:lpstr>
      <vt:lpstr>What about from other galaxies?</vt:lpstr>
      <vt:lpstr>What does this mean?</vt:lpstr>
      <vt:lpstr>To Do</vt:lpstr>
    </vt:vector>
  </TitlesOfParts>
  <Company>New Mexico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Holtzman</dc:creator>
  <cp:lastModifiedBy>Jon Holtzman</cp:lastModifiedBy>
  <cp:revision>22</cp:revision>
  <dcterms:created xsi:type="dcterms:W3CDTF">2012-01-18T03:29:42Z</dcterms:created>
  <dcterms:modified xsi:type="dcterms:W3CDTF">2013-10-08T03:27:23Z</dcterms:modified>
</cp:coreProperties>
</file>