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86" r:id="rId3"/>
    <p:sldId id="258" r:id="rId4"/>
    <p:sldId id="265" r:id="rId5"/>
    <p:sldId id="266" r:id="rId6"/>
    <p:sldId id="267" r:id="rId7"/>
    <p:sldId id="268" r:id="rId8"/>
    <p:sldId id="269"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8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2CDBB-B800-824A-B622-0D0EC9733917}" type="datetimeFigureOut">
              <a:rPr lang="en-US" smtClean="0"/>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C02AD-7F3B-674C-B626-84640C20CE5E}" type="slidenum">
              <a:rPr lang="en-US" smtClean="0"/>
              <a:t>‹#›</a:t>
            </a:fld>
            <a:endParaRPr lang="en-US"/>
          </a:p>
        </p:txBody>
      </p:sp>
    </p:spTree>
    <p:extLst>
      <p:ext uri="{BB962C8B-B14F-4D97-AF65-F5344CB8AC3E}">
        <p14:creationId xmlns:p14="http://schemas.microsoft.com/office/powerpoint/2010/main" val="3680370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F498B-0EE3-2E43-8D5E-9E0D63433695}" type="slidenum">
              <a:rPr lang="en-US">
                <a:solidFill>
                  <a:prstClr val="black"/>
                </a:solidFill>
              </a:rPr>
              <a:pPr/>
              <a:t>1</a:t>
            </a:fld>
            <a:endParaRPr lang="en-US">
              <a:solidFill>
                <a:prstClr val="black"/>
              </a:solidFill>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00BD6-9CBC-D940-A2CC-BEF465FE003F}" type="slidenum">
              <a:rPr lang="en-US"/>
              <a:pPr/>
              <a:t>11</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56670-FA6B-BB49-BE2D-7B497F8B0AF6}" type="slidenum">
              <a:rPr lang="en-US"/>
              <a:pPr/>
              <a:t>12</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1947-5ABE-664D-B58E-2C86F69A5901}" type="slidenum">
              <a:rPr lang="en-US"/>
              <a:pPr/>
              <a:t>13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3B0B3-BDF8-C640-BD48-81A2982BA1FE}" type="slidenum">
              <a:rPr lang="en-US"/>
              <a:pPr/>
              <a:t>14</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F8942-5540-D34C-A297-F9969E26E754}" type="slidenum">
              <a:rPr lang="en-US"/>
              <a:pPr/>
              <a:t>15</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DA1BF-479D-E644-9CEB-E173EAC6654C}" type="slidenum">
              <a:rPr lang="en-US"/>
              <a:pPr/>
              <a:t>16</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879FC-9F0F-7949-A99F-A8FCCD81A9CA}" type="slidenum">
              <a:rPr lang="en-US"/>
              <a:pPr/>
              <a:t>17</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CEEDF-5344-A34E-A262-59CB74009BDC}" type="slidenum">
              <a:rPr lang="en-US"/>
              <a:pPr/>
              <a:t>18</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3804B-DB83-6E43-8881-E91A8D14B6DA}" type="slidenum">
              <a:rPr lang="en-US"/>
              <a:pPr/>
              <a:t>19</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AFE64-1431-6941-8509-3DABBDCDEEB2}" type="slidenum">
              <a:rPr lang="en-US"/>
              <a:pPr/>
              <a:t>20</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947C6-40BE-E040-8E1C-F44E557CD759}" type="slidenum">
              <a:rPr lang="en-US"/>
              <a:pPr/>
              <a:t>2</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B6614-D8FB-4E40-A59B-AAEF6B08D2AC}" type="slidenum">
              <a:rPr lang="en-US"/>
              <a:pPr/>
              <a:t>21</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0A49B-E54E-BF4F-A5DF-811176587675}" type="slidenum">
              <a:rPr lang="en-US"/>
              <a:pPr/>
              <a:t>22</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6272E-646F-164E-858A-A359E3AFF85C}" type="slidenum">
              <a:rPr lang="en-US"/>
              <a:pPr/>
              <a:t>23</a:t>
            </a:fld>
            <a:endParaRPr lang="en-US"/>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074B7-FEB2-F346-9323-3340A892CA91}" type="slidenum">
              <a:rPr lang="en-US"/>
              <a:pPr/>
              <a:t>24</a:t>
            </a:fld>
            <a:endParaRPr lang="en-US"/>
          </a:p>
        </p:txBody>
      </p:sp>
      <p:sp>
        <p:nvSpPr>
          <p:cNvPr id="28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B66EE-C07C-1D4C-82E6-31D5D01DC1D7}" type="slidenum">
              <a:rPr lang="en-US"/>
              <a:pPr/>
              <a:t>25</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BE327-74CC-A944-BE30-89CA8DF3DBA2}" type="slidenum">
              <a:rPr lang="en-US"/>
              <a:pPr/>
              <a:t>3</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C2A0E-962F-2544-A0F2-318BDE7AC4A2}" type="slidenum">
              <a:rPr lang="en-US"/>
              <a:pPr/>
              <a:t>4</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8415F-0897-CA4D-96A5-4543B82EB7C4}" type="slidenum">
              <a:rPr lang="en-US"/>
              <a:pPr/>
              <a:t>5</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45639-0A43-8A49-8180-FE31A94D0AC3}" type="slidenum">
              <a:rPr lang="en-US"/>
              <a:pPr/>
              <a:t>6</a:t>
            </a:fld>
            <a:endParaRPr lang="en-US"/>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E6915-F244-FD40-A109-AA5607A4DAB3}" type="slidenum">
              <a:rPr lang="en-US"/>
              <a:pPr/>
              <a:t>7</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205B7-C04F-9D45-A3DB-33AF84620B6D}" type="slidenum">
              <a:rPr lang="en-US"/>
              <a:pPr/>
              <a:t>9</a:t>
            </a:fld>
            <a:endParaRPr lang="en-US"/>
          </a:p>
        </p:txBody>
      </p:sp>
      <p:sp>
        <p:nvSpPr>
          <p:cNvPr id="1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F1ECB-E9CD-884A-ACF7-FCBA86F6DCF7}" type="slidenum">
              <a:rPr lang="en-US"/>
              <a:pPr/>
              <a:t>10</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23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64694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196815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420D1E-6EBB-CE48-8800-A236B972CA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57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F1B967-4D8B-0D4C-AB4F-C59042B73B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352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832794-81E6-F54D-BECD-D546363E6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604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120D4B-7FF6-1340-A830-8ACBA18242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355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A11E2F-2694-B54A-83C5-232EB44C0C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88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0CE95D7-4637-014C-9863-45F3448490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40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D1283D7-65CF-5B4E-A082-365386944E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615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55D1A9-B19C-5847-BB94-0F427D6721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37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67614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8299C1-AAE3-EF4A-81F7-CB3330221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6144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CFB349-3DE0-9643-954F-26B92151ED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4114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6BBDE-F9E2-8F45-8318-68B6612B4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20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40C68-1339-AD4B-8E4D-8562278629D9}" type="datetimeFigureOut">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71941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40C68-1339-AD4B-8E4D-8562278629D9}" type="datetimeFigureOut">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58049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40C68-1339-AD4B-8E4D-8562278629D9}" type="datetimeFigureOut">
              <a:rPr lang="en-US" smtClean="0"/>
              <a:t>10/4/13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3014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40C68-1339-AD4B-8E4D-8562278629D9}" type="datetimeFigureOut">
              <a:rPr lang="en-US" smtClean="0"/>
              <a:t>10/4/13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83440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40C68-1339-AD4B-8E4D-8562278629D9}" type="datetimeFigureOut">
              <a:rPr lang="en-US" smtClean="0"/>
              <a:t>10/4/13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1292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40C68-1339-AD4B-8E4D-8562278629D9}" type="datetimeFigureOut">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0928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40C68-1339-AD4B-8E4D-8562278629D9}" type="datetimeFigureOut">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038834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40C68-1339-AD4B-8E4D-8562278629D9}" type="datetimeFigureOut">
              <a:rPr lang="en-US" smtClean="0"/>
              <a:t>10/4/13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6D2D2-2352-674A-AB12-FFEFF9996183}" type="slidenum">
              <a:rPr lang="en-US" smtClean="0"/>
              <a:t>‹#›</a:t>
            </a:fld>
            <a:endParaRPr lang="en-US"/>
          </a:p>
        </p:txBody>
      </p:sp>
    </p:spTree>
    <p:extLst>
      <p:ext uri="{BB962C8B-B14F-4D97-AF65-F5344CB8AC3E}">
        <p14:creationId xmlns:p14="http://schemas.microsoft.com/office/powerpoint/2010/main" val="15694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DBF35ECD-6E9D-BB45-B764-701EC9776C43}"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9512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743200" y="3415870"/>
            <a:ext cx="6400800" cy="1752600"/>
          </a:xfrm>
        </p:spPr>
        <p:txBody>
          <a:bodyPr/>
          <a:lstStyle/>
          <a:p>
            <a:r>
              <a:rPr lang="en-US" dirty="0" smtClean="0">
                <a:solidFill>
                  <a:srgbClr val="00FF00"/>
                </a:solidFill>
              </a:rPr>
              <a:t>Stars</a:t>
            </a:r>
            <a:endParaRPr lang="en-US" dirty="0">
              <a:solidFill>
                <a:srgbClr val="00FF00"/>
              </a:solidFill>
            </a:endParaRPr>
          </a:p>
          <a:p>
            <a:r>
              <a:rPr lang="en-US" dirty="0">
                <a:solidFill>
                  <a:srgbClr val="00FF00"/>
                </a:solidFill>
              </a:rPr>
              <a:t>Interstellar matter</a:t>
            </a:r>
          </a:p>
          <a:p>
            <a:r>
              <a:rPr lang="en-US" dirty="0">
                <a:solidFill>
                  <a:srgbClr val="00FF00"/>
                </a:solidFill>
              </a:rPr>
              <a:t>Shape of the </a:t>
            </a:r>
            <a:r>
              <a:rPr lang="en-US" dirty="0" smtClean="0">
                <a:solidFill>
                  <a:srgbClr val="00FF00"/>
                </a:solidFill>
              </a:rPr>
              <a:t>Galaxy</a:t>
            </a:r>
            <a:endParaRPr lang="en-US" dirty="0">
              <a:solidFill>
                <a:srgbClr val="00FF00"/>
              </a:solidFill>
            </a:endParaRPr>
          </a:p>
        </p:txBody>
      </p:sp>
    </p:spTree>
    <p:extLst>
      <p:ext uri="{BB962C8B-B14F-4D97-AF65-F5344CB8AC3E}">
        <p14:creationId xmlns:p14="http://schemas.microsoft.com/office/powerpoint/2010/main" val="36976936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3349630"/>
            <a:ext cx="8229600" cy="3055158"/>
          </a:xfrm>
        </p:spPr>
        <p:txBody>
          <a:bodyPr>
            <a:noAutofit/>
          </a:bodyPr>
          <a:lstStyle/>
          <a:p>
            <a:pPr marL="609600" indent="-609600">
              <a:buFontTx/>
              <a:buNone/>
            </a:pPr>
            <a:r>
              <a:rPr lang="en-US" sz="2400" dirty="0" smtClean="0"/>
              <a:t>If </a:t>
            </a:r>
            <a:r>
              <a:rPr lang="en-US" sz="2400" dirty="0"/>
              <a:t>all of the asteroids in the Solar System glowed </a:t>
            </a:r>
            <a:r>
              <a:rPr lang="en-US" sz="2400" dirty="0" smtClean="0"/>
              <a:t>brightly and </a:t>
            </a:r>
            <a:r>
              <a:rPr lang="en-US" sz="2400" dirty="0"/>
              <a:t>we looked at them </a:t>
            </a:r>
            <a:r>
              <a:rPr lang="en-US" sz="2400" dirty="0" smtClean="0"/>
              <a:t>at night, </a:t>
            </a:r>
            <a:r>
              <a:rPr lang="en-US" sz="2400" dirty="0"/>
              <a:t>where would we see them?</a:t>
            </a:r>
          </a:p>
          <a:p>
            <a:pPr marL="609600" indent="-609600">
              <a:buFontTx/>
              <a:buAutoNum type="alphaUcPeriod"/>
            </a:pPr>
            <a:r>
              <a:rPr lang="en-US" sz="2400" dirty="0"/>
              <a:t>All </a:t>
            </a:r>
            <a:r>
              <a:rPr lang="en-US" sz="2400" dirty="0" smtClean="0"/>
              <a:t>across </a:t>
            </a:r>
            <a:r>
              <a:rPr lang="en-US" sz="2400" dirty="0"/>
              <a:t>the sky</a:t>
            </a:r>
          </a:p>
          <a:p>
            <a:pPr marL="609600" indent="-609600">
              <a:buFontTx/>
              <a:buAutoNum type="alphaUcPeriod"/>
            </a:pPr>
            <a:r>
              <a:rPr lang="en-US" sz="2400" dirty="0"/>
              <a:t>In a line around the sky</a:t>
            </a:r>
          </a:p>
          <a:p>
            <a:pPr marL="609600" indent="-609600">
              <a:buFontTx/>
              <a:buAutoNum type="alphaUcPeriod"/>
            </a:pPr>
            <a:r>
              <a:rPr lang="en-US" sz="2400" dirty="0"/>
              <a:t>In </a:t>
            </a:r>
            <a:r>
              <a:rPr lang="en-US" sz="2400" dirty="0" smtClean="0"/>
              <a:t>two clumps </a:t>
            </a:r>
            <a:r>
              <a:rPr lang="en-US" sz="2400" dirty="0"/>
              <a:t>in the </a:t>
            </a:r>
            <a:r>
              <a:rPr lang="en-US" sz="2400" dirty="0" smtClean="0"/>
              <a:t>sky</a:t>
            </a:r>
          </a:p>
          <a:p>
            <a:pPr marL="609600" indent="-609600">
              <a:buFontTx/>
              <a:buAutoNum type="alphaUcPeriod"/>
            </a:pPr>
            <a:r>
              <a:rPr lang="en-US" sz="2400" dirty="0" smtClean="0"/>
              <a:t>In a circle in the night sky</a:t>
            </a:r>
            <a:endParaRPr lang="en-US" sz="2400" dirty="0"/>
          </a:p>
          <a:p>
            <a:pPr marL="609600" indent="-609600">
              <a:buFontTx/>
              <a:buAutoNum type="alphaUcPeriod"/>
            </a:pPr>
            <a:r>
              <a:rPr lang="en-US" sz="2400" dirty="0" smtClean="0"/>
              <a:t>Don’t </a:t>
            </a:r>
            <a:r>
              <a:rPr lang="en-US" sz="2400" dirty="0"/>
              <a:t>know</a:t>
            </a:r>
          </a:p>
        </p:txBody>
      </p:sp>
      <p:sp>
        <p:nvSpPr>
          <p:cNvPr id="37892" name="Text Box 4"/>
          <p:cNvSpPr txBox="1">
            <a:spLocks noChangeArrowheads="1"/>
          </p:cNvSpPr>
          <p:nvPr/>
        </p:nvSpPr>
        <p:spPr bwMode="auto">
          <a:xfrm>
            <a:off x="457200" y="141487"/>
            <a:ext cx="5193948"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3600" dirty="0"/>
              <a:t>Shape of </a:t>
            </a:r>
            <a:r>
              <a:rPr lang="en-US" sz="3600" dirty="0" smtClean="0"/>
              <a:t>the Solar System</a:t>
            </a:r>
            <a:endParaRPr lang="en-US" sz="3600" dirty="0"/>
          </a:p>
        </p:txBody>
      </p:sp>
      <p:pic>
        <p:nvPicPr>
          <p:cNvPr id="2" name="Picture 1"/>
          <p:cNvPicPr>
            <a:picLocks noChangeAspect="1"/>
          </p:cNvPicPr>
          <p:nvPr/>
        </p:nvPicPr>
        <p:blipFill>
          <a:blip r:embed="rId3"/>
          <a:stretch>
            <a:fillRect/>
          </a:stretch>
        </p:blipFill>
        <p:spPr>
          <a:xfrm>
            <a:off x="6589939" y="141487"/>
            <a:ext cx="2263761" cy="2263761"/>
          </a:xfrm>
          <a:prstGeom prst="rect">
            <a:avLst/>
          </a:prstGeom>
        </p:spPr>
      </p:pic>
      <p:sp>
        <p:nvSpPr>
          <p:cNvPr id="3" name="TextBox 2"/>
          <p:cNvSpPr txBox="1"/>
          <p:nvPr/>
        </p:nvSpPr>
        <p:spPr>
          <a:xfrm>
            <a:off x="457200" y="787818"/>
            <a:ext cx="6132739" cy="2585323"/>
          </a:xfrm>
          <a:prstGeom prst="rect">
            <a:avLst/>
          </a:prstGeom>
          <a:noFill/>
        </p:spPr>
        <p:txBody>
          <a:bodyPr wrap="square" rtlCol="0">
            <a:spAutoFit/>
          </a:bodyPr>
          <a:lstStyle/>
          <a:p>
            <a:r>
              <a:rPr lang="en-US" sz="2400" dirty="0"/>
              <a:t>We’ve learned that there are a LOT of asteroids in the main asteroid belt (between Mars and Jupiter), and that these asteroids orbit in nearly circular orbits with near-zero inclination. Since they are small, they are rather </a:t>
            </a:r>
            <a:r>
              <a:rPr lang="en-US" sz="2400" dirty="0" smtClean="0"/>
              <a:t>faint; however</a:t>
            </a:r>
            <a:r>
              <a:rPr lang="en-US" sz="2400" dirty="0"/>
              <a:t>, let’s imagine:</a:t>
            </a:r>
          </a:p>
          <a:p>
            <a:endParaRPr lang="en-US" dirty="0"/>
          </a:p>
        </p:txBody>
      </p:sp>
    </p:spTree>
    <p:extLst>
      <p:ext uri="{BB962C8B-B14F-4D97-AF65-F5344CB8AC3E}">
        <p14:creationId xmlns:p14="http://schemas.microsoft.com/office/powerpoint/2010/main" val="18517307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28600"/>
            <a:ext cx="7772400" cy="1143000"/>
          </a:xfrm>
        </p:spPr>
        <p:txBody>
          <a:bodyPr/>
          <a:lstStyle/>
          <a:p>
            <a:r>
              <a:rPr lang="en-US"/>
              <a:t>Thought experiment</a:t>
            </a:r>
          </a:p>
        </p:txBody>
      </p:sp>
      <p:sp>
        <p:nvSpPr>
          <p:cNvPr id="39939" name="Rectangle 3"/>
          <p:cNvSpPr>
            <a:spLocks noGrp="1" noChangeArrowheads="1"/>
          </p:cNvSpPr>
          <p:nvPr>
            <p:ph type="body" idx="1"/>
          </p:nvPr>
        </p:nvSpPr>
        <p:spPr>
          <a:xfrm>
            <a:off x="381000" y="1600199"/>
            <a:ext cx="5410200" cy="5054003"/>
          </a:xfrm>
        </p:spPr>
        <p:txBody>
          <a:bodyPr>
            <a:normAutofit fontScale="62500" lnSpcReduction="20000"/>
          </a:bodyPr>
          <a:lstStyle/>
          <a:p>
            <a:pPr>
              <a:lnSpc>
                <a:spcPct val="90000"/>
              </a:lnSpc>
              <a:buFontTx/>
              <a:buNone/>
            </a:pPr>
            <a:r>
              <a:rPr lang="en-US" sz="4500" dirty="0"/>
              <a:t>Imagine we lived in a galaxy that was shaped like a sphere, with stars distributed all throughout the sphere. If we lived in the middle of the sphere and looked out at all of the other stars, what would we see?</a:t>
            </a:r>
          </a:p>
          <a:p>
            <a:pPr>
              <a:lnSpc>
                <a:spcPct val="90000"/>
              </a:lnSpc>
              <a:buFontTx/>
              <a:buNone/>
            </a:pPr>
            <a:r>
              <a:rPr lang="en-US" sz="4500" dirty="0"/>
              <a:t>	A. equal number of stars in all directions</a:t>
            </a:r>
          </a:p>
          <a:p>
            <a:pPr>
              <a:lnSpc>
                <a:spcPct val="90000"/>
              </a:lnSpc>
              <a:buFontTx/>
              <a:buNone/>
            </a:pPr>
            <a:r>
              <a:rPr lang="en-US" sz="4500" dirty="0"/>
              <a:t>	B. more stars in one half of the sky and less in the other</a:t>
            </a:r>
          </a:p>
          <a:p>
            <a:pPr>
              <a:lnSpc>
                <a:spcPct val="90000"/>
              </a:lnSpc>
              <a:buFontTx/>
              <a:buNone/>
            </a:pPr>
            <a:r>
              <a:rPr lang="en-US" sz="4500" dirty="0"/>
              <a:t>	C. stars located mostly along a line in the sky</a:t>
            </a:r>
          </a:p>
          <a:p>
            <a:pPr>
              <a:lnSpc>
                <a:spcPct val="90000"/>
              </a:lnSpc>
              <a:buFontTx/>
              <a:buNone/>
            </a:pPr>
            <a:r>
              <a:rPr lang="en-US" sz="4500" dirty="0"/>
              <a:t>	D. stars located mostly in two directions</a:t>
            </a:r>
          </a:p>
          <a:p>
            <a:pPr>
              <a:lnSpc>
                <a:spcPct val="90000"/>
              </a:lnSpc>
              <a:buFontTx/>
              <a:buNone/>
            </a:pPr>
            <a:endParaRPr lang="en-US" sz="2400" dirty="0"/>
          </a:p>
        </p:txBody>
      </p:sp>
      <p:pic>
        <p:nvPicPr>
          <p:cNvPr id="39940" name="Picture 4" descr="ob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228600"/>
            <a:ext cx="3416300" cy="33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1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a:lnSpc>
                <a:spcPct val="90000"/>
              </a:lnSpc>
              <a:buFontTx/>
              <a:buNone/>
            </a:pPr>
            <a:r>
              <a:rPr lang="en-US" sz="2800" dirty="0"/>
              <a:t>Imagine we lived in a galaxy that was shaped like a flattened disk, with stars distributed all throughout the disk. If we lived in the middle of the disk and looked out at all of the other stars, what would we see?</a:t>
            </a:r>
          </a:p>
          <a:p>
            <a:pPr>
              <a:lnSpc>
                <a:spcPct val="90000"/>
              </a:lnSpc>
              <a:buFontTx/>
              <a:buNone/>
            </a:pPr>
            <a:r>
              <a:rPr lang="en-US" sz="2800" dirty="0"/>
              <a:t>	A. equal number of stars in all directions</a:t>
            </a:r>
          </a:p>
          <a:p>
            <a:pPr>
              <a:lnSpc>
                <a:spcPct val="90000"/>
              </a:lnSpc>
              <a:buFontTx/>
              <a:buNone/>
            </a:pPr>
            <a:r>
              <a:rPr lang="en-US" sz="2800" dirty="0"/>
              <a:t>	B. more stars in one half of the sky and less in the other</a:t>
            </a:r>
          </a:p>
          <a:p>
            <a:pPr>
              <a:lnSpc>
                <a:spcPct val="90000"/>
              </a:lnSpc>
              <a:buFontTx/>
              <a:buNone/>
            </a:pPr>
            <a:r>
              <a:rPr lang="en-US" sz="2800" dirty="0"/>
              <a:t>	C. stars located mostly along a line in the sky</a:t>
            </a:r>
          </a:p>
          <a:p>
            <a:pPr>
              <a:lnSpc>
                <a:spcPct val="90000"/>
              </a:lnSpc>
              <a:buFontTx/>
              <a:buNone/>
            </a:pPr>
            <a:r>
              <a:rPr lang="en-US" sz="2800" dirty="0"/>
              <a:t>	D. stars located mostly in two directions</a:t>
            </a:r>
          </a:p>
          <a:p>
            <a:pPr>
              <a:lnSpc>
                <a:spcPct val="90000"/>
              </a:lnSpc>
              <a:buFontTx/>
              <a:buNone/>
            </a:pPr>
            <a:endParaRPr lang="en-US" sz="2400" dirty="0"/>
          </a:p>
        </p:txBody>
      </p:sp>
      <p:pic>
        <p:nvPicPr>
          <p:cNvPr id="40964" name="Picture 4" descr="ob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48641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8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49730" y="834145"/>
            <a:ext cx="7175045" cy="5642855"/>
          </a:xfrm>
        </p:spPr>
        <p:txBody>
          <a:bodyPr/>
          <a:lstStyle/>
          <a:p>
            <a:pPr>
              <a:lnSpc>
                <a:spcPct val="90000"/>
              </a:lnSpc>
              <a:buFontTx/>
              <a:buNone/>
            </a:pPr>
            <a:r>
              <a:rPr lang="en-US" sz="2800" dirty="0"/>
              <a:t>Imagine we lived in a galaxy that was shaped like a cigar, with stars distributed all throughout the cigar. If we lived in the middle of the cigar and looked out at all of the other stars, what would we see?</a:t>
            </a:r>
          </a:p>
          <a:p>
            <a:pPr>
              <a:lnSpc>
                <a:spcPct val="90000"/>
              </a:lnSpc>
              <a:buFontTx/>
              <a:buNone/>
            </a:pPr>
            <a:r>
              <a:rPr lang="en-US" sz="2800" dirty="0"/>
              <a:t>	A. equal number of stars in all directions</a:t>
            </a:r>
          </a:p>
          <a:p>
            <a:pPr>
              <a:lnSpc>
                <a:spcPct val="90000"/>
              </a:lnSpc>
              <a:buFontTx/>
              <a:buNone/>
            </a:pPr>
            <a:r>
              <a:rPr lang="en-US" sz="2800" dirty="0"/>
              <a:t>	B. more stars in one half of the sky and less in the other</a:t>
            </a:r>
          </a:p>
          <a:p>
            <a:pPr>
              <a:lnSpc>
                <a:spcPct val="90000"/>
              </a:lnSpc>
              <a:buFontTx/>
              <a:buNone/>
            </a:pPr>
            <a:r>
              <a:rPr lang="en-US" sz="2800" dirty="0"/>
              <a:t>	C. stars located mostly along a line in the sky</a:t>
            </a:r>
          </a:p>
          <a:p>
            <a:pPr>
              <a:lnSpc>
                <a:spcPct val="90000"/>
              </a:lnSpc>
              <a:buFontTx/>
              <a:buNone/>
            </a:pPr>
            <a:r>
              <a:rPr lang="en-US" sz="2800" dirty="0"/>
              <a:t>	D. stars located mostly in two directions</a:t>
            </a:r>
          </a:p>
          <a:p>
            <a:pPr>
              <a:lnSpc>
                <a:spcPct val="90000"/>
              </a:lnSpc>
              <a:buFontTx/>
              <a:buNone/>
            </a:pPr>
            <a:endParaRPr lang="en-US" sz="2400" dirty="0"/>
          </a:p>
        </p:txBody>
      </p:sp>
      <p:pic>
        <p:nvPicPr>
          <p:cNvPr id="41990" name="Picture 6" descr="pr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0"/>
            <a:ext cx="1419225"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74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3962400"/>
            <a:ext cx="7772400" cy="2438400"/>
          </a:xfrm>
        </p:spPr>
        <p:txBody>
          <a:bodyPr/>
          <a:lstStyle/>
          <a:p>
            <a:pPr>
              <a:lnSpc>
                <a:spcPct val="90000"/>
              </a:lnSpc>
              <a:buFontTx/>
              <a:buNone/>
            </a:pPr>
            <a:r>
              <a:rPr lang="en-US" sz="2400" dirty="0"/>
              <a:t>Given this picture of the night sky, what shape do you think our Galaxy is?</a:t>
            </a:r>
          </a:p>
          <a:p>
            <a:pPr>
              <a:lnSpc>
                <a:spcPct val="90000"/>
              </a:lnSpc>
              <a:buFontTx/>
              <a:buNone/>
            </a:pPr>
            <a:r>
              <a:rPr lang="en-US" sz="2400" dirty="0"/>
              <a:t>	A. sphere</a:t>
            </a:r>
          </a:p>
          <a:p>
            <a:pPr>
              <a:lnSpc>
                <a:spcPct val="90000"/>
              </a:lnSpc>
              <a:buFontTx/>
              <a:buNone/>
            </a:pPr>
            <a:r>
              <a:rPr lang="en-US" sz="2400" dirty="0"/>
              <a:t>	B. flattened disk</a:t>
            </a:r>
          </a:p>
          <a:p>
            <a:pPr>
              <a:lnSpc>
                <a:spcPct val="90000"/>
              </a:lnSpc>
              <a:buFontTx/>
              <a:buNone/>
            </a:pPr>
            <a:r>
              <a:rPr lang="en-US" sz="2400" dirty="0"/>
              <a:t>	C. cigar</a:t>
            </a:r>
          </a:p>
          <a:p>
            <a:pPr>
              <a:lnSpc>
                <a:spcPct val="90000"/>
              </a:lnSpc>
              <a:buFontTx/>
              <a:buNone/>
            </a:pPr>
            <a:r>
              <a:rPr lang="en-US" sz="2400" dirty="0"/>
              <a:t>	D. beats me!</a:t>
            </a:r>
          </a:p>
          <a:p>
            <a:pPr>
              <a:lnSpc>
                <a:spcPct val="90000"/>
              </a:lnSpc>
              <a:buFontTx/>
              <a:buNone/>
            </a:pPr>
            <a:endParaRPr lang="en-US" sz="2000" dirty="0"/>
          </a:p>
        </p:txBody>
      </p:sp>
      <p:pic>
        <p:nvPicPr>
          <p:cNvPr id="43012" name="Picture 4" descr="mwfish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552450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2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Shape of the Milky Way</a:t>
            </a:r>
          </a:p>
        </p:txBody>
      </p:sp>
      <p:sp>
        <p:nvSpPr>
          <p:cNvPr id="44035" name="Rectangle 3"/>
          <p:cNvSpPr>
            <a:spLocks noGrp="1" noChangeArrowheads="1"/>
          </p:cNvSpPr>
          <p:nvPr>
            <p:ph type="body" idx="1"/>
          </p:nvPr>
        </p:nvSpPr>
        <p:spPr/>
        <p:txBody>
          <a:bodyPr/>
          <a:lstStyle/>
          <a:p>
            <a:pPr>
              <a:lnSpc>
                <a:spcPct val="90000"/>
              </a:lnSpc>
            </a:pPr>
            <a:r>
              <a:rPr lang="en-US" sz="2800"/>
              <a:t>Most stars in Milky Way found in a thin disk of stars. Sun is located about 2/3rds of the way out</a:t>
            </a:r>
          </a:p>
          <a:p>
            <a:pPr lvl="1">
              <a:lnSpc>
                <a:spcPct val="90000"/>
              </a:lnSpc>
            </a:pPr>
            <a:r>
              <a:rPr lang="en-US" sz="2400"/>
              <a:t>Almost all of the gas and dust are also found in the disk</a:t>
            </a:r>
          </a:p>
          <a:p>
            <a:pPr lvl="1">
              <a:lnSpc>
                <a:spcPct val="90000"/>
              </a:lnSpc>
            </a:pPr>
            <a:r>
              <a:rPr lang="en-US" sz="2400"/>
              <a:t>Open star clusters are found in the disk</a:t>
            </a:r>
          </a:p>
          <a:p>
            <a:pPr>
              <a:lnSpc>
                <a:spcPct val="90000"/>
              </a:lnSpc>
            </a:pPr>
            <a:r>
              <a:rPr lang="en-US" sz="2800"/>
              <a:t>A small fraction of stars are found in a roughly spherical </a:t>
            </a:r>
            <a:r>
              <a:rPr lang="en-US" sz="2800" b="1"/>
              <a:t>halo </a:t>
            </a:r>
            <a:r>
              <a:rPr lang="en-US" sz="2800"/>
              <a:t>around the disk.</a:t>
            </a:r>
          </a:p>
          <a:p>
            <a:pPr lvl="1">
              <a:lnSpc>
                <a:spcPct val="90000"/>
              </a:lnSpc>
            </a:pPr>
            <a:r>
              <a:rPr lang="en-US" sz="2400"/>
              <a:t>For some reason, globular clusters are found in the halo</a:t>
            </a:r>
          </a:p>
        </p:txBody>
      </p:sp>
    </p:spTree>
    <p:extLst>
      <p:ext uri="{BB962C8B-B14F-4D97-AF65-F5344CB8AC3E}">
        <p14:creationId xmlns:p14="http://schemas.microsoft.com/office/powerpoint/2010/main" val="381140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gala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85100" cy="5865813"/>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milkyway_cobe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371600"/>
            <a:ext cx="893445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8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20" name="Picture 4" descr="zodiacal_dobesberger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6667"/>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457200" y="381000"/>
            <a:ext cx="86868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a:t>Both Solar System and Milky Way are </a:t>
            </a:r>
            <a:r>
              <a:rPr lang="en-US" sz="3200">
                <a:solidFill>
                  <a:srgbClr val="FF0000"/>
                </a:solidFill>
              </a:rPr>
              <a:t>FLAT</a:t>
            </a:r>
            <a:endParaRPr lang="en-US" sz="3200"/>
          </a:p>
        </p:txBody>
      </p:sp>
    </p:spTree>
    <p:extLst>
      <p:ext uri="{BB962C8B-B14F-4D97-AF65-F5344CB8AC3E}">
        <p14:creationId xmlns:p14="http://schemas.microsoft.com/office/powerpoint/2010/main" val="2768116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Scale of the Milky Way</a:t>
            </a:r>
          </a:p>
        </p:txBody>
      </p:sp>
      <p:sp>
        <p:nvSpPr>
          <p:cNvPr id="10243" name="Rectangle 3"/>
          <p:cNvSpPr>
            <a:spLocks noGrp="1" noChangeArrowheads="1"/>
          </p:cNvSpPr>
          <p:nvPr>
            <p:ph type="body" idx="1"/>
          </p:nvPr>
        </p:nvSpPr>
        <p:spPr/>
        <p:txBody>
          <a:bodyPr/>
          <a:lstStyle/>
          <a:p>
            <a:pPr>
              <a:buFontTx/>
              <a:buNone/>
            </a:pPr>
            <a:endParaRPr lang="en-US"/>
          </a:p>
          <a:p>
            <a:endParaRPr lang="en-US"/>
          </a:p>
        </p:txBody>
      </p:sp>
      <p:graphicFrame>
        <p:nvGraphicFramePr>
          <p:cNvPr id="10244" name="Group 4"/>
          <p:cNvGraphicFramePr>
            <a:graphicFrameLocks noGrp="1"/>
          </p:cNvGraphicFramePr>
          <p:nvPr/>
        </p:nvGraphicFramePr>
        <p:xfrm>
          <a:off x="5105400" y="1981200"/>
          <a:ext cx="3505200" cy="3017520"/>
        </p:xfrm>
        <a:graphic>
          <a:graphicData uri="http://schemas.openxmlformats.org/drawingml/2006/table">
            <a:tbl>
              <a:tblPr/>
              <a:tblGrid>
                <a:gridCol w="1752600"/>
                <a:gridCol w="17526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Solar system </a:t>
                      </a:r>
                      <a:r>
                        <a:rPr kumimoji="0" lang="ja-JP" altLang="en-US" sz="20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size</a:t>
                      </a:r>
                      <a:r>
                        <a:rPr kumimoji="0" lang="ja-JP" altLang="en-US" sz="20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(Pluto 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Nearby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Center of galaxy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2x10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22 </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1" name="Rectangle 21"/>
          <p:cNvSpPr>
            <a:spLocks noChangeArrowheads="1"/>
          </p:cNvSpPr>
          <p:nvPr/>
        </p:nvSpPr>
        <p:spPr bwMode="auto">
          <a:xfrm>
            <a:off x="457200" y="2133600"/>
            <a:ext cx="4267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800"/>
              <a:t>We found that, in a scale model where the Solar System is a disk 25cm in diameter, the nearest stars would be about 2500 m away.</a:t>
            </a:r>
          </a:p>
          <a:p>
            <a:pPr marL="342900" indent="-342900" eaLnBrk="1" hangingPunct="1">
              <a:spcBef>
                <a:spcPct val="20000"/>
              </a:spcBef>
            </a:pPr>
            <a:r>
              <a:rPr lang="en-US" sz="1800"/>
              <a:t>Considering data, about how far would the center of the galaxy be in this scale model?</a:t>
            </a:r>
          </a:p>
          <a:p>
            <a:pPr marL="342900" indent="-342900" eaLnBrk="1" hangingPunct="1">
              <a:spcBef>
                <a:spcPct val="20000"/>
              </a:spcBef>
            </a:pPr>
            <a:r>
              <a:rPr lang="en-US" sz="1800"/>
              <a:t>	A. 75 meters</a:t>
            </a:r>
          </a:p>
          <a:p>
            <a:pPr marL="342900" indent="-342900" eaLnBrk="1" hangingPunct="1">
              <a:spcBef>
                <a:spcPct val="20000"/>
              </a:spcBef>
            </a:pPr>
            <a:r>
              <a:rPr lang="en-US" sz="1800"/>
              <a:t>	B. 750 meters</a:t>
            </a:r>
          </a:p>
          <a:p>
            <a:pPr marL="342900" indent="-342900" eaLnBrk="1" hangingPunct="1">
              <a:spcBef>
                <a:spcPct val="20000"/>
              </a:spcBef>
            </a:pPr>
            <a:r>
              <a:rPr lang="en-US" sz="1800"/>
              <a:t>	C. 7,500 meters</a:t>
            </a:r>
          </a:p>
          <a:p>
            <a:pPr marL="342900" indent="-342900" eaLnBrk="1" hangingPunct="1">
              <a:spcBef>
                <a:spcPct val="20000"/>
              </a:spcBef>
            </a:pPr>
            <a:r>
              <a:rPr lang="en-US" sz="1800"/>
              <a:t>	D. 7,500,000 meters</a:t>
            </a:r>
          </a:p>
          <a:p>
            <a:pPr marL="342900" indent="-342900" eaLnBrk="1" hangingPunct="1">
              <a:spcBef>
                <a:spcPct val="20000"/>
              </a:spcBef>
            </a:pPr>
            <a:r>
              <a:rPr lang="en-US" sz="1800"/>
              <a:t>	E. totally lost</a:t>
            </a:r>
            <a:endParaRPr lang="en-US"/>
          </a:p>
        </p:txBody>
      </p:sp>
      <p:sp>
        <p:nvSpPr>
          <p:cNvPr id="10262" name="Text Box 22"/>
          <p:cNvSpPr txBox="1">
            <a:spLocks noChangeArrowheads="1"/>
          </p:cNvSpPr>
          <p:nvPr/>
        </p:nvSpPr>
        <p:spPr bwMode="auto">
          <a:xfrm>
            <a:off x="3352800" y="4937125"/>
            <a:ext cx="5562600"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a:solidFill>
                  <a:srgbClr val="FF0000"/>
                </a:solidFill>
              </a:rPr>
              <a:t>2x10</a:t>
            </a:r>
            <a:r>
              <a:rPr lang="en-US" sz="2000" baseline="30000" dirty="0">
                <a:solidFill>
                  <a:srgbClr val="FF0000"/>
                </a:solidFill>
              </a:rPr>
              <a:t>22</a:t>
            </a:r>
            <a:r>
              <a:rPr lang="en-US" sz="2000" dirty="0">
                <a:solidFill>
                  <a:srgbClr val="FF0000"/>
                </a:solidFill>
              </a:rPr>
              <a:t> cm / 6x10</a:t>
            </a:r>
            <a:r>
              <a:rPr lang="en-US" sz="2000" baseline="30000" dirty="0">
                <a:solidFill>
                  <a:srgbClr val="FF0000"/>
                </a:solidFill>
              </a:rPr>
              <a:t>14</a:t>
            </a:r>
            <a:r>
              <a:rPr lang="en-US" sz="2000" dirty="0">
                <a:solidFill>
                  <a:srgbClr val="FF0000"/>
                </a:solidFill>
              </a:rPr>
              <a:t> cm = 0.3x10</a:t>
            </a:r>
            <a:r>
              <a:rPr lang="en-US" sz="2000" baseline="30000" dirty="0">
                <a:solidFill>
                  <a:srgbClr val="FF0000"/>
                </a:solidFill>
              </a:rPr>
              <a:t>8</a:t>
            </a:r>
            <a:r>
              <a:rPr lang="en-US" sz="2000" dirty="0">
                <a:solidFill>
                  <a:srgbClr val="FF0000"/>
                </a:solidFill>
              </a:rPr>
              <a:t> = 3x10</a:t>
            </a:r>
            <a:r>
              <a:rPr lang="en-US" sz="2000" baseline="30000" dirty="0">
                <a:solidFill>
                  <a:srgbClr val="FF0000"/>
                </a:solidFill>
              </a:rPr>
              <a:t>7</a:t>
            </a:r>
            <a:r>
              <a:rPr lang="en-US" sz="2000" dirty="0">
                <a:solidFill>
                  <a:srgbClr val="FF0000"/>
                </a:solidFill>
              </a:rPr>
              <a:t> =30 million times bigger</a:t>
            </a:r>
          </a:p>
          <a:p>
            <a:pPr>
              <a:spcBef>
                <a:spcPct val="50000"/>
              </a:spcBef>
            </a:pPr>
            <a:r>
              <a:rPr lang="en-US" sz="2000" dirty="0">
                <a:solidFill>
                  <a:srgbClr val="FF0000"/>
                </a:solidFill>
              </a:rPr>
              <a:t>So if Solar System is 25cm across in model, </a:t>
            </a:r>
            <a:r>
              <a:rPr lang="en-US" sz="2000" dirty="0" smtClean="0">
                <a:solidFill>
                  <a:srgbClr val="FF0000"/>
                </a:solidFill>
              </a:rPr>
              <a:t>center of</a:t>
            </a:r>
            <a:r>
              <a:rPr lang="en-US" sz="2000" dirty="0" smtClean="0">
                <a:solidFill>
                  <a:srgbClr val="FF0000"/>
                </a:solidFill>
              </a:rPr>
              <a:t> Galaxy is </a:t>
            </a:r>
            <a:r>
              <a:rPr lang="en-US" sz="2000" dirty="0">
                <a:solidFill>
                  <a:srgbClr val="FF0000"/>
                </a:solidFill>
              </a:rPr>
              <a:t>75x10</a:t>
            </a:r>
            <a:r>
              <a:rPr lang="en-US" sz="2000" baseline="30000" dirty="0">
                <a:solidFill>
                  <a:srgbClr val="FF0000"/>
                </a:solidFill>
              </a:rPr>
              <a:t>7 </a:t>
            </a:r>
            <a:r>
              <a:rPr lang="en-US" sz="2000" dirty="0">
                <a:solidFill>
                  <a:srgbClr val="FF0000"/>
                </a:solidFill>
              </a:rPr>
              <a:t>cm = 7500 km away!</a:t>
            </a:r>
          </a:p>
          <a:p>
            <a:pPr>
              <a:spcBef>
                <a:spcPct val="50000"/>
              </a:spcBef>
            </a:pPr>
            <a:r>
              <a:rPr lang="en-US" sz="2000" dirty="0">
                <a:solidFill>
                  <a:srgbClr val="FF0000"/>
                </a:solidFill>
              </a:rPr>
              <a:t>If SS is a </a:t>
            </a:r>
            <a:r>
              <a:rPr lang="en-US" sz="2000" dirty="0" err="1">
                <a:solidFill>
                  <a:srgbClr val="FF0000"/>
                </a:solidFill>
              </a:rPr>
              <a:t>frisbee</a:t>
            </a:r>
            <a:r>
              <a:rPr lang="en-US" sz="2000" dirty="0">
                <a:solidFill>
                  <a:srgbClr val="FF0000"/>
                </a:solidFill>
              </a:rPr>
              <a:t>, center of galaxy is in Europe!</a:t>
            </a:r>
            <a:endParaRPr lang="en-US" sz="2000" dirty="0"/>
          </a:p>
        </p:txBody>
      </p:sp>
    </p:spTree>
    <p:extLst>
      <p:ext uri="{BB962C8B-B14F-4D97-AF65-F5344CB8AC3E}">
        <p14:creationId xmlns:p14="http://schemas.microsoft.com/office/powerpoint/2010/main" val="3600087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02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6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6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6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6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6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2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1" grpId="0" build="p" autoUpdateAnimBg="0"/>
      <p:bldP spid="1026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Motions in the Milky Way</a:t>
            </a:r>
          </a:p>
        </p:txBody>
      </p:sp>
      <p:sp>
        <p:nvSpPr>
          <p:cNvPr id="12291" name="Rectangle 3"/>
          <p:cNvSpPr>
            <a:spLocks noGrp="1" noChangeArrowheads="1"/>
          </p:cNvSpPr>
          <p:nvPr>
            <p:ph type="body" idx="1"/>
          </p:nvPr>
        </p:nvSpPr>
        <p:spPr>
          <a:xfrm>
            <a:off x="685800" y="1981200"/>
            <a:ext cx="7772400" cy="4876800"/>
          </a:xfrm>
        </p:spPr>
        <p:txBody>
          <a:bodyPr/>
          <a:lstStyle/>
          <a:p>
            <a:pPr>
              <a:lnSpc>
                <a:spcPct val="90000"/>
              </a:lnSpc>
            </a:pPr>
            <a:r>
              <a:rPr lang="en-US" sz="2400"/>
              <a:t>Objects in the Milky Way move</a:t>
            </a:r>
          </a:p>
          <a:p>
            <a:pPr lvl="1">
              <a:lnSpc>
                <a:spcPct val="90000"/>
              </a:lnSpc>
            </a:pPr>
            <a:r>
              <a:rPr lang="en-US" sz="2400"/>
              <a:t>In the disk, stars and interstellar matter revolve around the center of the galaxy in roughly circular orbits, all in the same direction</a:t>
            </a:r>
          </a:p>
          <a:p>
            <a:pPr lvl="1">
              <a:lnSpc>
                <a:spcPct val="90000"/>
              </a:lnSpc>
            </a:pPr>
            <a:r>
              <a:rPr lang="en-US" sz="2400"/>
              <a:t>In the halo, stars and globular clusters move around in higgledy-piggledy orbits, all different shapes and directions!</a:t>
            </a:r>
          </a:p>
          <a:p>
            <a:pPr lvl="1">
              <a:lnSpc>
                <a:spcPct val="90000"/>
              </a:lnSpc>
            </a:pPr>
            <a:r>
              <a:rPr lang="en-US" sz="2400"/>
              <a:t>Periods of orbits are very long: hundreds of millions of years!</a:t>
            </a:r>
          </a:p>
          <a:p>
            <a:pPr lvl="2">
              <a:lnSpc>
                <a:spcPct val="90000"/>
              </a:lnSpc>
            </a:pPr>
            <a:r>
              <a:rPr lang="en-US"/>
              <a:t>Because stars are so far away, over the course of our lifetime, it is very hard to see anything move at all!</a:t>
            </a:r>
            <a:endParaRPr lang="en-US" sz="2000"/>
          </a:p>
          <a:p>
            <a:pPr>
              <a:lnSpc>
                <a:spcPct val="90000"/>
              </a:lnSpc>
            </a:pPr>
            <a:endParaRPr lang="en-US" sz="2000"/>
          </a:p>
        </p:txBody>
      </p:sp>
    </p:spTree>
    <p:extLst>
      <p:ext uri="{BB962C8B-B14F-4D97-AF65-F5344CB8AC3E}">
        <p14:creationId xmlns:p14="http://schemas.microsoft.com/office/powerpoint/2010/main" val="1306199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32705"/>
            <a:ext cx="7772400" cy="1143000"/>
          </a:xfrm>
        </p:spPr>
        <p:txBody>
          <a:bodyPr/>
          <a:lstStyle/>
          <a:p>
            <a:r>
              <a:rPr lang="en-US" dirty="0"/>
              <a:t>Recap</a:t>
            </a:r>
          </a:p>
        </p:txBody>
      </p:sp>
      <p:sp>
        <p:nvSpPr>
          <p:cNvPr id="13315" name="Rectangle 3"/>
          <p:cNvSpPr>
            <a:spLocks noGrp="1" noChangeArrowheads="1"/>
          </p:cNvSpPr>
          <p:nvPr>
            <p:ph type="body" idx="1"/>
          </p:nvPr>
        </p:nvSpPr>
        <p:spPr>
          <a:xfrm>
            <a:off x="685800" y="1016907"/>
            <a:ext cx="7772400" cy="4876800"/>
          </a:xfrm>
        </p:spPr>
        <p:txBody>
          <a:bodyPr>
            <a:noAutofit/>
          </a:bodyPr>
          <a:lstStyle/>
          <a:p>
            <a:pPr>
              <a:lnSpc>
                <a:spcPct val="90000"/>
              </a:lnSpc>
            </a:pPr>
            <a:r>
              <a:rPr lang="en-US" sz="2400" dirty="0" smtClean="0"/>
              <a:t>Canvas assignment for next Wednesday will be posted soon</a:t>
            </a:r>
          </a:p>
          <a:p>
            <a:pPr>
              <a:lnSpc>
                <a:spcPct val="90000"/>
              </a:lnSpc>
            </a:pPr>
            <a:r>
              <a:rPr lang="en-US" sz="2400" dirty="0" smtClean="0"/>
              <a:t>Relative sizes and distances between objects in Solar System</a:t>
            </a:r>
          </a:p>
          <a:p>
            <a:pPr lvl="1">
              <a:lnSpc>
                <a:spcPct val="90000"/>
              </a:lnSpc>
            </a:pPr>
            <a:r>
              <a:rPr lang="en-US" sz="2400" dirty="0" smtClean="0"/>
              <a:t>Scale models</a:t>
            </a:r>
          </a:p>
          <a:p>
            <a:pPr>
              <a:lnSpc>
                <a:spcPct val="90000"/>
              </a:lnSpc>
            </a:pPr>
            <a:r>
              <a:rPr lang="en-US" sz="2400" dirty="0" smtClean="0"/>
              <a:t>The Solar System in the Milky Way galaxy</a:t>
            </a:r>
          </a:p>
          <a:p>
            <a:pPr lvl="1">
              <a:lnSpc>
                <a:spcPct val="90000"/>
              </a:lnSpc>
            </a:pPr>
            <a:r>
              <a:rPr lang="en-US" sz="2400" dirty="0" smtClean="0"/>
              <a:t>Distances to nearby stars relative to size of Solar System</a:t>
            </a:r>
          </a:p>
          <a:p>
            <a:pPr lvl="1">
              <a:lnSpc>
                <a:spcPct val="90000"/>
              </a:lnSpc>
            </a:pPr>
            <a:r>
              <a:rPr lang="en-US" sz="2400" dirty="0" smtClean="0"/>
              <a:t>Looking at stars</a:t>
            </a:r>
          </a:p>
          <a:p>
            <a:pPr lvl="2">
              <a:lnSpc>
                <a:spcPct val="90000"/>
              </a:lnSpc>
            </a:pPr>
            <a:r>
              <a:rPr lang="en-US" dirty="0" smtClean="0"/>
              <a:t>Brightness:  apparent brightness depends on intrinsic brightness AND distance</a:t>
            </a:r>
          </a:p>
          <a:p>
            <a:pPr lvl="2">
              <a:lnSpc>
                <a:spcPct val="90000"/>
              </a:lnSpc>
            </a:pPr>
            <a:r>
              <a:rPr lang="en-US" dirty="0" smtClean="0"/>
              <a:t>Color: depends on temperature at surface of star (and perhaps, on intervening material)</a:t>
            </a:r>
            <a:endParaRPr lang="en-US" dirty="0" smtClean="0"/>
          </a:p>
        </p:txBody>
      </p:sp>
    </p:spTree>
    <p:extLst>
      <p:ext uri="{BB962C8B-B14F-4D97-AF65-F5344CB8AC3E}">
        <p14:creationId xmlns:p14="http://schemas.microsoft.com/office/powerpoint/2010/main" val="19873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t>Leaving the Milky Way: lots of questions</a:t>
            </a:r>
          </a:p>
        </p:txBody>
      </p:sp>
      <p:sp>
        <p:nvSpPr>
          <p:cNvPr id="32771" name="Rectangle 3"/>
          <p:cNvSpPr>
            <a:spLocks noGrp="1" noChangeArrowheads="1"/>
          </p:cNvSpPr>
          <p:nvPr>
            <p:ph type="body" idx="1"/>
          </p:nvPr>
        </p:nvSpPr>
        <p:spPr/>
        <p:txBody>
          <a:bodyPr/>
          <a:lstStyle/>
          <a:p>
            <a:pPr>
              <a:lnSpc>
                <a:spcPct val="90000"/>
              </a:lnSpc>
            </a:pPr>
            <a:r>
              <a:rPr lang="en-US" sz="2800"/>
              <a:t>How do we measure masses, sizes, temperatures, and compositions of stars?</a:t>
            </a:r>
          </a:p>
          <a:p>
            <a:pPr>
              <a:lnSpc>
                <a:spcPct val="90000"/>
              </a:lnSpc>
            </a:pPr>
            <a:r>
              <a:rPr lang="en-US" sz="2800"/>
              <a:t>How does the star/gas relationship work? What makes stars form?</a:t>
            </a:r>
          </a:p>
          <a:p>
            <a:pPr>
              <a:lnSpc>
                <a:spcPct val="90000"/>
              </a:lnSpc>
            </a:pPr>
            <a:r>
              <a:rPr lang="en-US" sz="2800"/>
              <a:t>Why is the galaxy flat? Why is there a small fraction of the galaxy that is in a halo?</a:t>
            </a:r>
          </a:p>
          <a:p>
            <a:pPr>
              <a:lnSpc>
                <a:spcPct val="90000"/>
              </a:lnSpc>
            </a:pPr>
            <a:r>
              <a:rPr lang="en-US" sz="2800"/>
              <a:t>How do we measure motions of stars? Why do the stars move as they do?</a:t>
            </a:r>
          </a:p>
          <a:p>
            <a:pPr>
              <a:lnSpc>
                <a:spcPct val="90000"/>
              </a:lnSpc>
            </a:pPr>
            <a:r>
              <a:rPr lang="en-US" sz="2800">
                <a:solidFill>
                  <a:srgbClr val="FF0000"/>
                </a:solidFill>
              </a:rPr>
              <a:t>Shape and motions provide clues about how the Milky Way formed and evolved</a:t>
            </a:r>
            <a:endParaRPr lang="en-US" sz="2000">
              <a:solidFill>
                <a:srgbClr val="FF0000"/>
              </a:solidFill>
            </a:endParaRPr>
          </a:p>
        </p:txBody>
      </p:sp>
    </p:spTree>
    <p:extLst>
      <p:ext uri="{BB962C8B-B14F-4D97-AF65-F5344CB8AC3E}">
        <p14:creationId xmlns:p14="http://schemas.microsoft.com/office/powerpoint/2010/main" val="2369945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Galaxies in the Universe</a:t>
            </a:r>
          </a:p>
        </p:txBody>
      </p:sp>
      <p:sp>
        <p:nvSpPr>
          <p:cNvPr id="3075" name="Rectangle 3"/>
          <p:cNvSpPr>
            <a:spLocks noGrp="1" noChangeArrowheads="1"/>
          </p:cNvSpPr>
          <p:nvPr>
            <p:ph type="body" idx="1"/>
          </p:nvPr>
        </p:nvSpPr>
        <p:spPr/>
        <p:txBody>
          <a:bodyPr/>
          <a:lstStyle/>
          <a:p>
            <a:r>
              <a:rPr lang="en-US"/>
              <a:t>The Milky Way is one of billions of galaxies in the Universe</a:t>
            </a:r>
          </a:p>
          <a:p>
            <a:r>
              <a:rPr lang="en-US"/>
              <a:t>All galaxies are not identical to the Milky Way</a:t>
            </a:r>
          </a:p>
          <a:p>
            <a:pPr>
              <a:buFontTx/>
              <a:buNone/>
            </a:pPr>
            <a:endParaRPr lang="en-US"/>
          </a:p>
        </p:txBody>
      </p:sp>
    </p:spTree>
    <p:extLst>
      <p:ext uri="{BB962C8B-B14F-4D97-AF65-F5344CB8AC3E}">
        <p14:creationId xmlns:p14="http://schemas.microsoft.com/office/powerpoint/2010/main" val="3112578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1417638"/>
            <a:ext cx="8458200" cy="4754562"/>
          </a:xfrm>
        </p:spPr>
        <p:txBody>
          <a:bodyPr>
            <a:normAutofit fontScale="70000" lnSpcReduction="20000"/>
          </a:bodyPr>
          <a:lstStyle/>
          <a:p>
            <a:pPr>
              <a:lnSpc>
                <a:spcPct val="90000"/>
              </a:lnSpc>
            </a:pPr>
            <a:r>
              <a:rPr lang="en-US" sz="3100" dirty="0"/>
              <a:t>Galaxies come in two basic </a:t>
            </a:r>
            <a:r>
              <a:rPr lang="en-US" sz="3100" dirty="0">
                <a:solidFill>
                  <a:srgbClr val="000000"/>
                </a:solidFill>
              </a:rPr>
              <a:t>shapes</a:t>
            </a:r>
          </a:p>
          <a:p>
            <a:pPr lvl="1">
              <a:lnSpc>
                <a:spcPct val="90000"/>
              </a:lnSpc>
            </a:pPr>
            <a:r>
              <a:rPr lang="en-US" sz="3100" dirty="0">
                <a:solidFill>
                  <a:srgbClr val="000000"/>
                </a:solidFill>
              </a:rPr>
              <a:t>Spiral galaxies</a:t>
            </a:r>
          </a:p>
          <a:p>
            <a:pPr lvl="2">
              <a:lnSpc>
                <a:spcPct val="90000"/>
              </a:lnSpc>
            </a:pPr>
            <a:r>
              <a:rPr lang="en-US" sz="3100" dirty="0">
                <a:solidFill>
                  <a:srgbClr val="000000"/>
                </a:solidFill>
              </a:rPr>
              <a:t>Milky Way is a spiral galaxy</a:t>
            </a:r>
          </a:p>
          <a:p>
            <a:pPr lvl="2">
              <a:lnSpc>
                <a:spcPct val="90000"/>
              </a:lnSpc>
            </a:pPr>
            <a:r>
              <a:rPr lang="en-US" sz="3100" dirty="0">
                <a:solidFill>
                  <a:srgbClr val="000000"/>
                </a:solidFill>
              </a:rPr>
              <a:t>Spirals are flat, so what they look like depends on how they are oriented</a:t>
            </a:r>
          </a:p>
          <a:p>
            <a:pPr lvl="2">
              <a:lnSpc>
                <a:spcPct val="90000"/>
              </a:lnSpc>
            </a:pPr>
            <a:r>
              <a:rPr lang="en-US" sz="3100" dirty="0">
                <a:solidFill>
                  <a:srgbClr val="000000"/>
                </a:solidFill>
              </a:rPr>
              <a:t>Like the Milky Way, other spiral galaxies have stars and lots of interstellar matter. Stars are continuously forming and dying</a:t>
            </a:r>
          </a:p>
          <a:p>
            <a:pPr lvl="1">
              <a:lnSpc>
                <a:spcPct val="90000"/>
              </a:lnSpc>
            </a:pPr>
            <a:r>
              <a:rPr lang="en-US" sz="3100" dirty="0">
                <a:solidFill>
                  <a:srgbClr val="000000"/>
                </a:solidFill>
              </a:rPr>
              <a:t>Elliptical galaxies</a:t>
            </a:r>
          </a:p>
          <a:p>
            <a:pPr lvl="2">
              <a:lnSpc>
                <a:spcPct val="90000"/>
              </a:lnSpc>
            </a:pPr>
            <a:r>
              <a:rPr lang="en-US" sz="3100" dirty="0">
                <a:solidFill>
                  <a:srgbClr val="000000"/>
                </a:solidFill>
              </a:rPr>
              <a:t>Elliptical galaxies are not flat, they are big balls of stars</a:t>
            </a:r>
          </a:p>
          <a:p>
            <a:pPr lvl="2">
              <a:lnSpc>
                <a:spcPct val="90000"/>
              </a:lnSpc>
            </a:pPr>
            <a:r>
              <a:rPr lang="en-US" sz="3100" dirty="0">
                <a:solidFill>
                  <a:srgbClr val="000000"/>
                </a:solidFill>
              </a:rPr>
              <a:t>Sometimes the balls are a little squashed, but </a:t>
            </a:r>
            <a:r>
              <a:rPr lang="en-US" sz="3100" dirty="0" smtClean="0">
                <a:solidFill>
                  <a:srgbClr val="000000"/>
                </a:solidFill>
              </a:rPr>
              <a:t>they’re </a:t>
            </a:r>
            <a:r>
              <a:rPr lang="en-US" sz="3100" dirty="0">
                <a:solidFill>
                  <a:srgbClr val="000000"/>
                </a:solidFill>
              </a:rPr>
              <a:t>never flat like spirals</a:t>
            </a:r>
          </a:p>
          <a:p>
            <a:pPr lvl="2">
              <a:lnSpc>
                <a:spcPct val="90000"/>
              </a:lnSpc>
            </a:pPr>
            <a:r>
              <a:rPr lang="en-US" sz="3100" dirty="0">
                <a:solidFill>
                  <a:srgbClr val="000000"/>
                </a:solidFill>
              </a:rPr>
              <a:t>Elliptical galaxies </a:t>
            </a:r>
            <a:r>
              <a:rPr lang="en-US" sz="3100" dirty="0" smtClean="0">
                <a:solidFill>
                  <a:srgbClr val="000000"/>
                </a:solidFill>
              </a:rPr>
              <a:t>don’t </a:t>
            </a:r>
            <a:r>
              <a:rPr lang="en-US" sz="3100" dirty="0">
                <a:solidFill>
                  <a:srgbClr val="000000"/>
                </a:solidFill>
              </a:rPr>
              <a:t>seem to have very much interstellar matter, so new stars are not forming, so most of the stars are old.</a:t>
            </a:r>
          </a:p>
          <a:p>
            <a:pPr>
              <a:lnSpc>
                <a:spcPct val="90000"/>
              </a:lnSpc>
            </a:pPr>
            <a:r>
              <a:rPr lang="en-US" sz="3100" dirty="0">
                <a:solidFill>
                  <a:srgbClr val="000000"/>
                </a:solidFill>
              </a:rPr>
              <a:t>Some galaxies </a:t>
            </a:r>
            <a:r>
              <a:rPr lang="en-US" sz="3100" dirty="0" smtClean="0">
                <a:solidFill>
                  <a:srgbClr val="000000"/>
                </a:solidFill>
              </a:rPr>
              <a:t>don’t </a:t>
            </a:r>
            <a:r>
              <a:rPr lang="en-US" sz="3100" dirty="0">
                <a:solidFill>
                  <a:srgbClr val="000000"/>
                </a:solidFill>
              </a:rPr>
              <a:t>fit nicely into either of these two categories, and are called irregular galaxies</a:t>
            </a:r>
          </a:p>
          <a:p>
            <a:pPr>
              <a:lnSpc>
                <a:spcPct val="90000"/>
              </a:lnSpc>
              <a:buFontTx/>
              <a:buNone/>
            </a:pPr>
            <a:endParaRPr lang="en-US" sz="2000" dirty="0"/>
          </a:p>
        </p:txBody>
      </p:sp>
      <p:sp>
        <p:nvSpPr>
          <p:cNvPr id="22530" name="Rectangle 2"/>
          <p:cNvSpPr>
            <a:spLocks noGrp="1" noChangeArrowheads="1"/>
          </p:cNvSpPr>
          <p:nvPr>
            <p:ph type="title"/>
          </p:nvPr>
        </p:nvSpPr>
        <p:spPr/>
        <p:txBody>
          <a:bodyPr/>
          <a:lstStyle/>
          <a:p>
            <a:r>
              <a:rPr lang="en-US"/>
              <a:t>Galaxy shapes</a:t>
            </a:r>
          </a:p>
        </p:txBody>
      </p:sp>
      <p:pic>
        <p:nvPicPr>
          <p:cNvPr id="22532" name="Picture 4" descr="n13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25" y="1006475"/>
            <a:ext cx="6732588" cy="53848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m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25" y="1006475"/>
            <a:ext cx="6302375" cy="51657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m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881" y="103188"/>
            <a:ext cx="5241925" cy="655320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n89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918" y="0"/>
            <a:ext cx="5322888" cy="6656388"/>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m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065" y="1665287"/>
            <a:ext cx="7212013" cy="4506913"/>
          </a:xfrm>
          <a:prstGeom prst="rect">
            <a:avLst/>
          </a:prstGeom>
          <a:noFill/>
          <a:extLst>
            <a:ext uri="{909E8E84-426E-40dd-AFC4-6F175D3DCCD1}">
              <a14:hiddenFill xmlns:a14="http://schemas.microsoft.com/office/drawing/2010/main">
                <a:solidFill>
                  <a:srgbClr val="FFFFFF"/>
                </a:solidFill>
              </a14:hiddenFill>
            </a:ext>
          </a:extLst>
        </p:spPr>
      </p:pic>
      <p:sp>
        <p:nvSpPr>
          <p:cNvPr id="22537" name="Text Box 9"/>
          <p:cNvSpPr txBox="1">
            <a:spLocks noChangeArrowheads="1"/>
          </p:cNvSpPr>
          <p:nvPr/>
        </p:nvSpPr>
        <p:spPr bwMode="auto">
          <a:xfrm>
            <a:off x="1447800" y="6172200"/>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Another spiral galaxy: not the Milky Way!</a:t>
            </a:r>
          </a:p>
        </p:txBody>
      </p:sp>
    </p:spTree>
    <p:extLst>
      <p:ext uri="{BB962C8B-B14F-4D97-AF65-F5344CB8AC3E}">
        <p14:creationId xmlns:p14="http://schemas.microsoft.com/office/powerpoint/2010/main" val="331847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253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53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253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2531">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2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2253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499"/>
                                          </p:stCondLst>
                                        </p:cTn>
                                        <p:tgtEl>
                                          <p:spTgt spid="22531">
                                            <p:txEl>
                                              <p:pRg st="7" end="7"/>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253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2253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499"/>
                                          </p:stCondLst>
                                        </p:cTn>
                                        <p:tgtEl>
                                          <p:spTgt spid="22531">
                                            <p:txEl>
                                              <p:pRg st="8" end="8"/>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2531">
                                            <p:txEl>
                                              <p:pRg st="9" end="9"/>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253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7" grpId="0"/>
      <p:bldP spid="22537" grpId="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Other galaxy properties</a:t>
            </a:r>
          </a:p>
        </p:txBody>
      </p:sp>
      <p:sp>
        <p:nvSpPr>
          <p:cNvPr id="25603" name="Rectangle 3"/>
          <p:cNvSpPr>
            <a:spLocks noGrp="1" noChangeArrowheads="1"/>
          </p:cNvSpPr>
          <p:nvPr>
            <p:ph type="body" idx="1"/>
          </p:nvPr>
        </p:nvSpPr>
        <p:spPr/>
        <p:txBody>
          <a:bodyPr/>
          <a:lstStyle/>
          <a:p>
            <a:r>
              <a:rPr lang="en-US" sz="2800"/>
              <a:t>Masses and sizes</a:t>
            </a:r>
          </a:p>
          <a:p>
            <a:pPr lvl="1"/>
            <a:r>
              <a:rPr lang="en-US" sz="2400"/>
              <a:t>Galaxies come in a wide range of masses and sizes</a:t>
            </a:r>
          </a:p>
          <a:p>
            <a:r>
              <a:rPr lang="en-US" sz="2800"/>
              <a:t>Motions of stars</a:t>
            </a:r>
          </a:p>
          <a:p>
            <a:pPr lvl="1"/>
            <a:r>
              <a:rPr lang="en-US" sz="2400"/>
              <a:t>In spiral galaxies, stars orbit the centers in nearly circular orbits, like the Milky Way disk</a:t>
            </a:r>
          </a:p>
          <a:p>
            <a:pPr lvl="1"/>
            <a:r>
              <a:rPr lang="en-US" sz="2400"/>
              <a:t>In elliptical galaxies, stars orbit the centers in all different directions and different shaped orbits (like the Milky Way halo)</a:t>
            </a:r>
          </a:p>
        </p:txBody>
      </p:sp>
      <p:pic>
        <p:nvPicPr>
          <p:cNvPr id="25604" name="Picture 4" descr="m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2" y="533400"/>
            <a:ext cx="7489825" cy="60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Distribution of galaxies in space</a:t>
            </a:r>
          </a:p>
        </p:txBody>
      </p:sp>
      <p:sp>
        <p:nvSpPr>
          <p:cNvPr id="27651" name="Rectangle 3"/>
          <p:cNvSpPr>
            <a:spLocks noGrp="1" noChangeArrowheads="1"/>
          </p:cNvSpPr>
          <p:nvPr>
            <p:ph type="body" idx="1"/>
          </p:nvPr>
        </p:nvSpPr>
        <p:spPr/>
        <p:txBody>
          <a:bodyPr/>
          <a:lstStyle/>
          <a:p>
            <a:pPr>
              <a:lnSpc>
                <a:spcPct val="90000"/>
              </a:lnSpc>
            </a:pPr>
            <a:r>
              <a:rPr lang="en-US" sz="2400"/>
              <a:t>Galaxies are not spread uniformly through space</a:t>
            </a:r>
          </a:p>
          <a:p>
            <a:pPr>
              <a:lnSpc>
                <a:spcPct val="90000"/>
              </a:lnSpc>
            </a:pPr>
            <a:r>
              <a:rPr lang="en-US" sz="2400"/>
              <a:t>The Milky Way is in a small group of galaxies called the Local Group</a:t>
            </a:r>
          </a:p>
          <a:p>
            <a:pPr lvl="1">
              <a:lnSpc>
                <a:spcPct val="90000"/>
              </a:lnSpc>
            </a:pPr>
            <a:r>
              <a:rPr lang="en-US" sz="2400"/>
              <a:t>The Local Group has 2 big galaxies, the Milky Way and Andromeda, and a couple of dozen small galaxies</a:t>
            </a:r>
          </a:p>
          <a:p>
            <a:pPr>
              <a:lnSpc>
                <a:spcPct val="90000"/>
              </a:lnSpc>
            </a:pPr>
            <a:r>
              <a:rPr lang="en-US" sz="2400"/>
              <a:t>Away from the Milky Way, galaxies are sometimes found as isolated objects, sometimes in small groups (like the Milky Way), and sometimes in large clusters of galaxies</a:t>
            </a:r>
          </a:p>
          <a:p>
            <a:pPr>
              <a:lnSpc>
                <a:spcPct val="90000"/>
              </a:lnSpc>
            </a:pPr>
            <a:r>
              <a:rPr lang="en-US" sz="2400"/>
              <a:t>On largest scales, galaxies are located in a </a:t>
            </a:r>
            <a:r>
              <a:rPr lang="ja-JP" altLang="en-US" sz="2400"/>
              <a:t>“</a:t>
            </a:r>
            <a:r>
              <a:rPr lang="en-US" sz="2400"/>
              <a:t>frothy</a:t>
            </a:r>
            <a:r>
              <a:rPr lang="ja-JP" altLang="en-US" sz="2400"/>
              <a:t>”</a:t>
            </a:r>
            <a:r>
              <a:rPr lang="en-US" sz="2400"/>
              <a:t> distribution</a:t>
            </a:r>
            <a:endParaRPr lang="en-US" sz="2800"/>
          </a:p>
        </p:txBody>
      </p:sp>
      <p:pic>
        <p:nvPicPr>
          <p:cNvPr id="27652" name="Picture 4" descr="coma_misti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7620000" cy="4776788"/>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pie-diagram-z=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14313"/>
            <a:ext cx="5945187" cy="642937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Local_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90600"/>
            <a:ext cx="7543800" cy="56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80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765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65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2765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To do</a:t>
            </a:r>
          </a:p>
        </p:txBody>
      </p:sp>
      <p:sp>
        <p:nvSpPr>
          <p:cNvPr id="14339" name="Rectangle 3"/>
          <p:cNvSpPr>
            <a:spLocks noGrp="1" noChangeArrowheads="1"/>
          </p:cNvSpPr>
          <p:nvPr>
            <p:ph type="body" idx="1"/>
          </p:nvPr>
        </p:nvSpPr>
        <p:spPr/>
        <p:txBody>
          <a:bodyPr/>
          <a:lstStyle/>
          <a:p>
            <a:pPr marL="0" indent="0">
              <a:buNone/>
            </a:pPr>
            <a:r>
              <a:rPr lang="en-US" dirty="0" smtClean="0"/>
              <a:t>Look </a:t>
            </a:r>
            <a:r>
              <a:rPr lang="en-US" dirty="0"/>
              <a:t>at the sky</a:t>
            </a:r>
            <a:r>
              <a:rPr lang="en-US" dirty="0" smtClean="0"/>
              <a:t>! </a:t>
            </a:r>
            <a:endParaRPr lang="en-US" dirty="0" smtClean="0"/>
          </a:p>
          <a:p>
            <a:pPr marL="0" indent="0">
              <a:buNone/>
            </a:pPr>
            <a:r>
              <a:rPr lang="en-US" dirty="0"/>
              <a:t>	</a:t>
            </a:r>
            <a:r>
              <a:rPr lang="en-US" dirty="0" smtClean="0"/>
              <a:t>Can </a:t>
            </a:r>
            <a:r>
              <a:rPr lang="en-US" dirty="0" smtClean="0"/>
              <a:t>you find the Milky Way</a:t>
            </a:r>
            <a:r>
              <a:rPr lang="en-US" dirty="0" smtClean="0"/>
              <a:t>?</a:t>
            </a:r>
          </a:p>
          <a:p>
            <a:pPr marL="0" indent="0">
              <a:buNone/>
            </a:pPr>
            <a:r>
              <a:rPr lang="en-US" dirty="0" smtClean="0"/>
              <a:t>	Star clusters: find the Pleiades</a:t>
            </a:r>
          </a:p>
          <a:p>
            <a:pPr marL="0" indent="0">
              <a:buNone/>
            </a:pPr>
            <a:r>
              <a:rPr lang="en-US" dirty="0"/>
              <a:t> </a:t>
            </a:r>
            <a:r>
              <a:rPr lang="en-US" dirty="0" smtClean="0"/>
              <a:t>    Intrinsically bright stars </a:t>
            </a:r>
            <a:r>
              <a:rPr lang="en-US" dirty="0" err="1" smtClean="0"/>
              <a:t>vs</a:t>
            </a:r>
            <a:r>
              <a:rPr lang="en-US" dirty="0" smtClean="0"/>
              <a:t> nearby stars: </a:t>
            </a:r>
            <a:r>
              <a:rPr lang="en-US" dirty="0" err="1" smtClean="0"/>
              <a:t>Deneb</a:t>
            </a:r>
            <a:r>
              <a:rPr lang="en-US" dirty="0" smtClean="0"/>
              <a:t>, Vega,</a:t>
            </a:r>
            <a:r>
              <a:rPr lang="en-US" dirty="0"/>
              <a:t> </a:t>
            </a:r>
            <a:r>
              <a:rPr lang="en-US" dirty="0" smtClean="0"/>
              <a:t>and Altair</a:t>
            </a:r>
            <a:endParaRPr lang="en-US" dirty="0" smtClean="0"/>
          </a:p>
          <a:p>
            <a:pPr marL="0" indent="0">
              <a:buNone/>
            </a:pPr>
            <a:endParaRPr lang="en-US" dirty="0"/>
          </a:p>
          <a:p>
            <a:pPr marL="0" indent="0">
              <a:buNone/>
            </a:pPr>
            <a:r>
              <a:rPr lang="en-US" dirty="0" smtClean="0"/>
              <a:t>Find and read information about the Milky Way</a:t>
            </a:r>
            <a:endParaRPr lang="en-US" dirty="0"/>
          </a:p>
          <a:p>
            <a:endParaRPr lang="en-US" dirty="0"/>
          </a:p>
        </p:txBody>
      </p:sp>
    </p:spTree>
    <p:extLst>
      <p:ext uri="{BB962C8B-B14F-4D97-AF65-F5344CB8AC3E}">
        <p14:creationId xmlns:p14="http://schemas.microsoft.com/office/powerpoint/2010/main" val="2746171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Stars</a:t>
            </a:r>
          </a:p>
        </p:txBody>
      </p:sp>
      <p:sp>
        <p:nvSpPr>
          <p:cNvPr id="14339" name="Rectangle 3"/>
          <p:cNvSpPr>
            <a:spLocks noGrp="1" noChangeArrowheads="1"/>
          </p:cNvSpPr>
          <p:nvPr>
            <p:ph type="body" idx="1"/>
          </p:nvPr>
        </p:nvSpPr>
        <p:spPr/>
        <p:txBody>
          <a:bodyPr>
            <a:noAutofit/>
          </a:bodyPr>
          <a:lstStyle/>
          <a:p>
            <a:pPr>
              <a:lnSpc>
                <a:spcPct val="90000"/>
              </a:lnSpc>
            </a:pPr>
            <a:r>
              <a:rPr lang="en-US" sz="2400" dirty="0"/>
              <a:t>Stars come in a range of </a:t>
            </a:r>
            <a:r>
              <a:rPr lang="en-US" sz="2400" b="1" dirty="0"/>
              <a:t>masses</a:t>
            </a:r>
          </a:p>
          <a:p>
            <a:pPr lvl="1">
              <a:lnSpc>
                <a:spcPct val="90000"/>
              </a:lnSpc>
            </a:pPr>
            <a:r>
              <a:rPr lang="en-US" sz="2400" dirty="0"/>
              <a:t>Sun is intermediate: most massive stars about 100x mass of Sun, least massive stars about 1/10th mass of Sun</a:t>
            </a:r>
          </a:p>
          <a:p>
            <a:pPr>
              <a:lnSpc>
                <a:spcPct val="90000"/>
              </a:lnSpc>
            </a:pPr>
            <a:r>
              <a:rPr lang="en-US" sz="2400" dirty="0"/>
              <a:t>Stars come in range of </a:t>
            </a:r>
            <a:r>
              <a:rPr lang="en-US" sz="2400" b="1" dirty="0"/>
              <a:t>sizes</a:t>
            </a:r>
          </a:p>
          <a:p>
            <a:pPr lvl="1">
              <a:lnSpc>
                <a:spcPct val="90000"/>
              </a:lnSpc>
            </a:pPr>
            <a:r>
              <a:rPr lang="en-US" sz="2400" dirty="0"/>
              <a:t>Again, Sun is intermediate. Some larger stars are called giant stars, smaller ones are called dwarfs</a:t>
            </a:r>
          </a:p>
          <a:p>
            <a:pPr lvl="1">
              <a:lnSpc>
                <a:spcPct val="90000"/>
              </a:lnSpc>
            </a:pPr>
            <a:r>
              <a:rPr lang="en-US" sz="2400" dirty="0"/>
              <a:t>However, measuring size is tricky! Even with biggest telescopes you </a:t>
            </a:r>
            <a:r>
              <a:rPr lang="en-US" sz="2400" dirty="0" smtClean="0"/>
              <a:t>don’t </a:t>
            </a:r>
            <a:r>
              <a:rPr lang="en-US" sz="2400" dirty="0"/>
              <a:t>see stars as </a:t>
            </a:r>
            <a:r>
              <a:rPr lang="ja-JP" altLang="en-US" sz="2400" dirty="0"/>
              <a:t>“</a:t>
            </a:r>
            <a:r>
              <a:rPr lang="en-US" sz="2400" dirty="0"/>
              <a:t>circles</a:t>
            </a:r>
            <a:r>
              <a:rPr lang="ja-JP" altLang="en-US" sz="2400" dirty="0"/>
              <a:t>”</a:t>
            </a:r>
            <a:r>
              <a:rPr lang="en-US" sz="2400" dirty="0"/>
              <a:t>, they are just points because they are so far away!</a:t>
            </a:r>
          </a:p>
          <a:p>
            <a:pPr>
              <a:lnSpc>
                <a:spcPct val="90000"/>
              </a:lnSpc>
            </a:pPr>
            <a:r>
              <a:rPr lang="en-US" sz="2400" dirty="0"/>
              <a:t>Most stars have similar compositions to each </a:t>
            </a:r>
            <a:r>
              <a:rPr lang="en-US" sz="2400" dirty="0" smtClean="0"/>
              <a:t>other</a:t>
            </a:r>
          </a:p>
          <a:p>
            <a:pPr>
              <a:lnSpc>
                <a:spcPct val="90000"/>
              </a:lnSpc>
            </a:pPr>
            <a:endParaRPr lang="en-US" sz="2400" dirty="0"/>
          </a:p>
          <a:p>
            <a:pPr marL="0" indent="0">
              <a:lnSpc>
                <a:spcPct val="90000"/>
              </a:lnSpc>
              <a:buNone/>
            </a:pPr>
            <a:r>
              <a:rPr lang="en-US" sz="2400" dirty="0" smtClean="0"/>
              <a:t>Measuring mass, size, and composition requires some extra observations and understanding!  Can’t get these from looking at a single picture!</a:t>
            </a:r>
            <a:endParaRPr lang="en-US" sz="2400" dirty="0"/>
          </a:p>
        </p:txBody>
      </p:sp>
    </p:spTree>
    <p:extLst>
      <p:ext uri="{BB962C8B-B14F-4D97-AF65-F5344CB8AC3E}">
        <p14:creationId xmlns:p14="http://schemas.microsoft.com/office/powerpoint/2010/main" val="4042493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a:t>Stars live and die</a:t>
            </a:r>
          </a:p>
        </p:txBody>
      </p:sp>
      <p:sp>
        <p:nvSpPr>
          <p:cNvPr id="15363" name="Rectangle 1027"/>
          <p:cNvSpPr>
            <a:spLocks noGrp="1" noChangeArrowheads="1"/>
          </p:cNvSpPr>
          <p:nvPr>
            <p:ph type="body" idx="1"/>
          </p:nvPr>
        </p:nvSpPr>
        <p:spPr/>
        <p:txBody>
          <a:bodyPr/>
          <a:lstStyle/>
          <a:p>
            <a:pPr>
              <a:lnSpc>
                <a:spcPct val="90000"/>
              </a:lnSpc>
            </a:pPr>
            <a:endParaRPr lang="en-US"/>
          </a:p>
          <a:p>
            <a:pPr>
              <a:lnSpc>
                <a:spcPct val="90000"/>
              </a:lnSpc>
            </a:pPr>
            <a:r>
              <a:rPr lang="en-US"/>
              <a:t>Stars </a:t>
            </a:r>
            <a:r>
              <a:rPr lang="en-US" b="1"/>
              <a:t>evolve: </a:t>
            </a:r>
          </a:p>
          <a:p>
            <a:pPr lvl="1">
              <a:lnSpc>
                <a:spcPct val="90000"/>
              </a:lnSpc>
            </a:pPr>
            <a:r>
              <a:rPr lang="en-US"/>
              <a:t>they are born, live their lives, and die</a:t>
            </a:r>
          </a:p>
          <a:p>
            <a:pPr lvl="1">
              <a:lnSpc>
                <a:spcPct val="90000"/>
              </a:lnSpc>
            </a:pPr>
            <a:r>
              <a:rPr lang="en-US"/>
              <a:t>Properties of stars (temperatures and sizes in particular) evolve over their lifetimes</a:t>
            </a:r>
          </a:p>
          <a:p>
            <a:pPr lvl="1">
              <a:lnSpc>
                <a:spcPct val="90000"/>
              </a:lnSpc>
            </a:pPr>
            <a:r>
              <a:rPr lang="en-US"/>
              <a:t>Lifetimes are </a:t>
            </a:r>
            <a:r>
              <a:rPr lang="en-US" b="1"/>
              <a:t>long: </a:t>
            </a:r>
            <a:r>
              <a:rPr lang="en-US"/>
              <a:t>millions to billions of years. So we don</a:t>
            </a:r>
            <a:r>
              <a:rPr lang="ja-JP" altLang="en-US"/>
              <a:t>’</a:t>
            </a:r>
            <a:r>
              <a:rPr lang="en-US"/>
              <a:t>t usually directly see too much of the evolution! But we do see lots of stars at different stages of evolution!</a:t>
            </a:r>
          </a:p>
        </p:txBody>
      </p:sp>
    </p:spTree>
    <p:extLst>
      <p:ext uri="{BB962C8B-B14F-4D97-AF65-F5344CB8AC3E}">
        <p14:creationId xmlns:p14="http://schemas.microsoft.com/office/powerpoint/2010/main" val="342271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r>
              <a:rPr lang="en-US"/>
              <a:t>Stars in space</a:t>
            </a:r>
          </a:p>
        </p:txBody>
      </p:sp>
      <p:sp>
        <p:nvSpPr>
          <p:cNvPr id="16387" name="Rectangle 3"/>
          <p:cNvSpPr>
            <a:spLocks noGrp="1" noChangeArrowheads="1"/>
          </p:cNvSpPr>
          <p:nvPr>
            <p:ph type="body" idx="1"/>
          </p:nvPr>
        </p:nvSpPr>
        <p:spPr>
          <a:xfrm>
            <a:off x="685800" y="1524000"/>
            <a:ext cx="7772400" cy="5029200"/>
          </a:xfrm>
        </p:spPr>
        <p:txBody>
          <a:bodyPr>
            <a:normAutofit lnSpcReduction="10000"/>
          </a:bodyPr>
          <a:lstStyle/>
          <a:p>
            <a:pPr>
              <a:lnSpc>
                <a:spcPct val="90000"/>
              </a:lnSpc>
            </a:pPr>
            <a:r>
              <a:rPr lang="en-US" sz="2000"/>
              <a:t>Not all stars are isolated from each other, like the Sun is</a:t>
            </a:r>
          </a:p>
          <a:p>
            <a:pPr>
              <a:lnSpc>
                <a:spcPct val="90000"/>
              </a:lnSpc>
            </a:pPr>
            <a:r>
              <a:rPr lang="en-US" sz="2000"/>
              <a:t>Many stars exist as </a:t>
            </a:r>
            <a:r>
              <a:rPr lang="en-US" sz="2000" b="1"/>
              <a:t>binary stars</a:t>
            </a:r>
            <a:r>
              <a:rPr lang="en-US" sz="2000"/>
              <a:t>, two stars that orbit each other</a:t>
            </a:r>
          </a:p>
          <a:p>
            <a:pPr lvl="1">
              <a:lnSpc>
                <a:spcPct val="90000"/>
              </a:lnSpc>
            </a:pPr>
            <a:r>
              <a:rPr lang="en-US" sz="2000"/>
              <a:t>Binary stars are very important to astronomy, as they are how we measure masses of stars</a:t>
            </a:r>
          </a:p>
          <a:p>
            <a:pPr>
              <a:lnSpc>
                <a:spcPct val="90000"/>
              </a:lnSpc>
            </a:pPr>
            <a:r>
              <a:rPr lang="en-US" sz="2000"/>
              <a:t>Some stars come as triples, quadruples, or more</a:t>
            </a:r>
          </a:p>
          <a:p>
            <a:pPr>
              <a:lnSpc>
                <a:spcPct val="90000"/>
              </a:lnSpc>
            </a:pPr>
            <a:r>
              <a:rPr lang="en-US" sz="2000"/>
              <a:t>Some stars come in </a:t>
            </a:r>
            <a:r>
              <a:rPr lang="en-US" sz="2000" b="1"/>
              <a:t>clusters</a:t>
            </a:r>
            <a:r>
              <a:rPr lang="en-US" sz="2000"/>
              <a:t>, with hundreds to millions of stars grouped together in space</a:t>
            </a:r>
          </a:p>
          <a:p>
            <a:pPr lvl="1">
              <a:lnSpc>
                <a:spcPct val="90000"/>
              </a:lnSpc>
            </a:pPr>
            <a:r>
              <a:rPr lang="en-US" sz="2000"/>
              <a:t>Two general types of clusters</a:t>
            </a:r>
          </a:p>
          <a:p>
            <a:pPr lvl="1">
              <a:lnSpc>
                <a:spcPct val="90000"/>
              </a:lnSpc>
            </a:pPr>
            <a:r>
              <a:rPr lang="en-US" sz="2000"/>
              <a:t>Open clusters have fewer stars (hundreds to thousands) and are more spread out</a:t>
            </a:r>
          </a:p>
          <a:p>
            <a:pPr lvl="1">
              <a:lnSpc>
                <a:spcPct val="90000"/>
              </a:lnSpc>
            </a:pPr>
            <a:r>
              <a:rPr lang="en-US" sz="2000"/>
              <a:t>Globular clusters have more stars (thousands to millions) and the stars are more closely packed</a:t>
            </a:r>
          </a:p>
          <a:p>
            <a:pPr lvl="1">
              <a:lnSpc>
                <a:spcPct val="90000"/>
              </a:lnSpc>
            </a:pPr>
            <a:r>
              <a:rPr lang="en-US" sz="2000"/>
              <a:t>Clusters are very important to astronomy, because they allow us to measure relative intrinsic brightnesses of stars, since all stars in a cluster are at the same distance from us. They are also important because it turns out that all stars in a given cluster have the same age</a:t>
            </a:r>
            <a:r>
              <a:rPr lang="en-US" sz="2400"/>
              <a:t> </a:t>
            </a:r>
          </a:p>
        </p:txBody>
      </p:sp>
      <p:pic>
        <p:nvPicPr>
          <p:cNvPr id="16388" name="Picture 4" descr="m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8153400" cy="507523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omegacen_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1413"/>
            <a:ext cx="6264275" cy="571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47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38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638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8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1638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m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6553200" cy="4079875"/>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body" idx="1"/>
          </p:nvPr>
        </p:nvSpPr>
        <p:spPr>
          <a:xfrm>
            <a:off x="304800" y="1676400"/>
            <a:ext cx="2438400" cy="4572000"/>
          </a:xfrm>
        </p:spPr>
        <p:txBody>
          <a:bodyPr/>
          <a:lstStyle/>
          <a:p>
            <a:pPr>
              <a:lnSpc>
                <a:spcPct val="90000"/>
              </a:lnSpc>
              <a:buFontTx/>
              <a:buNone/>
            </a:pPr>
            <a:r>
              <a:rPr lang="en-US" sz="2800" dirty="0"/>
              <a:t>Which star is intrinsically the brightest?</a:t>
            </a:r>
          </a:p>
          <a:p>
            <a:pPr>
              <a:lnSpc>
                <a:spcPct val="90000"/>
              </a:lnSpc>
              <a:buFontTx/>
              <a:buNone/>
            </a:pPr>
            <a:r>
              <a:rPr lang="en-US" sz="2800" dirty="0"/>
              <a:t>A. Star A</a:t>
            </a:r>
          </a:p>
          <a:p>
            <a:pPr>
              <a:lnSpc>
                <a:spcPct val="90000"/>
              </a:lnSpc>
              <a:buFontTx/>
              <a:buNone/>
            </a:pPr>
            <a:r>
              <a:rPr lang="en-US" sz="2800" dirty="0"/>
              <a:t>B. Star B</a:t>
            </a:r>
          </a:p>
          <a:p>
            <a:pPr>
              <a:lnSpc>
                <a:spcPct val="90000"/>
              </a:lnSpc>
              <a:buFontTx/>
              <a:buNone/>
            </a:pPr>
            <a:r>
              <a:rPr lang="en-US" sz="2800" dirty="0"/>
              <a:t>C. Star C</a:t>
            </a:r>
          </a:p>
          <a:p>
            <a:pPr>
              <a:lnSpc>
                <a:spcPct val="90000"/>
              </a:lnSpc>
              <a:buFontTx/>
              <a:buNone/>
            </a:pPr>
            <a:r>
              <a:rPr lang="en-US" sz="2800" dirty="0"/>
              <a:t>D. All same brightness</a:t>
            </a:r>
          </a:p>
          <a:p>
            <a:pPr>
              <a:lnSpc>
                <a:spcPct val="90000"/>
              </a:lnSpc>
              <a:buFontTx/>
              <a:buNone/>
            </a:pPr>
            <a:r>
              <a:rPr lang="en-US" sz="2800" dirty="0"/>
              <a:t>E. </a:t>
            </a:r>
            <a:r>
              <a:rPr lang="en-US" sz="2800" dirty="0" smtClean="0"/>
              <a:t>Can’t </a:t>
            </a:r>
            <a:r>
              <a:rPr lang="en-US" sz="2800" dirty="0"/>
              <a:t>tell</a:t>
            </a:r>
          </a:p>
        </p:txBody>
      </p:sp>
      <p:sp>
        <p:nvSpPr>
          <p:cNvPr id="37892" name="Text Box 4"/>
          <p:cNvSpPr txBox="1">
            <a:spLocks noChangeArrowheads="1"/>
          </p:cNvSpPr>
          <p:nvPr/>
        </p:nvSpPr>
        <p:spPr bwMode="auto">
          <a:xfrm>
            <a:off x="5105400" y="42672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solidFill>
                  <a:srgbClr val="00FF00"/>
                </a:solidFill>
              </a:rPr>
              <a:t>A</a:t>
            </a:r>
            <a:endParaRPr lang="en-US"/>
          </a:p>
        </p:txBody>
      </p:sp>
      <p:sp>
        <p:nvSpPr>
          <p:cNvPr id="37893" name="Text Box 5"/>
          <p:cNvSpPr txBox="1">
            <a:spLocks noChangeArrowheads="1"/>
          </p:cNvSpPr>
          <p:nvPr/>
        </p:nvSpPr>
        <p:spPr bwMode="auto">
          <a:xfrm>
            <a:off x="7848600" y="32766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00FF00"/>
                </a:solidFill>
              </a:rPr>
              <a:t>B</a:t>
            </a:r>
            <a:endParaRPr lang="en-US"/>
          </a:p>
        </p:txBody>
      </p:sp>
      <p:sp>
        <p:nvSpPr>
          <p:cNvPr id="37894" name="Text Box 6"/>
          <p:cNvSpPr txBox="1">
            <a:spLocks noChangeArrowheads="1"/>
          </p:cNvSpPr>
          <p:nvPr/>
        </p:nvSpPr>
        <p:spPr bwMode="auto">
          <a:xfrm>
            <a:off x="3657600" y="5105400"/>
            <a:ext cx="404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00FF00"/>
                </a:solidFill>
              </a:rPr>
              <a:t>C</a:t>
            </a:r>
          </a:p>
        </p:txBody>
      </p:sp>
      <p:sp>
        <p:nvSpPr>
          <p:cNvPr id="37897" name="Text Box 9"/>
          <p:cNvSpPr txBox="1">
            <a:spLocks noChangeArrowheads="1"/>
          </p:cNvSpPr>
          <p:nvPr/>
        </p:nvSpPr>
        <p:spPr bwMode="auto">
          <a:xfrm>
            <a:off x="304800" y="381000"/>
            <a:ext cx="83058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dirty="0"/>
              <a:t>This is a star cluster (the Pleiades). </a:t>
            </a:r>
            <a:r>
              <a:rPr lang="en-US" sz="2800" dirty="0" smtClean="0"/>
              <a:t>Let’s </a:t>
            </a:r>
            <a:r>
              <a:rPr lang="en-US" sz="2800" dirty="0"/>
              <a:t>say all of these stars are in the cluster (most of them are!)</a:t>
            </a:r>
            <a:endParaRPr lang="en-US" dirty="0"/>
          </a:p>
        </p:txBody>
      </p:sp>
    </p:spTree>
    <p:extLst>
      <p:ext uri="{BB962C8B-B14F-4D97-AF65-F5344CB8AC3E}">
        <p14:creationId xmlns:p14="http://schemas.microsoft.com/office/powerpoint/2010/main" val="1425403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Stuff between the stars</a:t>
            </a:r>
          </a:p>
        </p:txBody>
      </p:sp>
      <p:sp>
        <p:nvSpPr>
          <p:cNvPr id="9219" name="Rectangle 3"/>
          <p:cNvSpPr>
            <a:spLocks noGrp="1" noChangeArrowheads="1"/>
          </p:cNvSpPr>
          <p:nvPr>
            <p:ph type="body" idx="1"/>
          </p:nvPr>
        </p:nvSpPr>
        <p:spPr/>
        <p:txBody>
          <a:bodyPr/>
          <a:lstStyle/>
          <a:p>
            <a:r>
              <a:rPr lang="en-US" sz="2800"/>
              <a:t>In the Milky Way, there is also stuff between the stars, often called </a:t>
            </a:r>
            <a:r>
              <a:rPr lang="en-US" sz="2800" b="1"/>
              <a:t>interstellar matter</a:t>
            </a:r>
            <a:r>
              <a:rPr lang="en-US" sz="2800"/>
              <a:t>	</a:t>
            </a:r>
          </a:p>
          <a:p>
            <a:pPr lvl="1"/>
            <a:r>
              <a:rPr lang="en-US" sz="2400"/>
              <a:t>Two main components:</a:t>
            </a:r>
            <a:r>
              <a:rPr lang="en-US" sz="2400" b="1"/>
              <a:t> gas</a:t>
            </a:r>
            <a:r>
              <a:rPr lang="en-US" sz="2400"/>
              <a:t> and </a:t>
            </a:r>
            <a:r>
              <a:rPr lang="en-US" sz="2400" b="1"/>
              <a:t>dust</a:t>
            </a:r>
          </a:p>
          <a:p>
            <a:pPr lvl="1"/>
            <a:r>
              <a:rPr lang="en-US" sz="2400"/>
              <a:t>Interstellar clouds are often called </a:t>
            </a:r>
            <a:r>
              <a:rPr lang="en-US" sz="2400" b="1"/>
              <a:t>nebulae</a:t>
            </a:r>
          </a:p>
          <a:p>
            <a:r>
              <a:rPr lang="en-US" sz="2800"/>
              <a:t>Interstellar clouds have symbiotic relation with the stars of the galaxy</a:t>
            </a:r>
          </a:p>
          <a:p>
            <a:pPr lvl="1"/>
            <a:r>
              <a:rPr lang="en-US" sz="2400"/>
              <a:t>Stars form from interstellar clouds</a:t>
            </a:r>
          </a:p>
          <a:p>
            <a:pPr lvl="1"/>
            <a:r>
              <a:rPr lang="en-US" sz="2400"/>
              <a:t>When stars die, they eject some or all of their material back into the interstellar medium</a:t>
            </a:r>
            <a:endParaRPr lang="en-US" sz="2400" b="1"/>
          </a:p>
        </p:txBody>
      </p:sp>
      <p:pic>
        <p:nvPicPr>
          <p:cNvPr id="9220" name="Picture 4" descr="horse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05800" cy="55372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m16h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827713" cy="65008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43000"/>
            <a:ext cx="80772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81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92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2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Milky Way</a:t>
            </a:r>
            <a:endParaRPr lang="en-US" dirty="0"/>
          </a:p>
        </p:txBody>
      </p:sp>
      <p:sp>
        <p:nvSpPr>
          <p:cNvPr id="3" name="Content Placeholder 2"/>
          <p:cNvSpPr>
            <a:spLocks noGrp="1"/>
          </p:cNvSpPr>
          <p:nvPr>
            <p:ph idx="1"/>
          </p:nvPr>
        </p:nvSpPr>
        <p:spPr/>
        <p:txBody>
          <a:bodyPr>
            <a:normAutofit fontScale="92500"/>
          </a:bodyPr>
          <a:lstStyle/>
          <a:p>
            <a:r>
              <a:rPr lang="en-US" dirty="0"/>
              <a:t>The Sun is a member of a very large group of stars (over a billion!) that make up the Milky Way Galaxy</a:t>
            </a:r>
          </a:p>
          <a:p>
            <a:r>
              <a:rPr lang="en-US" dirty="0" smtClean="0"/>
              <a:t>Determining the shape of the Milky Way galaxy is a bit tricky because we live inside of it </a:t>
            </a:r>
            <a:endParaRPr lang="en-US" dirty="0"/>
          </a:p>
          <a:p>
            <a:r>
              <a:rPr lang="en-US" dirty="0" smtClean="0"/>
              <a:t>The Milky Way is so large that we can’t come close to sending something out to look back!</a:t>
            </a:r>
          </a:p>
          <a:p>
            <a:r>
              <a:rPr lang="en-US" dirty="0" smtClean="0"/>
              <a:t>How can you figure out the shape of something from inside of it?</a:t>
            </a:r>
            <a:endParaRPr lang="en-US" dirty="0"/>
          </a:p>
        </p:txBody>
      </p:sp>
    </p:spTree>
    <p:extLst>
      <p:ext uri="{BB962C8B-B14F-4D97-AF65-F5344CB8AC3E}">
        <p14:creationId xmlns:p14="http://schemas.microsoft.com/office/powerpoint/2010/main" val="3866927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Shape of the </a:t>
            </a:r>
            <a:r>
              <a:rPr lang="en-US" dirty="0" smtClean="0"/>
              <a:t>Solar </a:t>
            </a:r>
            <a:r>
              <a:rPr lang="en-US" dirty="0"/>
              <a:t>S</a:t>
            </a:r>
            <a:r>
              <a:rPr lang="en-US" dirty="0" smtClean="0"/>
              <a:t>ystem</a:t>
            </a:r>
            <a:endParaRPr lang="en-US" dirty="0"/>
          </a:p>
        </p:txBody>
      </p:sp>
      <p:sp>
        <p:nvSpPr>
          <p:cNvPr id="9219" name="Rectangle 3"/>
          <p:cNvSpPr>
            <a:spLocks noGrp="1" noChangeArrowheads="1"/>
          </p:cNvSpPr>
          <p:nvPr>
            <p:ph type="body" idx="1"/>
          </p:nvPr>
        </p:nvSpPr>
        <p:spPr>
          <a:xfrm>
            <a:off x="685800" y="1417638"/>
            <a:ext cx="8153400" cy="4830762"/>
          </a:xfrm>
        </p:spPr>
        <p:txBody>
          <a:bodyPr>
            <a:normAutofit/>
          </a:bodyPr>
          <a:lstStyle/>
          <a:p>
            <a:pPr>
              <a:lnSpc>
                <a:spcPct val="90000"/>
              </a:lnSpc>
              <a:buFontTx/>
              <a:buNone/>
            </a:pPr>
            <a:r>
              <a:rPr lang="en-US" sz="2800" dirty="0"/>
              <a:t>Even though most of the solar system is empty, we can consider the shape that the objects within it take up as they move around the Sun. Given the animations </a:t>
            </a:r>
            <a:r>
              <a:rPr lang="en-US" sz="2800" dirty="0" smtClean="0"/>
              <a:t>you’ve </a:t>
            </a:r>
            <a:r>
              <a:rPr lang="en-US" sz="2800" dirty="0"/>
              <a:t>seen, </a:t>
            </a:r>
            <a:r>
              <a:rPr lang="en-US" sz="2800" dirty="0" smtClean="0"/>
              <a:t>what’s </a:t>
            </a:r>
            <a:r>
              <a:rPr lang="en-US" sz="2800" dirty="0"/>
              <a:t>the shape of the Solar </a:t>
            </a:r>
            <a:r>
              <a:rPr lang="en-US" sz="2800" dirty="0" smtClean="0"/>
              <a:t>System (not the shape of the planets!), considering </a:t>
            </a:r>
            <a:r>
              <a:rPr lang="en-US" sz="2800" dirty="0"/>
              <a:t>only the planets out to Neptune?</a:t>
            </a:r>
          </a:p>
          <a:p>
            <a:pPr>
              <a:lnSpc>
                <a:spcPct val="90000"/>
              </a:lnSpc>
              <a:buFontTx/>
              <a:buNone/>
            </a:pPr>
            <a:r>
              <a:rPr lang="en-US" sz="2800" dirty="0"/>
              <a:t>	A. Spherical (like a ball)</a:t>
            </a:r>
          </a:p>
          <a:p>
            <a:pPr>
              <a:lnSpc>
                <a:spcPct val="90000"/>
              </a:lnSpc>
              <a:buFontTx/>
              <a:buNone/>
            </a:pPr>
            <a:r>
              <a:rPr lang="en-US" sz="2800" dirty="0"/>
              <a:t>	B. Cubical (like a dice)</a:t>
            </a:r>
          </a:p>
          <a:p>
            <a:pPr>
              <a:lnSpc>
                <a:spcPct val="90000"/>
              </a:lnSpc>
              <a:buFontTx/>
              <a:buNone/>
            </a:pPr>
            <a:r>
              <a:rPr lang="en-US" sz="2800" dirty="0"/>
              <a:t>	C. Flat and square (like a baseball base)</a:t>
            </a:r>
          </a:p>
          <a:p>
            <a:pPr>
              <a:lnSpc>
                <a:spcPct val="90000"/>
              </a:lnSpc>
              <a:buFontTx/>
              <a:buNone/>
            </a:pPr>
            <a:r>
              <a:rPr lang="en-US" sz="2800" dirty="0"/>
              <a:t>	D. Flat and round (like a </a:t>
            </a:r>
            <a:r>
              <a:rPr lang="en-US" sz="2800" dirty="0" err="1"/>
              <a:t>frisbee</a:t>
            </a:r>
            <a:r>
              <a:rPr lang="en-US" sz="2800" dirty="0"/>
              <a:t>)</a:t>
            </a:r>
          </a:p>
          <a:p>
            <a:pPr>
              <a:lnSpc>
                <a:spcPct val="90000"/>
              </a:lnSpc>
              <a:buFontTx/>
              <a:buNone/>
            </a:pPr>
            <a:r>
              <a:rPr lang="en-US" sz="2800" dirty="0"/>
              <a:t>	E. </a:t>
            </a:r>
            <a:r>
              <a:rPr lang="en-US" sz="2800" dirty="0" smtClean="0"/>
              <a:t>Irregular</a:t>
            </a:r>
            <a:endParaRPr lang="en-US" sz="2800" dirty="0"/>
          </a:p>
        </p:txBody>
      </p:sp>
    </p:spTree>
    <p:extLst>
      <p:ext uri="{BB962C8B-B14F-4D97-AF65-F5344CB8AC3E}">
        <p14:creationId xmlns:p14="http://schemas.microsoft.com/office/powerpoint/2010/main" val="517916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1836</TotalTime>
  <Words>1642</Words>
  <Application>Microsoft Macintosh PowerPoint</Application>
  <PresentationFormat>On-screen Show (4:3)</PresentationFormat>
  <Paragraphs>191</Paragraphs>
  <Slides>25</Slides>
  <Notes>24</Notes>
  <HiddenSlides>8</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Blank Presentation</vt:lpstr>
      <vt:lpstr>PowerPoint Presentation</vt:lpstr>
      <vt:lpstr>Recap</vt:lpstr>
      <vt:lpstr>Stars</vt:lpstr>
      <vt:lpstr>Stars live and die</vt:lpstr>
      <vt:lpstr>Stars in space</vt:lpstr>
      <vt:lpstr>PowerPoint Presentation</vt:lpstr>
      <vt:lpstr>Stuff between the stars</vt:lpstr>
      <vt:lpstr>Shape of the Milky Way</vt:lpstr>
      <vt:lpstr>Shape of the Solar System</vt:lpstr>
      <vt:lpstr>PowerPoint Presentation</vt:lpstr>
      <vt:lpstr>Thought experiment</vt:lpstr>
      <vt:lpstr>PowerPoint Presentation</vt:lpstr>
      <vt:lpstr>PowerPoint Presentation</vt:lpstr>
      <vt:lpstr>PowerPoint Presentation</vt:lpstr>
      <vt:lpstr>Shape of the Milky Way</vt:lpstr>
      <vt:lpstr>PowerPoint Presentation</vt:lpstr>
      <vt:lpstr>PowerPoint Presentation</vt:lpstr>
      <vt:lpstr>Scale of the Milky Way</vt:lpstr>
      <vt:lpstr>Motions in the Milky Way</vt:lpstr>
      <vt:lpstr>Leaving the Milky Way: lots of questions</vt:lpstr>
      <vt:lpstr>Galaxies in the Universe</vt:lpstr>
      <vt:lpstr>Galaxy shapes</vt:lpstr>
      <vt:lpstr>Other galaxy properties</vt:lpstr>
      <vt:lpstr>Distribution of galaxies in space</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35</cp:revision>
  <dcterms:created xsi:type="dcterms:W3CDTF">2012-01-18T03:28:18Z</dcterms:created>
  <dcterms:modified xsi:type="dcterms:W3CDTF">2013-10-04T20:33:14Z</dcterms:modified>
</cp:coreProperties>
</file>