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0"/>
  </p:notesMasterIdLst>
  <p:sldIdLst>
    <p:sldId id="286" r:id="rId3"/>
    <p:sldId id="258" r:id="rId4"/>
    <p:sldId id="287" r:id="rId5"/>
    <p:sldId id="288" r:id="rId6"/>
    <p:sldId id="289" r:id="rId7"/>
    <p:sldId id="282" r:id="rId8"/>
    <p:sldId id="283" r:id="rId9"/>
    <p:sldId id="284" r:id="rId10"/>
    <p:sldId id="285"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4" d="100"/>
          <a:sy n="44" d="100"/>
        </p:scale>
        <p:origin x="-9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82CDBB-B800-824A-B622-0D0EC9733917}" type="datetimeFigureOut">
              <a:rPr lang="en-US" smtClean="0"/>
              <a:t>10/2/13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4C02AD-7F3B-674C-B626-84640C20CE5E}" type="slidenum">
              <a:rPr lang="en-US" smtClean="0"/>
              <a:t>‹#›</a:t>
            </a:fld>
            <a:endParaRPr lang="en-US"/>
          </a:p>
        </p:txBody>
      </p:sp>
    </p:spTree>
    <p:extLst>
      <p:ext uri="{BB962C8B-B14F-4D97-AF65-F5344CB8AC3E}">
        <p14:creationId xmlns:p14="http://schemas.microsoft.com/office/powerpoint/2010/main" val="36803702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F498B-0EE3-2E43-8D5E-9E0D63433695}" type="slidenum">
              <a:rPr lang="en-US">
                <a:solidFill>
                  <a:prstClr val="black"/>
                </a:solidFill>
              </a:rPr>
              <a:pPr/>
              <a:t>1</a:t>
            </a:fld>
            <a:endParaRPr lang="en-US">
              <a:solidFill>
                <a:prstClr val="black"/>
              </a:solidFill>
            </a:endParaRPr>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79A48-CE81-7B48-A748-025319DFF91C}" type="slidenum">
              <a:rPr lang="en-US"/>
              <a:pPr/>
              <a:t>13</a:t>
            </a:fld>
            <a:endParaRPr lang="en-US"/>
          </a:p>
        </p:txBody>
      </p:sp>
      <p:sp>
        <p:nvSpPr>
          <p:cNvPr id="3686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4102CF-748B-8441-BA4B-C3C093FB7882}" type="slidenum">
              <a:rPr lang="en-US"/>
              <a:pPr/>
              <a:t>14</a:t>
            </a:fld>
            <a:endParaRPr lang="en-US"/>
          </a:p>
        </p:txBody>
      </p:sp>
      <p:sp>
        <p:nvSpPr>
          <p:cNvPr id="3481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BE327-74CC-A944-BE30-89CA8DF3DBA2}" type="slidenum">
              <a:rPr lang="en-US"/>
              <a:pPr/>
              <a:t>15</a:t>
            </a:fld>
            <a:endParaRPr lang="en-US"/>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C2A0E-962F-2544-A0F2-318BDE7AC4A2}" type="slidenum">
              <a:rPr lang="en-US"/>
              <a:pPr/>
              <a:t>16</a:t>
            </a:fld>
            <a:endParaRPr lang="en-US"/>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8415F-0897-CA4D-96A5-4543B82EB7C4}" type="slidenum">
              <a:rPr lang="en-US"/>
              <a:pPr/>
              <a:t>17</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45639-0A43-8A49-8180-FE31A94D0AC3}" type="slidenum">
              <a:rPr lang="en-US"/>
              <a:pPr/>
              <a:t>18</a:t>
            </a:fld>
            <a:endParaRPr lang="en-US"/>
          </a:p>
        </p:txBody>
      </p:sp>
      <p:sp>
        <p:nvSpPr>
          <p:cNvPr id="389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FE6915-F244-FD40-A109-AA5607A4DAB3}" type="slidenum">
              <a:rPr lang="en-US"/>
              <a:pPr/>
              <a:t>19</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F5225D-A1BB-E34C-AC5F-524FC7807609}" type="slidenum">
              <a:rPr lang="en-US"/>
              <a:pPr/>
              <a:t>20</a:t>
            </a:fld>
            <a:endParaRPr lang="en-US"/>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700BD6-9CBC-D940-A2CC-BEF465FE003F}" type="slidenum">
              <a:rPr lang="en-US"/>
              <a:pPr/>
              <a:t>21</a:t>
            </a:fld>
            <a:endParaRPr lang="en-US"/>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356670-FA6B-BB49-BE2D-7B497F8B0AF6}" type="slidenum">
              <a:rPr lang="en-US"/>
              <a:pPr/>
              <a:t>22</a:t>
            </a:fld>
            <a:endParaRPr lang="en-US"/>
          </a:p>
        </p:txBody>
      </p:sp>
      <p:sp>
        <p:nvSpPr>
          <p:cNvPr id="4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3947C6-40BE-E040-8E1C-F44E557CD759}" type="slidenum">
              <a:rPr lang="en-US"/>
              <a:pPr/>
              <a:t>2</a:t>
            </a:fld>
            <a:endParaRPr lang="en-US"/>
          </a:p>
        </p:txBody>
      </p:sp>
      <p:sp>
        <p:nvSpPr>
          <p:cNvPr id="19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EC1947-5ABE-664D-B58E-2C86F69A5901}" type="slidenum">
              <a:rPr lang="en-US"/>
              <a:pPr/>
              <a:t>23</a:t>
            </a:fld>
            <a:endParaRPr lang="en-US"/>
          </a:p>
        </p:txBody>
      </p:sp>
      <p:sp>
        <p:nvSpPr>
          <p:cNvPr id="4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13B0B3-BDF8-C640-BD48-81A2982BA1FE}" type="slidenum">
              <a:rPr lang="en-US"/>
              <a:pPr/>
              <a:t>24</a:t>
            </a:fld>
            <a:endParaRPr lang="en-US"/>
          </a:p>
        </p:txBody>
      </p:sp>
      <p:sp>
        <p:nvSpPr>
          <p:cNvPr id="4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8F8942-5540-D34C-A297-F9969E26E754}" type="slidenum">
              <a:rPr lang="en-US"/>
              <a:pPr/>
              <a:t>25</a:t>
            </a:fld>
            <a:endParaRPr lang="en-US"/>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7DA1BF-479D-E644-9CEB-E173EAC6654C}" type="slidenum">
              <a:rPr lang="en-US"/>
              <a:pPr/>
              <a:t>26</a:t>
            </a:fld>
            <a:endParaRPr lang="en-US"/>
          </a:p>
        </p:txBody>
      </p:sp>
      <p:sp>
        <p:nvSpPr>
          <p:cNvPr id="5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30285B-C55C-414C-93AA-E1F9A5F6F542}" type="slidenum">
              <a:rPr lang="en-US"/>
              <a:pPr/>
              <a:t>27</a:t>
            </a:fld>
            <a:endParaRPr lang="en-US"/>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7B716-2199-E446-8B68-F9653A4E6636}" type="slidenum">
              <a:rPr lang="en-US"/>
              <a:pPr/>
              <a:t>6</a:t>
            </a:fld>
            <a:endParaRPr lang="en-US"/>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616AC-929B-9946-9BD8-1166BC01B547}" type="slidenum">
              <a:rPr lang="en-US"/>
              <a:pPr/>
              <a:t>7</a:t>
            </a:fld>
            <a:endParaRPr lang="en-US"/>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F5280F-6F6B-994A-BA5C-87669C2BF12A}" type="slidenum">
              <a:rPr lang="en-US"/>
              <a:pPr/>
              <a:t>8</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9671F-C2B1-AC45-B0D9-127A7974B04A}" type="slidenum">
              <a:rPr lang="en-US"/>
              <a:pPr/>
              <a:t>9</a:t>
            </a:fld>
            <a:endParaRPr lang="en-US"/>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EB6F1-66DD-D54A-8270-86B939F64B6D}" type="slidenum">
              <a:rPr lang="en-US"/>
              <a:pPr/>
              <a:t>10</a:t>
            </a:fld>
            <a:endParaRPr lang="en-US"/>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93BD3-2DB5-1A49-AE09-2B3213752A2A}" type="slidenum">
              <a:rPr lang="en-US"/>
              <a:pPr/>
              <a:t>11</a:t>
            </a:fld>
            <a:endParaRPr lang="en-US"/>
          </a:p>
        </p:txBody>
      </p:sp>
      <p:sp>
        <p:nvSpPr>
          <p:cNvPr id="327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697CF9-489E-E745-8D2B-FB55C6FFCB1F}" type="slidenum">
              <a:rPr lang="en-US"/>
              <a:pPr/>
              <a:t>12</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940C68-1339-AD4B-8E4D-8562278629D9}" type="datetimeFigureOut">
              <a:rPr lang="en-US" smtClean="0"/>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6D2D2-2352-674A-AB12-FFEFF9996183}" type="slidenum">
              <a:rPr lang="en-US" smtClean="0"/>
              <a:t>‹#›</a:t>
            </a:fld>
            <a:endParaRPr lang="en-US"/>
          </a:p>
        </p:txBody>
      </p:sp>
    </p:spTree>
    <p:extLst>
      <p:ext uri="{BB962C8B-B14F-4D97-AF65-F5344CB8AC3E}">
        <p14:creationId xmlns:p14="http://schemas.microsoft.com/office/powerpoint/2010/main" val="323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40C68-1339-AD4B-8E4D-8562278629D9}" type="datetimeFigureOut">
              <a:rPr lang="en-US" smtClean="0"/>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6D2D2-2352-674A-AB12-FFEFF9996183}" type="slidenum">
              <a:rPr lang="en-US" smtClean="0"/>
              <a:t>‹#›</a:t>
            </a:fld>
            <a:endParaRPr lang="en-US"/>
          </a:p>
        </p:txBody>
      </p:sp>
    </p:spTree>
    <p:extLst>
      <p:ext uri="{BB962C8B-B14F-4D97-AF65-F5344CB8AC3E}">
        <p14:creationId xmlns:p14="http://schemas.microsoft.com/office/powerpoint/2010/main" val="364694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40C68-1339-AD4B-8E4D-8562278629D9}" type="datetimeFigureOut">
              <a:rPr lang="en-US" smtClean="0"/>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6D2D2-2352-674A-AB12-FFEFF9996183}" type="slidenum">
              <a:rPr lang="en-US" smtClean="0"/>
              <a:t>‹#›</a:t>
            </a:fld>
            <a:endParaRPr lang="en-US"/>
          </a:p>
        </p:txBody>
      </p:sp>
    </p:spTree>
    <p:extLst>
      <p:ext uri="{BB962C8B-B14F-4D97-AF65-F5344CB8AC3E}">
        <p14:creationId xmlns:p14="http://schemas.microsoft.com/office/powerpoint/2010/main" val="1968156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420D1E-6EBB-CE48-8800-A236B972CA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5761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F1B967-4D8B-0D4C-AB4F-C59042B73B9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3529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9832794-81E6-F54D-BECD-D546363E6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6044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D120D4B-7FF6-1340-A830-8ACBA18242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3552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CA11E2F-2694-B54A-83C5-232EB44C0C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7388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0CE95D7-4637-014C-9863-45F3448490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4400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D1283D7-65CF-5B4E-A082-365386944E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6154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855D1A9-B19C-5847-BB94-0F427D6721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379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40C68-1339-AD4B-8E4D-8562278629D9}" type="datetimeFigureOut">
              <a:rPr lang="en-US" smtClean="0"/>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6D2D2-2352-674A-AB12-FFEFF9996183}" type="slidenum">
              <a:rPr lang="en-US" smtClean="0"/>
              <a:t>‹#›</a:t>
            </a:fld>
            <a:endParaRPr lang="en-US"/>
          </a:p>
        </p:txBody>
      </p:sp>
    </p:spTree>
    <p:extLst>
      <p:ext uri="{BB962C8B-B14F-4D97-AF65-F5344CB8AC3E}">
        <p14:creationId xmlns:p14="http://schemas.microsoft.com/office/powerpoint/2010/main" val="367614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A8299C1-AAE3-EF4A-81F7-CB3330221D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6144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CFB349-3DE0-9643-954F-26B92151ED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4114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1C6BBDE-F9E2-8F45-8318-68B6612B4B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204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940C68-1339-AD4B-8E4D-8562278629D9}" type="datetimeFigureOut">
              <a:rPr lang="en-US" smtClean="0"/>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6D2D2-2352-674A-AB12-FFEFF9996183}" type="slidenum">
              <a:rPr lang="en-US" smtClean="0"/>
              <a:t>‹#›</a:t>
            </a:fld>
            <a:endParaRPr lang="en-US"/>
          </a:p>
        </p:txBody>
      </p:sp>
    </p:spTree>
    <p:extLst>
      <p:ext uri="{BB962C8B-B14F-4D97-AF65-F5344CB8AC3E}">
        <p14:creationId xmlns:p14="http://schemas.microsoft.com/office/powerpoint/2010/main" val="271941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940C68-1339-AD4B-8E4D-8562278629D9}" type="datetimeFigureOut">
              <a:rPr lang="en-US" smtClean="0"/>
              <a:t>10/2/13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6D2D2-2352-674A-AB12-FFEFF9996183}" type="slidenum">
              <a:rPr lang="en-US" smtClean="0"/>
              <a:t>‹#›</a:t>
            </a:fld>
            <a:endParaRPr lang="en-US"/>
          </a:p>
        </p:txBody>
      </p:sp>
    </p:spTree>
    <p:extLst>
      <p:ext uri="{BB962C8B-B14F-4D97-AF65-F5344CB8AC3E}">
        <p14:creationId xmlns:p14="http://schemas.microsoft.com/office/powerpoint/2010/main" val="3580498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940C68-1339-AD4B-8E4D-8562278629D9}" type="datetimeFigureOut">
              <a:rPr lang="en-US" smtClean="0"/>
              <a:t>10/2/13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76D2D2-2352-674A-AB12-FFEFF9996183}" type="slidenum">
              <a:rPr lang="en-US" smtClean="0"/>
              <a:t>‹#›</a:t>
            </a:fld>
            <a:endParaRPr lang="en-US"/>
          </a:p>
        </p:txBody>
      </p:sp>
    </p:spTree>
    <p:extLst>
      <p:ext uri="{BB962C8B-B14F-4D97-AF65-F5344CB8AC3E}">
        <p14:creationId xmlns:p14="http://schemas.microsoft.com/office/powerpoint/2010/main" val="230147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940C68-1339-AD4B-8E4D-8562278629D9}" type="datetimeFigureOut">
              <a:rPr lang="en-US" smtClean="0"/>
              <a:t>10/2/13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76D2D2-2352-674A-AB12-FFEFF9996183}" type="slidenum">
              <a:rPr lang="en-US" smtClean="0"/>
              <a:t>‹#›</a:t>
            </a:fld>
            <a:endParaRPr lang="en-US"/>
          </a:p>
        </p:txBody>
      </p:sp>
    </p:spTree>
    <p:extLst>
      <p:ext uri="{BB962C8B-B14F-4D97-AF65-F5344CB8AC3E}">
        <p14:creationId xmlns:p14="http://schemas.microsoft.com/office/powerpoint/2010/main" val="2834403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40C68-1339-AD4B-8E4D-8562278629D9}" type="datetimeFigureOut">
              <a:rPr lang="en-US" smtClean="0"/>
              <a:t>10/2/13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76D2D2-2352-674A-AB12-FFEFF9996183}" type="slidenum">
              <a:rPr lang="en-US" smtClean="0"/>
              <a:t>‹#›</a:t>
            </a:fld>
            <a:endParaRPr lang="en-US"/>
          </a:p>
        </p:txBody>
      </p:sp>
    </p:spTree>
    <p:extLst>
      <p:ext uri="{BB962C8B-B14F-4D97-AF65-F5344CB8AC3E}">
        <p14:creationId xmlns:p14="http://schemas.microsoft.com/office/powerpoint/2010/main" val="1292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40C68-1339-AD4B-8E4D-8562278629D9}" type="datetimeFigureOut">
              <a:rPr lang="en-US" smtClean="0"/>
              <a:t>10/2/13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6D2D2-2352-674A-AB12-FFEFF9996183}" type="slidenum">
              <a:rPr lang="en-US" smtClean="0"/>
              <a:t>‹#›</a:t>
            </a:fld>
            <a:endParaRPr lang="en-US"/>
          </a:p>
        </p:txBody>
      </p:sp>
    </p:spTree>
    <p:extLst>
      <p:ext uri="{BB962C8B-B14F-4D97-AF65-F5344CB8AC3E}">
        <p14:creationId xmlns:p14="http://schemas.microsoft.com/office/powerpoint/2010/main" val="20928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40C68-1339-AD4B-8E4D-8562278629D9}" type="datetimeFigureOut">
              <a:rPr lang="en-US" smtClean="0"/>
              <a:t>10/2/13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6D2D2-2352-674A-AB12-FFEFF9996183}" type="slidenum">
              <a:rPr lang="en-US" smtClean="0"/>
              <a:t>‹#›</a:t>
            </a:fld>
            <a:endParaRPr lang="en-US"/>
          </a:p>
        </p:txBody>
      </p:sp>
    </p:spTree>
    <p:extLst>
      <p:ext uri="{BB962C8B-B14F-4D97-AF65-F5344CB8AC3E}">
        <p14:creationId xmlns:p14="http://schemas.microsoft.com/office/powerpoint/2010/main" val="30388341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40C68-1339-AD4B-8E4D-8562278629D9}" type="datetimeFigureOut">
              <a:rPr lang="en-US" smtClean="0"/>
              <a:t>10/2/13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6D2D2-2352-674A-AB12-FFEFF9996183}" type="slidenum">
              <a:rPr lang="en-US" smtClean="0"/>
              <a:t>‹#›</a:t>
            </a:fld>
            <a:endParaRPr lang="en-US"/>
          </a:p>
        </p:txBody>
      </p:sp>
    </p:spTree>
    <p:extLst>
      <p:ext uri="{BB962C8B-B14F-4D97-AF65-F5344CB8AC3E}">
        <p14:creationId xmlns:p14="http://schemas.microsoft.com/office/powerpoint/2010/main" val="156945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DBF35ECD-6E9D-BB45-B764-701EC9776C43}" type="slidenum">
              <a:rPr lang="en-US" smtClean="0">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pPr>
              <a:t>‹#›</a:t>
            </a:fld>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995126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d.jpl.nasa.gov/sbdb.cgi?sstr=Eris&amp;orb=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d.jpl.nasa.gov/sbdb.cgi?sstr=Eris&amp;orb=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743200" y="3415870"/>
            <a:ext cx="6400800" cy="1752600"/>
          </a:xfrm>
        </p:spPr>
        <p:txBody>
          <a:bodyPr/>
          <a:lstStyle/>
          <a:p>
            <a:r>
              <a:rPr lang="en-US" dirty="0" smtClean="0">
                <a:solidFill>
                  <a:srgbClr val="00FF00"/>
                </a:solidFill>
              </a:rPr>
              <a:t>Distances in the Solar System</a:t>
            </a:r>
          </a:p>
          <a:p>
            <a:r>
              <a:rPr lang="en-US" dirty="0" smtClean="0">
                <a:solidFill>
                  <a:srgbClr val="00FF00"/>
                </a:solidFill>
              </a:rPr>
              <a:t>Solar </a:t>
            </a:r>
            <a:r>
              <a:rPr lang="en-US" dirty="0">
                <a:solidFill>
                  <a:srgbClr val="00FF00"/>
                </a:solidFill>
              </a:rPr>
              <a:t>System in the Milky Way</a:t>
            </a:r>
          </a:p>
          <a:p>
            <a:r>
              <a:rPr lang="en-US" dirty="0">
                <a:solidFill>
                  <a:srgbClr val="00FF00"/>
                </a:solidFill>
              </a:rPr>
              <a:t>Stars</a:t>
            </a:r>
          </a:p>
          <a:p>
            <a:r>
              <a:rPr lang="en-US" dirty="0">
                <a:solidFill>
                  <a:srgbClr val="00FF00"/>
                </a:solidFill>
              </a:rPr>
              <a:t>Interstellar matter</a:t>
            </a:r>
          </a:p>
          <a:p>
            <a:r>
              <a:rPr lang="en-US" dirty="0">
                <a:solidFill>
                  <a:srgbClr val="00FF00"/>
                </a:solidFill>
              </a:rPr>
              <a:t>Shape of the </a:t>
            </a:r>
            <a:r>
              <a:rPr lang="en-US" dirty="0" smtClean="0">
                <a:solidFill>
                  <a:srgbClr val="00FF00"/>
                </a:solidFill>
              </a:rPr>
              <a:t>Galaxy</a:t>
            </a:r>
            <a:endParaRPr lang="en-US" dirty="0">
              <a:solidFill>
                <a:srgbClr val="00FF00"/>
              </a:solidFill>
            </a:endParaRPr>
          </a:p>
        </p:txBody>
      </p:sp>
    </p:spTree>
    <p:extLst>
      <p:ext uri="{BB962C8B-B14F-4D97-AF65-F5344CB8AC3E}">
        <p14:creationId xmlns:p14="http://schemas.microsoft.com/office/powerpoint/2010/main" val="36976936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The Solar System in the Milky Way</a:t>
            </a:r>
          </a:p>
        </p:txBody>
      </p:sp>
      <p:sp>
        <p:nvSpPr>
          <p:cNvPr id="7171" name="Rectangle 3"/>
          <p:cNvSpPr>
            <a:spLocks noGrp="1" noChangeArrowheads="1"/>
          </p:cNvSpPr>
          <p:nvPr>
            <p:ph type="body" idx="1"/>
          </p:nvPr>
        </p:nvSpPr>
        <p:spPr/>
        <p:txBody>
          <a:bodyPr/>
          <a:lstStyle/>
          <a:p>
            <a:pPr>
              <a:lnSpc>
                <a:spcPct val="90000"/>
              </a:lnSpc>
            </a:pPr>
            <a:r>
              <a:rPr lang="en-US"/>
              <a:t>The Solar System is the system of objects associated with the Sun</a:t>
            </a:r>
          </a:p>
          <a:p>
            <a:pPr>
              <a:lnSpc>
                <a:spcPct val="90000"/>
              </a:lnSpc>
            </a:pPr>
            <a:r>
              <a:rPr lang="en-US"/>
              <a:t>The Sun is one of billions of other stars in the Milky Way galaxy</a:t>
            </a:r>
          </a:p>
          <a:p>
            <a:pPr>
              <a:lnSpc>
                <a:spcPct val="90000"/>
              </a:lnSpc>
            </a:pPr>
            <a:r>
              <a:rPr lang="en-US"/>
              <a:t>Many other stars may have planetary systems, perhaps like ours</a:t>
            </a:r>
          </a:p>
          <a:p>
            <a:pPr>
              <a:lnSpc>
                <a:spcPct val="90000"/>
              </a:lnSpc>
            </a:pPr>
            <a:r>
              <a:rPr lang="en-US"/>
              <a:t>Distance to nearest star is MUCH larger than size of the solar system!</a:t>
            </a:r>
          </a:p>
        </p:txBody>
      </p:sp>
    </p:spTree>
    <p:extLst>
      <p:ext uri="{BB962C8B-B14F-4D97-AF65-F5344CB8AC3E}">
        <p14:creationId xmlns:p14="http://schemas.microsoft.com/office/powerpoint/2010/main" val="1891903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a:xfrm>
            <a:off x="457200" y="16974"/>
            <a:ext cx="8229600" cy="1143000"/>
          </a:xfrm>
        </p:spPr>
        <p:txBody>
          <a:bodyPr/>
          <a:lstStyle/>
          <a:p>
            <a:r>
              <a:rPr lang="en-US" dirty="0"/>
              <a:t>Scale </a:t>
            </a:r>
            <a:r>
              <a:rPr lang="en-US" dirty="0" smtClean="0"/>
              <a:t>model: nearest stars</a:t>
            </a:r>
            <a:endParaRPr lang="en-US" dirty="0"/>
          </a:p>
        </p:txBody>
      </p:sp>
      <p:sp>
        <p:nvSpPr>
          <p:cNvPr id="31747" name="Rectangle 1027"/>
          <p:cNvSpPr>
            <a:spLocks noGrp="1" noChangeArrowheads="1"/>
          </p:cNvSpPr>
          <p:nvPr>
            <p:ph type="body" idx="1"/>
          </p:nvPr>
        </p:nvSpPr>
        <p:spPr>
          <a:xfrm>
            <a:off x="685800" y="1264920"/>
            <a:ext cx="4267200" cy="3352800"/>
          </a:xfrm>
        </p:spPr>
        <p:txBody>
          <a:bodyPr/>
          <a:lstStyle/>
          <a:p>
            <a:pPr>
              <a:buFontTx/>
              <a:buNone/>
            </a:pPr>
            <a:r>
              <a:rPr lang="en-US" sz="2000" dirty="0"/>
              <a:t>Considering data, how far would nearest star be in a scale model where the Solar System is a </a:t>
            </a:r>
            <a:r>
              <a:rPr lang="en-US" sz="2000" dirty="0" err="1"/>
              <a:t>frisbee</a:t>
            </a:r>
            <a:r>
              <a:rPr lang="en-US" sz="2000" dirty="0"/>
              <a:t> 25 cm in diameter?</a:t>
            </a:r>
          </a:p>
          <a:p>
            <a:pPr>
              <a:buFontTx/>
              <a:buNone/>
            </a:pPr>
            <a:r>
              <a:rPr lang="en-US" sz="2000" dirty="0"/>
              <a:t>	A. 25 </a:t>
            </a:r>
            <a:r>
              <a:rPr lang="en-US" sz="2000" dirty="0" smtClean="0"/>
              <a:t>meters (1/4 football field)</a:t>
            </a:r>
            <a:endParaRPr lang="en-US" sz="2000" dirty="0"/>
          </a:p>
          <a:p>
            <a:pPr>
              <a:buFontTx/>
              <a:buNone/>
            </a:pPr>
            <a:r>
              <a:rPr lang="en-US" sz="2000" dirty="0"/>
              <a:t>	B. 250 </a:t>
            </a:r>
            <a:r>
              <a:rPr lang="en-US" sz="2000" dirty="0" smtClean="0"/>
              <a:t>meters (2.5 football fields)</a:t>
            </a:r>
            <a:endParaRPr lang="en-US" sz="2000" dirty="0"/>
          </a:p>
          <a:p>
            <a:pPr>
              <a:buFontTx/>
              <a:buNone/>
            </a:pPr>
            <a:r>
              <a:rPr lang="en-US" sz="2000" dirty="0"/>
              <a:t>	C. 2500 </a:t>
            </a:r>
            <a:r>
              <a:rPr lang="en-US" sz="2000" dirty="0" smtClean="0"/>
              <a:t>meters (25 football fields)</a:t>
            </a:r>
            <a:endParaRPr lang="en-US" sz="2000" dirty="0"/>
          </a:p>
          <a:p>
            <a:pPr>
              <a:buFontTx/>
              <a:buNone/>
            </a:pPr>
            <a:r>
              <a:rPr lang="en-US" sz="2000" dirty="0"/>
              <a:t>	D. 25000 </a:t>
            </a:r>
            <a:r>
              <a:rPr lang="en-US" sz="2000" dirty="0" smtClean="0"/>
              <a:t>meters (250 football fields)</a:t>
            </a:r>
            <a:endParaRPr lang="en-US" sz="2000" dirty="0"/>
          </a:p>
          <a:p>
            <a:pPr>
              <a:buFontTx/>
              <a:buNone/>
            </a:pPr>
            <a:r>
              <a:rPr lang="en-US" sz="2000" dirty="0"/>
              <a:t>	E. totally lost</a:t>
            </a:r>
            <a:endParaRPr lang="en-US" sz="2800" dirty="0"/>
          </a:p>
        </p:txBody>
      </p:sp>
      <p:graphicFrame>
        <p:nvGraphicFramePr>
          <p:cNvPr id="31773" name="Group 1053"/>
          <p:cNvGraphicFramePr>
            <a:graphicFrameLocks noGrp="1"/>
          </p:cNvGraphicFramePr>
          <p:nvPr>
            <p:extLst>
              <p:ext uri="{D42A27DB-BD31-4B8C-83A1-F6EECF244321}">
                <p14:modId xmlns:p14="http://schemas.microsoft.com/office/powerpoint/2010/main" val="3136237371"/>
              </p:ext>
            </p:extLst>
          </p:nvPr>
        </p:nvGraphicFramePr>
        <p:xfrm>
          <a:off x="5105400" y="1159974"/>
          <a:ext cx="3505200" cy="2103120"/>
        </p:xfrm>
        <a:graphic>
          <a:graphicData uri="http://schemas.openxmlformats.org/drawingml/2006/table">
            <a:tbl>
              <a:tblPr/>
              <a:tblGrid>
                <a:gridCol w="1752600"/>
                <a:gridCol w="17526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OBJECT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DISTANCE FROM SUN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Solar system </a:t>
                      </a:r>
                      <a:r>
                        <a:rPr kumimoji="0" lang="ja-JP" altLang="en-US" sz="2000" b="0" i="0" u="none" strike="noStrike" cap="none" normalizeH="0" baseline="0" dirty="0">
                          <a:ln>
                            <a:noFill/>
                          </a:ln>
                          <a:solidFill>
                            <a:schemeClr val="tx1"/>
                          </a:solidFill>
                          <a:effectLst/>
                          <a:latin typeface="Arial" charset="0"/>
                          <a:ea typeface="ＭＳ Ｐゴシック" charset="0"/>
                          <a:cs typeface="ＭＳ Ｐゴシック" charset="0"/>
                        </a:rPr>
                        <a:t>“</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size</a:t>
                      </a:r>
                      <a:r>
                        <a:rPr kumimoji="0" lang="ja-JP" altLang="en-US" sz="2000" b="0" i="0" u="none" strike="noStrike" cap="none" normalizeH="0" baseline="0" dirty="0">
                          <a:ln>
                            <a:noFill/>
                          </a:ln>
                          <a:solidFill>
                            <a:schemeClr val="tx1"/>
                          </a:solidFill>
                          <a:effectLst/>
                          <a:latin typeface="Arial" charset="0"/>
                          <a:ea typeface="ＭＳ Ｐゴシック" charset="0"/>
                          <a:cs typeface="ＭＳ Ｐゴシック" charset="0"/>
                        </a:rPr>
                        <a:t>”</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(Neptune </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distance)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6x10</a:t>
                      </a:r>
                      <a:r>
                        <a:rPr kumimoji="0" lang="en-US" sz="2000" b="0" i="0" u="none" strike="noStrike" cap="none" normalizeH="0" baseline="30000">
                          <a:ln>
                            <a:noFill/>
                          </a:ln>
                          <a:solidFill>
                            <a:schemeClr val="tx1"/>
                          </a:solidFill>
                          <a:effectLst/>
                          <a:latin typeface="Arial" charset="0"/>
                          <a:ea typeface="ＭＳ Ｐゴシック" charset="0"/>
                          <a:cs typeface="ＭＳ Ｐゴシック" charset="0"/>
                        </a:rPr>
                        <a:t>14</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Nearby stars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6x10</a:t>
                      </a:r>
                      <a:r>
                        <a:rPr kumimoji="0" lang="en-US" sz="2000" b="0" i="0" u="none" strike="noStrike" cap="none" normalizeH="0" baseline="30000" dirty="0">
                          <a:ln>
                            <a:noFill/>
                          </a:ln>
                          <a:solidFill>
                            <a:schemeClr val="tx1"/>
                          </a:solidFill>
                          <a:effectLst/>
                          <a:latin typeface="Arial" charset="0"/>
                          <a:ea typeface="ＭＳ Ｐゴシック" charset="0"/>
                          <a:cs typeface="ＭＳ Ｐゴシック" charset="0"/>
                        </a:rPr>
                        <a:t>18</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69" name="Text Box 1049"/>
          <p:cNvSpPr txBox="1">
            <a:spLocks noChangeArrowheads="1"/>
          </p:cNvSpPr>
          <p:nvPr/>
        </p:nvSpPr>
        <p:spPr bwMode="auto">
          <a:xfrm>
            <a:off x="3581400" y="4045194"/>
            <a:ext cx="5562600" cy="240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000" dirty="0">
                <a:solidFill>
                  <a:srgbClr val="FF0000"/>
                </a:solidFill>
              </a:rPr>
              <a:t>6x10</a:t>
            </a:r>
            <a:r>
              <a:rPr lang="en-US" sz="2000" baseline="30000" dirty="0">
                <a:solidFill>
                  <a:srgbClr val="FF0000"/>
                </a:solidFill>
              </a:rPr>
              <a:t>18</a:t>
            </a:r>
            <a:r>
              <a:rPr lang="en-US" sz="2000" dirty="0">
                <a:solidFill>
                  <a:srgbClr val="FF0000"/>
                </a:solidFill>
              </a:rPr>
              <a:t> cm / 6x10</a:t>
            </a:r>
            <a:r>
              <a:rPr lang="en-US" sz="2000" baseline="30000" dirty="0">
                <a:solidFill>
                  <a:srgbClr val="FF0000"/>
                </a:solidFill>
              </a:rPr>
              <a:t>14</a:t>
            </a:r>
            <a:r>
              <a:rPr lang="en-US" sz="2000" dirty="0">
                <a:solidFill>
                  <a:srgbClr val="FF0000"/>
                </a:solidFill>
              </a:rPr>
              <a:t> cm = 10</a:t>
            </a:r>
            <a:r>
              <a:rPr lang="en-US" sz="2000" baseline="30000" dirty="0">
                <a:solidFill>
                  <a:srgbClr val="FF0000"/>
                </a:solidFill>
              </a:rPr>
              <a:t>4</a:t>
            </a:r>
            <a:r>
              <a:rPr lang="en-US" sz="2000" dirty="0">
                <a:solidFill>
                  <a:srgbClr val="FF0000"/>
                </a:solidFill>
              </a:rPr>
              <a:t> = 10000 x bigger</a:t>
            </a:r>
          </a:p>
          <a:p>
            <a:pPr>
              <a:spcBef>
                <a:spcPct val="50000"/>
              </a:spcBef>
            </a:pPr>
            <a:r>
              <a:rPr lang="en-US" sz="2000" dirty="0">
                <a:solidFill>
                  <a:srgbClr val="FF0000"/>
                </a:solidFill>
              </a:rPr>
              <a:t>So if Solar System is 25cm across in model, nearest stars are 25x10</a:t>
            </a:r>
            <a:r>
              <a:rPr lang="en-US" sz="2000" baseline="30000" dirty="0">
                <a:solidFill>
                  <a:srgbClr val="FF0000"/>
                </a:solidFill>
              </a:rPr>
              <a:t>4 </a:t>
            </a:r>
            <a:r>
              <a:rPr lang="en-US" sz="2000" dirty="0">
                <a:solidFill>
                  <a:srgbClr val="FF0000"/>
                </a:solidFill>
              </a:rPr>
              <a:t>cm = 2500 m </a:t>
            </a:r>
            <a:r>
              <a:rPr lang="en-US" sz="2000" dirty="0" smtClean="0">
                <a:solidFill>
                  <a:srgbClr val="FF0000"/>
                </a:solidFill>
              </a:rPr>
              <a:t>= 2.5 km</a:t>
            </a:r>
            <a:endParaRPr lang="en-US" sz="2000" dirty="0">
              <a:solidFill>
                <a:srgbClr val="FF0000"/>
              </a:solidFill>
            </a:endParaRPr>
          </a:p>
          <a:p>
            <a:pPr>
              <a:spcBef>
                <a:spcPct val="50000"/>
              </a:spcBef>
            </a:pPr>
            <a:r>
              <a:rPr lang="en-US" sz="2000" dirty="0">
                <a:solidFill>
                  <a:srgbClr val="FF0000"/>
                </a:solidFill>
              </a:rPr>
              <a:t>If entire Solar System is a </a:t>
            </a:r>
            <a:r>
              <a:rPr lang="en-US" sz="2000" dirty="0" err="1">
                <a:solidFill>
                  <a:srgbClr val="FF0000"/>
                </a:solidFill>
              </a:rPr>
              <a:t>frisbee,nearest</a:t>
            </a:r>
            <a:r>
              <a:rPr lang="en-US" sz="2000" dirty="0">
                <a:solidFill>
                  <a:srgbClr val="FF0000"/>
                </a:solidFill>
              </a:rPr>
              <a:t> stars are a couple of miles away</a:t>
            </a:r>
            <a:r>
              <a:rPr lang="en-US" sz="2000" dirty="0" smtClean="0">
                <a:solidFill>
                  <a:srgbClr val="FF0000"/>
                </a:solidFill>
              </a:rPr>
              <a:t>!</a:t>
            </a:r>
          </a:p>
          <a:p>
            <a:pPr>
              <a:spcBef>
                <a:spcPct val="50000"/>
              </a:spcBef>
            </a:pPr>
            <a:r>
              <a:rPr lang="en-US" sz="2000" dirty="0" smtClean="0">
                <a:solidFill>
                  <a:srgbClr val="FF0000"/>
                </a:solidFill>
              </a:rPr>
              <a:t>Space is MOSTLY EMPTY!</a:t>
            </a:r>
            <a:endParaRPr lang="en-US" sz="2000" dirty="0"/>
          </a:p>
        </p:txBody>
      </p:sp>
    </p:spTree>
    <p:extLst>
      <p:ext uri="{BB962C8B-B14F-4D97-AF65-F5344CB8AC3E}">
        <p14:creationId xmlns:p14="http://schemas.microsoft.com/office/powerpoint/2010/main" val="3352154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1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17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17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174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17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769">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1769">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176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17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6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Stars</a:t>
            </a:r>
          </a:p>
        </p:txBody>
      </p:sp>
      <p:sp>
        <p:nvSpPr>
          <p:cNvPr id="8195" name="Rectangle 3"/>
          <p:cNvSpPr>
            <a:spLocks noGrp="1" noChangeArrowheads="1"/>
          </p:cNvSpPr>
          <p:nvPr>
            <p:ph type="body" idx="1"/>
          </p:nvPr>
        </p:nvSpPr>
        <p:spPr/>
        <p:txBody>
          <a:bodyPr>
            <a:normAutofit fontScale="92500"/>
          </a:bodyPr>
          <a:lstStyle/>
          <a:p>
            <a:pPr>
              <a:lnSpc>
                <a:spcPct val="90000"/>
              </a:lnSpc>
            </a:pPr>
            <a:r>
              <a:rPr lang="en-US" sz="2800" dirty="0"/>
              <a:t>All of the stars we see in the sky are in the Milky Way galaxy, </a:t>
            </a:r>
            <a:r>
              <a:rPr lang="en-US" sz="2800" i="1" dirty="0"/>
              <a:t>relatively </a:t>
            </a:r>
            <a:r>
              <a:rPr lang="en-US" sz="2800" dirty="0"/>
              <a:t>nearby to us</a:t>
            </a:r>
          </a:p>
          <a:p>
            <a:pPr>
              <a:lnSpc>
                <a:spcPct val="90000"/>
              </a:lnSpc>
            </a:pPr>
            <a:r>
              <a:rPr lang="en-US" sz="2800" dirty="0"/>
              <a:t>All stars are NOT the </a:t>
            </a:r>
            <a:r>
              <a:rPr lang="en-US" sz="2800" dirty="0" smtClean="0"/>
              <a:t>same: looking at a picture, what are some apparent differences?</a:t>
            </a:r>
            <a:endParaRPr lang="en-US" sz="2800" dirty="0"/>
          </a:p>
          <a:p>
            <a:pPr>
              <a:lnSpc>
                <a:spcPct val="90000"/>
              </a:lnSpc>
            </a:pPr>
            <a:r>
              <a:rPr lang="en-US" sz="2800" dirty="0"/>
              <a:t>Stars come in a wide range of </a:t>
            </a:r>
            <a:r>
              <a:rPr lang="en-US" sz="2800" dirty="0" err="1" smtClean="0"/>
              <a:t>brightnesses</a:t>
            </a:r>
            <a:endParaRPr lang="en-US" sz="2800" dirty="0" smtClean="0"/>
          </a:p>
          <a:p>
            <a:pPr lvl="1">
              <a:lnSpc>
                <a:spcPct val="90000"/>
              </a:lnSpc>
            </a:pPr>
            <a:r>
              <a:rPr lang="en-US" sz="2400" dirty="0" smtClean="0"/>
              <a:t>We see stars because they shine (energy from nuclear reactions in their centers, just like the Sun – the Sun is a star!)</a:t>
            </a:r>
            <a:endParaRPr lang="en-US" sz="2400" dirty="0"/>
          </a:p>
          <a:p>
            <a:pPr lvl="1">
              <a:lnSpc>
                <a:spcPct val="90000"/>
              </a:lnSpc>
            </a:pPr>
            <a:r>
              <a:rPr lang="en-US" sz="2400" dirty="0"/>
              <a:t>The </a:t>
            </a:r>
            <a:r>
              <a:rPr lang="en-US" sz="2400" b="1" dirty="0"/>
              <a:t>apparent</a:t>
            </a:r>
            <a:r>
              <a:rPr lang="en-US" sz="2400" dirty="0"/>
              <a:t> brightness (how bright it appears to </a:t>
            </a:r>
            <a:r>
              <a:rPr lang="en-US" sz="2400" dirty="0" smtClean="0"/>
              <a:t>us) </a:t>
            </a:r>
            <a:r>
              <a:rPr lang="en-US" sz="2400" dirty="0"/>
              <a:t>depends on how bright the star really shines AND how far away it </a:t>
            </a:r>
            <a:r>
              <a:rPr lang="en-US" sz="2400" dirty="0" smtClean="0"/>
              <a:t>is</a:t>
            </a:r>
            <a:endParaRPr lang="en-US" sz="2400" dirty="0"/>
          </a:p>
          <a:p>
            <a:pPr lvl="1">
              <a:lnSpc>
                <a:spcPct val="90000"/>
              </a:lnSpc>
            </a:pPr>
            <a:r>
              <a:rPr lang="en-US" sz="2400" dirty="0"/>
              <a:t>The </a:t>
            </a:r>
            <a:r>
              <a:rPr lang="en-US" sz="2400" b="1" dirty="0"/>
              <a:t>intrinsic</a:t>
            </a:r>
            <a:r>
              <a:rPr lang="en-US" sz="2400" dirty="0"/>
              <a:t> brightness is how bright the star is really shining. All stars do </a:t>
            </a:r>
            <a:r>
              <a:rPr lang="en-US" sz="2400" b="1" dirty="0"/>
              <a:t>not </a:t>
            </a:r>
            <a:r>
              <a:rPr lang="en-US" sz="2400" dirty="0"/>
              <a:t>have the same intrinsic brightness</a:t>
            </a:r>
          </a:p>
          <a:p>
            <a:pPr lvl="1">
              <a:lnSpc>
                <a:spcPct val="90000"/>
              </a:lnSpc>
            </a:pPr>
            <a:endParaRPr lang="en-US" sz="2400" dirty="0"/>
          </a:p>
        </p:txBody>
      </p:sp>
      <p:pic>
        <p:nvPicPr>
          <p:cNvPr id="8196" name="Picture 4" descr="night-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87" y="709277"/>
            <a:ext cx="7783513" cy="583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260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499"/>
                                          </p:stCondLst>
                                        </p:cTn>
                                        <p:tgtEl>
                                          <p:spTgt spid="8195">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819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7093" y="1676400"/>
            <a:ext cx="2438400" cy="4572000"/>
          </a:xfrm>
        </p:spPr>
        <p:txBody>
          <a:bodyPr/>
          <a:lstStyle/>
          <a:p>
            <a:pPr>
              <a:lnSpc>
                <a:spcPct val="90000"/>
              </a:lnSpc>
              <a:buFontTx/>
              <a:buNone/>
            </a:pPr>
            <a:r>
              <a:rPr lang="en-US" sz="2800" dirty="0"/>
              <a:t>Which star is the closest?</a:t>
            </a:r>
          </a:p>
          <a:p>
            <a:pPr>
              <a:lnSpc>
                <a:spcPct val="90000"/>
              </a:lnSpc>
              <a:buFontTx/>
              <a:buNone/>
            </a:pPr>
            <a:r>
              <a:rPr lang="en-US" sz="2800" dirty="0"/>
              <a:t>A. Star A</a:t>
            </a:r>
          </a:p>
          <a:p>
            <a:pPr>
              <a:lnSpc>
                <a:spcPct val="90000"/>
              </a:lnSpc>
              <a:buFontTx/>
              <a:buNone/>
            </a:pPr>
            <a:r>
              <a:rPr lang="en-US" sz="2800" dirty="0"/>
              <a:t>B. Star B</a:t>
            </a:r>
          </a:p>
          <a:p>
            <a:pPr>
              <a:lnSpc>
                <a:spcPct val="90000"/>
              </a:lnSpc>
              <a:buFontTx/>
              <a:buNone/>
            </a:pPr>
            <a:r>
              <a:rPr lang="en-US" sz="2800" dirty="0"/>
              <a:t>C. Star C</a:t>
            </a:r>
          </a:p>
          <a:p>
            <a:pPr>
              <a:lnSpc>
                <a:spcPct val="90000"/>
              </a:lnSpc>
              <a:buFontTx/>
              <a:buNone/>
            </a:pPr>
            <a:r>
              <a:rPr lang="en-US" sz="2800" dirty="0"/>
              <a:t>D. All same distance</a:t>
            </a:r>
          </a:p>
          <a:p>
            <a:pPr>
              <a:lnSpc>
                <a:spcPct val="90000"/>
              </a:lnSpc>
              <a:buFontTx/>
              <a:buNone/>
            </a:pPr>
            <a:r>
              <a:rPr lang="en-US" sz="2800" dirty="0"/>
              <a:t>E. Can</a:t>
            </a:r>
            <a:r>
              <a:rPr lang="ja-JP" altLang="en-US" sz="2800" dirty="0"/>
              <a:t>’</a:t>
            </a:r>
            <a:r>
              <a:rPr lang="en-US" sz="2800" dirty="0"/>
              <a:t>t tell</a:t>
            </a:r>
          </a:p>
        </p:txBody>
      </p:sp>
      <p:pic>
        <p:nvPicPr>
          <p:cNvPr id="35844" name="Picture 4" descr="night-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566" y="668211"/>
            <a:ext cx="6714741" cy="5037415"/>
          </a:xfrm>
          <a:prstGeom prst="rect">
            <a:avLst/>
          </a:prstGeom>
          <a:noFill/>
          <a:extLst>
            <a:ext uri="{909E8E84-426E-40dd-AFC4-6F175D3DCCD1}">
              <a14:hiddenFill xmlns:a14="http://schemas.microsoft.com/office/drawing/2010/main">
                <a:solidFill>
                  <a:srgbClr val="FFFFFF"/>
                </a:solidFill>
              </a14:hiddenFill>
            </a:ext>
          </a:extLst>
        </p:spPr>
      </p:pic>
      <p:sp>
        <p:nvSpPr>
          <p:cNvPr id="35845" name="Text Box 5"/>
          <p:cNvSpPr txBox="1">
            <a:spLocks noChangeArrowheads="1"/>
          </p:cNvSpPr>
          <p:nvPr/>
        </p:nvSpPr>
        <p:spPr bwMode="auto">
          <a:xfrm>
            <a:off x="8194675" y="1219200"/>
            <a:ext cx="387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dirty="0">
                <a:solidFill>
                  <a:srgbClr val="00FF00"/>
                </a:solidFill>
              </a:rPr>
              <a:t>A</a:t>
            </a:r>
            <a:endParaRPr lang="en-US" dirty="0"/>
          </a:p>
        </p:txBody>
      </p:sp>
      <p:sp>
        <p:nvSpPr>
          <p:cNvPr id="35846" name="Text Box 6"/>
          <p:cNvSpPr txBox="1">
            <a:spLocks noChangeArrowheads="1"/>
          </p:cNvSpPr>
          <p:nvPr/>
        </p:nvSpPr>
        <p:spPr bwMode="auto">
          <a:xfrm>
            <a:off x="7807325" y="2557885"/>
            <a:ext cx="387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solidFill>
                  <a:srgbClr val="00FF00"/>
                </a:solidFill>
              </a:rPr>
              <a:t>B</a:t>
            </a:r>
            <a:endParaRPr lang="en-US" dirty="0"/>
          </a:p>
        </p:txBody>
      </p:sp>
      <p:sp>
        <p:nvSpPr>
          <p:cNvPr id="35847" name="Text Box 7"/>
          <p:cNvSpPr txBox="1">
            <a:spLocks noChangeArrowheads="1"/>
          </p:cNvSpPr>
          <p:nvPr/>
        </p:nvSpPr>
        <p:spPr bwMode="auto">
          <a:xfrm>
            <a:off x="7010399" y="4448721"/>
            <a:ext cx="4048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solidFill>
                  <a:srgbClr val="00FF00"/>
                </a:solidFill>
              </a:rPr>
              <a:t>C</a:t>
            </a:r>
          </a:p>
        </p:txBody>
      </p:sp>
    </p:spTree>
    <p:extLst>
      <p:ext uri="{BB962C8B-B14F-4D97-AF65-F5344CB8AC3E}">
        <p14:creationId xmlns:p14="http://schemas.microsoft.com/office/powerpoint/2010/main" val="36184018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p:txBody>
          <a:bodyPr/>
          <a:lstStyle/>
          <a:p>
            <a:r>
              <a:rPr lang="en-US"/>
              <a:t>Stars</a:t>
            </a:r>
          </a:p>
        </p:txBody>
      </p:sp>
      <p:sp>
        <p:nvSpPr>
          <p:cNvPr id="33795" name="Rectangle 1027"/>
          <p:cNvSpPr>
            <a:spLocks noGrp="1" noChangeArrowheads="1"/>
          </p:cNvSpPr>
          <p:nvPr>
            <p:ph type="body" idx="1"/>
          </p:nvPr>
        </p:nvSpPr>
        <p:spPr/>
        <p:txBody>
          <a:bodyPr/>
          <a:lstStyle/>
          <a:p>
            <a:pPr>
              <a:lnSpc>
                <a:spcPct val="90000"/>
              </a:lnSpc>
            </a:pPr>
            <a:r>
              <a:rPr lang="en-US" sz="2400" dirty="0"/>
              <a:t>You </a:t>
            </a:r>
            <a:r>
              <a:rPr lang="en-US" sz="2400" dirty="0" smtClean="0"/>
              <a:t>can’t </a:t>
            </a:r>
            <a:r>
              <a:rPr lang="en-US" sz="2400" dirty="0"/>
              <a:t>tell how far away a star is just by looking at a single picture!</a:t>
            </a:r>
          </a:p>
          <a:p>
            <a:pPr lvl="1">
              <a:lnSpc>
                <a:spcPct val="90000"/>
              </a:lnSpc>
            </a:pPr>
            <a:r>
              <a:rPr lang="en-US" sz="2400" dirty="0"/>
              <a:t>As a result, you </a:t>
            </a:r>
            <a:r>
              <a:rPr lang="en-US" sz="2400" dirty="0" smtClean="0"/>
              <a:t>can’t </a:t>
            </a:r>
            <a:r>
              <a:rPr lang="en-US" sz="2400" dirty="0"/>
              <a:t>tell about intrinsic </a:t>
            </a:r>
            <a:r>
              <a:rPr lang="en-US" sz="2400" dirty="0" err="1"/>
              <a:t>brightnesses</a:t>
            </a:r>
            <a:r>
              <a:rPr lang="en-US" sz="2400" dirty="0"/>
              <a:t> so easily!</a:t>
            </a:r>
          </a:p>
          <a:p>
            <a:pPr lvl="1">
              <a:lnSpc>
                <a:spcPct val="90000"/>
              </a:lnSpc>
            </a:pPr>
            <a:r>
              <a:rPr lang="en-US" sz="2400" dirty="0"/>
              <a:t>When you look at bright stars in the sky, you </a:t>
            </a:r>
            <a:r>
              <a:rPr lang="en-US" sz="2400" dirty="0" smtClean="0"/>
              <a:t>can’t </a:t>
            </a:r>
            <a:r>
              <a:rPr lang="en-US" sz="2400" dirty="0"/>
              <a:t>tell if they are bright because they are close, or bright because they are intrinsically very bright!</a:t>
            </a:r>
          </a:p>
          <a:p>
            <a:pPr>
              <a:lnSpc>
                <a:spcPct val="90000"/>
              </a:lnSpc>
            </a:pPr>
            <a:r>
              <a:rPr lang="en-US" sz="2400" dirty="0"/>
              <a:t>Stars come in a range of </a:t>
            </a:r>
            <a:r>
              <a:rPr lang="en-US" sz="2400" b="1" dirty="0"/>
              <a:t>colors</a:t>
            </a:r>
          </a:p>
          <a:p>
            <a:pPr lvl="1">
              <a:lnSpc>
                <a:spcPct val="90000"/>
              </a:lnSpc>
            </a:pPr>
            <a:r>
              <a:rPr lang="en-US" sz="2400" dirty="0"/>
              <a:t>Color is related to the temperature of the surface of the star: hotter stars are bluer, cooler stars are redder</a:t>
            </a:r>
          </a:p>
          <a:p>
            <a:pPr lvl="1">
              <a:lnSpc>
                <a:spcPct val="90000"/>
              </a:lnSpc>
            </a:pPr>
            <a:r>
              <a:rPr lang="en-US" sz="2400" dirty="0"/>
              <a:t>Color can also be related to presence of stuff between the stars and us</a:t>
            </a:r>
            <a:endParaRPr lang="en-US" sz="2000" dirty="0"/>
          </a:p>
        </p:txBody>
      </p:sp>
      <p:pic>
        <p:nvPicPr>
          <p:cNvPr id="33797" name="Picture 1029" descr="night-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87" y="1133475"/>
            <a:ext cx="7631113" cy="572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943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7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37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33797"/>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499"/>
                                          </p:stCondLst>
                                        </p:cTn>
                                        <p:tgtEl>
                                          <p:spTgt spid="33795">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Stars</a:t>
            </a:r>
          </a:p>
        </p:txBody>
      </p:sp>
      <p:sp>
        <p:nvSpPr>
          <p:cNvPr id="14339" name="Rectangle 3"/>
          <p:cNvSpPr>
            <a:spLocks noGrp="1" noChangeArrowheads="1"/>
          </p:cNvSpPr>
          <p:nvPr>
            <p:ph type="body" idx="1"/>
          </p:nvPr>
        </p:nvSpPr>
        <p:spPr/>
        <p:txBody>
          <a:bodyPr>
            <a:normAutofit fontScale="92500" lnSpcReduction="20000"/>
          </a:bodyPr>
          <a:lstStyle/>
          <a:p>
            <a:pPr>
              <a:lnSpc>
                <a:spcPct val="90000"/>
              </a:lnSpc>
            </a:pPr>
            <a:r>
              <a:rPr lang="en-US" sz="2800" dirty="0"/>
              <a:t>Stars come in a range of </a:t>
            </a:r>
            <a:r>
              <a:rPr lang="en-US" sz="2800" b="1" dirty="0"/>
              <a:t>masses</a:t>
            </a:r>
          </a:p>
          <a:p>
            <a:pPr lvl="1">
              <a:lnSpc>
                <a:spcPct val="90000"/>
              </a:lnSpc>
            </a:pPr>
            <a:r>
              <a:rPr lang="en-US" sz="2400" dirty="0"/>
              <a:t>Sun is intermediate: most massive stars about 100x mass of Sun, least massive stars about 1/10th mass of Sun</a:t>
            </a:r>
          </a:p>
          <a:p>
            <a:pPr>
              <a:lnSpc>
                <a:spcPct val="90000"/>
              </a:lnSpc>
            </a:pPr>
            <a:r>
              <a:rPr lang="en-US" sz="2800" dirty="0"/>
              <a:t>Stars come in range of </a:t>
            </a:r>
            <a:r>
              <a:rPr lang="en-US" sz="2800" b="1" dirty="0"/>
              <a:t>sizes</a:t>
            </a:r>
          </a:p>
          <a:p>
            <a:pPr lvl="1">
              <a:lnSpc>
                <a:spcPct val="90000"/>
              </a:lnSpc>
            </a:pPr>
            <a:r>
              <a:rPr lang="en-US" sz="2400" dirty="0"/>
              <a:t>Again, Sun is intermediate. Some larger stars are called giant stars, smaller ones are called dwarfs</a:t>
            </a:r>
          </a:p>
          <a:p>
            <a:pPr lvl="1">
              <a:lnSpc>
                <a:spcPct val="90000"/>
              </a:lnSpc>
            </a:pPr>
            <a:r>
              <a:rPr lang="en-US" sz="2400" dirty="0"/>
              <a:t>However, measuring size is tricky! Even with biggest telescopes you </a:t>
            </a:r>
            <a:r>
              <a:rPr lang="en-US" sz="2400" dirty="0" smtClean="0"/>
              <a:t>don’t </a:t>
            </a:r>
            <a:r>
              <a:rPr lang="en-US" sz="2400" dirty="0"/>
              <a:t>see stars as </a:t>
            </a:r>
            <a:r>
              <a:rPr lang="ja-JP" altLang="en-US" sz="2400" dirty="0"/>
              <a:t>“</a:t>
            </a:r>
            <a:r>
              <a:rPr lang="en-US" sz="2400" dirty="0"/>
              <a:t>circles</a:t>
            </a:r>
            <a:r>
              <a:rPr lang="ja-JP" altLang="en-US" sz="2400" dirty="0"/>
              <a:t>”</a:t>
            </a:r>
            <a:r>
              <a:rPr lang="en-US" sz="2400" dirty="0"/>
              <a:t>, they are just points because they are so far away!</a:t>
            </a:r>
          </a:p>
          <a:p>
            <a:pPr>
              <a:lnSpc>
                <a:spcPct val="90000"/>
              </a:lnSpc>
            </a:pPr>
            <a:r>
              <a:rPr lang="en-US" sz="2800" dirty="0"/>
              <a:t>Most stars have similar compositions to each </a:t>
            </a:r>
            <a:r>
              <a:rPr lang="en-US" sz="2800" dirty="0" smtClean="0"/>
              <a:t>other</a:t>
            </a:r>
          </a:p>
          <a:p>
            <a:pPr>
              <a:lnSpc>
                <a:spcPct val="90000"/>
              </a:lnSpc>
            </a:pPr>
            <a:endParaRPr lang="en-US" sz="2800" dirty="0"/>
          </a:p>
          <a:p>
            <a:pPr marL="0" indent="0">
              <a:lnSpc>
                <a:spcPct val="90000"/>
              </a:lnSpc>
              <a:buNone/>
            </a:pPr>
            <a:r>
              <a:rPr lang="en-US" sz="2800" dirty="0" smtClean="0"/>
              <a:t>Measuring </a:t>
            </a:r>
            <a:r>
              <a:rPr lang="en-US" sz="2800" dirty="0" smtClean="0"/>
              <a:t>mass, size, and composition requires some extra observations and understanding!  Can’t get these from looking at a single picture!</a:t>
            </a:r>
            <a:endParaRPr lang="en-US" sz="2800" dirty="0"/>
          </a:p>
        </p:txBody>
      </p:sp>
    </p:spTree>
    <p:extLst>
      <p:ext uri="{BB962C8B-B14F-4D97-AF65-F5344CB8AC3E}">
        <p14:creationId xmlns:p14="http://schemas.microsoft.com/office/powerpoint/2010/main" val="40424935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3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43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43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433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433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r>
              <a:rPr lang="en-US"/>
              <a:t>Stars live and die</a:t>
            </a:r>
          </a:p>
        </p:txBody>
      </p:sp>
      <p:sp>
        <p:nvSpPr>
          <p:cNvPr id="15363" name="Rectangle 1027"/>
          <p:cNvSpPr>
            <a:spLocks noGrp="1" noChangeArrowheads="1"/>
          </p:cNvSpPr>
          <p:nvPr>
            <p:ph type="body" idx="1"/>
          </p:nvPr>
        </p:nvSpPr>
        <p:spPr/>
        <p:txBody>
          <a:bodyPr/>
          <a:lstStyle/>
          <a:p>
            <a:pPr>
              <a:lnSpc>
                <a:spcPct val="90000"/>
              </a:lnSpc>
            </a:pPr>
            <a:endParaRPr lang="en-US"/>
          </a:p>
          <a:p>
            <a:pPr>
              <a:lnSpc>
                <a:spcPct val="90000"/>
              </a:lnSpc>
            </a:pPr>
            <a:r>
              <a:rPr lang="en-US"/>
              <a:t>Stars </a:t>
            </a:r>
            <a:r>
              <a:rPr lang="en-US" b="1"/>
              <a:t>evolve: </a:t>
            </a:r>
          </a:p>
          <a:p>
            <a:pPr lvl="1">
              <a:lnSpc>
                <a:spcPct val="90000"/>
              </a:lnSpc>
            </a:pPr>
            <a:r>
              <a:rPr lang="en-US"/>
              <a:t>they are born, live their lives, and die</a:t>
            </a:r>
          </a:p>
          <a:p>
            <a:pPr lvl="1">
              <a:lnSpc>
                <a:spcPct val="90000"/>
              </a:lnSpc>
            </a:pPr>
            <a:r>
              <a:rPr lang="en-US"/>
              <a:t>Properties of stars (temperatures and sizes in particular) evolve over their lifetimes</a:t>
            </a:r>
          </a:p>
          <a:p>
            <a:pPr lvl="1">
              <a:lnSpc>
                <a:spcPct val="90000"/>
              </a:lnSpc>
            </a:pPr>
            <a:r>
              <a:rPr lang="en-US"/>
              <a:t>Lifetimes are </a:t>
            </a:r>
            <a:r>
              <a:rPr lang="en-US" b="1"/>
              <a:t>long: </a:t>
            </a:r>
            <a:r>
              <a:rPr lang="en-US"/>
              <a:t>millions to billions of years. So we don</a:t>
            </a:r>
            <a:r>
              <a:rPr lang="ja-JP" altLang="en-US"/>
              <a:t>’</a:t>
            </a:r>
            <a:r>
              <a:rPr lang="en-US"/>
              <a:t>t usually directly see too much of the evolution! But we do see lots of stars at different stages of evolution!</a:t>
            </a:r>
          </a:p>
        </p:txBody>
      </p:sp>
    </p:spTree>
    <p:extLst>
      <p:ext uri="{BB962C8B-B14F-4D97-AF65-F5344CB8AC3E}">
        <p14:creationId xmlns:p14="http://schemas.microsoft.com/office/powerpoint/2010/main" val="3422711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536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1143000"/>
          </a:xfrm>
        </p:spPr>
        <p:txBody>
          <a:bodyPr/>
          <a:lstStyle/>
          <a:p>
            <a:r>
              <a:rPr lang="en-US"/>
              <a:t>Stars in space</a:t>
            </a:r>
          </a:p>
        </p:txBody>
      </p:sp>
      <p:sp>
        <p:nvSpPr>
          <p:cNvPr id="16387" name="Rectangle 3"/>
          <p:cNvSpPr>
            <a:spLocks noGrp="1" noChangeArrowheads="1"/>
          </p:cNvSpPr>
          <p:nvPr>
            <p:ph type="body" idx="1"/>
          </p:nvPr>
        </p:nvSpPr>
        <p:spPr>
          <a:xfrm>
            <a:off x="685800" y="1524000"/>
            <a:ext cx="7772400" cy="5029200"/>
          </a:xfrm>
        </p:spPr>
        <p:txBody>
          <a:bodyPr>
            <a:normAutofit lnSpcReduction="10000"/>
          </a:bodyPr>
          <a:lstStyle/>
          <a:p>
            <a:pPr>
              <a:lnSpc>
                <a:spcPct val="90000"/>
              </a:lnSpc>
            </a:pPr>
            <a:r>
              <a:rPr lang="en-US" sz="2000"/>
              <a:t>Not all stars are isolated from each other, like the Sun is</a:t>
            </a:r>
          </a:p>
          <a:p>
            <a:pPr>
              <a:lnSpc>
                <a:spcPct val="90000"/>
              </a:lnSpc>
            </a:pPr>
            <a:r>
              <a:rPr lang="en-US" sz="2000"/>
              <a:t>Many stars exist as </a:t>
            </a:r>
            <a:r>
              <a:rPr lang="en-US" sz="2000" b="1"/>
              <a:t>binary stars</a:t>
            </a:r>
            <a:r>
              <a:rPr lang="en-US" sz="2000"/>
              <a:t>, two stars that orbit each other</a:t>
            </a:r>
          </a:p>
          <a:p>
            <a:pPr lvl="1">
              <a:lnSpc>
                <a:spcPct val="90000"/>
              </a:lnSpc>
            </a:pPr>
            <a:r>
              <a:rPr lang="en-US" sz="2000"/>
              <a:t>Binary stars are very important to astronomy, as they are how we measure masses of stars</a:t>
            </a:r>
          </a:p>
          <a:p>
            <a:pPr>
              <a:lnSpc>
                <a:spcPct val="90000"/>
              </a:lnSpc>
            </a:pPr>
            <a:r>
              <a:rPr lang="en-US" sz="2000"/>
              <a:t>Some stars come as triples, quadruples, or more</a:t>
            </a:r>
          </a:p>
          <a:p>
            <a:pPr>
              <a:lnSpc>
                <a:spcPct val="90000"/>
              </a:lnSpc>
            </a:pPr>
            <a:r>
              <a:rPr lang="en-US" sz="2000"/>
              <a:t>Some stars come in </a:t>
            </a:r>
            <a:r>
              <a:rPr lang="en-US" sz="2000" b="1"/>
              <a:t>clusters</a:t>
            </a:r>
            <a:r>
              <a:rPr lang="en-US" sz="2000"/>
              <a:t>, with hundreds to millions of stars grouped together in space</a:t>
            </a:r>
          </a:p>
          <a:p>
            <a:pPr lvl="1">
              <a:lnSpc>
                <a:spcPct val="90000"/>
              </a:lnSpc>
            </a:pPr>
            <a:r>
              <a:rPr lang="en-US" sz="2000"/>
              <a:t>Two general types of clusters</a:t>
            </a:r>
          </a:p>
          <a:p>
            <a:pPr lvl="1">
              <a:lnSpc>
                <a:spcPct val="90000"/>
              </a:lnSpc>
            </a:pPr>
            <a:r>
              <a:rPr lang="en-US" sz="2000"/>
              <a:t>Open clusters have fewer stars (hundreds to thousands) and are more spread out</a:t>
            </a:r>
          </a:p>
          <a:p>
            <a:pPr lvl="1">
              <a:lnSpc>
                <a:spcPct val="90000"/>
              </a:lnSpc>
            </a:pPr>
            <a:r>
              <a:rPr lang="en-US" sz="2000"/>
              <a:t>Globular clusters have more stars (thousands to millions) and the stars are more closely packed</a:t>
            </a:r>
          </a:p>
          <a:p>
            <a:pPr lvl="1">
              <a:lnSpc>
                <a:spcPct val="90000"/>
              </a:lnSpc>
            </a:pPr>
            <a:r>
              <a:rPr lang="en-US" sz="2000"/>
              <a:t>Clusters are very important to astronomy, because they allow us to measure relative intrinsic brightnesses of stars, since all stars in a cluster are at the same distance from us. They are also important because it turns out that all stars in a given cluster have the same age</a:t>
            </a:r>
            <a:r>
              <a:rPr lang="en-US" sz="2400"/>
              <a:t> </a:t>
            </a:r>
          </a:p>
        </p:txBody>
      </p:sp>
      <p:pic>
        <p:nvPicPr>
          <p:cNvPr id="16388" name="Picture 4" descr="m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8153400" cy="5075238"/>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omegacen_a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141413"/>
            <a:ext cx="6264275" cy="571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3478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387">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6387">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638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nodeType="clickEffect">
                                  <p:stCondLst>
                                    <p:cond delay="0"/>
                                  </p:stCondLst>
                                  <p:childTnLst>
                                    <p:set>
                                      <p:cBhvr>
                                        <p:cTn id="36" dur="1" fill="hold">
                                          <p:stCondLst>
                                            <p:cond delay="0"/>
                                          </p:stCondLst>
                                        </p:cTn>
                                        <p:tgtEl>
                                          <p:spTgt spid="16388"/>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499"/>
                                          </p:stCondLst>
                                        </p:cTn>
                                        <p:tgtEl>
                                          <p:spTgt spid="16387">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638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16389"/>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499"/>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96" name="Picture 8" descr="m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6553200" cy="4079875"/>
          </a:xfrm>
          <a:prstGeom prst="rect">
            <a:avLst/>
          </a:prstGeom>
          <a:noFill/>
          <a:extLst>
            <a:ext uri="{909E8E84-426E-40dd-AFC4-6F175D3DCCD1}">
              <a14:hiddenFill xmlns:a14="http://schemas.microsoft.com/office/drawing/2010/main">
                <a:solidFill>
                  <a:srgbClr val="FFFFFF"/>
                </a:solidFill>
              </a14:hiddenFill>
            </a:ext>
          </a:extLst>
        </p:spPr>
      </p:pic>
      <p:sp>
        <p:nvSpPr>
          <p:cNvPr id="37890" name="Rectangle 2"/>
          <p:cNvSpPr>
            <a:spLocks noGrp="1" noChangeArrowheads="1"/>
          </p:cNvSpPr>
          <p:nvPr>
            <p:ph type="body" idx="1"/>
          </p:nvPr>
        </p:nvSpPr>
        <p:spPr>
          <a:xfrm>
            <a:off x="304800" y="1676400"/>
            <a:ext cx="2438400" cy="4572000"/>
          </a:xfrm>
        </p:spPr>
        <p:txBody>
          <a:bodyPr/>
          <a:lstStyle/>
          <a:p>
            <a:pPr>
              <a:lnSpc>
                <a:spcPct val="90000"/>
              </a:lnSpc>
              <a:buFontTx/>
              <a:buNone/>
            </a:pPr>
            <a:r>
              <a:rPr lang="en-US" sz="2800" dirty="0"/>
              <a:t>Which star is intrinsically the brightest?</a:t>
            </a:r>
          </a:p>
          <a:p>
            <a:pPr>
              <a:lnSpc>
                <a:spcPct val="90000"/>
              </a:lnSpc>
              <a:buFontTx/>
              <a:buNone/>
            </a:pPr>
            <a:r>
              <a:rPr lang="en-US" sz="2800" dirty="0"/>
              <a:t>A. Star A</a:t>
            </a:r>
          </a:p>
          <a:p>
            <a:pPr>
              <a:lnSpc>
                <a:spcPct val="90000"/>
              </a:lnSpc>
              <a:buFontTx/>
              <a:buNone/>
            </a:pPr>
            <a:r>
              <a:rPr lang="en-US" sz="2800" dirty="0"/>
              <a:t>B. Star B</a:t>
            </a:r>
          </a:p>
          <a:p>
            <a:pPr>
              <a:lnSpc>
                <a:spcPct val="90000"/>
              </a:lnSpc>
              <a:buFontTx/>
              <a:buNone/>
            </a:pPr>
            <a:r>
              <a:rPr lang="en-US" sz="2800" dirty="0"/>
              <a:t>C. Star C</a:t>
            </a:r>
          </a:p>
          <a:p>
            <a:pPr>
              <a:lnSpc>
                <a:spcPct val="90000"/>
              </a:lnSpc>
              <a:buFontTx/>
              <a:buNone/>
            </a:pPr>
            <a:r>
              <a:rPr lang="en-US" sz="2800" dirty="0"/>
              <a:t>D. All same brightness</a:t>
            </a:r>
          </a:p>
          <a:p>
            <a:pPr>
              <a:lnSpc>
                <a:spcPct val="90000"/>
              </a:lnSpc>
              <a:buFontTx/>
              <a:buNone/>
            </a:pPr>
            <a:r>
              <a:rPr lang="en-US" sz="2800" dirty="0"/>
              <a:t>E. </a:t>
            </a:r>
            <a:r>
              <a:rPr lang="en-US" sz="2800" dirty="0" smtClean="0"/>
              <a:t>Can’t </a:t>
            </a:r>
            <a:r>
              <a:rPr lang="en-US" sz="2800" dirty="0"/>
              <a:t>tell</a:t>
            </a:r>
          </a:p>
        </p:txBody>
      </p:sp>
      <p:sp>
        <p:nvSpPr>
          <p:cNvPr id="37892" name="Text Box 4"/>
          <p:cNvSpPr txBox="1">
            <a:spLocks noChangeArrowheads="1"/>
          </p:cNvSpPr>
          <p:nvPr/>
        </p:nvSpPr>
        <p:spPr bwMode="auto">
          <a:xfrm>
            <a:off x="5105400" y="4267200"/>
            <a:ext cx="387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solidFill>
                  <a:srgbClr val="00FF00"/>
                </a:solidFill>
              </a:rPr>
              <a:t>A</a:t>
            </a:r>
            <a:endParaRPr lang="en-US"/>
          </a:p>
        </p:txBody>
      </p:sp>
      <p:sp>
        <p:nvSpPr>
          <p:cNvPr id="37893" name="Text Box 5"/>
          <p:cNvSpPr txBox="1">
            <a:spLocks noChangeArrowheads="1"/>
          </p:cNvSpPr>
          <p:nvPr/>
        </p:nvSpPr>
        <p:spPr bwMode="auto">
          <a:xfrm>
            <a:off x="7848600" y="3276600"/>
            <a:ext cx="387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solidFill>
                  <a:srgbClr val="00FF00"/>
                </a:solidFill>
              </a:rPr>
              <a:t>B</a:t>
            </a:r>
            <a:endParaRPr lang="en-US"/>
          </a:p>
        </p:txBody>
      </p:sp>
      <p:sp>
        <p:nvSpPr>
          <p:cNvPr id="37894" name="Text Box 6"/>
          <p:cNvSpPr txBox="1">
            <a:spLocks noChangeArrowheads="1"/>
          </p:cNvSpPr>
          <p:nvPr/>
        </p:nvSpPr>
        <p:spPr bwMode="auto">
          <a:xfrm>
            <a:off x="3657600" y="5105400"/>
            <a:ext cx="4048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solidFill>
                  <a:srgbClr val="00FF00"/>
                </a:solidFill>
              </a:rPr>
              <a:t>C</a:t>
            </a:r>
          </a:p>
        </p:txBody>
      </p:sp>
      <p:sp>
        <p:nvSpPr>
          <p:cNvPr id="37897" name="Text Box 9"/>
          <p:cNvSpPr txBox="1">
            <a:spLocks noChangeArrowheads="1"/>
          </p:cNvSpPr>
          <p:nvPr/>
        </p:nvSpPr>
        <p:spPr bwMode="auto">
          <a:xfrm>
            <a:off x="304800" y="381000"/>
            <a:ext cx="8305800" cy="94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800" dirty="0"/>
              <a:t>This is a star cluster (the Pleiades). </a:t>
            </a:r>
            <a:r>
              <a:rPr lang="en-US" sz="2800" dirty="0" smtClean="0"/>
              <a:t>Let’s </a:t>
            </a:r>
            <a:r>
              <a:rPr lang="en-US" sz="2800" dirty="0"/>
              <a:t>say all of these stars are in the cluster (most of them are!)</a:t>
            </a:r>
            <a:endParaRPr lang="en-US" dirty="0"/>
          </a:p>
        </p:txBody>
      </p:sp>
    </p:spTree>
    <p:extLst>
      <p:ext uri="{BB962C8B-B14F-4D97-AF65-F5344CB8AC3E}">
        <p14:creationId xmlns:p14="http://schemas.microsoft.com/office/powerpoint/2010/main" val="14254033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Stuff between the stars</a:t>
            </a:r>
          </a:p>
        </p:txBody>
      </p:sp>
      <p:sp>
        <p:nvSpPr>
          <p:cNvPr id="9219" name="Rectangle 3"/>
          <p:cNvSpPr>
            <a:spLocks noGrp="1" noChangeArrowheads="1"/>
          </p:cNvSpPr>
          <p:nvPr>
            <p:ph type="body" idx="1"/>
          </p:nvPr>
        </p:nvSpPr>
        <p:spPr/>
        <p:txBody>
          <a:bodyPr/>
          <a:lstStyle/>
          <a:p>
            <a:r>
              <a:rPr lang="en-US" sz="2800"/>
              <a:t>In the Milky Way, there is also stuff between the stars, often called </a:t>
            </a:r>
            <a:r>
              <a:rPr lang="en-US" sz="2800" b="1"/>
              <a:t>interstellar matter</a:t>
            </a:r>
            <a:r>
              <a:rPr lang="en-US" sz="2800"/>
              <a:t>	</a:t>
            </a:r>
          </a:p>
          <a:p>
            <a:pPr lvl="1"/>
            <a:r>
              <a:rPr lang="en-US" sz="2400"/>
              <a:t>Two main components:</a:t>
            </a:r>
            <a:r>
              <a:rPr lang="en-US" sz="2400" b="1"/>
              <a:t> gas</a:t>
            </a:r>
            <a:r>
              <a:rPr lang="en-US" sz="2400"/>
              <a:t> and </a:t>
            </a:r>
            <a:r>
              <a:rPr lang="en-US" sz="2400" b="1"/>
              <a:t>dust</a:t>
            </a:r>
          </a:p>
          <a:p>
            <a:pPr lvl="1"/>
            <a:r>
              <a:rPr lang="en-US" sz="2400"/>
              <a:t>Interstellar clouds are often called </a:t>
            </a:r>
            <a:r>
              <a:rPr lang="en-US" sz="2400" b="1"/>
              <a:t>nebulae</a:t>
            </a:r>
          </a:p>
          <a:p>
            <a:r>
              <a:rPr lang="en-US" sz="2800"/>
              <a:t>Interstellar clouds have symbiotic relation with the stars of the galaxy</a:t>
            </a:r>
          </a:p>
          <a:p>
            <a:pPr lvl="1"/>
            <a:r>
              <a:rPr lang="en-US" sz="2400"/>
              <a:t>Stars form from interstellar clouds</a:t>
            </a:r>
          </a:p>
          <a:p>
            <a:pPr lvl="1"/>
            <a:r>
              <a:rPr lang="en-US" sz="2400"/>
              <a:t>When stars die, they eject some or all of their material back into the interstellar medium</a:t>
            </a:r>
            <a:endParaRPr lang="en-US" sz="2400" b="1"/>
          </a:p>
        </p:txBody>
      </p:sp>
      <p:pic>
        <p:nvPicPr>
          <p:cNvPr id="9220" name="Picture 4" descr="horseh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305800" cy="553720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m16h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0"/>
            <a:ext cx="5827713" cy="650081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r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143000"/>
            <a:ext cx="8077200" cy="511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981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922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922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922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nodeType="clickEffect">
                                  <p:stCondLst>
                                    <p:cond delay="0"/>
                                  </p:stCondLst>
                                  <p:childTnLst>
                                    <p:set>
                                      <p:cBhvr>
                                        <p:cTn id="44" dur="1" fill="hold">
                                          <p:stCondLst>
                                            <p:cond delay="0"/>
                                          </p:stCondLst>
                                        </p:cTn>
                                        <p:tgtEl>
                                          <p:spTgt spid="92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32705"/>
            <a:ext cx="7772400" cy="1143000"/>
          </a:xfrm>
        </p:spPr>
        <p:txBody>
          <a:bodyPr/>
          <a:lstStyle/>
          <a:p>
            <a:r>
              <a:rPr lang="en-US" dirty="0"/>
              <a:t>Recap</a:t>
            </a:r>
          </a:p>
        </p:txBody>
      </p:sp>
      <p:sp>
        <p:nvSpPr>
          <p:cNvPr id="13315" name="Rectangle 3"/>
          <p:cNvSpPr>
            <a:spLocks noGrp="1" noChangeArrowheads="1"/>
          </p:cNvSpPr>
          <p:nvPr>
            <p:ph type="body" idx="1"/>
          </p:nvPr>
        </p:nvSpPr>
        <p:spPr>
          <a:xfrm>
            <a:off x="685800" y="1016907"/>
            <a:ext cx="7772400" cy="4876800"/>
          </a:xfrm>
        </p:spPr>
        <p:txBody>
          <a:bodyPr>
            <a:noAutofit/>
          </a:bodyPr>
          <a:lstStyle/>
          <a:p>
            <a:pPr>
              <a:lnSpc>
                <a:spcPct val="90000"/>
              </a:lnSpc>
            </a:pPr>
            <a:r>
              <a:rPr lang="en-US" sz="2000" dirty="0" smtClean="0"/>
              <a:t>Midterm results</a:t>
            </a:r>
          </a:p>
          <a:p>
            <a:pPr lvl="1">
              <a:lnSpc>
                <a:spcPct val="90000"/>
              </a:lnSpc>
            </a:pPr>
            <a:r>
              <a:rPr lang="en-US" sz="2000" dirty="0" smtClean="0"/>
              <a:t>Grade histogram</a:t>
            </a:r>
          </a:p>
          <a:p>
            <a:pPr lvl="1">
              <a:lnSpc>
                <a:spcPct val="90000"/>
              </a:lnSpc>
            </a:pPr>
            <a:r>
              <a:rPr lang="en-US" sz="2000" dirty="0" smtClean="0"/>
              <a:t>Course feedback</a:t>
            </a:r>
          </a:p>
          <a:p>
            <a:pPr lvl="1">
              <a:lnSpc>
                <a:spcPct val="90000"/>
              </a:lnSpc>
            </a:pPr>
            <a:r>
              <a:rPr lang="en-US" sz="2000" dirty="0" smtClean="0"/>
              <a:t>Strategies for better grades: class, assignments, resources, read/research</a:t>
            </a:r>
          </a:p>
          <a:p>
            <a:pPr>
              <a:lnSpc>
                <a:spcPct val="90000"/>
              </a:lnSpc>
            </a:pPr>
            <a:r>
              <a:rPr lang="en-US" sz="2000" dirty="0" smtClean="0"/>
              <a:t>Remember campus observatory!</a:t>
            </a:r>
            <a:endParaRPr lang="en-US" sz="2000" dirty="0" smtClean="0"/>
          </a:p>
          <a:p>
            <a:pPr>
              <a:lnSpc>
                <a:spcPct val="90000"/>
              </a:lnSpc>
            </a:pPr>
            <a:r>
              <a:rPr lang="en-US" sz="2000" dirty="0" smtClean="0"/>
              <a:t>Solar </a:t>
            </a:r>
            <a:r>
              <a:rPr lang="en-US" sz="2000" dirty="0" smtClean="0"/>
              <a:t>System</a:t>
            </a:r>
          </a:p>
          <a:p>
            <a:pPr lvl="1">
              <a:lnSpc>
                <a:spcPct val="90000"/>
              </a:lnSpc>
            </a:pPr>
            <a:r>
              <a:rPr lang="en-US" sz="2000" dirty="0" smtClean="0"/>
              <a:t>Masses </a:t>
            </a:r>
            <a:r>
              <a:rPr lang="en-US" sz="2000" dirty="0"/>
              <a:t>and sizes of the planets</a:t>
            </a:r>
          </a:p>
          <a:p>
            <a:pPr lvl="2">
              <a:lnSpc>
                <a:spcPct val="90000"/>
              </a:lnSpc>
            </a:pPr>
            <a:r>
              <a:rPr lang="en-US" sz="2000" dirty="0"/>
              <a:t>Planets come in range of masses and sizes with no super clear relation between location, mass, and </a:t>
            </a:r>
            <a:r>
              <a:rPr lang="en-US" sz="2000" dirty="0" smtClean="0"/>
              <a:t>size</a:t>
            </a:r>
          </a:p>
          <a:p>
            <a:pPr lvl="1">
              <a:lnSpc>
                <a:spcPct val="90000"/>
              </a:lnSpc>
            </a:pPr>
            <a:r>
              <a:rPr lang="en-US" sz="2000" dirty="0" smtClean="0"/>
              <a:t>Using masses and sizes to learn something about compositions of planets without visiting</a:t>
            </a:r>
            <a:r>
              <a:rPr lang="en-US" sz="2000" dirty="0" smtClean="0"/>
              <a:t>!</a:t>
            </a:r>
          </a:p>
          <a:p>
            <a:pPr lvl="2">
              <a:lnSpc>
                <a:spcPct val="90000"/>
              </a:lnSpc>
            </a:pPr>
            <a:r>
              <a:rPr lang="en-US" sz="2000" dirty="0" smtClean="0"/>
              <a:t>Two types of planets</a:t>
            </a:r>
            <a:endParaRPr lang="en-US" sz="2000" dirty="0"/>
          </a:p>
          <a:p>
            <a:pPr lvl="3">
              <a:lnSpc>
                <a:spcPct val="90000"/>
              </a:lnSpc>
            </a:pPr>
            <a:r>
              <a:rPr lang="en-US" dirty="0" smtClean="0"/>
              <a:t>Higher density: rocky, </a:t>
            </a:r>
            <a:r>
              <a:rPr lang="en-US" dirty="0" err="1" smtClean="0"/>
              <a:t>terrestrrial</a:t>
            </a:r>
            <a:r>
              <a:rPr lang="en-US" dirty="0" smtClean="0"/>
              <a:t>:  Mercury, Venus, Earth, Mars</a:t>
            </a:r>
          </a:p>
          <a:p>
            <a:pPr lvl="3">
              <a:lnSpc>
                <a:spcPct val="90000"/>
              </a:lnSpc>
            </a:pPr>
            <a:r>
              <a:rPr lang="en-US" dirty="0" smtClean="0"/>
              <a:t>Lower density: </a:t>
            </a:r>
            <a:r>
              <a:rPr lang="en-US" dirty="0" err="1" smtClean="0"/>
              <a:t>gasieous</a:t>
            </a:r>
            <a:r>
              <a:rPr lang="en-US" dirty="0" smtClean="0"/>
              <a:t>, Jovian:  Jupiter, Saturn, Uranus, Neptune</a:t>
            </a:r>
          </a:p>
          <a:p>
            <a:pPr lvl="1">
              <a:lnSpc>
                <a:spcPct val="90000"/>
              </a:lnSpc>
            </a:pPr>
            <a:r>
              <a:rPr lang="en-US" sz="2000" dirty="0" smtClean="0"/>
              <a:t>Relative sizes of planets</a:t>
            </a:r>
          </a:p>
        </p:txBody>
      </p:sp>
      <p:pic>
        <p:nvPicPr>
          <p:cNvPr id="3" name="Picture 2" descr="midtermhi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205" y="1016907"/>
            <a:ext cx="8007795" cy="5719853"/>
          </a:xfrm>
          <a:prstGeom prst="rect">
            <a:avLst/>
          </a:prstGeom>
        </p:spPr>
      </p:pic>
    </p:spTree>
    <p:extLst>
      <p:ext uri="{BB962C8B-B14F-4D97-AF65-F5344CB8AC3E}">
        <p14:creationId xmlns:p14="http://schemas.microsoft.com/office/powerpoint/2010/main" val="19873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315">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15">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315">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315">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315">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315">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3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305800" cy="1143000"/>
          </a:xfrm>
        </p:spPr>
        <p:txBody>
          <a:bodyPr/>
          <a:lstStyle/>
          <a:p>
            <a:r>
              <a:rPr lang="en-US" sz="3600" dirty="0"/>
              <a:t>T</a:t>
            </a:r>
            <a:r>
              <a:rPr lang="en-US" sz="3600" dirty="0" smtClean="0"/>
              <a:t>he </a:t>
            </a:r>
            <a:r>
              <a:rPr lang="en-US" sz="3600" dirty="0"/>
              <a:t>Milky </a:t>
            </a:r>
            <a:r>
              <a:rPr lang="en-US" sz="3600" dirty="0" smtClean="0"/>
              <a:t>Way</a:t>
            </a:r>
            <a:endParaRPr lang="en-US" dirty="0"/>
          </a:p>
        </p:txBody>
      </p:sp>
      <p:sp>
        <p:nvSpPr>
          <p:cNvPr id="3075" name="Rectangle 3"/>
          <p:cNvSpPr>
            <a:spLocks noGrp="1" noChangeArrowheads="1"/>
          </p:cNvSpPr>
          <p:nvPr>
            <p:ph type="body" idx="1"/>
          </p:nvPr>
        </p:nvSpPr>
        <p:spPr/>
        <p:txBody>
          <a:bodyPr/>
          <a:lstStyle/>
          <a:p>
            <a:r>
              <a:rPr lang="en-US" dirty="0" smtClean="0"/>
              <a:t>The Sun is a member of a very large group of stars (over a billion!) that make up the Milky Way Galaxy</a:t>
            </a:r>
          </a:p>
          <a:p>
            <a:pPr marL="0" indent="0">
              <a:buNone/>
            </a:pPr>
            <a:endParaRPr lang="en-US" dirty="0" smtClean="0"/>
          </a:p>
          <a:p>
            <a:pPr marL="0" indent="0">
              <a:buNone/>
            </a:pPr>
            <a:r>
              <a:rPr lang="en-US" dirty="0" smtClean="0"/>
              <a:t>What is the shape of the Milky Way?</a:t>
            </a:r>
          </a:p>
          <a:p>
            <a:r>
              <a:rPr lang="en-US" dirty="0" smtClean="0"/>
              <a:t>Tricky </a:t>
            </a:r>
            <a:r>
              <a:rPr lang="en-US" dirty="0"/>
              <a:t>to get the shape of the Milky Way, because we live inside it, and </a:t>
            </a:r>
            <a:r>
              <a:rPr lang="en-US" dirty="0" smtClean="0"/>
              <a:t>it’s </a:t>
            </a:r>
            <a:r>
              <a:rPr lang="en-US" dirty="0"/>
              <a:t>WAY too big to send something </a:t>
            </a:r>
            <a:r>
              <a:rPr lang="en-US" dirty="0" smtClean="0"/>
              <a:t>outside </a:t>
            </a:r>
            <a:r>
              <a:rPr lang="en-US" dirty="0"/>
              <a:t>to look back at it!</a:t>
            </a:r>
          </a:p>
        </p:txBody>
      </p:sp>
    </p:spTree>
    <p:extLst>
      <p:ext uri="{BB962C8B-B14F-4D97-AF65-F5344CB8AC3E}">
        <p14:creationId xmlns:p14="http://schemas.microsoft.com/office/powerpoint/2010/main" val="23441794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228600"/>
            <a:ext cx="7772400" cy="1143000"/>
          </a:xfrm>
        </p:spPr>
        <p:txBody>
          <a:bodyPr/>
          <a:lstStyle/>
          <a:p>
            <a:r>
              <a:rPr lang="en-US"/>
              <a:t>Thought experiment</a:t>
            </a:r>
          </a:p>
        </p:txBody>
      </p:sp>
      <p:sp>
        <p:nvSpPr>
          <p:cNvPr id="39939" name="Rectangle 3"/>
          <p:cNvSpPr>
            <a:spLocks noGrp="1" noChangeArrowheads="1"/>
          </p:cNvSpPr>
          <p:nvPr>
            <p:ph type="body" idx="1"/>
          </p:nvPr>
        </p:nvSpPr>
        <p:spPr>
          <a:xfrm>
            <a:off x="381000" y="1600199"/>
            <a:ext cx="5410200" cy="5054003"/>
          </a:xfrm>
        </p:spPr>
        <p:txBody>
          <a:bodyPr>
            <a:normAutofit fontScale="62500" lnSpcReduction="20000"/>
          </a:bodyPr>
          <a:lstStyle/>
          <a:p>
            <a:pPr>
              <a:lnSpc>
                <a:spcPct val="90000"/>
              </a:lnSpc>
              <a:buFontTx/>
              <a:buNone/>
            </a:pPr>
            <a:r>
              <a:rPr lang="en-US" sz="4500" dirty="0"/>
              <a:t>Imagine we lived in a galaxy that was shaped like a sphere, with stars distributed all throughout the sphere. If we lived in the middle of the sphere and looked out at all of the other stars, what would we see?</a:t>
            </a:r>
          </a:p>
          <a:p>
            <a:pPr>
              <a:lnSpc>
                <a:spcPct val="90000"/>
              </a:lnSpc>
              <a:buFontTx/>
              <a:buNone/>
            </a:pPr>
            <a:r>
              <a:rPr lang="en-US" sz="4500" dirty="0"/>
              <a:t>	A. equal number of stars in all directions</a:t>
            </a:r>
          </a:p>
          <a:p>
            <a:pPr>
              <a:lnSpc>
                <a:spcPct val="90000"/>
              </a:lnSpc>
              <a:buFontTx/>
              <a:buNone/>
            </a:pPr>
            <a:r>
              <a:rPr lang="en-US" sz="4500" dirty="0"/>
              <a:t>	B. more stars in one half of the sky and less in the other</a:t>
            </a:r>
          </a:p>
          <a:p>
            <a:pPr>
              <a:lnSpc>
                <a:spcPct val="90000"/>
              </a:lnSpc>
              <a:buFontTx/>
              <a:buNone/>
            </a:pPr>
            <a:r>
              <a:rPr lang="en-US" sz="4500" dirty="0"/>
              <a:t>	C. stars located mostly along a line in the sky</a:t>
            </a:r>
          </a:p>
          <a:p>
            <a:pPr>
              <a:lnSpc>
                <a:spcPct val="90000"/>
              </a:lnSpc>
              <a:buFontTx/>
              <a:buNone/>
            </a:pPr>
            <a:r>
              <a:rPr lang="en-US" sz="4500" dirty="0"/>
              <a:t>	D. stars located mostly in two directions</a:t>
            </a:r>
          </a:p>
          <a:p>
            <a:pPr>
              <a:lnSpc>
                <a:spcPct val="90000"/>
              </a:lnSpc>
              <a:buFontTx/>
              <a:buNone/>
            </a:pPr>
            <a:endParaRPr lang="en-US" sz="2400" dirty="0"/>
          </a:p>
        </p:txBody>
      </p:sp>
      <p:pic>
        <p:nvPicPr>
          <p:cNvPr id="39940" name="Picture 4" descr="ob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700" y="228600"/>
            <a:ext cx="3416300" cy="337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743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p:txBody>
          <a:bodyPr/>
          <a:lstStyle/>
          <a:p>
            <a:pPr>
              <a:lnSpc>
                <a:spcPct val="90000"/>
              </a:lnSpc>
              <a:buFontTx/>
              <a:buNone/>
            </a:pPr>
            <a:r>
              <a:rPr lang="en-US" sz="2800" dirty="0"/>
              <a:t>Imagine we lived in a galaxy that was shaped like a flattened disk, with stars distributed all throughout the disk. If we lived in the middle of the disk and looked out at all of the other stars, what would we see?</a:t>
            </a:r>
          </a:p>
          <a:p>
            <a:pPr>
              <a:lnSpc>
                <a:spcPct val="90000"/>
              </a:lnSpc>
              <a:buFontTx/>
              <a:buNone/>
            </a:pPr>
            <a:r>
              <a:rPr lang="en-US" sz="2800" dirty="0"/>
              <a:t>	A. equal number of stars in all directions</a:t>
            </a:r>
          </a:p>
          <a:p>
            <a:pPr>
              <a:lnSpc>
                <a:spcPct val="90000"/>
              </a:lnSpc>
              <a:buFontTx/>
              <a:buNone/>
            </a:pPr>
            <a:r>
              <a:rPr lang="en-US" sz="2800" dirty="0"/>
              <a:t>	B. more stars in one half of the sky and less in the other</a:t>
            </a:r>
          </a:p>
          <a:p>
            <a:pPr>
              <a:lnSpc>
                <a:spcPct val="90000"/>
              </a:lnSpc>
              <a:buFontTx/>
              <a:buNone/>
            </a:pPr>
            <a:r>
              <a:rPr lang="en-US" sz="2800" dirty="0"/>
              <a:t>	C. stars located mostly along a line in the sky</a:t>
            </a:r>
          </a:p>
          <a:p>
            <a:pPr>
              <a:lnSpc>
                <a:spcPct val="90000"/>
              </a:lnSpc>
              <a:buFontTx/>
              <a:buNone/>
            </a:pPr>
            <a:r>
              <a:rPr lang="en-US" sz="2800" dirty="0"/>
              <a:t>	D. stars located mostly in two directions</a:t>
            </a:r>
          </a:p>
          <a:p>
            <a:pPr>
              <a:lnSpc>
                <a:spcPct val="90000"/>
              </a:lnSpc>
              <a:buFontTx/>
              <a:buNone/>
            </a:pPr>
            <a:endParaRPr lang="en-US" sz="2400" dirty="0"/>
          </a:p>
        </p:txBody>
      </p:sp>
      <p:pic>
        <p:nvPicPr>
          <p:cNvPr id="40964" name="Picture 4" descr="ob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57200"/>
            <a:ext cx="486410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5616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549730" y="834145"/>
            <a:ext cx="7175045" cy="5642855"/>
          </a:xfrm>
        </p:spPr>
        <p:txBody>
          <a:bodyPr/>
          <a:lstStyle/>
          <a:p>
            <a:pPr>
              <a:lnSpc>
                <a:spcPct val="90000"/>
              </a:lnSpc>
              <a:buFontTx/>
              <a:buNone/>
            </a:pPr>
            <a:r>
              <a:rPr lang="en-US" sz="2800" dirty="0"/>
              <a:t>Imagine we lived in a galaxy that was shaped like a cigar, with stars distributed all throughout the cigar. If we lived in the middle of the cigar and looked out at all of the other stars, what would we see?</a:t>
            </a:r>
          </a:p>
          <a:p>
            <a:pPr>
              <a:lnSpc>
                <a:spcPct val="90000"/>
              </a:lnSpc>
              <a:buFontTx/>
              <a:buNone/>
            </a:pPr>
            <a:r>
              <a:rPr lang="en-US" sz="2800" dirty="0"/>
              <a:t>	A. equal number of stars in all directions</a:t>
            </a:r>
          </a:p>
          <a:p>
            <a:pPr>
              <a:lnSpc>
                <a:spcPct val="90000"/>
              </a:lnSpc>
              <a:buFontTx/>
              <a:buNone/>
            </a:pPr>
            <a:r>
              <a:rPr lang="en-US" sz="2800" dirty="0"/>
              <a:t>	B. more stars in one half of the sky and less in the other</a:t>
            </a:r>
          </a:p>
          <a:p>
            <a:pPr>
              <a:lnSpc>
                <a:spcPct val="90000"/>
              </a:lnSpc>
              <a:buFontTx/>
              <a:buNone/>
            </a:pPr>
            <a:r>
              <a:rPr lang="en-US" sz="2800" dirty="0"/>
              <a:t>	C. stars located mostly along a line in the sky</a:t>
            </a:r>
          </a:p>
          <a:p>
            <a:pPr>
              <a:lnSpc>
                <a:spcPct val="90000"/>
              </a:lnSpc>
              <a:buFontTx/>
              <a:buNone/>
            </a:pPr>
            <a:r>
              <a:rPr lang="en-US" sz="2800" dirty="0"/>
              <a:t>	D. stars located mostly in two directions</a:t>
            </a:r>
          </a:p>
          <a:p>
            <a:pPr>
              <a:lnSpc>
                <a:spcPct val="90000"/>
              </a:lnSpc>
              <a:buFontTx/>
              <a:buNone/>
            </a:pPr>
            <a:endParaRPr lang="en-US" sz="2400" dirty="0"/>
          </a:p>
        </p:txBody>
      </p:sp>
      <p:pic>
        <p:nvPicPr>
          <p:cNvPr id="41990" name="Picture 6" descr="pro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0"/>
            <a:ext cx="1419225"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018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533400" y="3962400"/>
            <a:ext cx="7772400" cy="2438400"/>
          </a:xfrm>
        </p:spPr>
        <p:txBody>
          <a:bodyPr/>
          <a:lstStyle/>
          <a:p>
            <a:pPr>
              <a:lnSpc>
                <a:spcPct val="90000"/>
              </a:lnSpc>
              <a:buFontTx/>
              <a:buNone/>
            </a:pPr>
            <a:r>
              <a:rPr lang="en-US" sz="2000"/>
              <a:t>Given this picture of the night sky, what shape do you think our Galaxy is?</a:t>
            </a:r>
          </a:p>
          <a:p>
            <a:pPr>
              <a:lnSpc>
                <a:spcPct val="90000"/>
              </a:lnSpc>
              <a:buFontTx/>
              <a:buNone/>
            </a:pPr>
            <a:r>
              <a:rPr lang="en-US" sz="2000"/>
              <a:t>	A. sphere</a:t>
            </a:r>
          </a:p>
          <a:p>
            <a:pPr>
              <a:lnSpc>
                <a:spcPct val="90000"/>
              </a:lnSpc>
              <a:buFontTx/>
              <a:buNone/>
            </a:pPr>
            <a:r>
              <a:rPr lang="en-US" sz="2000"/>
              <a:t>	B. flattened disk</a:t>
            </a:r>
          </a:p>
          <a:p>
            <a:pPr>
              <a:lnSpc>
                <a:spcPct val="90000"/>
              </a:lnSpc>
              <a:buFontTx/>
              <a:buNone/>
            </a:pPr>
            <a:r>
              <a:rPr lang="en-US" sz="2000"/>
              <a:t>	C. cigar</a:t>
            </a:r>
          </a:p>
          <a:p>
            <a:pPr>
              <a:lnSpc>
                <a:spcPct val="90000"/>
              </a:lnSpc>
              <a:buFontTx/>
              <a:buNone/>
            </a:pPr>
            <a:r>
              <a:rPr lang="en-US" sz="2000"/>
              <a:t>	D. beats me!</a:t>
            </a:r>
          </a:p>
          <a:p>
            <a:pPr>
              <a:lnSpc>
                <a:spcPct val="90000"/>
              </a:lnSpc>
              <a:buFontTx/>
              <a:buNone/>
            </a:pPr>
            <a:endParaRPr lang="en-US" sz="2000"/>
          </a:p>
        </p:txBody>
      </p:sp>
      <p:pic>
        <p:nvPicPr>
          <p:cNvPr id="43012" name="Picture 4" descr="mwfish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8600"/>
            <a:ext cx="5524500" cy="368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629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Shape of the Milky Way</a:t>
            </a:r>
          </a:p>
        </p:txBody>
      </p:sp>
      <p:sp>
        <p:nvSpPr>
          <p:cNvPr id="44035" name="Rectangle 3"/>
          <p:cNvSpPr>
            <a:spLocks noGrp="1" noChangeArrowheads="1"/>
          </p:cNvSpPr>
          <p:nvPr>
            <p:ph type="body" idx="1"/>
          </p:nvPr>
        </p:nvSpPr>
        <p:spPr/>
        <p:txBody>
          <a:bodyPr/>
          <a:lstStyle/>
          <a:p>
            <a:pPr>
              <a:lnSpc>
                <a:spcPct val="90000"/>
              </a:lnSpc>
            </a:pPr>
            <a:r>
              <a:rPr lang="en-US" sz="2800"/>
              <a:t>Most stars in Milky Way found in a thin disk of stars. Sun is located about 2/3rds of the way out</a:t>
            </a:r>
          </a:p>
          <a:p>
            <a:pPr lvl="1">
              <a:lnSpc>
                <a:spcPct val="90000"/>
              </a:lnSpc>
            </a:pPr>
            <a:r>
              <a:rPr lang="en-US" sz="2400"/>
              <a:t>Almost all of the gas and dust are also found in the disk</a:t>
            </a:r>
          </a:p>
          <a:p>
            <a:pPr lvl="1">
              <a:lnSpc>
                <a:spcPct val="90000"/>
              </a:lnSpc>
            </a:pPr>
            <a:r>
              <a:rPr lang="en-US" sz="2400"/>
              <a:t>Open star clusters are found in the disk</a:t>
            </a:r>
          </a:p>
          <a:p>
            <a:pPr>
              <a:lnSpc>
                <a:spcPct val="90000"/>
              </a:lnSpc>
            </a:pPr>
            <a:r>
              <a:rPr lang="en-US" sz="2800"/>
              <a:t>A small fraction of stars are found in a roughly spherical </a:t>
            </a:r>
            <a:r>
              <a:rPr lang="en-US" sz="2800" b="1"/>
              <a:t>halo </a:t>
            </a:r>
            <a:r>
              <a:rPr lang="en-US" sz="2800"/>
              <a:t>around the disk.</a:t>
            </a:r>
          </a:p>
          <a:p>
            <a:pPr lvl="1">
              <a:lnSpc>
                <a:spcPct val="90000"/>
              </a:lnSpc>
            </a:pPr>
            <a:r>
              <a:rPr lang="en-US" sz="2400"/>
              <a:t>For some reason, globular clusters are found in the halo</a:t>
            </a:r>
          </a:p>
        </p:txBody>
      </p:sp>
    </p:spTree>
    <p:extLst>
      <p:ext uri="{BB962C8B-B14F-4D97-AF65-F5344CB8AC3E}">
        <p14:creationId xmlns:p14="http://schemas.microsoft.com/office/powerpoint/2010/main" val="24571499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40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060" name="Picture 4" descr="galax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
            <a:ext cx="7785100" cy="5865813"/>
          </a:xfrm>
          <a:prstGeom prst="rect">
            <a:avLst/>
          </a:prstGeom>
          <a:noFill/>
          <a:extLst>
            <a:ext uri="{909E8E84-426E-40dd-AFC4-6F175D3DCCD1}">
              <a14:hiddenFill xmlns:a14="http://schemas.microsoft.com/office/drawing/2010/main">
                <a:solidFill>
                  <a:srgbClr val="FFFFFF"/>
                </a:solidFill>
              </a14:hiddenFill>
            </a:ext>
          </a:extLst>
        </p:spPr>
      </p:pic>
      <p:pic>
        <p:nvPicPr>
          <p:cNvPr id="45061" name="Picture 5" descr="milkyway_cobe_b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1371600"/>
            <a:ext cx="8934450" cy="446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4465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4506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5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To do</a:t>
            </a:r>
          </a:p>
        </p:txBody>
      </p:sp>
      <p:sp>
        <p:nvSpPr>
          <p:cNvPr id="17411" name="Rectangle 3"/>
          <p:cNvSpPr>
            <a:spLocks noGrp="1" noChangeArrowheads="1"/>
          </p:cNvSpPr>
          <p:nvPr>
            <p:ph type="body" idx="1"/>
          </p:nvPr>
        </p:nvSpPr>
        <p:spPr/>
        <p:txBody>
          <a:bodyPr/>
          <a:lstStyle/>
          <a:p>
            <a:r>
              <a:rPr lang="en-US" dirty="0" smtClean="0"/>
              <a:t>Find and read information about the shape and contents of the Milky Way</a:t>
            </a:r>
            <a:endParaRPr lang="en-US" dirty="0"/>
          </a:p>
        </p:txBody>
      </p:sp>
    </p:spTree>
    <p:extLst>
      <p:ext uri="{BB962C8B-B14F-4D97-AF65-F5344CB8AC3E}">
        <p14:creationId xmlns:p14="http://schemas.microsoft.com/office/powerpoint/2010/main" val="38901937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6247"/>
            <a:ext cx="8229600" cy="5651198"/>
          </a:xfrm>
        </p:spPr>
        <p:txBody>
          <a:bodyPr>
            <a:normAutofit fontScale="92500" lnSpcReduction="20000"/>
          </a:bodyPr>
          <a:lstStyle/>
          <a:p>
            <a:pPr marL="0" indent="0">
              <a:buNone/>
            </a:pPr>
            <a:r>
              <a:rPr lang="en-US" dirty="0" smtClean="0"/>
              <a:t>How </a:t>
            </a:r>
            <a:r>
              <a:rPr lang="en-US" dirty="0"/>
              <a:t>are the orbits of the planets arranged in our solar system</a:t>
            </a:r>
            <a:r>
              <a:rPr lang="en-US" dirty="0" smtClean="0"/>
              <a:t>?</a:t>
            </a:r>
            <a:endParaRPr lang="en-US" dirty="0"/>
          </a:p>
          <a:p>
            <a:pPr marL="514350" indent="-514350">
              <a:buAutoNum type="alphaUcPeriod"/>
            </a:pPr>
            <a:r>
              <a:rPr lang="en-US" dirty="0" smtClean="0"/>
              <a:t>The </a:t>
            </a:r>
            <a:r>
              <a:rPr lang="en-US" dirty="0"/>
              <a:t>planets are evenly spaced throughout our solar system</a:t>
            </a:r>
            <a:r>
              <a:rPr lang="en-US" dirty="0" smtClean="0"/>
              <a:t>.</a:t>
            </a:r>
          </a:p>
          <a:p>
            <a:pPr marL="514350" indent="-514350">
              <a:buAutoNum type="alphaUcPeriod"/>
            </a:pPr>
            <a:r>
              <a:rPr lang="en-US" dirty="0" smtClean="0"/>
              <a:t>The </a:t>
            </a:r>
            <a:r>
              <a:rPr lang="en-US" dirty="0"/>
              <a:t>inner planets are spaced close </a:t>
            </a:r>
            <a:r>
              <a:rPr lang="en-US" dirty="0" smtClean="0"/>
              <a:t>together while </a:t>
            </a:r>
            <a:r>
              <a:rPr lang="en-US" dirty="0"/>
              <a:t>the outer planets are far apart.</a:t>
            </a:r>
          </a:p>
          <a:p>
            <a:pPr marL="0" indent="0">
              <a:buNone/>
            </a:pPr>
            <a:r>
              <a:rPr lang="en-US" dirty="0" smtClean="0"/>
              <a:t>C. The </a:t>
            </a:r>
            <a:r>
              <a:rPr lang="en-US" dirty="0"/>
              <a:t>inner planets are spaced far apart </a:t>
            </a:r>
            <a:r>
              <a:rPr lang="en-US" dirty="0" smtClean="0"/>
              <a:t>while  the           outer </a:t>
            </a:r>
            <a:r>
              <a:rPr lang="en-US" dirty="0"/>
              <a:t>planets are close </a:t>
            </a:r>
            <a:r>
              <a:rPr lang="en-US" dirty="0" smtClean="0"/>
              <a:t>together</a:t>
            </a:r>
            <a:endParaRPr lang="en-US" dirty="0"/>
          </a:p>
          <a:p>
            <a:pPr marL="514350" indent="-514350">
              <a:buAutoNum type="alphaUcPeriod" startAt="4"/>
            </a:pPr>
            <a:r>
              <a:rPr lang="en-US" dirty="0" smtClean="0"/>
              <a:t>There </a:t>
            </a:r>
            <a:r>
              <a:rPr lang="en-US" dirty="0"/>
              <a:t>is no trend in the spacing of the planets</a:t>
            </a:r>
            <a:r>
              <a:rPr lang="en-US" dirty="0" smtClean="0"/>
              <a:t>.</a:t>
            </a:r>
          </a:p>
          <a:p>
            <a:pPr marL="514350" indent="-514350">
              <a:buAutoNum type="alphaUcPeriod" startAt="4"/>
            </a:pPr>
            <a:r>
              <a:rPr lang="en-US" dirty="0" smtClean="0"/>
              <a:t>Don’t know</a:t>
            </a:r>
            <a:endParaRPr lang="en-US" dirty="0"/>
          </a:p>
          <a:p>
            <a:pPr marL="0" indent="0">
              <a:buNone/>
            </a:pPr>
            <a:endParaRPr lang="en-US" dirty="0" smtClean="0"/>
          </a:p>
          <a:p>
            <a:pPr marL="0" indent="0">
              <a:buNone/>
            </a:pPr>
            <a:r>
              <a:rPr lang="en-US" dirty="0" smtClean="0"/>
              <a:t>                (</a:t>
            </a:r>
            <a:r>
              <a:rPr lang="en-US" dirty="0" smtClean="0">
                <a:hlinkClick r:id="rId2"/>
              </a:rPr>
              <a:t>animation</a:t>
            </a:r>
            <a:r>
              <a:rPr lang="en-US" dirty="0" smtClean="0"/>
              <a:t>  of orbits)</a:t>
            </a:r>
            <a:endParaRPr lang="en-US" dirty="0"/>
          </a:p>
        </p:txBody>
      </p:sp>
    </p:spTree>
    <p:extLst>
      <p:ext uri="{BB962C8B-B14F-4D97-AF65-F5344CB8AC3E}">
        <p14:creationId xmlns:p14="http://schemas.microsoft.com/office/powerpoint/2010/main" val="4179826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4331"/>
            <a:ext cx="8229600" cy="5393533"/>
          </a:xfrm>
        </p:spPr>
        <p:txBody>
          <a:bodyPr>
            <a:normAutofit fontScale="92500" lnSpcReduction="20000"/>
          </a:bodyPr>
          <a:lstStyle/>
          <a:p>
            <a:pPr marL="0" indent="0">
              <a:buNone/>
            </a:pPr>
            <a:r>
              <a:rPr lang="en-US" dirty="0" smtClean="0"/>
              <a:t>Which </a:t>
            </a:r>
            <a:r>
              <a:rPr lang="en-US" dirty="0"/>
              <a:t>of the following statements is FALSE?</a:t>
            </a:r>
          </a:p>
          <a:p>
            <a:pPr marL="514350" indent="-514350">
              <a:buAutoNum type="alphaUcPeriod"/>
            </a:pPr>
            <a:r>
              <a:rPr lang="en-US" dirty="0" smtClean="0"/>
              <a:t>All </a:t>
            </a:r>
            <a:r>
              <a:rPr lang="en-US" dirty="0"/>
              <a:t>of the </a:t>
            </a:r>
            <a:r>
              <a:rPr lang="en-US" dirty="0" smtClean="0"/>
              <a:t>eight major planets orbit in the same plane</a:t>
            </a:r>
            <a:endParaRPr lang="en-US" dirty="0"/>
          </a:p>
          <a:p>
            <a:pPr marL="0" indent="0">
              <a:buNone/>
            </a:pPr>
            <a:r>
              <a:rPr lang="en-US" dirty="0" smtClean="0"/>
              <a:t>B. All </a:t>
            </a:r>
            <a:r>
              <a:rPr lang="en-US" dirty="0"/>
              <a:t>of the planets orbit around the Sun in the same direction as Earth</a:t>
            </a:r>
            <a:r>
              <a:rPr lang="en-US" dirty="0" smtClean="0"/>
              <a:t>.</a:t>
            </a:r>
          </a:p>
          <a:p>
            <a:pPr marL="514350" indent="-514350">
              <a:buAutoNum type="alphaUcPeriod" startAt="3"/>
            </a:pPr>
            <a:r>
              <a:rPr lang="en-US" dirty="0" smtClean="0"/>
              <a:t>All </a:t>
            </a:r>
            <a:r>
              <a:rPr lang="en-US" dirty="0"/>
              <a:t>of the </a:t>
            </a:r>
            <a:r>
              <a:rPr lang="en-US" dirty="0" smtClean="0"/>
              <a:t>eight planets have orbits that are close (although not perfectly) to circular (although not perfectly)</a:t>
            </a:r>
            <a:endParaRPr lang="en-US" dirty="0"/>
          </a:p>
          <a:p>
            <a:pPr marL="514350" indent="-514350">
              <a:buAutoNum type="alphaUcPeriod" startAt="3"/>
            </a:pPr>
            <a:r>
              <a:rPr lang="en-US" dirty="0" smtClean="0"/>
              <a:t>All </a:t>
            </a:r>
            <a:r>
              <a:rPr lang="en-US" dirty="0"/>
              <a:t>of the above statements are </a:t>
            </a:r>
            <a:r>
              <a:rPr lang="en-US" dirty="0" smtClean="0"/>
              <a:t>true</a:t>
            </a:r>
          </a:p>
          <a:p>
            <a:pPr marL="514350" indent="-514350">
              <a:buAutoNum type="alphaUcPeriod" startAt="3"/>
            </a:pPr>
            <a:r>
              <a:rPr lang="en-US" dirty="0" smtClean="0"/>
              <a:t>All of the above statements are false</a:t>
            </a:r>
          </a:p>
          <a:p>
            <a:pPr marL="514350" indent="-514350">
              <a:buAutoNum type="alphaUcPeriod" startAt="3"/>
            </a:pPr>
            <a:endParaRPr lang="en-US" dirty="0"/>
          </a:p>
          <a:p>
            <a:pPr marL="0" indent="0">
              <a:buNone/>
            </a:pPr>
            <a:r>
              <a:rPr lang="en-US" dirty="0" smtClean="0"/>
              <a:t>               (</a:t>
            </a:r>
            <a:r>
              <a:rPr lang="en-US" dirty="0">
                <a:hlinkClick r:id="rId2"/>
              </a:rPr>
              <a:t>animation</a:t>
            </a:r>
            <a:r>
              <a:rPr lang="en-US" dirty="0"/>
              <a:t>  of orbits)</a:t>
            </a:r>
          </a:p>
          <a:p>
            <a:pPr marL="514350" indent="-514350">
              <a:buAutoNum type="alphaUcPeriod" startAt="3"/>
            </a:pPr>
            <a:endParaRPr lang="en-US" dirty="0"/>
          </a:p>
          <a:p>
            <a:endParaRPr lang="en-US" dirty="0"/>
          </a:p>
        </p:txBody>
      </p:sp>
    </p:spTree>
    <p:extLst>
      <p:ext uri="{BB962C8B-B14F-4D97-AF65-F5344CB8AC3E}">
        <p14:creationId xmlns:p14="http://schemas.microsoft.com/office/powerpoint/2010/main" val="15709151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r>
              <a:rPr lang="en-US" dirty="0" smtClean="0"/>
              <a:t>Compositions and nature of planets</a:t>
            </a:r>
          </a:p>
          <a:p>
            <a:r>
              <a:rPr lang="en-US" dirty="0" smtClean="0"/>
              <a:t>Relative sizes and distances between planets</a:t>
            </a:r>
          </a:p>
          <a:p>
            <a:r>
              <a:rPr lang="en-US" dirty="0" smtClean="0"/>
              <a:t>The Solar System as a member of the Milky Way Galaxy</a:t>
            </a:r>
          </a:p>
          <a:p>
            <a:pPr lvl="1"/>
            <a:r>
              <a:rPr lang="en-US" dirty="0" smtClean="0"/>
              <a:t>Relative distances to nearby stars</a:t>
            </a:r>
          </a:p>
          <a:p>
            <a:pPr lvl="1"/>
            <a:r>
              <a:rPr lang="en-US" dirty="0" smtClean="0"/>
              <a:t>Properties of other stars</a:t>
            </a:r>
          </a:p>
          <a:p>
            <a:pPr lvl="1"/>
            <a:r>
              <a:rPr lang="en-US" dirty="0" smtClean="0"/>
              <a:t>Stuff between the stars</a:t>
            </a:r>
          </a:p>
          <a:p>
            <a:pPr lvl="1"/>
            <a:r>
              <a:rPr lang="en-US" dirty="0" smtClean="0"/>
              <a:t>Shape of the Milky Way</a:t>
            </a:r>
            <a:endParaRPr lang="en-US" dirty="0"/>
          </a:p>
        </p:txBody>
      </p:sp>
    </p:spTree>
    <p:extLst>
      <p:ext uri="{BB962C8B-B14F-4D97-AF65-F5344CB8AC3E}">
        <p14:creationId xmlns:p14="http://schemas.microsoft.com/office/powerpoint/2010/main" val="783384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Scale models</a:t>
            </a:r>
          </a:p>
        </p:txBody>
      </p:sp>
      <p:sp>
        <p:nvSpPr>
          <p:cNvPr id="20483" name="Rectangle 3"/>
          <p:cNvSpPr>
            <a:spLocks noGrp="1" noChangeArrowheads="1"/>
          </p:cNvSpPr>
          <p:nvPr>
            <p:ph type="body" idx="1"/>
          </p:nvPr>
        </p:nvSpPr>
        <p:spPr/>
        <p:txBody>
          <a:bodyPr/>
          <a:lstStyle/>
          <a:p>
            <a:pPr>
              <a:lnSpc>
                <a:spcPct val="90000"/>
              </a:lnSpc>
            </a:pPr>
            <a:r>
              <a:rPr lang="en-US" sz="2800"/>
              <a:t>To work out a scale model, calculate the relative sizes of two objects by dividing the actual sizes, then multiply model size of one by the relative sizes</a:t>
            </a:r>
          </a:p>
          <a:p>
            <a:pPr>
              <a:lnSpc>
                <a:spcPct val="90000"/>
              </a:lnSpc>
            </a:pPr>
            <a:r>
              <a:rPr lang="en-US" sz="2800"/>
              <a:t>In scale model where Sun is a 1m diameter ball, Jupiter and Saturn are about 10cm diameter (softballs), Earth and Venus about 1 cm (marbles), Mercury and Mars (pebbles), Pluto et al (grains of sand to dust)</a:t>
            </a:r>
          </a:p>
          <a:p>
            <a:pPr>
              <a:lnSpc>
                <a:spcPct val="90000"/>
              </a:lnSpc>
            </a:pPr>
            <a:r>
              <a:rPr lang="en-US" sz="2800"/>
              <a:t>Can use this to think about distances between objects as well</a:t>
            </a:r>
          </a:p>
        </p:txBody>
      </p:sp>
      <p:pic>
        <p:nvPicPr>
          <p:cNvPr id="20484" name="Picture 4" descr="NewSolarSyste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30344"/>
            <a:ext cx="8763000" cy="493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07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2048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Relative distances between planets</a:t>
            </a:r>
          </a:p>
        </p:txBody>
      </p:sp>
      <p:sp>
        <p:nvSpPr>
          <p:cNvPr id="5123" name="Rectangle 3"/>
          <p:cNvSpPr>
            <a:spLocks noGrp="1" noChangeArrowheads="1"/>
          </p:cNvSpPr>
          <p:nvPr>
            <p:ph type="body" idx="1"/>
          </p:nvPr>
        </p:nvSpPr>
        <p:spPr>
          <a:xfrm>
            <a:off x="243271" y="1981200"/>
            <a:ext cx="4267200" cy="4114800"/>
          </a:xfrm>
        </p:spPr>
        <p:txBody>
          <a:bodyPr/>
          <a:lstStyle/>
          <a:p>
            <a:pPr>
              <a:buFontTx/>
              <a:buNone/>
            </a:pPr>
            <a:r>
              <a:rPr lang="en-US" sz="2400" dirty="0"/>
              <a:t>Considering data, how far would Earth be from the Sun in a scale model where the Sun is a </a:t>
            </a:r>
            <a:r>
              <a:rPr lang="en-US" sz="2400" dirty="0" err="1"/>
              <a:t>beachball</a:t>
            </a:r>
            <a:r>
              <a:rPr lang="en-US" sz="2400" dirty="0"/>
              <a:t> 1m in diameter?</a:t>
            </a:r>
          </a:p>
          <a:p>
            <a:pPr>
              <a:buFontTx/>
              <a:buNone/>
            </a:pPr>
            <a:r>
              <a:rPr lang="en-US" sz="2400" dirty="0"/>
              <a:t>	A.10 meters</a:t>
            </a:r>
          </a:p>
          <a:p>
            <a:pPr>
              <a:buFontTx/>
              <a:buNone/>
            </a:pPr>
            <a:r>
              <a:rPr lang="en-US" sz="2400" dirty="0"/>
              <a:t>	B.100 meters</a:t>
            </a:r>
          </a:p>
          <a:p>
            <a:pPr>
              <a:buFontTx/>
              <a:buNone/>
            </a:pPr>
            <a:r>
              <a:rPr lang="en-US" sz="2400" dirty="0"/>
              <a:t>	C. 200 meters</a:t>
            </a:r>
          </a:p>
          <a:p>
            <a:pPr>
              <a:buFontTx/>
              <a:buNone/>
            </a:pPr>
            <a:r>
              <a:rPr lang="en-US" sz="2400" dirty="0"/>
              <a:t>	D. 1000 meters</a:t>
            </a:r>
          </a:p>
          <a:p>
            <a:pPr>
              <a:buFontTx/>
              <a:buNone/>
            </a:pPr>
            <a:r>
              <a:rPr lang="en-US" sz="2400" dirty="0"/>
              <a:t>	E. totally lost</a:t>
            </a:r>
            <a:endParaRPr lang="en-US" dirty="0"/>
          </a:p>
        </p:txBody>
      </p:sp>
      <p:graphicFrame>
        <p:nvGraphicFramePr>
          <p:cNvPr id="5146" name="Group 26"/>
          <p:cNvGraphicFramePr>
            <a:graphicFrameLocks noGrp="1"/>
          </p:cNvGraphicFramePr>
          <p:nvPr>
            <p:extLst>
              <p:ext uri="{D42A27DB-BD31-4B8C-83A1-F6EECF244321}">
                <p14:modId xmlns:p14="http://schemas.microsoft.com/office/powerpoint/2010/main" val="3616242105"/>
              </p:ext>
            </p:extLst>
          </p:nvPr>
        </p:nvGraphicFramePr>
        <p:xfrm>
          <a:off x="4779836" y="1477287"/>
          <a:ext cx="4163784" cy="3412894"/>
        </p:xfrm>
        <a:graphic>
          <a:graphicData uri="http://schemas.openxmlformats.org/drawingml/2006/table">
            <a:tbl>
              <a:tblPr/>
              <a:tblGrid>
                <a:gridCol w="1387928"/>
                <a:gridCol w="1586117"/>
                <a:gridCol w="1189739"/>
              </a:tblGrid>
              <a:tr h="7523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Sun Diameter</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1.5x10</a:t>
                      </a:r>
                      <a:r>
                        <a:rPr kumimoji="0" lang="en-US" sz="2000" b="0" i="0" u="none" strike="noStrike" cap="none" normalizeH="0" baseline="30000" dirty="0" smtClean="0">
                          <a:ln>
                            <a:noFill/>
                          </a:ln>
                          <a:solidFill>
                            <a:schemeClr val="tx1"/>
                          </a:solidFill>
                          <a:effectLst/>
                          <a:latin typeface="Arial" charset="0"/>
                          <a:ea typeface="ＭＳ Ｐゴシック" charset="0"/>
                          <a:cs typeface="ＭＳ Ｐゴシック" charset="0"/>
                        </a:rPr>
                        <a:t>11 </a:t>
                      </a: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cm</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1 m</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3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OBJECT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DISTANCE FROM 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Model</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24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Earth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1.5x10</a:t>
                      </a:r>
                      <a:r>
                        <a:rPr kumimoji="0" lang="en-US" sz="2000" b="0" i="0" u="none" strike="noStrike" cap="none" normalizeH="0" baseline="30000" dirty="0">
                          <a:ln>
                            <a:noFill/>
                          </a:ln>
                          <a:solidFill>
                            <a:schemeClr val="tx1"/>
                          </a:solidFill>
                          <a:effectLst/>
                          <a:latin typeface="Arial" charset="0"/>
                          <a:ea typeface="ＭＳ Ｐゴシック" charset="0"/>
                          <a:cs typeface="ＭＳ Ｐゴシック" charset="0"/>
                        </a:rPr>
                        <a:t>13</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24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Jupiter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8x10</a:t>
                      </a:r>
                      <a:r>
                        <a:rPr kumimoji="0" lang="en-US" sz="2000" b="0" i="0" u="none" strike="noStrike" cap="none" normalizeH="0" baseline="30000" dirty="0">
                          <a:ln>
                            <a:noFill/>
                          </a:ln>
                          <a:solidFill>
                            <a:schemeClr val="tx1"/>
                          </a:solidFill>
                          <a:effectLst/>
                          <a:latin typeface="Arial" charset="0"/>
                          <a:ea typeface="ＭＳ Ｐゴシック" charset="0"/>
                          <a:cs typeface="ＭＳ Ｐゴシック" charset="0"/>
                        </a:rPr>
                        <a:t>13</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24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Pluto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6x10</a:t>
                      </a:r>
                      <a:r>
                        <a:rPr kumimoji="0" lang="en-US" sz="2000" b="0" i="0" u="none" strike="noStrike" cap="none" normalizeH="0" baseline="30000">
                          <a:ln>
                            <a:noFill/>
                          </a:ln>
                          <a:solidFill>
                            <a:schemeClr val="tx1"/>
                          </a:solidFill>
                          <a:effectLst/>
                          <a:latin typeface="Arial" charset="0"/>
                          <a:ea typeface="ＭＳ Ｐゴシック" charset="0"/>
                          <a:cs typeface="ＭＳ Ｐゴシック" charset="0"/>
                        </a:rPr>
                        <a:t>14</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24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Nearest star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4x10</a:t>
                      </a:r>
                      <a:r>
                        <a:rPr kumimoji="0" lang="en-US" sz="2000" b="0" i="0" u="none" strike="noStrike" cap="none" normalizeH="0" baseline="30000" dirty="0">
                          <a:ln>
                            <a:noFill/>
                          </a:ln>
                          <a:solidFill>
                            <a:schemeClr val="tx1"/>
                          </a:solidFill>
                          <a:effectLst/>
                          <a:latin typeface="Arial" charset="0"/>
                          <a:ea typeface="ＭＳ Ｐゴシック" charset="0"/>
                          <a:cs typeface="ＭＳ Ｐゴシック" charset="0"/>
                        </a:rPr>
                        <a:t>18</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48" name="Text Box 28"/>
          <p:cNvSpPr txBox="1">
            <a:spLocks noChangeArrowheads="1"/>
          </p:cNvSpPr>
          <p:nvPr/>
        </p:nvSpPr>
        <p:spPr bwMode="auto">
          <a:xfrm>
            <a:off x="3581400" y="5410200"/>
            <a:ext cx="5562600"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000">
                <a:solidFill>
                  <a:srgbClr val="FF0000"/>
                </a:solidFill>
              </a:rPr>
              <a:t>1.5x10</a:t>
            </a:r>
            <a:r>
              <a:rPr lang="en-US" sz="2000" baseline="30000">
                <a:solidFill>
                  <a:srgbClr val="FF0000"/>
                </a:solidFill>
              </a:rPr>
              <a:t>13</a:t>
            </a:r>
            <a:r>
              <a:rPr lang="en-US" sz="2000">
                <a:solidFill>
                  <a:srgbClr val="FF0000"/>
                </a:solidFill>
              </a:rPr>
              <a:t> cm / 1.5x10</a:t>
            </a:r>
            <a:r>
              <a:rPr lang="en-US" sz="2000" baseline="30000">
                <a:solidFill>
                  <a:srgbClr val="FF0000"/>
                </a:solidFill>
              </a:rPr>
              <a:t>11</a:t>
            </a:r>
            <a:r>
              <a:rPr lang="en-US" sz="2000">
                <a:solidFill>
                  <a:srgbClr val="FF0000"/>
                </a:solidFill>
              </a:rPr>
              <a:t> cm = 10</a:t>
            </a:r>
            <a:r>
              <a:rPr lang="en-US" sz="2000" baseline="30000">
                <a:solidFill>
                  <a:srgbClr val="FF0000"/>
                </a:solidFill>
              </a:rPr>
              <a:t>2</a:t>
            </a:r>
            <a:r>
              <a:rPr lang="en-US" sz="2000">
                <a:solidFill>
                  <a:srgbClr val="FF0000"/>
                </a:solidFill>
              </a:rPr>
              <a:t> = 100 x bigger</a:t>
            </a:r>
          </a:p>
          <a:p>
            <a:pPr>
              <a:spcBef>
                <a:spcPct val="50000"/>
              </a:spcBef>
            </a:pPr>
            <a:r>
              <a:rPr lang="en-US" sz="2000">
                <a:solidFill>
                  <a:srgbClr val="FF0000"/>
                </a:solidFill>
              </a:rPr>
              <a:t>So if Sun is 1m diameter, earth is 100m away!</a:t>
            </a:r>
            <a:endParaRPr lang="en-US" sz="2000"/>
          </a:p>
        </p:txBody>
      </p:sp>
    </p:spTree>
    <p:extLst>
      <p:ext uri="{BB962C8B-B14F-4D97-AF65-F5344CB8AC3E}">
        <p14:creationId xmlns:p14="http://schemas.microsoft.com/office/powerpoint/2010/main" val="1224732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1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1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1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12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12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148">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1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P spid="514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Scale model of the Solar System</a:t>
            </a:r>
          </a:p>
        </p:txBody>
      </p:sp>
      <p:sp>
        <p:nvSpPr>
          <p:cNvPr id="21507" name="Rectangle 3"/>
          <p:cNvSpPr>
            <a:spLocks noGrp="1" noChangeArrowheads="1"/>
          </p:cNvSpPr>
          <p:nvPr>
            <p:ph type="body" idx="1"/>
          </p:nvPr>
        </p:nvSpPr>
        <p:spPr>
          <a:xfrm>
            <a:off x="457200" y="1600200"/>
            <a:ext cx="8229600" cy="5257800"/>
          </a:xfrm>
        </p:spPr>
        <p:txBody>
          <a:bodyPr>
            <a:normAutofit lnSpcReduction="10000"/>
          </a:bodyPr>
          <a:lstStyle/>
          <a:p>
            <a:pPr>
              <a:lnSpc>
                <a:spcPct val="90000"/>
              </a:lnSpc>
            </a:pPr>
            <a:r>
              <a:rPr lang="en-US" sz="2200" dirty="0"/>
              <a:t>Sun is </a:t>
            </a:r>
            <a:r>
              <a:rPr lang="en-US" sz="2200" dirty="0" err="1"/>
              <a:t>beachball</a:t>
            </a:r>
            <a:r>
              <a:rPr lang="en-US" sz="2200" dirty="0"/>
              <a:t> 1m in diameter</a:t>
            </a:r>
          </a:p>
          <a:p>
            <a:pPr lvl="1">
              <a:lnSpc>
                <a:spcPct val="90000"/>
              </a:lnSpc>
            </a:pPr>
            <a:r>
              <a:rPr lang="en-US" sz="2200" dirty="0"/>
              <a:t>Jupiter, Saturn: softballs</a:t>
            </a:r>
          </a:p>
          <a:p>
            <a:pPr lvl="1">
              <a:lnSpc>
                <a:spcPct val="90000"/>
              </a:lnSpc>
            </a:pPr>
            <a:r>
              <a:rPr lang="en-US" sz="2200" dirty="0"/>
              <a:t>Uranus, Neptune: baseballs</a:t>
            </a:r>
          </a:p>
          <a:p>
            <a:pPr lvl="1">
              <a:lnSpc>
                <a:spcPct val="90000"/>
              </a:lnSpc>
            </a:pPr>
            <a:r>
              <a:rPr lang="en-US" sz="2200" dirty="0"/>
              <a:t>Earth, Venus: marbles</a:t>
            </a:r>
          </a:p>
          <a:p>
            <a:pPr lvl="1">
              <a:lnSpc>
                <a:spcPct val="90000"/>
              </a:lnSpc>
            </a:pPr>
            <a:r>
              <a:rPr lang="en-US" sz="2200" dirty="0"/>
              <a:t>Mercury, Mars: pebbles</a:t>
            </a:r>
          </a:p>
          <a:p>
            <a:pPr>
              <a:lnSpc>
                <a:spcPct val="90000"/>
              </a:lnSpc>
            </a:pPr>
            <a:r>
              <a:rPr lang="en-US" sz="2200" dirty="0"/>
              <a:t>Distances: put model Sun at the stadium goal line</a:t>
            </a:r>
          </a:p>
          <a:p>
            <a:pPr lvl="1">
              <a:lnSpc>
                <a:spcPct val="90000"/>
              </a:lnSpc>
            </a:pPr>
            <a:r>
              <a:rPr lang="en-US" sz="2200" dirty="0"/>
              <a:t>Mercury: 40 </a:t>
            </a:r>
            <a:r>
              <a:rPr lang="en-US" sz="2200" dirty="0" err="1"/>
              <a:t>yd</a:t>
            </a:r>
            <a:r>
              <a:rPr lang="en-US" sz="2200" dirty="0"/>
              <a:t> line</a:t>
            </a:r>
          </a:p>
          <a:p>
            <a:pPr lvl="1">
              <a:lnSpc>
                <a:spcPct val="90000"/>
              </a:lnSpc>
            </a:pPr>
            <a:r>
              <a:rPr lang="en-US" sz="2200" dirty="0"/>
              <a:t>Venus: 70 </a:t>
            </a:r>
            <a:r>
              <a:rPr lang="en-US" sz="2200" dirty="0" err="1"/>
              <a:t>yd</a:t>
            </a:r>
            <a:r>
              <a:rPr lang="en-US" sz="2200" dirty="0"/>
              <a:t> line</a:t>
            </a:r>
          </a:p>
          <a:p>
            <a:pPr lvl="1">
              <a:lnSpc>
                <a:spcPct val="90000"/>
              </a:lnSpc>
            </a:pPr>
            <a:r>
              <a:rPr lang="en-US" sz="2200" dirty="0"/>
              <a:t>Earth: 100 </a:t>
            </a:r>
            <a:r>
              <a:rPr lang="en-US" sz="2200" dirty="0" err="1"/>
              <a:t>yds</a:t>
            </a:r>
            <a:r>
              <a:rPr lang="en-US" sz="2200" dirty="0"/>
              <a:t> (opposing goal line)</a:t>
            </a:r>
          </a:p>
          <a:p>
            <a:pPr lvl="1">
              <a:lnSpc>
                <a:spcPct val="90000"/>
              </a:lnSpc>
            </a:pPr>
            <a:r>
              <a:rPr lang="en-US" sz="2200" dirty="0"/>
              <a:t>Mars: 150 </a:t>
            </a:r>
            <a:r>
              <a:rPr lang="en-US" sz="2200" dirty="0" err="1"/>
              <a:t>yds</a:t>
            </a:r>
            <a:r>
              <a:rPr lang="en-US" sz="2200" dirty="0"/>
              <a:t> (1 1/2 football fields)</a:t>
            </a:r>
          </a:p>
          <a:p>
            <a:pPr lvl="1">
              <a:lnSpc>
                <a:spcPct val="90000"/>
              </a:lnSpc>
            </a:pPr>
            <a:r>
              <a:rPr lang="en-US" sz="2200" dirty="0"/>
              <a:t>Jupiter: 500 </a:t>
            </a:r>
            <a:r>
              <a:rPr lang="en-US" sz="2200" dirty="0" err="1"/>
              <a:t>yds</a:t>
            </a:r>
            <a:r>
              <a:rPr lang="en-US" sz="2200" dirty="0"/>
              <a:t> (5 football fields, Pan Am center)</a:t>
            </a:r>
          </a:p>
          <a:p>
            <a:pPr lvl="1">
              <a:lnSpc>
                <a:spcPct val="90000"/>
              </a:lnSpc>
            </a:pPr>
            <a:r>
              <a:rPr lang="en-US" sz="2200" dirty="0"/>
              <a:t>Neptune: 3000 </a:t>
            </a:r>
            <a:r>
              <a:rPr lang="en-US" sz="2200" dirty="0" err="1"/>
              <a:t>yds</a:t>
            </a:r>
            <a:r>
              <a:rPr lang="en-US" sz="2200" dirty="0"/>
              <a:t> (~2 miles, Mesilla Valley Mall</a:t>
            </a:r>
            <a:r>
              <a:rPr lang="en-US" sz="2200" dirty="0" smtClean="0"/>
              <a:t>)</a:t>
            </a:r>
          </a:p>
          <a:p>
            <a:pPr>
              <a:lnSpc>
                <a:spcPct val="90000"/>
              </a:lnSpc>
            </a:pPr>
            <a:r>
              <a:rPr lang="en-US" sz="2200" dirty="0" smtClean="0"/>
              <a:t>Inner planets are really concentrated near the Sun compared with outer planets:  not at all uniform spacing!</a:t>
            </a:r>
            <a:endParaRPr lang="en-US" sz="2200" dirty="0"/>
          </a:p>
          <a:p>
            <a:pPr>
              <a:lnSpc>
                <a:spcPct val="90000"/>
              </a:lnSpc>
            </a:pPr>
            <a:r>
              <a:rPr lang="en-US" sz="2200" dirty="0">
                <a:solidFill>
                  <a:srgbClr val="FF0000"/>
                </a:solidFill>
              </a:rPr>
              <a:t>The Solar System is mostly empty!!</a:t>
            </a:r>
          </a:p>
          <a:p>
            <a:pPr lvl="1">
              <a:lnSpc>
                <a:spcPct val="90000"/>
              </a:lnSpc>
            </a:pPr>
            <a:endParaRPr lang="en-US" sz="2400" dirty="0"/>
          </a:p>
        </p:txBody>
      </p:sp>
    </p:spTree>
    <p:extLst>
      <p:ext uri="{BB962C8B-B14F-4D97-AF65-F5344CB8AC3E}">
        <p14:creationId xmlns:p14="http://schemas.microsoft.com/office/powerpoint/2010/main" val="2255851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50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50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50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1507">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1507">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150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1507">
                                            <p:txEl>
                                              <p:pRg st="12" end="1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150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a:t>Leaving the Solar System:</a:t>
            </a:r>
            <a:br>
              <a:rPr lang="en-US"/>
            </a:br>
            <a:r>
              <a:rPr lang="en-US"/>
              <a:t> still lots of questions!</a:t>
            </a:r>
          </a:p>
        </p:txBody>
      </p:sp>
      <p:sp>
        <p:nvSpPr>
          <p:cNvPr id="6147" name="Rectangle 3"/>
          <p:cNvSpPr>
            <a:spLocks noGrp="1" noChangeArrowheads="1"/>
          </p:cNvSpPr>
          <p:nvPr>
            <p:ph type="body" idx="1"/>
          </p:nvPr>
        </p:nvSpPr>
        <p:spPr/>
        <p:txBody>
          <a:bodyPr>
            <a:noAutofit/>
          </a:bodyPr>
          <a:lstStyle/>
          <a:p>
            <a:r>
              <a:rPr lang="en-US" sz="2400" dirty="0" smtClean="0"/>
              <a:t>Why </a:t>
            </a:r>
            <a:r>
              <a:rPr lang="en-US" sz="2400" dirty="0"/>
              <a:t>are there eight planets? Why are they spaced the way they are?</a:t>
            </a:r>
          </a:p>
          <a:p>
            <a:r>
              <a:rPr lang="en-US" sz="2400" dirty="0"/>
              <a:t>Why do planets come in different groups? What determines masses, sizes, and densities?</a:t>
            </a:r>
          </a:p>
          <a:p>
            <a:r>
              <a:rPr lang="en-US" sz="2400" dirty="0"/>
              <a:t>Why do planets orbit as they do? Why is the Solar System flat?</a:t>
            </a:r>
          </a:p>
          <a:p>
            <a:r>
              <a:rPr lang="en-US" sz="2400" dirty="0">
                <a:solidFill>
                  <a:srgbClr val="FF0000"/>
                </a:solidFill>
              </a:rPr>
              <a:t>Answers to these may be framed in the general question: how did the Solar System form and evolve</a:t>
            </a:r>
            <a:r>
              <a:rPr lang="en-US" sz="2400" dirty="0" smtClean="0">
                <a:solidFill>
                  <a:srgbClr val="FF0000"/>
                </a:solidFill>
              </a:rPr>
              <a:t>?</a:t>
            </a:r>
          </a:p>
          <a:p>
            <a:pPr lvl="1"/>
            <a:r>
              <a:rPr lang="en-US" sz="2400" dirty="0" smtClean="0">
                <a:solidFill>
                  <a:srgbClr val="FF0000"/>
                </a:solidFill>
              </a:rPr>
              <a:t>We have theories that address some of these questions, but not all of them</a:t>
            </a:r>
            <a:r>
              <a:rPr lang="en-US" sz="2400" dirty="0" smtClean="0">
                <a:solidFill>
                  <a:srgbClr val="FF0000"/>
                </a:solidFill>
              </a:rPr>
              <a:t>!</a:t>
            </a:r>
          </a:p>
          <a:p>
            <a:r>
              <a:rPr lang="en-US" sz="2400" dirty="0" smtClean="0">
                <a:solidFill>
                  <a:srgbClr val="FF0000"/>
                </a:solidFill>
              </a:rPr>
              <a:t>Perhaps some key clues could come from understanding the properties of other Solar Systems …</a:t>
            </a:r>
            <a:endParaRPr lang="en-US" sz="2400" dirty="0"/>
          </a:p>
        </p:txBody>
      </p:sp>
    </p:spTree>
    <p:extLst>
      <p:ext uri="{BB962C8B-B14F-4D97-AF65-F5344CB8AC3E}">
        <p14:creationId xmlns:p14="http://schemas.microsoft.com/office/powerpoint/2010/main" val="1328123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1607</TotalTime>
  <Words>1890</Words>
  <Application>Microsoft Macintosh PowerPoint</Application>
  <PresentationFormat>On-screen Show (4:3)</PresentationFormat>
  <Paragraphs>237</Paragraphs>
  <Slides>27</Slides>
  <Notes>24</Notes>
  <HiddenSlides>15</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Blank Presentation</vt:lpstr>
      <vt:lpstr>PowerPoint Presentation</vt:lpstr>
      <vt:lpstr>Recap</vt:lpstr>
      <vt:lpstr>PowerPoint Presentation</vt:lpstr>
      <vt:lpstr>PowerPoint Presentation</vt:lpstr>
      <vt:lpstr>Today</vt:lpstr>
      <vt:lpstr>Scale models</vt:lpstr>
      <vt:lpstr>Relative distances between planets</vt:lpstr>
      <vt:lpstr>Scale model of the Solar System</vt:lpstr>
      <vt:lpstr>Leaving the Solar System:  still lots of questions!</vt:lpstr>
      <vt:lpstr>The Solar System in the Milky Way</vt:lpstr>
      <vt:lpstr>Scale model: nearest stars</vt:lpstr>
      <vt:lpstr>Stars</vt:lpstr>
      <vt:lpstr>PowerPoint Presentation</vt:lpstr>
      <vt:lpstr>Stars</vt:lpstr>
      <vt:lpstr>Stars</vt:lpstr>
      <vt:lpstr>Stars live and die</vt:lpstr>
      <vt:lpstr>Stars in space</vt:lpstr>
      <vt:lpstr>PowerPoint Presentation</vt:lpstr>
      <vt:lpstr>Stuff between the stars</vt:lpstr>
      <vt:lpstr>The Milky Way</vt:lpstr>
      <vt:lpstr>Thought experiment</vt:lpstr>
      <vt:lpstr>PowerPoint Presentation</vt:lpstr>
      <vt:lpstr>PowerPoint Presentation</vt:lpstr>
      <vt:lpstr>PowerPoint Presentation</vt:lpstr>
      <vt:lpstr>Shape of the Milky Way</vt:lpstr>
      <vt:lpstr>PowerPoint Presentation</vt:lpstr>
      <vt:lpstr>To do</vt:lpstr>
    </vt:vector>
  </TitlesOfParts>
  <Company>New Mexico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Holtzman</dc:creator>
  <cp:lastModifiedBy>Jon Holtzman</cp:lastModifiedBy>
  <cp:revision>29</cp:revision>
  <dcterms:created xsi:type="dcterms:W3CDTF">2012-01-18T03:28:18Z</dcterms:created>
  <dcterms:modified xsi:type="dcterms:W3CDTF">2013-10-02T18:27:58Z</dcterms:modified>
</cp:coreProperties>
</file>