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6"/>
  </p:notesMasterIdLst>
  <p:sldIdLst>
    <p:sldId id="297" r:id="rId4"/>
    <p:sldId id="290" r:id="rId5"/>
    <p:sldId id="264" r:id="rId6"/>
    <p:sldId id="265" r:id="rId7"/>
    <p:sldId id="266" r:id="rId8"/>
    <p:sldId id="267" r:id="rId9"/>
    <p:sldId id="268" r:id="rId10"/>
    <p:sldId id="269" r:id="rId11"/>
    <p:sldId id="270" r:id="rId12"/>
    <p:sldId id="271" r:id="rId13"/>
    <p:sldId id="272" r:id="rId14"/>
    <p:sldId id="273" r:id="rId15"/>
    <p:sldId id="274" r:id="rId16"/>
    <p:sldId id="298" r:id="rId17"/>
    <p:sldId id="299" r:id="rId18"/>
    <p:sldId id="300" r:id="rId19"/>
    <p:sldId id="301" r:id="rId20"/>
    <p:sldId id="302" r:id="rId21"/>
    <p:sldId id="303" r:id="rId22"/>
    <p:sldId id="304" r:id="rId23"/>
    <p:sldId id="305" r:id="rId24"/>
    <p:sldId id="27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496" y="-2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4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0DDA5-6EEF-3F4B-8F12-24E096894655}" type="datetimeFigureOut">
              <a:rPr lang="en-US" smtClean="0"/>
              <a:t>9/30/13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70306-16F7-C246-BAD0-E8E26C426E65}" type="slidenum">
              <a:rPr lang="en-US" smtClean="0"/>
              <a:t>‹#›</a:t>
            </a:fld>
            <a:endParaRPr lang="en-US"/>
          </a:p>
        </p:txBody>
      </p:sp>
    </p:spTree>
    <p:extLst>
      <p:ext uri="{BB962C8B-B14F-4D97-AF65-F5344CB8AC3E}">
        <p14:creationId xmlns:p14="http://schemas.microsoft.com/office/powerpoint/2010/main" val="19390993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66C1E-0B22-EF4F-834B-B66501B25773}" type="slidenum">
              <a:rPr lang="en-US">
                <a:solidFill>
                  <a:prstClr val="black"/>
                </a:solidFill>
              </a:rPr>
              <a:pPr/>
              <a:t>1</a:t>
            </a:fld>
            <a:endParaRPr lang="en-US">
              <a:solidFill>
                <a:prstClr val="black"/>
              </a:solidFill>
            </a:endParaRPr>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616AC-929B-9946-9BD8-1166BC01B547}" type="slidenum">
              <a:rPr lang="en-US"/>
              <a:pPr/>
              <a:t>11</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5280F-6F6B-994A-BA5C-87669C2BF12A}" type="slidenum">
              <a:rPr lang="en-US"/>
              <a:pPr/>
              <a:t>12</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9671F-C2B1-AC45-B0D9-127A7974B04A}" type="slidenum">
              <a:rPr lang="en-US"/>
              <a:pPr/>
              <a:t>13</a:t>
            </a:fld>
            <a:endParaRPr lang="en-US"/>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EB6F1-66DD-D54A-8270-86B939F64B6D}" type="slidenum">
              <a:rPr lang="en-US"/>
              <a:pPr/>
              <a:t>16</a:t>
            </a:fld>
            <a:endParaRPr lang="en-US"/>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93BD3-2DB5-1A49-AE09-2B3213752A2A}" type="slidenum">
              <a:rPr lang="en-US"/>
              <a:pPr/>
              <a:t>17</a:t>
            </a:fld>
            <a:endParaRPr lang="en-US"/>
          </a:p>
        </p:txBody>
      </p:sp>
      <p:sp>
        <p:nvSpPr>
          <p:cNvPr id="32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97CF9-489E-E745-8D2B-FB55C6FFCB1F}" type="slidenum">
              <a:rPr lang="en-US"/>
              <a:pPr/>
              <a:t>18</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79A48-CE81-7B48-A748-025319DFF91C}" type="slidenum">
              <a:rPr lang="en-US"/>
              <a:pPr/>
              <a:t>19</a:t>
            </a:fld>
            <a:endParaRPr lang="en-US"/>
          </a:p>
        </p:txBody>
      </p:sp>
      <p:sp>
        <p:nvSpPr>
          <p:cNvPr id="3686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102CF-748B-8441-BA4B-C3C093FB7882}" type="slidenum">
              <a:rPr lang="en-US"/>
              <a:pPr/>
              <a:t>20</a:t>
            </a:fld>
            <a:endParaRPr lang="en-US"/>
          </a:p>
        </p:txBody>
      </p:sp>
      <p:sp>
        <p:nvSpPr>
          <p:cNvPr id="348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BE327-74CC-A944-BE30-89CA8DF3DBA2}" type="slidenum">
              <a:rPr lang="en-US"/>
              <a:pPr/>
              <a:t>21</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AD37E-804E-5F4B-AF99-82E7775A870C}" type="slidenum">
              <a:rPr lang="en-US"/>
              <a:pPr/>
              <a:t>22</a:t>
            </a:fld>
            <a:endParaRPr lang="en-US"/>
          </a:p>
        </p:txBody>
      </p:sp>
      <p:sp>
        <p:nvSpPr>
          <p:cNvPr id="3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36C2A-7B47-9241-887A-F3791F16FF3D}" type="slidenum">
              <a:rPr lang="en-US"/>
              <a:pPr/>
              <a:t>3</a:t>
            </a:fld>
            <a:endParaRPr lang="en-US"/>
          </a:p>
        </p:txBody>
      </p:sp>
      <p:sp>
        <p:nvSpPr>
          <p:cNvPr id="9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8A8474-3717-F24B-A68A-9C8F6194C9A6}" type="slidenum">
              <a:rPr lang="en-US"/>
              <a:pPr/>
              <a:t>4</a:t>
            </a:fld>
            <a:endParaRPr lang="en-US"/>
          </a:p>
        </p:txBody>
      </p:sp>
      <p:sp>
        <p:nvSpPr>
          <p:cNvPr id="11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3B1B19-ADBB-1243-BAD4-F81E76C41F32}" type="slidenum">
              <a:rPr lang="en-US"/>
              <a:pPr/>
              <a:t>5</a:t>
            </a:fld>
            <a:endParaRPr lang="en-US"/>
          </a:p>
        </p:txBody>
      </p:sp>
      <p:sp>
        <p:nvSpPr>
          <p:cNvPr id="13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769E9-1DC6-AA46-A5A0-5A6F8CA66C19}" type="slidenum">
              <a:rPr lang="en-US"/>
              <a:pPr/>
              <a:t>6</a:t>
            </a:fld>
            <a:endParaRPr lang="en-US"/>
          </a:p>
        </p:txBody>
      </p:sp>
      <p:sp>
        <p:nvSpPr>
          <p:cNvPr id="15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7A905-E530-094B-AA66-5D1EDAFCEAE4}" type="slidenum">
              <a:rPr lang="en-US"/>
              <a:pPr/>
              <a:t>7</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E445F-5F39-C148-A217-C93D382D1782}" type="slidenum">
              <a:rPr lang="en-US"/>
              <a:pPr/>
              <a:t>8</a:t>
            </a:fld>
            <a:endParaRPr lang="en-US"/>
          </a:p>
        </p:txBody>
      </p:sp>
      <p:sp>
        <p:nvSpPr>
          <p:cNvPr id="17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1479B-7B90-6C48-8587-F46F428949DD}" type="slidenum">
              <a:rPr lang="en-US"/>
              <a:pPr/>
              <a:t>9</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7B716-2199-E446-8B68-F9653A4E6636}" type="slidenum">
              <a:rPr lang="en-US"/>
              <a:pPr/>
              <a:t>10</a:t>
            </a:fld>
            <a:endParaRPr lang="en-US"/>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336B53-7F41-EF4C-A7EF-4729A2988FA2}"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171318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36B53-7F41-EF4C-A7EF-4729A2988FA2}"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151559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36B53-7F41-EF4C-A7EF-4729A2988FA2}"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4032643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10318F-392D-ED44-9B9F-B50D98A906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193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10C2F7-2369-EE4D-812F-850037ECD2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50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2BC360-8A2D-5C4C-BE3D-1B75586457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8435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972C65E-9525-BE46-BD52-10C07D8893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9931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6FA4FDE-5A66-5F4D-825B-4A52D7B670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382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42110DB-D90C-9B4C-9FBB-8859760783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1242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7E666B6-3F17-714A-9941-2C3D363BBD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9241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DCC756-AD6D-9147-A2E4-6E30216E7E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36B53-7F41-EF4C-A7EF-4729A2988FA2}"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1211304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9F97EC-A0EA-1C41-9389-68535FF50C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4098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F216F5-EA65-944D-AAD6-1A19A02EAF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1780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E294D4-A615-9D4E-AE6E-91A81151DE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9168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07569D7-4FBC-E248-8DFB-54A98C8459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294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E3773B-3BC9-E44C-BEDE-434D412F74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3022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5E40ED-460B-F841-B947-A2D79CEC86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8103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4E41DB-9A71-2241-8080-E64995539C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9270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31CFFC8-D7C3-3945-95DD-C8CAA122C0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166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0603109-E4DE-0D4F-A8A5-4EC81E4A9E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2899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271FD32-FFB4-784D-8A5A-08D17B19E2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162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36B53-7F41-EF4C-A7EF-4729A2988FA2}" type="datetimeFigureOut">
              <a:rPr lang="en-US" smtClean="0"/>
              <a:t>9/30/13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3076023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8C03FB2-FAD3-644E-BC91-AEB748F7A7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62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55DEAC-B2DB-8348-B437-39E502F657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9513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3B310B-7709-F641-961F-E621817FDB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5585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9A563B-662C-4F49-9B7D-B07699C634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935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336B53-7F41-EF4C-A7EF-4729A2988FA2}"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286916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336B53-7F41-EF4C-A7EF-4729A2988FA2}" type="datetimeFigureOut">
              <a:rPr lang="en-US" smtClean="0"/>
              <a:t>9/30/13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229809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336B53-7F41-EF4C-A7EF-4729A2988FA2}" type="datetimeFigureOut">
              <a:rPr lang="en-US" smtClean="0"/>
              <a:t>9/30/13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173495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36B53-7F41-EF4C-A7EF-4729A2988FA2}" type="datetimeFigureOut">
              <a:rPr lang="en-US" smtClean="0"/>
              <a:t>9/30/13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101257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36B53-7F41-EF4C-A7EF-4729A2988FA2}"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296047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36B53-7F41-EF4C-A7EF-4729A2988FA2}" type="datetimeFigureOut">
              <a:rPr lang="en-US" smtClean="0"/>
              <a:t>9/30/13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932101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36B53-7F41-EF4C-A7EF-4729A2988FA2}" type="datetimeFigureOut">
              <a:rPr lang="en-US" smtClean="0"/>
              <a:t>9/30/13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39B60-A40E-BD41-B4FF-29AB171136E3}" type="slidenum">
              <a:rPr lang="en-US" smtClean="0"/>
              <a:t>‹#›</a:t>
            </a:fld>
            <a:endParaRPr lang="en-US"/>
          </a:p>
        </p:txBody>
      </p:sp>
    </p:spTree>
    <p:extLst>
      <p:ext uri="{BB962C8B-B14F-4D97-AF65-F5344CB8AC3E}">
        <p14:creationId xmlns:p14="http://schemas.microsoft.com/office/powerpoint/2010/main" val="419517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DEBCACF1-CDDD-F245-BEB9-EC3C295766C8}"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858342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4F4DAA0E-FF54-BA45-B8C9-812BF1D4ADE2}"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3137352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d.jpl.nasa.gov/sbdb.cgi?sstr=Eris&amp;orb=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d.jpl.nasa.gov/sbdb.cgi?sstr=Eris&amp;orb=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hyperlink" Target="http://www.mathopenref.com/cubevolume.html" TargetMode="External"/><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3259667"/>
            <a:ext cx="7772400" cy="3598333"/>
          </a:xfrm>
        </p:spPr>
        <p:txBody>
          <a:bodyPr/>
          <a:lstStyle/>
          <a:p>
            <a:r>
              <a:rPr lang="en-US" dirty="0">
                <a:solidFill>
                  <a:srgbClr val="00FF00"/>
                </a:solidFill>
              </a:rPr>
              <a:t>Solar </a:t>
            </a:r>
            <a:r>
              <a:rPr lang="en-US" dirty="0" smtClean="0">
                <a:solidFill>
                  <a:srgbClr val="00FF00"/>
                </a:solidFill>
              </a:rPr>
              <a:t>System:</a:t>
            </a:r>
            <a:br>
              <a:rPr lang="en-US" dirty="0" smtClean="0">
                <a:solidFill>
                  <a:srgbClr val="00FF00"/>
                </a:solidFill>
              </a:rPr>
            </a:br>
            <a:r>
              <a:rPr lang="en-US" dirty="0" smtClean="0">
                <a:solidFill>
                  <a:srgbClr val="00FF00"/>
                </a:solidFill>
              </a:rPr>
              <a:t>Types of planets</a:t>
            </a:r>
            <a:br>
              <a:rPr lang="en-US" dirty="0" smtClean="0">
                <a:solidFill>
                  <a:srgbClr val="00FF00"/>
                </a:solidFill>
              </a:rPr>
            </a:br>
            <a:r>
              <a:rPr lang="en-US" dirty="0" smtClean="0">
                <a:solidFill>
                  <a:srgbClr val="00FF00"/>
                </a:solidFill>
              </a:rPr>
              <a:t>Sizes and distances in the Solar System</a:t>
            </a:r>
            <a:r>
              <a:rPr lang="en-US" dirty="0">
                <a:solidFill>
                  <a:srgbClr val="00FF00"/>
                </a:solidFill>
              </a:rPr>
              <a:t/>
            </a:r>
            <a:br>
              <a:rPr lang="en-US" dirty="0">
                <a:solidFill>
                  <a:srgbClr val="00FF00"/>
                </a:solidFill>
              </a:rPr>
            </a:br>
            <a:endParaRPr lang="en-US" dirty="0"/>
          </a:p>
        </p:txBody>
      </p:sp>
    </p:spTree>
    <p:extLst>
      <p:ext uri="{BB962C8B-B14F-4D97-AF65-F5344CB8AC3E}">
        <p14:creationId xmlns:p14="http://schemas.microsoft.com/office/powerpoint/2010/main" val="22228136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Scale models</a:t>
            </a:r>
          </a:p>
        </p:txBody>
      </p:sp>
      <p:sp>
        <p:nvSpPr>
          <p:cNvPr id="20483" name="Rectangle 3"/>
          <p:cNvSpPr>
            <a:spLocks noGrp="1" noChangeArrowheads="1"/>
          </p:cNvSpPr>
          <p:nvPr>
            <p:ph type="body" idx="1"/>
          </p:nvPr>
        </p:nvSpPr>
        <p:spPr/>
        <p:txBody>
          <a:bodyPr/>
          <a:lstStyle/>
          <a:p>
            <a:pPr>
              <a:lnSpc>
                <a:spcPct val="90000"/>
              </a:lnSpc>
            </a:pPr>
            <a:r>
              <a:rPr lang="en-US" sz="2800"/>
              <a:t>To work out a scale model, calculate the relative sizes of two objects by dividing the actual sizes, then multiply model size of one by the relative sizes</a:t>
            </a:r>
          </a:p>
          <a:p>
            <a:pPr>
              <a:lnSpc>
                <a:spcPct val="90000"/>
              </a:lnSpc>
            </a:pPr>
            <a:r>
              <a:rPr lang="en-US" sz="2800"/>
              <a:t>In scale model where Sun is a 1m diameter ball, Jupiter and Saturn are about 10cm diameter (softballs), Earth and Venus about 1 cm (marbles), Mercury and Mars (pebbles), Pluto et al (grains of sand to dust)</a:t>
            </a:r>
          </a:p>
          <a:p>
            <a:pPr>
              <a:lnSpc>
                <a:spcPct val="90000"/>
              </a:lnSpc>
            </a:pPr>
            <a:r>
              <a:rPr lang="en-US" sz="2800"/>
              <a:t>Can use this to think about distances between objects as well</a:t>
            </a:r>
          </a:p>
        </p:txBody>
      </p:sp>
      <p:pic>
        <p:nvPicPr>
          <p:cNvPr id="20484" name="Picture 4" descr="NewSolarSyste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30344"/>
            <a:ext cx="8763000" cy="493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6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048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Relative distances between planets</a:t>
            </a:r>
          </a:p>
        </p:txBody>
      </p:sp>
      <p:sp>
        <p:nvSpPr>
          <p:cNvPr id="5123" name="Rectangle 3"/>
          <p:cNvSpPr>
            <a:spLocks noGrp="1" noChangeArrowheads="1"/>
          </p:cNvSpPr>
          <p:nvPr>
            <p:ph type="body" idx="1"/>
          </p:nvPr>
        </p:nvSpPr>
        <p:spPr>
          <a:xfrm>
            <a:off x="685800" y="1981200"/>
            <a:ext cx="4267200" cy="4114800"/>
          </a:xfrm>
        </p:spPr>
        <p:txBody>
          <a:bodyPr/>
          <a:lstStyle/>
          <a:p>
            <a:pPr>
              <a:buFontTx/>
              <a:buNone/>
            </a:pPr>
            <a:r>
              <a:rPr lang="en-US" sz="2400"/>
              <a:t>Considering data, how far would Earth be from the Sun in a scale model where the Sun is a beachball 1m in diameter?</a:t>
            </a:r>
          </a:p>
          <a:p>
            <a:pPr>
              <a:buFontTx/>
              <a:buNone/>
            </a:pPr>
            <a:r>
              <a:rPr lang="en-US" sz="2400"/>
              <a:t>	A.10 meters</a:t>
            </a:r>
          </a:p>
          <a:p>
            <a:pPr>
              <a:buFontTx/>
              <a:buNone/>
            </a:pPr>
            <a:r>
              <a:rPr lang="en-US" sz="2400"/>
              <a:t>	B.100 meters</a:t>
            </a:r>
          </a:p>
          <a:p>
            <a:pPr>
              <a:buFontTx/>
              <a:buNone/>
            </a:pPr>
            <a:r>
              <a:rPr lang="en-US" sz="2400"/>
              <a:t>	C. 200 meters</a:t>
            </a:r>
          </a:p>
          <a:p>
            <a:pPr>
              <a:buFontTx/>
              <a:buNone/>
            </a:pPr>
            <a:r>
              <a:rPr lang="en-US" sz="2400"/>
              <a:t>	D. 1000 meters</a:t>
            </a:r>
          </a:p>
          <a:p>
            <a:pPr>
              <a:buFontTx/>
              <a:buNone/>
            </a:pPr>
            <a:r>
              <a:rPr lang="en-US" sz="2400"/>
              <a:t>	E. totally lost</a:t>
            </a:r>
            <a:endParaRPr lang="en-US"/>
          </a:p>
        </p:txBody>
      </p:sp>
      <p:graphicFrame>
        <p:nvGraphicFramePr>
          <p:cNvPr id="5146" name="Group 26"/>
          <p:cNvGraphicFramePr>
            <a:graphicFrameLocks noGrp="1"/>
          </p:cNvGraphicFramePr>
          <p:nvPr/>
        </p:nvGraphicFramePr>
        <p:xfrm>
          <a:off x="5105400" y="2514600"/>
          <a:ext cx="3505200" cy="2318385"/>
        </p:xfrm>
        <a:graphic>
          <a:graphicData uri="http://schemas.openxmlformats.org/drawingml/2006/table">
            <a:tbl>
              <a:tblPr/>
              <a:tblGrid>
                <a:gridCol w="1752600"/>
                <a:gridCol w="17526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OBJECT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DISTANCE FROM SUN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Earth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1.5x10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13</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Jupiter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8x10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13</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Pluto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6x10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14</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Nearest star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4x10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18</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47" name="Text Box 27"/>
          <p:cNvSpPr txBox="1">
            <a:spLocks noChangeArrowheads="1"/>
          </p:cNvSpPr>
          <p:nvPr/>
        </p:nvSpPr>
        <p:spPr bwMode="auto">
          <a:xfrm>
            <a:off x="5105400" y="1981200"/>
            <a:ext cx="319087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a:t>Sun diameter: 1.5x10</a:t>
            </a:r>
            <a:r>
              <a:rPr lang="en-US" sz="2000" baseline="30000"/>
              <a:t>11</a:t>
            </a:r>
            <a:r>
              <a:rPr lang="en-US" sz="2000"/>
              <a:t> cm</a:t>
            </a:r>
            <a:endParaRPr lang="en-US"/>
          </a:p>
        </p:txBody>
      </p:sp>
      <p:sp>
        <p:nvSpPr>
          <p:cNvPr id="5148" name="Text Box 28"/>
          <p:cNvSpPr txBox="1">
            <a:spLocks noChangeArrowheads="1"/>
          </p:cNvSpPr>
          <p:nvPr/>
        </p:nvSpPr>
        <p:spPr bwMode="auto">
          <a:xfrm>
            <a:off x="3581400" y="5410200"/>
            <a:ext cx="5562600"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a:solidFill>
                  <a:srgbClr val="FF0000"/>
                </a:solidFill>
              </a:rPr>
              <a:t>1.5x10</a:t>
            </a:r>
            <a:r>
              <a:rPr lang="en-US" sz="2000" baseline="30000">
                <a:solidFill>
                  <a:srgbClr val="FF0000"/>
                </a:solidFill>
              </a:rPr>
              <a:t>13</a:t>
            </a:r>
            <a:r>
              <a:rPr lang="en-US" sz="2000">
                <a:solidFill>
                  <a:srgbClr val="FF0000"/>
                </a:solidFill>
              </a:rPr>
              <a:t> cm / 1.5x10</a:t>
            </a:r>
            <a:r>
              <a:rPr lang="en-US" sz="2000" baseline="30000">
                <a:solidFill>
                  <a:srgbClr val="FF0000"/>
                </a:solidFill>
              </a:rPr>
              <a:t>11</a:t>
            </a:r>
            <a:r>
              <a:rPr lang="en-US" sz="2000">
                <a:solidFill>
                  <a:srgbClr val="FF0000"/>
                </a:solidFill>
              </a:rPr>
              <a:t> cm = 10</a:t>
            </a:r>
            <a:r>
              <a:rPr lang="en-US" sz="2000" baseline="30000">
                <a:solidFill>
                  <a:srgbClr val="FF0000"/>
                </a:solidFill>
              </a:rPr>
              <a:t>2</a:t>
            </a:r>
            <a:r>
              <a:rPr lang="en-US" sz="2000">
                <a:solidFill>
                  <a:srgbClr val="FF0000"/>
                </a:solidFill>
              </a:rPr>
              <a:t> = 100 x bigger</a:t>
            </a:r>
          </a:p>
          <a:p>
            <a:pPr>
              <a:spcBef>
                <a:spcPct val="50000"/>
              </a:spcBef>
            </a:pPr>
            <a:r>
              <a:rPr lang="en-US" sz="2000">
                <a:solidFill>
                  <a:srgbClr val="FF0000"/>
                </a:solidFill>
              </a:rPr>
              <a:t>So if Sun is 1m diameter, earth is 100m away!</a:t>
            </a:r>
            <a:endParaRPr lang="en-US" sz="2000"/>
          </a:p>
        </p:txBody>
      </p:sp>
    </p:spTree>
    <p:extLst>
      <p:ext uri="{BB962C8B-B14F-4D97-AF65-F5344CB8AC3E}">
        <p14:creationId xmlns:p14="http://schemas.microsoft.com/office/powerpoint/2010/main" val="3707354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1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1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1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12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14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P spid="514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Scale model of the Solar System</a:t>
            </a:r>
          </a:p>
        </p:txBody>
      </p:sp>
      <p:sp>
        <p:nvSpPr>
          <p:cNvPr id="21507" name="Rectangle 3"/>
          <p:cNvSpPr>
            <a:spLocks noGrp="1" noChangeArrowheads="1"/>
          </p:cNvSpPr>
          <p:nvPr>
            <p:ph type="body" idx="1"/>
          </p:nvPr>
        </p:nvSpPr>
        <p:spPr/>
        <p:txBody>
          <a:bodyPr/>
          <a:lstStyle/>
          <a:p>
            <a:pPr>
              <a:lnSpc>
                <a:spcPct val="90000"/>
              </a:lnSpc>
            </a:pPr>
            <a:r>
              <a:rPr lang="en-US" sz="2000"/>
              <a:t>Sun is beachball 1m in diameter</a:t>
            </a:r>
          </a:p>
          <a:p>
            <a:pPr lvl="1">
              <a:lnSpc>
                <a:spcPct val="90000"/>
              </a:lnSpc>
            </a:pPr>
            <a:r>
              <a:rPr lang="en-US" sz="2000"/>
              <a:t>Jupiter, Saturn: softballs</a:t>
            </a:r>
          </a:p>
          <a:p>
            <a:pPr lvl="1">
              <a:lnSpc>
                <a:spcPct val="90000"/>
              </a:lnSpc>
            </a:pPr>
            <a:r>
              <a:rPr lang="en-US" sz="2000"/>
              <a:t>Uranus, Neptune: baseballs</a:t>
            </a:r>
          </a:p>
          <a:p>
            <a:pPr lvl="1">
              <a:lnSpc>
                <a:spcPct val="90000"/>
              </a:lnSpc>
            </a:pPr>
            <a:r>
              <a:rPr lang="en-US" sz="2000"/>
              <a:t>Earth, Venus: marbles</a:t>
            </a:r>
          </a:p>
          <a:p>
            <a:pPr lvl="1">
              <a:lnSpc>
                <a:spcPct val="90000"/>
              </a:lnSpc>
            </a:pPr>
            <a:r>
              <a:rPr lang="en-US" sz="2000"/>
              <a:t>Mercury, Mars: pebbles</a:t>
            </a:r>
          </a:p>
          <a:p>
            <a:pPr>
              <a:lnSpc>
                <a:spcPct val="90000"/>
              </a:lnSpc>
            </a:pPr>
            <a:r>
              <a:rPr lang="en-US" sz="2000"/>
              <a:t>Distances: put model Sun at the stadium goal line</a:t>
            </a:r>
          </a:p>
          <a:p>
            <a:pPr lvl="1">
              <a:lnSpc>
                <a:spcPct val="90000"/>
              </a:lnSpc>
            </a:pPr>
            <a:r>
              <a:rPr lang="en-US" sz="2000"/>
              <a:t>Mercury: 40 yd line</a:t>
            </a:r>
          </a:p>
          <a:p>
            <a:pPr lvl="1">
              <a:lnSpc>
                <a:spcPct val="90000"/>
              </a:lnSpc>
            </a:pPr>
            <a:r>
              <a:rPr lang="en-US" sz="2000"/>
              <a:t>Venus: 70 yd line</a:t>
            </a:r>
          </a:p>
          <a:p>
            <a:pPr lvl="1">
              <a:lnSpc>
                <a:spcPct val="90000"/>
              </a:lnSpc>
            </a:pPr>
            <a:r>
              <a:rPr lang="en-US" sz="2000"/>
              <a:t>Earth: 100 yds (opposing goal line)</a:t>
            </a:r>
          </a:p>
          <a:p>
            <a:pPr lvl="1">
              <a:lnSpc>
                <a:spcPct val="90000"/>
              </a:lnSpc>
            </a:pPr>
            <a:r>
              <a:rPr lang="en-US" sz="2000"/>
              <a:t>Mars: 150 yds (1 1/2 football fields)</a:t>
            </a:r>
          </a:p>
          <a:p>
            <a:pPr lvl="1">
              <a:lnSpc>
                <a:spcPct val="90000"/>
              </a:lnSpc>
            </a:pPr>
            <a:r>
              <a:rPr lang="en-US" sz="2000"/>
              <a:t>Jupiter: 500 yds (5 football fields, Pan Am center)</a:t>
            </a:r>
          </a:p>
          <a:p>
            <a:pPr lvl="1">
              <a:lnSpc>
                <a:spcPct val="90000"/>
              </a:lnSpc>
            </a:pPr>
            <a:r>
              <a:rPr lang="en-US" sz="2000"/>
              <a:t>Neptune: 3000 yds (~2 miles, Mesilla Valley Mall)</a:t>
            </a:r>
          </a:p>
          <a:p>
            <a:pPr>
              <a:lnSpc>
                <a:spcPct val="90000"/>
              </a:lnSpc>
            </a:pPr>
            <a:r>
              <a:rPr lang="en-US" sz="2000">
                <a:solidFill>
                  <a:srgbClr val="FF0000"/>
                </a:solidFill>
              </a:rPr>
              <a:t>The Solar System is mostly empty!!</a:t>
            </a:r>
            <a:endParaRPr lang="en-US" sz="2800">
              <a:solidFill>
                <a:srgbClr val="FF0000"/>
              </a:solidFill>
            </a:endParaRPr>
          </a:p>
          <a:p>
            <a:pPr lvl="1">
              <a:lnSpc>
                <a:spcPct val="90000"/>
              </a:lnSpc>
            </a:pPr>
            <a:endParaRPr lang="en-US" sz="2400"/>
          </a:p>
        </p:txBody>
      </p:sp>
    </p:spTree>
    <p:extLst>
      <p:ext uri="{BB962C8B-B14F-4D97-AF65-F5344CB8AC3E}">
        <p14:creationId xmlns:p14="http://schemas.microsoft.com/office/powerpoint/2010/main" val="2974997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50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50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507">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507">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1507">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150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a:t>Leaving the Solar System:</a:t>
            </a:r>
            <a:br>
              <a:rPr lang="en-US"/>
            </a:br>
            <a:r>
              <a:rPr lang="en-US"/>
              <a:t> still lots of questions!</a:t>
            </a:r>
          </a:p>
        </p:txBody>
      </p:sp>
      <p:sp>
        <p:nvSpPr>
          <p:cNvPr id="6147" name="Rectangle 3"/>
          <p:cNvSpPr>
            <a:spLocks noGrp="1" noChangeArrowheads="1"/>
          </p:cNvSpPr>
          <p:nvPr>
            <p:ph type="body" idx="1"/>
          </p:nvPr>
        </p:nvSpPr>
        <p:spPr/>
        <p:txBody>
          <a:bodyPr/>
          <a:lstStyle/>
          <a:p>
            <a:r>
              <a:rPr lang="en-US" sz="2400"/>
              <a:t>How do we measure masses, sizes, and distances?</a:t>
            </a:r>
          </a:p>
          <a:p>
            <a:r>
              <a:rPr lang="en-US" sz="2400"/>
              <a:t>Why are there eight planets? Why are they spaced the way they are?</a:t>
            </a:r>
          </a:p>
          <a:p>
            <a:r>
              <a:rPr lang="en-US" sz="2400"/>
              <a:t>Why do planets come in different groups? What determines masses, sizes, and densities?</a:t>
            </a:r>
          </a:p>
          <a:p>
            <a:r>
              <a:rPr lang="en-US" sz="2400"/>
              <a:t>Why do planets orbit as they do? Why is the Solar System flat?</a:t>
            </a:r>
          </a:p>
          <a:p>
            <a:r>
              <a:rPr lang="en-US" sz="2400">
                <a:solidFill>
                  <a:srgbClr val="FF0000"/>
                </a:solidFill>
              </a:rPr>
              <a:t>Answers to these may be framed in the general question: how did the Solar System form and evolve?</a:t>
            </a:r>
            <a:endParaRPr lang="en-US" sz="2800"/>
          </a:p>
        </p:txBody>
      </p:sp>
    </p:spTree>
    <p:extLst>
      <p:ext uri="{BB962C8B-B14F-4D97-AF65-F5344CB8AC3E}">
        <p14:creationId xmlns:p14="http://schemas.microsoft.com/office/powerpoint/2010/main" val="3177740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6247"/>
            <a:ext cx="8229600" cy="5651198"/>
          </a:xfrm>
        </p:spPr>
        <p:txBody>
          <a:bodyPr>
            <a:normAutofit fontScale="92500" lnSpcReduction="20000"/>
          </a:bodyPr>
          <a:lstStyle/>
          <a:p>
            <a:pPr marL="0" indent="0">
              <a:buNone/>
            </a:pPr>
            <a:r>
              <a:rPr lang="en-US" dirty="0" smtClean="0"/>
              <a:t>How </a:t>
            </a:r>
            <a:r>
              <a:rPr lang="en-US" dirty="0"/>
              <a:t>are the orbits of the planets arranged in our solar system</a:t>
            </a:r>
            <a:r>
              <a:rPr lang="en-US" dirty="0" smtClean="0"/>
              <a:t>?</a:t>
            </a:r>
            <a:endParaRPr lang="en-US" dirty="0"/>
          </a:p>
          <a:p>
            <a:pPr marL="514350" indent="-514350">
              <a:buAutoNum type="alphaUcPeriod"/>
            </a:pPr>
            <a:r>
              <a:rPr lang="en-US" dirty="0" smtClean="0"/>
              <a:t>The </a:t>
            </a:r>
            <a:r>
              <a:rPr lang="en-US" dirty="0"/>
              <a:t>planets are evenly spaced throughout our solar system</a:t>
            </a:r>
            <a:r>
              <a:rPr lang="en-US" dirty="0" smtClean="0"/>
              <a:t>.</a:t>
            </a:r>
          </a:p>
          <a:p>
            <a:pPr marL="514350" indent="-514350">
              <a:buAutoNum type="alphaUcPeriod"/>
            </a:pPr>
            <a:r>
              <a:rPr lang="en-US" dirty="0" smtClean="0"/>
              <a:t>The </a:t>
            </a:r>
            <a:r>
              <a:rPr lang="en-US" dirty="0"/>
              <a:t>inner planets are spaced close </a:t>
            </a:r>
            <a:r>
              <a:rPr lang="en-US" dirty="0" smtClean="0"/>
              <a:t>together while </a:t>
            </a:r>
            <a:r>
              <a:rPr lang="en-US" dirty="0"/>
              <a:t>the outer planets are far apart.</a:t>
            </a:r>
          </a:p>
          <a:p>
            <a:pPr marL="0" indent="0">
              <a:buNone/>
            </a:pPr>
            <a:r>
              <a:rPr lang="en-US" dirty="0" smtClean="0"/>
              <a:t>C. The </a:t>
            </a:r>
            <a:r>
              <a:rPr lang="en-US" dirty="0"/>
              <a:t>inner planets are spaced far apart </a:t>
            </a:r>
            <a:r>
              <a:rPr lang="en-US" dirty="0" smtClean="0"/>
              <a:t>while  the           outer </a:t>
            </a:r>
            <a:r>
              <a:rPr lang="en-US" dirty="0"/>
              <a:t>planets are close </a:t>
            </a:r>
            <a:r>
              <a:rPr lang="en-US" dirty="0" smtClean="0"/>
              <a:t>together</a:t>
            </a:r>
            <a:endParaRPr lang="en-US" dirty="0"/>
          </a:p>
          <a:p>
            <a:pPr marL="514350" indent="-514350">
              <a:buAutoNum type="alphaUcPeriod" startAt="4"/>
            </a:pPr>
            <a:r>
              <a:rPr lang="en-US" dirty="0" smtClean="0"/>
              <a:t>There </a:t>
            </a:r>
            <a:r>
              <a:rPr lang="en-US" dirty="0"/>
              <a:t>is no trend in the spacing of the planets</a:t>
            </a:r>
            <a:r>
              <a:rPr lang="en-US" dirty="0" smtClean="0"/>
              <a:t>.</a:t>
            </a:r>
          </a:p>
          <a:p>
            <a:pPr marL="514350" indent="-514350">
              <a:buAutoNum type="alphaUcPeriod" startAt="4"/>
            </a:pPr>
            <a:r>
              <a:rPr lang="en-US" dirty="0" smtClean="0"/>
              <a:t>Don’t know</a:t>
            </a:r>
            <a:endParaRPr lang="en-US" dirty="0"/>
          </a:p>
          <a:p>
            <a:pPr marL="0" indent="0">
              <a:buNone/>
            </a:pPr>
            <a:endParaRPr lang="en-US" dirty="0" smtClean="0"/>
          </a:p>
          <a:p>
            <a:pPr marL="0" indent="0">
              <a:buNone/>
            </a:pPr>
            <a:r>
              <a:rPr lang="en-US" dirty="0" smtClean="0"/>
              <a:t>                (</a:t>
            </a:r>
            <a:r>
              <a:rPr lang="en-US" dirty="0" smtClean="0">
                <a:hlinkClick r:id="rId2"/>
              </a:rPr>
              <a:t>animation</a:t>
            </a:r>
            <a:r>
              <a:rPr lang="en-US" dirty="0" smtClean="0"/>
              <a:t>  of orbits)</a:t>
            </a:r>
            <a:endParaRPr lang="en-US" dirty="0"/>
          </a:p>
        </p:txBody>
      </p:sp>
    </p:spTree>
    <p:extLst>
      <p:ext uri="{BB962C8B-B14F-4D97-AF65-F5344CB8AC3E}">
        <p14:creationId xmlns:p14="http://schemas.microsoft.com/office/powerpoint/2010/main" val="673894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31"/>
            <a:ext cx="8229600" cy="5393533"/>
          </a:xfrm>
        </p:spPr>
        <p:txBody>
          <a:bodyPr>
            <a:normAutofit fontScale="92500" lnSpcReduction="20000"/>
          </a:bodyPr>
          <a:lstStyle/>
          <a:p>
            <a:pPr marL="0" indent="0">
              <a:buNone/>
            </a:pPr>
            <a:r>
              <a:rPr lang="en-US" dirty="0" smtClean="0"/>
              <a:t>Which </a:t>
            </a:r>
            <a:r>
              <a:rPr lang="en-US" dirty="0"/>
              <a:t>of the following statements is FALSE?</a:t>
            </a:r>
          </a:p>
          <a:p>
            <a:pPr marL="514350" indent="-514350">
              <a:buAutoNum type="alphaUcPeriod"/>
            </a:pPr>
            <a:r>
              <a:rPr lang="en-US" dirty="0" smtClean="0"/>
              <a:t>All </a:t>
            </a:r>
            <a:r>
              <a:rPr lang="en-US" dirty="0"/>
              <a:t>of the </a:t>
            </a:r>
            <a:r>
              <a:rPr lang="en-US" dirty="0" smtClean="0"/>
              <a:t>eight major planets orbit in the same plane</a:t>
            </a:r>
            <a:endParaRPr lang="en-US" dirty="0"/>
          </a:p>
          <a:p>
            <a:pPr marL="0" indent="0">
              <a:buNone/>
            </a:pPr>
            <a:r>
              <a:rPr lang="en-US" dirty="0" smtClean="0"/>
              <a:t>B. All </a:t>
            </a:r>
            <a:r>
              <a:rPr lang="en-US" dirty="0"/>
              <a:t>of the planets orbit around the Sun in the same direction as Earth</a:t>
            </a:r>
            <a:r>
              <a:rPr lang="en-US" dirty="0" smtClean="0"/>
              <a:t>.</a:t>
            </a:r>
          </a:p>
          <a:p>
            <a:pPr marL="514350" indent="-514350">
              <a:buAutoNum type="alphaUcPeriod" startAt="3"/>
            </a:pPr>
            <a:r>
              <a:rPr lang="en-US" dirty="0" smtClean="0"/>
              <a:t>All </a:t>
            </a:r>
            <a:r>
              <a:rPr lang="en-US" dirty="0"/>
              <a:t>of the </a:t>
            </a:r>
            <a:r>
              <a:rPr lang="en-US" dirty="0" smtClean="0"/>
              <a:t>eight planets have orbits that are close (although not perfectly) to circular (although not perfectly)</a:t>
            </a:r>
            <a:endParaRPr lang="en-US" dirty="0"/>
          </a:p>
          <a:p>
            <a:pPr marL="514350" indent="-514350">
              <a:buAutoNum type="alphaUcPeriod" startAt="3"/>
            </a:pPr>
            <a:r>
              <a:rPr lang="en-US" dirty="0" smtClean="0"/>
              <a:t>All </a:t>
            </a:r>
            <a:r>
              <a:rPr lang="en-US" dirty="0"/>
              <a:t>of the above statements are </a:t>
            </a:r>
            <a:r>
              <a:rPr lang="en-US" dirty="0" smtClean="0"/>
              <a:t>true</a:t>
            </a:r>
          </a:p>
          <a:p>
            <a:pPr marL="514350" indent="-514350">
              <a:buAutoNum type="alphaUcPeriod" startAt="3"/>
            </a:pPr>
            <a:r>
              <a:rPr lang="en-US" dirty="0" smtClean="0"/>
              <a:t>All of the above statements are false</a:t>
            </a:r>
          </a:p>
          <a:p>
            <a:pPr marL="514350" indent="-514350">
              <a:buAutoNum type="alphaUcPeriod" startAt="3"/>
            </a:pPr>
            <a:endParaRPr lang="en-US" dirty="0"/>
          </a:p>
          <a:p>
            <a:pPr marL="0" indent="0">
              <a:buNone/>
            </a:pPr>
            <a:r>
              <a:rPr lang="en-US" dirty="0" smtClean="0"/>
              <a:t>               (</a:t>
            </a:r>
            <a:r>
              <a:rPr lang="en-US" dirty="0">
                <a:hlinkClick r:id="rId2"/>
              </a:rPr>
              <a:t>animation</a:t>
            </a:r>
            <a:r>
              <a:rPr lang="en-US" dirty="0"/>
              <a:t>  of orbits)</a:t>
            </a:r>
          </a:p>
          <a:p>
            <a:pPr marL="514350" indent="-514350">
              <a:buAutoNum type="alphaUcPeriod" startAt="3"/>
            </a:pPr>
            <a:endParaRPr lang="en-US" dirty="0"/>
          </a:p>
          <a:p>
            <a:endParaRPr lang="en-US" dirty="0"/>
          </a:p>
        </p:txBody>
      </p:sp>
    </p:spTree>
    <p:extLst>
      <p:ext uri="{BB962C8B-B14F-4D97-AF65-F5344CB8AC3E}">
        <p14:creationId xmlns:p14="http://schemas.microsoft.com/office/powerpoint/2010/main" val="1290658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The Solar System in the Milky Way</a:t>
            </a:r>
          </a:p>
        </p:txBody>
      </p:sp>
      <p:sp>
        <p:nvSpPr>
          <p:cNvPr id="7171" name="Rectangle 3"/>
          <p:cNvSpPr>
            <a:spLocks noGrp="1" noChangeArrowheads="1"/>
          </p:cNvSpPr>
          <p:nvPr>
            <p:ph type="body" idx="1"/>
          </p:nvPr>
        </p:nvSpPr>
        <p:spPr/>
        <p:txBody>
          <a:bodyPr/>
          <a:lstStyle/>
          <a:p>
            <a:pPr>
              <a:lnSpc>
                <a:spcPct val="90000"/>
              </a:lnSpc>
            </a:pPr>
            <a:r>
              <a:rPr lang="en-US"/>
              <a:t>The Solar System is the system of objects associated with the Sun</a:t>
            </a:r>
          </a:p>
          <a:p>
            <a:pPr>
              <a:lnSpc>
                <a:spcPct val="90000"/>
              </a:lnSpc>
            </a:pPr>
            <a:r>
              <a:rPr lang="en-US"/>
              <a:t>The Sun is one of billions of other stars in the Milky Way galaxy</a:t>
            </a:r>
          </a:p>
          <a:p>
            <a:pPr>
              <a:lnSpc>
                <a:spcPct val="90000"/>
              </a:lnSpc>
            </a:pPr>
            <a:r>
              <a:rPr lang="en-US"/>
              <a:t>Many other stars may have planetary systems, perhaps like ours</a:t>
            </a:r>
          </a:p>
          <a:p>
            <a:pPr>
              <a:lnSpc>
                <a:spcPct val="90000"/>
              </a:lnSpc>
            </a:pPr>
            <a:r>
              <a:rPr lang="en-US"/>
              <a:t>Distance to nearest star is MUCH larger than size of the solar system!</a:t>
            </a:r>
          </a:p>
        </p:txBody>
      </p:sp>
    </p:spTree>
    <p:extLst>
      <p:ext uri="{BB962C8B-B14F-4D97-AF65-F5344CB8AC3E}">
        <p14:creationId xmlns:p14="http://schemas.microsoft.com/office/powerpoint/2010/main" val="3726747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457200" y="16974"/>
            <a:ext cx="8229600" cy="1143000"/>
          </a:xfrm>
        </p:spPr>
        <p:txBody>
          <a:bodyPr/>
          <a:lstStyle/>
          <a:p>
            <a:r>
              <a:rPr lang="en-US" dirty="0"/>
              <a:t>Scale </a:t>
            </a:r>
            <a:r>
              <a:rPr lang="en-US" dirty="0" smtClean="0"/>
              <a:t>model: nearest stars</a:t>
            </a:r>
            <a:endParaRPr lang="en-US" dirty="0"/>
          </a:p>
        </p:txBody>
      </p:sp>
      <p:sp>
        <p:nvSpPr>
          <p:cNvPr id="31747" name="Rectangle 1027"/>
          <p:cNvSpPr>
            <a:spLocks noGrp="1" noChangeArrowheads="1"/>
          </p:cNvSpPr>
          <p:nvPr>
            <p:ph type="body" idx="1"/>
          </p:nvPr>
        </p:nvSpPr>
        <p:spPr>
          <a:xfrm>
            <a:off x="685800" y="1264920"/>
            <a:ext cx="4267200" cy="3352800"/>
          </a:xfrm>
        </p:spPr>
        <p:txBody>
          <a:bodyPr/>
          <a:lstStyle/>
          <a:p>
            <a:pPr>
              <a:buFontTx/>
              <a:buNone/>
            </a:pPr>
            <a:r>
              <a:rPr lang="en-US" sz="2000" dirty="0"/>
              <a:t>Considering data, how far would nearest star be in a scale model where the Solar System is a </a:t>
            </a:r>
            <a:r>
              <a:rPr lang="en-US" sz="2000" dirty="0" err="1"/>
              <a:t>frisbee</a:t>
            </a:r>
            <a:r>
              <a:rPr lang="en-US" sz="2000" dirty="0"/>
              <a:t> 25 cm in diameter?</a:t>
            </a:r>
          </a:p>
          <a:p>
            <a:pPr>
              <a:buFontTx/>
              <a:buNone/>
            </a:pPr>
            <a:r>
              <a:rPr lang="en-US" sz="2000" dirty="0"/>
              <a:t>	A. 25 </a:t>
            </a:r>
            <a:r>
              <a:rPr lang="en-US" sz="2000" dirty="0" smtClean="0"/>
              <a:t>meters (1/4 football field)</a:t>
            </a:r>
            <a:endParaRPr lang="en-US" sz="2000" dirty="0"/>
          </a:p>
          <a:p>
            <a:pPr>
              <a:buFontTx/>
              <a:buNone/>
            </a:pPr>
            <a:r>
              <a:rPr lang="en-US" sz="2000" dirty="0"/>
              <a:t>	B. 250 </a:t>
            </a:r>
            <a:r>
              <a:rPr lang="en-US" sz="2000" dirty="0" smtClean="0"/>
              <a:t>meters (2.5 football fields)</a:t>
            </a:r>
            <a:endParaRPr lang="en-US" sz="2000" dirty="0"/>
          </a:p>
          <a:p>
            <a:pPr>
              <a:buFontTx/>
              <a:buNone/>
            </a:pPr>
            <a:r>
              <a:rPr lang="en-US" sz="2000" dirty="0"/>
              <a:t>	C. 2500 </a:t>
            </a:r>
            <a:r>
              <a:rPr lang="en-US" sz="2000" dirty="0" smtClean="0"/>
              <a:t>meters (25 football fields)</a:t>
            </a:r>
            <a:endParaRPr lang="en-US" sz="2000" dirty="0"/>
          </a:p>
          <a:p>
            <a:pPr>
              <a:buFontTx/>
              <a:buNone/>
            </a:pPr>
            <a:r>
              <a:rPr lang="en-US" sz="2000" dirty="0"/>
              <a:t>	D. 25000 </a:t>
            </a:r>
            <a:r>
              <a:rPr lang="en-US" sz="2000" dirty="0" smtClean="0"/>
              <a:t>meters (250 football fields)</a:t>
            </a:r>
            <a:endParaRPr lang="en-US" sz="2000" dirty="0"/>
          </a:p>
          <a:p>
            <a:pPr>
              <a:buFontTx/>
              <a:buNone/>
            </a:pPr>
            <a:r>
              <a:rPr lang="en-US" sz="2000" dirty="0"/>
              <a:t>	E. totally lost</a:t>
            </a:r>
            <a:endParaRPr lang="en-US" sz="2800" dirty="0"/>
          </a:p>
        </p:txBody>
      </p:sp>
      <p:graphicFrame>
        <p:nvGraphicFramePr>
          <p:cNvPr id="31773" name="Group 1053"/>
          <p:cNvGraphicFramePr>
            <a:graphicFrameLocks noGrp="1"/>
          </p:cNvGraphicFramePr>
          <p:nvPr>
            <p:extLst>
              <p:ext uri="{D42A27DB-BD31-4B8C-83A1-F6EECF244321}">
                <p14:modId xmlns:p14="http://schemas.microsoft.com/office/powerpoint/2010/main" val="1377771559"/>
              </p:ext>
            </p:extLst>
          </p:nvPr>
        </p:nvGraphicFramePr>
        <p:xfrm>
          <a:off x="5105400" y="1159974"/>
          <a:ext cx="3505200" cy="2103120"/>
        </p:xfrm>
        <a:graphic>
          <a:graphicData uri="http://schemas.openxmlformats.org/drawingml/2006/table">
            <a:tbl>
              <a:tblPr/>
              <a:tblGrid>
                <a:gridCol w="1752600"/>
                <a:gridCol w="17526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OBJECT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DISTANCE FROM SUN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Solar system </a:t>
                      </a:r>
                      <a:r>
                        <a:rPr kumimoji="0" lang="ja-JP" altLang="en-US" sz="20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size</a:t>
                      </a:r>
                      <a:r>
                        <a:rPr kumimoji="0" lang="ja-JP" altLang="en-US" sz="20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(Neptune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distance)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6x10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14</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Nearby stars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6x10</a:t>
                      </a:r>
                      <a:r>
                        <a:rPr kumimoji="0" lang="en-US" sz="2000" b="0" i="0" u="none" strike="noStrike" cap="none" normalizeH="0" baseline="30000" dirty="0">
                          <a:ln>
                            <a:noFill/>
                          </a:ln>
                          <a:solidFill>
                            <a:schemeClr val="tx1"/>
                          </a:solidFill>
                          <a:effectLst/>
                          <a:latin typeface="Arial" charset="0"/>
                          <a:ea typeface="ＭＳ Ｐゴシック" charset="0"/>
                          <a:cs typeface="ＭＳ Ｐゴシック" charset="0"/>
                        </a:rPr>
                        <a:t>18</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69" name="Text Box 1049"/>
          <p:cNvSpPr txBox="1">
            <a:spLocks noChangeArrowheads="1"/>
          </p:cNvSpPr>
          <p:nvPr/>
        </p:nvSpPr>
        <p:spPr bwMode="auto">
          <a:xfrm>
            <a:off x="3581400" y="4045194"/>
            <a:ext cx="5562600" cy="240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dirty="0">
                <a:solidFill>
                  <a:srgbClr val="FF0000"/>
                </a:solidFill>
              </a:rPr>
              <a:t>6x10</a:t>
            </a:r>
            <a:r>
              <a:rPr lang="en-US" sz="2000" baseline="30000" dirty="0">
                <a:solidFill>
                  <a:srgbClr val="FF0000"/>
                </a:solidFill>
              </a:rPr>
              <a:t>18</a:t>
            </a:r>
            <a:r>
              <a:rPr lang="en-US" sz="2000" dirty="0">
                <a:solidFill>
                  <a:srgbClr val="FF0000"/>
                </a:solidFill>
              </a:rPr>
              <a:t> cm / 6x10</a:t>
            </a:r>
            <a:r>
              <a:rPr lang="en-US" sz="2000" baseline="30000" dirty="0">
                <a:solidFill>
                  <a:srgbClr val="FF0000"/>
                </a:solidFill>
              </a:rPr>
              <a:t>14</a:t>
            </a:r>
            <a:r>
              <a:rPr lang="en-US" sz="2000" dirty="0">
                <a:solidFill>
                  <a:srgbClr val="FF0000"/>
                </a:solidFill>
              </a:rPr>
              <a:t> cm = 10</a:t>
            </a:r>
            <a:r>
              <a:rPr lang="en-US" sz="2000" baseline="30000" dirty="0">
                <a:solidFill>
                  <a:srgbClr val="FF0000"/>
                </a:solidFill>
              </a:rPr>
              <a:t>4</a:t>
            </a:r>
            <a:r>
              <a:rPr lang="en-US" sz="2000" dirty="0">
                <a:solidFill>
                  <a:srgbClr val="FF0000"/>
                </a:solidFill>
              </a:rPr>
              <a:t> = 10000 x bigger</a:t>
            </a:r>
          </a:p>
          <a:p>
            <a:pPr>
              <a:spcBef>
                <a:spcPct val="50000"/>
              </a:spcBef>
            </a:pPr>
            <a:r>
              <a:rPr lang="en-US" sz="2000" dirty="0">
                <a:solidFill>
                  <a:srgbClr val="FF0000"/>
                </a:solidFill>
              </a:rPr>
              <a:t>So if Solar System is 25cm across in model, nearest stars are 25x10</a:t>
            </a:r>
            <a:r>
              <a:rPr lang="en-US" sz="2000" baseline="30000" dirty="0">
                <a:solidFill>
                  <a:srgbClr val="FF0000"/>
                </a:solidFill>
              </a:rPr>
              <a:t>4 </a:t>
            </a:r>
            <a:r>
              <a:rPr lang="en-US" sz="2000" dirty="0">
                <a:solidFill>
                  <a:srgbClr val="FF0000"/>
                </a:solidFill>
              </a:rPr>
              <a:t>cm = 2500 m </a:t>
            </a:r>
            <a:r>
              <a:rPr lang="en-US" sz="2000" dirty="0" smtClean="0">
                <a:solidFill>
                  <a:srgbClr val="FF0000"/>
                </a:solidFill>
              </a:rPr>
              <a:t>= 2.5 km</a:t>
            </a:r>
            <a:endParaRPr lang="en-US" sz="2000" dirty="0">
              <a:solidFill>
                <a:srgbClr val="FF0000"/>
              </a:solidFill>
            </a:endParaRPr>
          </a:p>
          <a:p>
            <a:pPr>
              <a:spcBef>
                <a:spcPct val="50000"/>
              </a:spcBef>
            </a:pPr>
            <a:r>
              <a:rPr lang="en-US" sz="2000" dirty="0">
                <a:solidFill>
                  <a:srgbClr val="FF0000"/>
                </a:solidFill>
              </a:rPr>
              <a:t>If entire Solar System is a </a:t>
            </a:r>
            <a:r>
              <a:rPr lang="en-US" sz="2000" dirty="0" err="1">
                <a:solidFill>
                  <a:srgbClr val="FF0000"/>
                </a:solidFill>
              </a:rPr>
              <a:t>frisbee,nearest</a:t>
            </a:r>
            <a:r>
              <a:rPr lang="en-US" sz="2000" dirty="0">
                <a:solidFill>
                  <a:srgbClr val="FF0000"/>
                </a:solidFill>
              </a:rPr>
              <a:t> stars are a couple of miles away</a:t>
            </a:r>
            <a:r>
              <a:rPr lang="en-US" sz="2000" dirty="0" smtClean="0">
                <a:solidFill>
                  <a:srgbClr val="FF0000"/>
                </a:solidFill>
              </a:rPr>
              <a:t>!</a:t>
            </a:r>
          </a:p>
          <a:p>
            <a:pPr>
              <a:spcBef>
                <a:spcPct val="50000"/>
              </a:spcBef>
            </a:pPr>
            <a:r>
              <a:rPr lang="en-US" sz="2000" dirty="0" smtClean="0">
                <a:solidFill>
                  <a:srgbClr val="FF0000"/>
                </a:solidFill>
              </a:rPr>
              <a:t>Space is MOSTLY EMPTY!</a:t>
            </a:r>
            <a:endParaRPr lang="en-US" sz="2000" dirty="0"/>
          </a:p>
        </p:txBody>
      </p:sp>
    </p:spTree>
    <p:extLst>
      <p:ext uri="{BB962C8B-B14F-4D97-AF65-F5344CB8AC3E}">
        <p14:creationId xmlns:p14="http://schemas.microsoft.com/office/powerpoint/2010/main" val="2648700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1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1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17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17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17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69">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1769">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176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17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6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Stars</a:t>
            </a:r>
          </a:p>
        </p:txBody>
      </p:sp>
      <p:sp>
        <p:nvSpPr>
          <p:cNvPr id="8195" name="Rectangle 3"/>
          <p:cNvSpPr>
            <a:spLocks noGrp="1" noChangeArrowheads="1"/>
          </p:cNvSpPr>
          <p:nvPr>
            <p:ph type="body" idx="1"/>
          </p:nvPr>
        </p:nvSpPr>
        <p:spPr/>
        <p:txBody>
          <a:bodyPr>
            <a:normAutofit fontScale="92500"/>
          </a:bodyPr>
          <a:lstStyle/>
          <a:p>
            <a:pPr>
              <a:lnSpc>
                <a:spcPct val="90000"/>
              </a:lnSpc>
            </a:pPr>
            <a:r>
              <a:rPr lang="en-US" sz="2800" dirty="0"/>
              <a:t>All of the stars we see in the sky are in the Milky Way galaxy, </a:t>
            </a:r>
            <a:r>
              <a:rPr lang="en-US" sz="2800" i="1" dirty="0"/>
              <a:t>relatively </a:t>
            </a:r>
            <a:r>
              <a:rPr lang="en-US" sz="2800" dirty="0"/>
              <a:t>nearby to us</a:t>
            </a:r>
          </a:p>
          <a:p>
            <a:pPr>
              <a:lnSpc>
                <a:spcPct val="90000"/>
              </a:lnSpc>
            </a:pPr>
            <a:r>
              <a:rPr lang="en-US" sz="2800" dirty="0"/>
              <a:t>All stars are NOT the </a:t>
            </a:r>
            <a:r>
              <a:rPr lang="en-US" sz="2800" dirty="0" smtClean="0"/>
              <a:t>same: looking at a picture, what are some apparent differences?</a:t>
            </a:r>
            <a:endParaRPr lang="en-US" sz="2800" dirty="0"/>
          </a:p>
          <a:p>
            <a:pPr>
              <a:lnSpc>
                <a:spcPct val="90000"/>
              </a:lnSpc>
            </a:pPr>
            <a:r>
              <a:rPr lang="en-US" sz="2800" dirty="0"/>
              <a:t>Stars come in a wide range of </a:t>
            </a:r>
            <a:r>
              <a:rPr lang="en-US" sz="2800" dirty="0" err="1" smtClean="0"/>
              <a:t>brightnesses</a:t>
            </a:r>
            <a:endParaRPr lang="en-US" sz="2800" dirty="0" smtClean="0"/>
          </a:p>
          <a:p>
            <a:pPr lvl="1">
              <a:lnSpc>
                <a:spcPct val="90000"/>
              </a:lnSpc>
            </a:pPr>
            <a:r>
              <a:rPr lang="en-US" sz="2400" dirty="0" smtClean="0"/>
              <a:t>We see stars because they shine (energy from nuclear reactions in their centers, just like the Sun – the Sun is a star!)</a:t>
            </a:r>
            <a:endParaRPr lang="en-US" sz="2400" dirty="0"/>
          </a:p>
          <a:p>
            <a:pPr lvl="1">
              <a:lnSpc>
                <a:spcPct val="90000"/>
              </a:lnSpc>
            </a:pPr>
            <a:r>
              <a:rPr lang="en-US" sz="2400" dirty="0"/>
              <a:t>The </a:t>
            </a:r>
            <a:r>
              <a:rPr lang="en-US" sz="2400" b="1" dirty="0"/>
              <a:t>apparent</a:t>
            </a:r>
            <a:r>
              <a:rPr lang="en-US" sz="2400" dirty="0"/>
              <a:t> brightness (how bright it appears to </a:t>
            </a:r>
            <a:r>
              <a:rPr lang="en-US" sz="2400" dirty="0" smtClean="0"/>
              <a:t>us) </a:t>
            </a:r>
            <a:r>
              <a:rPr lang="en-US" sz="2400" dirty="0"/>
              <a:t>depends on how bright the star really shines AND how far away it </a:t>
            </a:r>
            <a:r>
              <a:rPr lang="en-US" sz="2400" dirty="0" smtClean="0"/>
              <a:t>is</a:t>
            </a:r>
            <a:endParaRPr lang="en-US" sz="2400" dirty="0"/>
          </a:p>
          <a:p>
            <a:pPr lvl="1">
              <a:lnSpc>
                <a:spcPct val="90000"/>
              </a:lnSpc>
            </a:pPr>
            <a:r>
              <a:rPr lang="en-US" sz="2400" dirty="0"/>
              <a:t>The </a:t>
            </a:r>
            <a:r>
              <a:rPr lang="en-US" sz="2400" b="1" dirty="0"/>
              <a:t>intrinsic</a:t>
            </a:r>
            <a:r>
              <a:rPr lang="en-US" sz="2400" dirty="0"/>
              <a:t> brightness is how bright the star is really shining. All stars do </a:t>
            </a:r>
            <a:r>
              <a:rPr lang="en-US" sz="2400" b="1" dirty="0"/>
              <a:t>not </a:t>
            </a:r>
            <a:r>
              <a:rPr lang="en-US" sz="2400" dirty="0"/>
              <a:t>have the same intrinsic brightness</a:t>
            </a:r>
          </a:p>
          <a:p>
            <a:pPr lvl="1">
              <a:lnSpc>
                <a:spcPct val="90000"/>
              </a:lnSpc>
            </a:pPr>
            <a:endParaRPr lang="en-US" sz="2400" dirty="0"/>
          </a:p>
        </p:txBody>
      </p:sp>
      <p:pic>
        <p:nvPicPr>
          <p:cNvPr id="8196" name="Picture 4" descr="night-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87" y="709277"/>
            <a:ext cx="7783513" cy="583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841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499"/>
                                          </p:stCondLst>
                                        </p:cTn>
                                        <p:tgtEl>
                                          <p:spTgt spid="819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19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7093" y="1676400"/>
            <a:ext cx="2438400" cy="4572000"/>
          </a:xfrm>
        </p:spPr>
        <p:txBody>
          <a:bodyPr/>
          <a:lstStyle/>
          <a:p>
            <a:pPr>
              <a:lnSpc>
                <a:spcPct val="90000"/>
              </a:lnSpc>
              <a:buFontTx/>
              <a:buNone/>
            </a:pPr>
            <a:r>
              <a:rPr lang="en-US" sz="2800" dirty="0"/>
              <a:t>Which star is the closest?</a:t>
            </a:r>
          </a:p>
          <a:p>
            <a:pPr>
              <a:lnSpc>
                <a:spcPct val="90000"/>
              </a:lnSpc>
              <a:buFontTx/>
              <a:buNone/>
            </a:pPr>
            <a:r>
              <a:rPr lang="en-US" sz="2800" dirty="0"/>
              <a:t>A. Star A</a:t>
            </a:r>
          </a:p>
          <a:p>
            <a:pPr>
              <a:lnSpc>
                <a:spcPct val="90000"/>
              </a:lnSpc>
              <a:buFontTx/>
              <a:buNone/>
            </a:pPr>
            <a:r>
              <a:rPr lang="en-US" sz="2800" dirty="0"/>
              <a:t>B. Star B</a:t>
            </a:r>
          </a:p>
          <a:p>
            <a:pPr>
              <a:lnSpc>
                <a:spcPct val="90000"/>
              </a:lnSpc>
              <a:buFontTx/>
              <a:buNone/>
            </a:pPr>
            <a:r>
              <a:rPr lang="en-US" sz="2800" dirty="0"/>
              <a:t>C. Star C</a:t>
            </a:r>
          </a:p>
          <a:p>
            <a:pPr>
              <a:lnSpc>
                <a:spcPct val="90000"/>
              </a:lnSpc>
              <a:buFontTx/>
              <a:buNone/>
            </a:pPr>
            <a:r>
              <a:rPr lang="en-US" sz="2800" dirty="0"/>
              <a:t>D. All same distance</a:t>
            </a:r>
          </a:p>
          <a:p>
            <a:pPr>
              <a:lnSpc>
                <a:spcPct val="90000"/>
              </a:lnSpc>
              <a:buFontTx/>
              <a:buNone/>
            </a:pPr>
            <a:r>
              <a:rPr lang="en-US" sz="2800" dirty="0"/>
              <a:t>E. Can</a:t>
            </a:r>
            <a:r>
              <a:rPr lang="ja-JP" altLang="en-US" sz="2800" dirty="0"/>
              <a:t>’</a:t>
            </a:r>
            <a:r>
              <a:rPr lang="en-US" sz="2800" dirty="0"/>
              <a:t>t tell</a:t>
            </a:r>
          </a:p>
        </p:txBody>
      </p:sp>
      <p:pic>
        <p:nvPicPr>
          <p:cNvPr id="35844" name="Picture 4" descr="night-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566" y="668211"/>
            <a:ext cx="6714741" cy="5037415"/>
          </a:xfrm>
          <a:prstGeom prst="rect">
            <a:avLst/>
          </a:prstGeom>
          <a:noFill/>
          <a:extLst>
            <a:ext uri="{909E8E84-426E-40dd-AFC4-6F175D3DCCD1}">
              <a14:hiddenFill xmlns:a14="http://schemas.microsoft.com/office/drawing/2010/main">
                <a:solidFill>
                  <a:srgbClr val="FFFFFF"/>
                </a:solidFill>
              </a14:hiddenFill>
            </a:ext>
          </a:extLst>
        </p:spPr>
      </p:pic>
      <p:sp>
        <p:nvSpPr>
          <p:cNvPr id="35845" name="Text Box 5"/>
          <p:cNvSpPr txBox="1">
            <a:spLocks noChangeArrowheads="1"/>
          </p:cNvSpPr>
          <p:nvPr/>
        </p:nvSpPr>
        <p:spPr bwMode="auto">
          <a:xfrm>
            <a:off x="8194675" y="1219200"/>
            <a:ext cx="38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dirty="0">
                <a:solidFill>
                  <a:srgbClr val="00FF00"/>
                </a:solidFill>
              </a:rPr>
              <a:t>A</a:t>
            </a:r>
            <a:endParaRPr lang="en-US" dirty="0"/>
          </a:p>
        </p:txBody>
      </p:sp>
      <p:sp>
        <p:nvSpPr>
          <p:cNvPr id="35846" name="Text Box 6"/>
          <p:cNvSpPr txBox="1">
            <a:spLocks noChangeArrowheads="1"/>
          </p:cNvSpPr>
          <p:nvPr/>
        </p:nvSpPr>
        <p:spPr bwMode="auto">
          <a:xfrm>
            <a:off x="7807325" y="2557885"/>
            <a:ext cx="38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solidFill>
                  <a:srgbClr val="00FF00"/>
                </a:solidFill>
              </a:rPr>
              <a:t>B</a:t>
            </a:r>
            <a:endParaRPr lang="en-US" dirty="0"/>
          </a:p>
        </p:txBody>
      </p:sp>
      <p:sp>
        <p:nvSpPr>
          <p:cNvPr id="35847" name="Text Box 7"/>
          <p:cNvSpPr txBox="1">
            <a:spLocks noChangeArrowheads="1"/>
          </p:cNvSpPr>
          <p:nvPr/>
        </p:nvSpPr>
        <p:spPr bwMode="auto">
          <a:xfrm>
            <a:off x="7010399" y="4448721"/>
            <a:ext cx="4048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solidFill>
                  <a:srgbClr val="00FF00"/>
                </a:solidFill>
              </a:rPr>
              <a:t>C</a:t>
            </a:r>
          </a:p>
        </p:txBody>
      </p:sp>
    </p:spTree>
    <p:extLst>
      <p:ext uri="{BB962C8B-B14F-4D97-AF65-F5344CB8AC3E}">
        <p14:creationId xmlns:p14="http://schemas.microsoft.com/office/powerpoint/2010/main" val="497367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
            <a:ext cx="7772400" cy="1143000"/>
          </a:xfrm>
        </p:spPr>
        <p:txBody>
          <a:bodyPr/>
          <a:lstStyle/>
          <a:p>
            <a:r>
              <a:rPr lang="en-US" dirty="0" smtClean="0"/>
              <a:t>Recap</a:t>
            </a:r>
            <a:endParaRPr lang="en-US" dirty="0"/>
          </a:p>
        </p:txBody>
      </p:sp>
      <p:sp>
        <p:nvSpPr>
          <p:cNvPr id="3" name="Content Placeholder 2"/>
          <p:cNvSpPr>
            <a:spLocks noGrp="1"/>
          </p:cNvSpPr>
          <p:nvPr>
            <p:ph idx="1"/>
          </p:nvPr>
        </p:nvSpPr>
        <p:spPr>
          <a:xfrm>
            <a:off x="685800" y="1181099"/>
            <a:ext cx="7772400" cy="5304367"/>
          </a:xfrm>
        </p:spPr>
        <p:txBody>
          <a:bodyPr/>
          <a:lstStyle/>
          <a:p>
            <a:pPr marL="0" indent="0">
              <a:buNone/>
            </a:pPr>
            <a:endParaRPr lang="en-US" sz="2400" dirty="0" smtClean="0"/>
          </a:p>
          <a:p>
            <a:r>
              <a:rPr lang="en-US" sz="2400" dirty="0" smtClean="0"/>
              <a:t>The </a:t>
            </a:r>
            <a:r>
              <a:rPr lang="en-US" sz="2400" dirty="0" smtClean="0"/>
              <a:t>Solar System</a:t>
            </a:r>
          </a:p>
          <a:p>
            <a:pPr lvl="1"/>
            <a:r>
              <a:rPr lang="en-US" sz="2400" dirty="0" smtClean="0"/>
              <a:t>Finding </a:t>
            </a:r>
            <a:r>
              <a:rPr lang="en-US" sz="2400" dirty="0" smtClean="0"/>
              <a:t>faint </a:t>
            </a:r>
            <a:r>
              <a:rPr lang="en-US" sz="2400" dirty="0" smtClean="0"/>
              <a:t>solar system objects: moving objects</a:t>
            </a:r>
            <a:endParaRPr lang="en-US" sz="2400" dirty="0" smtClean="0"/>
          </a:p>
          <a:p>
            <a:pPr lvl="1"/>
            <a:r>
              <a:rPr lang="en-US" sz="2400" dirty="0" smtClean="0"/>
              <a:t>The “new” Solar System: many objects, especially objects past Neptune	</a:t>
            </a:r>
          </a:p>
          <a:p>
            <a:pPr lvl="2"/>
            <a:r>
              <a:rPr lang="en-US" dirty="0" smtClean="0"/>
              <a:t>Pluto appears to be one of these</a:t>
            </a:r>
          </a:p>
          <a:p>
            <a:pPr lvl="1"/>
            <a:r>
              <a:rPr lang="en-US" sz="2400" dirty="0" smtClean="0"/>
              <a:t>Collisions between objects</a:t>
            </a:r>
          </a:p>
          <a:p>
            <a:pPr lvl="2"/>
            <a:r>
              <a:rPr lang="en-US" dirty="0" smtClean="0"/>
              <a:t>“shooting stars”</a:t>
            </a:r>
          </a:p>
          <a:p>
            <a:pPr lvl="2"/>
            <a:r>
              <a:rPr lang="en-US" dirty="0" smtClean="0"/>
              <a:t>Collisions as important events on Earth</a:t>
            </a:r>
          </a:p>
          <a:p>
            <a:pPr lvl="2"/>
            <a:endParaRPr lang="en-US" dirty="0"/>
          </a:p>
          <a:p>
            <a:r>
              <a:rPr lang="en-US" sz="2400" dirty="0" smtClean="0"/>
              <a:t>Lab this week: shaping surfaces in the Solar System</a:t>
            </a:r>
          </a:p>
          <a:p>
            <a:pPr marL="914400" lvl="2" indent="0">
              <a:buNone/>
            </a:pPr>
            <a:endParaRPr lang="en-US" dirty="0"/>
          </a:p>
          <a:p>
            <a:pPr marL="0" indent="0">
              <a:buNone/>
            </a:pPr>
            <a:endParaRPr lang="en-US" sz="2800" dirty="0" smtClean="0"/>
          </a:p>
        </p:txBody>
      </p:sp>
    </p:spTree>
    <p:extLst>
      <p:ext uri="{BB962C8B-B14F-4D97-AF65-F5344CB8AC3E}">
        <p14:creationId xmlns:p14="http://schemas.microsoft.com/office/powerpoint/2010/main" val="2009416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p:txBody>
          <a:bodyPr/>
          <a:lstStyle/>
          <a:p>
            <a:r>
              <a:rPr lang="en-US"/>
              <a:t>Stars</a:t>
            </a:r>
          </a:p>
        </p:txBody>
      </p:sp>
      <p:sp>
        <p:nvSpPr>
          <p:cNvPr id="33795" name="Rectangle 1027"/>
          <p:cNvSpPr>
            <a:spLocks noGrp="1" noChangeArrowheads="1"/>
          </p:cNvSpPr>
          <p:nvPr>
            <p:ph type="body" idx="1"/>
          </p:nvPr>
        </p:nvSpPr>
        <p:spPr/>
        <p:txBody>
          <a:bodyPr/>
          <a:lstStyle/>
          <a:p>
            <a:pPr>
              <a:lnSpc>
                <a:spcPct val="90000"/>
              </a:lnSpc>
            </a:pPr>
            <a:r>
              <a:rPr lang="en-US" sz="2400" dirty="0"/>
              <a:t>You </a:t>
            </a:r>
            <a:r>
              <a:rPr lang="en-US" sz="2400" dirty="0" smtClean="0"/>
              <a:t>can’t </a:t>
            </a:r>
            <a:r>
              <a:rPr lang="en-US" sz="2400" dirty="0"/>
              <a:t>tell how far away a star is just by looking at a single picture!</a:t>
            </a:r>
          </a:p>
          <a:p>
            <a:pPr lvl="1">
              <a:lnSpc>
                <a:spcPct val="90000"/>
              </a:lnSpc>
            </a:pPr>
            <a:r>
              <a:rPr lang="en-US" sz="2400" dirty="0"/>
              <a:t>As a result, you </a:t>
            </a:r>
            <a:r>
              <a:rPr lang="en-US" sz="2400" dirty="0" smtClean="0"/>
              <a:t>can’t </a:t>
            </a:r>
            <a:r>
              <a:rPr lang="en-US" sz="2400" dirty="0"/>
              <a:t>tell about intrinsic </a:t>
            </a:r>
            <a:r>
              <a:rPr lang="en-US" sz="2400" dirty="0" err="1"/>
              <a:t>brightnesses</a:t>
            </a:r>
            <a:r>
              <a:rPr lang="en-US" sz="2400" dirty="0"/>
              <a:t> so easily!</a:t>
            </a:r>
          </a:p>
          <a:p>
            <a:pPr lvl="1">
              <a:lnSpc>
                <a:spcPct val="90000"/>
              </a:lnSpc>
            </a:pPr>
            <a:r>
              <a:rPr lang="en-US" sz="2400" dirty="0"/>
              <a:t>When you look at bright stars in the sky, you </a:t>
            </a:r>
            <a:r>
              <a:rPr lang="en-US" sz="2400" dirty="0" smtClean="0"/>
              <a:t>can’t </a:t>
            </a:r>
            <a:r>
              <a:rPr lang="en-US" sz="2400" dirty="0"/>
              <a:t>tell if they are bright because they are close, or bright because they are intrinsically very bright!</a:t>
            </a:r>
          </a:p>
          <a:p>
            <a:pPr>
              <a:lnSpc>
                <a:spcPct val="90000"/>
              </a:lnSpc>
            </a:pPr>
            <a:r>
              <a:rPr lang="en-US" sz="2400" dirty="0"/>
              <a:t>Stars come in a range of </a:t>
            </a:r>
            <a:r>
              <a:rPr lang="en-US" sz="2400" b="1" dirty="0"/>
              <a:t>colors</a:t>
            </a:r>
          </a:p>
          <a:p>
            <a:pPr lvl="1">
              <a:lnSpc>
                <a:spcPct val="90000"/>
              </a:lnSpc>
            </a:pPr>
            <a:r>
              <a:rPr lang="en-US" sz="2400" dirty="0"/>
              <a:t>Color is related to the temperature of the surface of the star: hotter stars are bluer, cooler stars are redder</a:t>
            </a:r>
          </a:p>
          <a:p>
            <a:pPr lvl="1">
              <a:lnSpc>
                <a:spcPct val="90000"/>
              </a:lnSpc>
            </a:pPr>
            <a:r>
              <a:rPr lang="en-US" sz="2400" dirty="0"/>
              <a:t>Color can also be related to presence of stuff between the stars and us</a:t>
            </a:r>
            <a:endParaRPr lang="en-US" sz="2000" dirty="0"/>
          </a:p>
        </p:txBody>
      </p:sp>
      <p:pic>
        <p:nvPicPr>
          <p:cNvPr id="33797" name="Picture 1029" descr="night-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87" y="1133475"/>
            <a:ext cx="7631113" cy="57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407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37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3379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499"/>
                                          </p:stCondLst>
                                        </p:cTn>
                                        <p:tgtEl>
                                          <p:spTgt spid="33795">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Stars</a:t>
            </a:r>
          </a:p>
        </p:txBody>
      </p:sp>
      <p:sp>
        <p:nvSpPr>
          <p:cNvPr id="14339" name="Rectangle 3"/>
          <p:cNvSpPr>
            <a:spLocks noGrp="1" noChangeArrowheads="1"/>
          </p:cNvSpPr>
          <p:nvPr>
            <p:ph type="body" idx="1"/>
          </p:nvPr>
        </p:nvSpPr>
        <p:spPr/>
        <p:txBody>
          <a:bodyPr>
            <a:normAutofit fontScale="92500" lnSpcReduction="20000"/>
          </a:bodyPr>
          <a:lstStyle/>
          <a:p>
            <a:pPr>
              <a:lnSpc>
                <a:spcPct val="90000"/>
              </a:lnSpc>
            </a:pPr>
            <a:r>
              <a:rPr lang="en-US" sz="2800" dirty="0"/>
              <a:t>Stars come in a range of </a:t>
            </a:r>
            <a:r>
              <a:rPr lang="en-US" sz="2800" b="1" dirty="0"/>
              <a:t>masses</a:t>
            </a:r>
          </a:p>
          <a:p>
            <a:pPr lvl="1">
              <a:lnSpc>
                <a:spcPct val="90000"/>
              </a:lnSpc>
            </a:pPr>
            <a:r>
              <a:rPr lang="en-US" sz="2400" dirty="0"/>
              <a:t>Sun is intermediate: most massive stars about 100x mass of Sun, least massive stars about 1/10th mass of Sun</a:t>
            </a:r>
          </a:p>
          <a:p>
            <a:pPr>
              <a:lnSpc>
                <a:spcPct val="90000"/>
              </a:lnSpc>
            </a:pPr>
            <a:r>
              <a:rPr lang="en-US" sz="2800" dirty="0"/>
              <a:t>Stars come in range of </a:t>
            </a:r>
            <a:r>
              <a:rPr lang="en-US" sz="2800" b="1" dirty="0"/>
              <a:t>sizes</a:t>
            </a:r>
          </a:p>
          <a:p>
            <a:pPr lvl="1">
              <a:lnSpc>
                <a:spcPct val="90000"/>
              </a:lnSpc>
            </a:pPr>
            <a:r>
              <a:rPr lang="en-US" sz="2400" dirty="0"/>
              <a:t>Again, Sun is intermediate. Some larger stars are called giant stars, smaller ones are called dwarfs</a:t>
            </a:r>
          </a:p>
          <a:p>
            <a:pPr lvl="1">
              <a:lnSpc>
                <a:spcPct val="90000"/>
              </a:lnSpc>
            </a:pPr>
            <a:r>
              <a:rPr lang="en-US" sz="2400" dirty="0"/>
              <a:t>However, measuring size is tricky! Even with biggest telescopes you </a:t>
            </a:r>
            <a:r>
              <a:rPr lang="en-US" sz="2400" dirty="0" smtClean="0"/>
              <a:t>don’t </a:t>
            </a:r>
            <a:r>
              <a:rPr lang="en-US" sz="2400" dirty="0"/>
              <a:t>see stars as </a:t>
            </a:r>
            <a:r>
              <a:rPr lang="ja-JP" altLang="en-US" sz="2400" dirty="0"/>
              <a:t>“</a:t>
            </a:r>
            <a:r>
              <a:rPr lang="en-US" sz="2400" dirty="0"/>
              <a:t>circles</a:t>
            </a:r>
            <a:r>
              <a:rPr lang="ja-JP" altLang="en-US" sz="2400" dirty="0"/>
              <a:t>”</a:t>
            </a:r>
            <a:r>
              <a:rPr lang="en-US" sz="2400" dirty="0"/>
              <a:t>, they are just points because they are so far away!</a:t>
            </a:r>
          </a:p>
          <a:p>
            <a:pPr>
              <a:lnSpc>
                <a:spcPct val="90000"/>
              </a:lnSpc>
            </a:pPr>
            <a:r>
              <a:rPr lang="en-US" sz="2800" dirty="0"/>
              <a:t>Most stars have similar compositions to each </a:t>
            </a:r>
            <a:r>
              <a:rPr lang="en-US" sz="2800" dirty="0" smtClean="0"/>
              <a:t>other</a:t>
            </a:r>
          </a:p>
          <a:p>
            <a:pPr>
              <a:lnSpc>
                <a:spcPct val="90000"/>
              </a:lnSpc>
            </a:pPr>
            <a:endParaRPr lang="en-US" sz="2800" dirty="0"/>
          </a:p>
          <a:p>
            <a:pPr marL="0" indent="0">
              <a:lnSpc>
                <a:spcPct val="90000"/>
              </a:lnSpc>
              <a:buNone/>
            </a:pPr>
            <a:r>
              <a:rPr lang="en-US" sz="2800" dirty="0" smtClean="0"/>
              <a:t>Measure mass, size, and composition requires some extra observations and understanding!  Can’t get these from looking at a single picture!</a:t>
            </a:r>
            <a:endParaRPr lang="en-US" sz="2800" dirty="0"/>
          </a:p>
        </p:txBody>
      </p:sp>
    </p:spTree>
    <p:extLst>
      <p:ext uri="{BB962C8B-B14F-4D97-AF65-F5344CB8AC3E}">
        <p14:creationId xmlns:p14="http://schemas.microsoft.com/office/powerpoint/2010/main" val="1710310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43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33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To do</a:t>
            </a:r>
          </a:p>
        </p:txBody>
      </p:sp>
      <p:sp>
        <p:nvSpPr>
          <p:cNvPr id="30723" name="Rectangle 3"/>
          <p:cNvSpPr>
            <a:spLocks noGrp="1" noChangeArrowheads="1"/>
          </p:cNvSpPr>
          <p:nvPr>
            <p:ph type="body" idx="1"/>
          </p:nvPr>
        </p:nvSpPr>
        <p:spPr/>
        <p:txBody>
          <a:bodyPr/>
          <a:lstStyle/>
          <a:p>
            <a:endParaRPr lang="en-US" sz="2000" dirty="0"/>
          </a:p>
        </p:txBody>
      </p:sp>
    </p:spTree>
    <p:extLst>
      <p:ext uri="{BB962C8B-B14F-4D97-AF65-F5344CB8AC3E}">
        <p14:creationId xmlns:p14="http://schemas.microsoft.com/office/powerpoint/2010/main" val="469898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a:t>P</a:t>
            </a:r>
            <a:r>
              <a:rPr lang="en-US" dirty="0" smtClean="0"/>
              <a:t>roperties of planets:</a:t>
            </a:r>
            <a:br>
              <a:rPr lang="en-US" dirty="0" smtClean="0"/>
            </a:br>
            <a:r>
              <a:rPr lang="en-US" dirty="0" smtClean="0"/>
              <a:t>Masses, </a:t>
            </a:r>
            <a:r>
              <a:rPr lang="en-US" dirty="0"/>
              <a:t>sizes </a:t>
            </a:r>
            <a:r>
              <a:rPr lang="en-US" dirty="0" smtClean="0"/>
              <a:t>and compositions</a:t>
            </a:r>
            <a:endParaRPr lang="en-US" dirty="0"/>
          </a:p>
        </p:txBody>
      </p:sp>
      <p:sp>
        <p:nvSpPr>
          <p:cNvPr id="7171" name="Rectangle 3"/>
          <p:cNvSpPr>
            <a:spLocks noGrp="1" noChangeArrowheads="1"/>
          </p:cNvSpPr>
          <p:nvPr>
            <p:ph type="body" idx="1"/>
          </p:nvPr>
        </p:nvSpPr>
        <p:spPr/>
        <p:txBody>
          <a:bodyPr>
            <a:normAutofit fontScale="92500" lnSpcReduction="10000"/>
          </a:bodyPr>
          <a:lstStyle/>
          <a:p>
            <a:r>
              <a:rPr lang="en-US" dirty="0"/>
              <a:t>Difference between mass and size</a:t>
            </a:r>
          </a:p>
          <a:p>
            <a:pPr lvl="1"/>
            <a:r>
              <a:rPr lang="en-US" dirty="0"/>
              <a:t>Mass measures how much of something there is: on Earth, we often use </a:t>
            </a:r>
            <a:r>
              <a:rPr lang="en-US" b="1" dirty="0"/>
              <a:t>mass</a:t>
            </a:r>
            <a:r>
              <a:rPr lang="en-US" dirty="0"/>
              <a:t> and </a:t>
            </a:r>
            <a:r>
              <a:rPr lang="en-US" b="1" dirty="0"/>
              <a:t>weight</a:t>
            </a:r>
            <a:r>
              <a:rPr lang="en-US" dirty="0"/>
              <a:t> interchangeably, but </a:t>
            </a:r>
            <a:r>
              <a:rPr lang="en-US" dirty="0" smtClean="0"/>
              <a:t>they’re </a:t>
            </a:r>
            <a:r>
              <a:rPr lang="en-US" dirty="0"/>
              <a:t>not quite the same thing</a:t>
            </a:r>
          </a:p>
          <a:p>
            <a:pPr lvl="1"/>
            <a:r>
              <a:rPr lang="en-US" dirty="0"/>
              <a:t>Size measures </a:t>
            </a:r>
            <a:r>
              <a:rPr lang="en-US" dirty="0" smtClean="0"/>
              <a:t>how big it is across</a:t>
            </a:r>
          </a:p>
          <a:p>
            <a:pPr lvl="1"/>
            <a:r>
              <a:rPr lang="en-US" dirty="0" smtClean="0"/>
              <a:t>Sun </a:t>
            </a:r>
            <a:r>
              <a:rPr lang="en-US" dirty="0"/>
              <a:t>is by far most massive and biggest of solar system objects</a:t>
            </a:r>
            <a:r>
              <a:rPr lang="en-US" dirty="0" smtClean="0"/>
              <a:t>!</a:t>
            </a:r>
          </a:p>
          <a:p>
            <a:r>
              <a:rPr lang="en-US" dirty="0" smtClean="0"/>
              <a:t>Both masses and sizes can be measured by observing planets (masses if they have something orbiting them, like moons)</a:t>
            </a:r>
          </a:p>
        </p:txBody>
      </p:sp>
    </p:spTree>
    <p:extLst>
      <p:ext uri="{BB962C8B-B14F-4D97-AF65-F5344CB8AC3E}">
        <p14:creationId xmlns:p14="http://schemas.microsoft.com/office/powerpoint/2010/main" val="3446815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Data on masses and sizes</a:t>
            </a:r>
          </a:p>
        </p:txBody>
      </p:sp>
      <p:sp>
        <p:nvSpPr>
          <p:cNvPr id="10243" name="Rectangle 3"/>
          <p:cNvSpPr>
            <a:spLocks noGrp="1" noChangeArrowheads="1"/>
          </p:cNvSpPr>
          <p:nvPr>
            <p:ph type="body" idx="1"/>
          </p:nvPr>
        </p:nvSpPr>
        <p:spPr/>
        <p:txBody>
          <a:bodyPr/>
          <a:lstStyle/>
          <a:p>
            <a:pPr>
              <a:buFontTx/>
              <a:buNone/>
            </a:pPr>
            <a:r>
              <a:rPr lang="en-US" sz="1600"/>
              <a:t>		</a:t>
            </a:r>
          </a:p>
        </p:txBody>
      </p:sp>
      <p:pic>
        <p:nvPicPr>
          <p:cNvPr id="10245" name="Picture 5" descr="logm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33" y="1600200"/>
            <a:ext cx="35814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logr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33" y="1600200"/>
            <a:ext cx="3810000" cy="381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00" name="Group 60"/>
          <p:cNvGraphicFramePr>
            <a:graphicFrameLocks noGrp="1"/>
          </p:cNvGraphicFramePr>
          <p:nvPr>
            <p:extLst>
              <p:ext uri="{D42A27DB-BD31-4B8C-83A1-F6EECF244321}">
                <p14:modId xmlns:p14="http://schemas.microsoft.com/office/powerpoint/2010/main" val="757832958"/>
              </p:ext>
            </p:extLst>
          </p:nvPr>
        </p:nvGraphicFramePr>
        <p:xfrm>
          <a:off x="5410200" y="2486152"/>
          <a:ext cx="2819400" cy="3822191"/>
        </p:xfrm>
        <a:graphic>
          <a:graphicData uri="http://schemas.openxmlformats.org/drawingml/2006/table">
            <a:tbl>
              <a:tblPr/>
              <a:tblGrid>
                <a:gridCol w="1295400"/>
                <a:gridCol w="762000"/>
                <a:gridCol w="7620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Planet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Mass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(rel to Earth)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Size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(rel to Earth)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Mercury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0.055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.0.382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Venus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0.815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.949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Earth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Mars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0.1.07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0.533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Jupiter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317.9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11.19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Saturn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95.18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9.46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Uranus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14.54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3.98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Neptune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17.13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3.81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Pluto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0.0022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0.18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Eris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0.0028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rPr>
                        <a:t>0.22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98" name="Text Box 58"/>
          <p:cNvSpPr txBox="1">
            <a:spLocks noChangeArrowheads="1"/>
          </p:cNvSpPr>
          <p:nvPr/>
        </p:nvSpPr>
        <p:spPr bwMode="auto">
          <a:xfrm>
            <a:off x="3208867" y="5532438"/>
            <a:ext cx="1600200" cy="118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dirty="0"/>
              <a:t>Are there any clear patterns?</a:t>
            </a:r>
          </a:p>
        </p:txBody>
      </p:sp>
    </p:spTree>
    <p:extLst>
      <p:ext uri="{BB962C8B-B14F-4D97-AF65-F5344CB8AC3E}">
        <p14:creationId xmlns:p14="http://schemas.microsoft.com/office/powerpoint/2010/main" val="2993735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3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9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9333" y="274637"/>
            <a:ext cx="3437467" cy="2434695"/>
          </a:xfrm>
        </p:spPr>
        <p:txBody>
          <a:bodyPr>
            <a:normAutofit/>
          </a:bodyPr>
          <a:lstStyle/>
          <a:p>
            <a:r>
              <a:rPr lang="en-US" dirty="0"/>
              <a:t>Compositions of planets: quick checks</a:t>
            </a:r>
          </a:p>
        </p:txBody>
      </p:sp>
      <p:sp>
        <p:nvSpPr>
          <p:cNvPr id="12291" name="Rectangle 3"/>
          <p:cNvSpPr>
            <a:spLocks noGrp="1" noChangeArrowheads="1"/>
          </p:cNvSpPr>
          <p:nvPr>
            <p:ph type="body" idx="1"/>
          </p:nvPr>
        </p:nvSpPr>
        <p:spPr>
          <a:xfrm>
            <a:off x="457200" y="2709333"/>
            <a:ext cx="8229600" cy="4114800"/>
          </a:xfrm>
        </p:spPr>
        <p:txBody>
          <a:bodyPr>
            <a:normAutofit lnSpcReduction="10000"/>
          </a:bodyPr>
          <a:lstStyle/>
          <a:p>
            <a:pPr>
              <a:lnSpc>
                <a:spcPct val="90000"/>
              </a:lnSpc>
            </a:pPr>
            <a:r>
              <a:rPr lang="en-US" sz="1800" dirty="0"/>
              <a:t>Is there an easy way to tell if planets are all made of about the same stuff?</a:t>
            </a:r>
          </a:p>
          <a:p>
            <a:pPr>
              <a:lnSpc>
                <a:spcPct val="90000"/>
              </a:lnSpc>
            </a:pPr>
            <a:r>
              <a:rPr lang="en-US" sz="1800" dirty="0"/>
              <a:t>Consider a </a:t>
            </a:r>
            <a:r>
              <a:rPr lang="en-US" sz="1800" dirty="0">
                <a:hlinkClick r:id="rId3"/>
              </a:rPr>
              <a:t>cube. </a:t>
            </a:r>
            <a:r>
              <a:rPr lang="en-US" sz="1800" dirty="0"/>
              <a:t>As it gets bigger, how much more stuff is in it?</a:t>
            </a:r>
          </a:p>
          <a:p>
            <a:pPr lvl="1">
              <a:lnSpc>
                <a:spcPct val="90000"/>
              </a:lnSpc>
            </a:pPr>
            <a:r>
              <a:rPr lang="en-US" sz="1800" dirty="0"/>
              <a:t>If two objects are made of the same stuff, the mass is related to the size</a:t>
            </a:r>
          </a:p>
          <a:p>
            <a:pPr>
              <a:lnSpc>
                <a:spcPct val="90000"/>
              </a:lnSpc>
            </a:pPr>
            <a:r>
              <a:rPr lang="en-US" sz="1800" dirty="0"/>
              <a:t>How about a planet, which have spherical shapes?</a:t>
            </a:r>
          </a:p>
          <a:p>
            <a:pPr>
              <a:lnSpc>
                <a:spcPct val="90000"/>
              </a:lnSpc>
              <a:buFontTx/>
              <a:buNone/>
            </a:pPr>
            <a:endParaRPr lang="en-US" sz="1600" dirty="0"/>
          </a:p>
          <a:p>
            <a:pPr>
              <a:lnSpc>
                <a:spcPct val="90000"/>
              </a:lnSpc>
              <a:buFontTx/>
              <a:buNone/>
            </a:pPr>
            <a:r>
              <a:rPr lang="en-US" sz="1800" dirty="0"/>
              <a:t>Imagine two planets, A and B, that are made of the same type of material. Planet A has twice the radius of planet B (and so has more material). How would you expect their masses to compare?</a:t>
            </a:r>
          </a:p>
          <a:p>
            <a:pPr>
              <a:lnSpc>
                <a:spcPct val="90000"/>
              </a:lnSpc>
              <a:buFontTx/>
              <a:buNone/>
            </a:pPr>
            <a:r>
              <a:rPr lang="en-US" sz="1800" dirty="0"/>
              <a:t>	A. if the radius of planet A is twice as big as B, the mass would be twice as big</a:t>
            </a:r>
          </a:p>
          <a:p>
            <a:pPr>
              <a:lnSpc>
                <a:spcPct val="90000"/>
              </a:lnSpc>
              <a:buFontTx/>
              <a:buNone/>
            </a:pPr>
            <a:r>
              <a:rPr lang="en-US" sz="1800" dirty="0"/>
              <a:t>	B. if the radius of planet A is twice as big as B, the mass would be 2</a:t>
            </a:r>
            <a:r>
              <a:rPr lang="en-US" sz="1800" baseline="30000" dirty="0"/>
              <a:t>2</a:t>
            </a:r>
            <a:r>
              <a:rPr lang="en-US" sz="1800" dirty="0"/>
              <a:t> = 4 times as big, because the surface area goes as the radius squared (4 π R</a:t>
            </a:r>
            <a:r>
              <a:rPr lang="en-US" sz="1800" baseline="30000" dirty="0">
                <a:effectLst>
                  <a:outerShdw blurRad="38100" dist="38100" dir="2700000" algn="tl">
                    <a:srgbClr val="DDDDDD"/>
                  </a:outerShdw>
                </a:effectLst>
              </a:rPr>
              <a:t>2</a:t>
            </a:r>
            <a:r>
              <a:rPr lang="en-US" sz="1800" dirty="0"/>
              <a:t>)</a:t>
            </a:r>
          </a:p>
          <a:p>
            <a:pPr>
              <a:lnSpc>
                <a:spcPct val="90000"/>
              </a:lnSpc>
              <a:buFontTx/>
              <a:buNone/>
            </a:pPr>
            <a:r>
              <a:rPr lang="en-US" sz="1800" dirty="0"/>
              <a:t>	C. if the radius of planet A is twice as big as B, the mass would be 2</a:t>
            </a:r>
            <a:r>
              <a:rPr lang="en-US" sz="1800" baseline="30000" dirty="0"/>
              <a:t>3</a:t>
            </a:r>
            <a:r>
              <a:rPr lang="en-US" sz="1800" dirty="0"/>
              <a:t> = 8 times as big, because the volume goes as the radius cubed (4/3 π R</a:t>
            </a:r>
            <a:r>
              <a:rPr lang="en-US" sz="1800" baseline="30000" dirty="0"/>
              <a:t>3)</a:t>
            </a:r>
            <a:endParaRPr lang="en-US" sz="1800" dirty="0"/>
          </a:p>
          <a:p>
            <a:pPr>
              <a:lnSpc>
                <a:spcPct val="90000"/>
              </a:lnSpc>
              <a:buFontTx/>
              <a:buNone/>
            </a:pPr>
            <a:r>
              <a:rPr lang="en-US" sz="1800" dirty="0"/>
              <a:t>	D. they would have the same mass </a:t>
            </a:r>
          </a:p>
          <a:p>
            <a:pPr>
              <a:lnSpc>
                <a:spcPct val="90000"/>
              </a:lnSpc>
              <a:buFontTx/>
              <a:buNone/>
            </a:pPr>
            <a:r>
              <a:rPr lang="en-US" sz="1800" dirty="0"/>
              <a:t>	E. totally lost</a:t>
            </a:r>
          </a:p>
        </p:txBody>
      </p:sp>
      <p:pic>
        <p:nvPicPr>
          <p:cNvPr id="4" name="Picture 4" descr="NewSolarSyste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800" y="0"/>
            <a:ext cx="4826000" cy="271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793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2291">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229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229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229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229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229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22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43000"/>
          </a:xfrm>
        </p:spPr>
        <p:txBody>
          <a:bodyPr>
            <a:normAutofit fontScale="90000"/>
          </a:bodyPr>
          <a:lstStyle/>
          <a:p>
            <a:r>
              <a:rPr lang="en-US" dirty="0" smtClean="0"/>
              <a:t>Are planets made of the same stuff?</a:t>
            </a:r>
            <a:endParaRPr lang="en-US" dirty="0"/>
          </a:p>
        </p:txBody>
      </p:sp>
      <p:sp>
        <p:nvSpPr>
          <p:cNvPr id="14339" name="Rectangle 3"/>
          <p:cNvSpPr>
            <a:spLocks noGrp="1" noChangeArrowheads="1"/>
          </p:cNvSpPr>
          <p:nvPr>
            <p:ph type="body" idx="1"/>
          </p:nvPr>
        </p:nvSpPr>
        <p:spPr>
          <a:xfrm>
            <a:off x="16933" y="1121304"/>
            <a:ext cx="4707467" cy="5736696"/>
          </a:xfrm>
        </p:spPr>
        <p:txBody>
          <a:bodyPr>
            <a:noAutofit/>
          </a:bodyPr>
          <a:lstStyle/>
          <a:p>
            <a:pPr marL="0" indent="0">
              <a:buNone/>
            </a:pPr>
            <a:r>
              <a:rPr lang="en-US" sz="1600" dirty="0" smtClean="0"/>
              <a:t>Top plot shows the masses of the planets as a function of their distance from the Sun. Bottom plot shows the masses of the planets as a function of their volume; note that the points are no longer ordered by distance from the Sun, but the color coding is the same as in the top plot. The line shows where objects would fall if their masses were directly proportional to their volumes. </a:t>
            </a:r>
          </a:p>
          <a:p>
            <a:endParaRPr lang="en-US" sz="1600" dirty="0" smtClean="0"/>
          </a:p>
          <a:p>
            <a:pPr>
              <a:buFontTx/>
              <a:buNone/>
            </a:pPr>
            <a:r>
              <a:rPr lang="en-US" sz="1600" dirty="0" smtClean="0"/>
              <a:t>Considering the bottom plot, do you think all of the planets are made of the same material? If not, which planets appear to have the most different compositions?</a:t>
            </a:r>
          </a:p>
          <a:p>
            <a:pPr>
              <a:buFontTx/>
              <a:buNone/>
            </a:pPr>
            <a:r>
              <a:rPr lang="en-US" sz="1600" dirty="0" smtClean="0"/>
              <a:t>    A. seems like all planets are made of the same material</a:t>
            </a:r>
          </a:p>
          <a:p>
            <a:pPr>
              <a:buFontTx/>
              <a:buNone/>
            </a:pPr>
            <a:r>
              <a:rPr lang="en-US" sz="1600" dirty="0" smtClean="0"/>
              <a:t>    B. seems like the outer planets are more massive than you'd expect given their size/volume</a:t>
            </a:r>
          </a:p>
          <a:p>
            <a:pPr>
              <a:buFontTx/>
              <a:buNone/>
            </a:pPr>
            <a:r>
              <a:rPr lang="en-US" sz="1600" dirty="0" smtClean="0"/>
              <a:t>    C. seems like the outer planets are less massive than you'd expect given their volume</a:t>
            </a:r>
          </a:p>
          <a:p>
            <a:pPr>
              <a:buFontTx/>
              <a:buNone/>
            </a:pPr>
            <a:r>
              <a:rPr lang="en-US" sz="1600" dirty="0" smtClean="0"/>
              <a:t>    D. can't tell at all from information given </a:t>
            </a:r>
          </a:p>
          <a:p>
            <a:pPr>
              <a:buFontTx/>
              <a:buNone/>
            </a:pPr>
            <a:r>
              <a:rPr lang="en-US" sz="1600" dirty="0" smtClean="0"/>
              <a:t>    E. no idea what you’re talking about</a:t>
            </a:r>
          </a:p>
        </p:txBody>
      </p:sp>
      <p:pic>
        <p:nvPicPr>
          <p:cNvPr id="14340" name="Picture 4" descr="massvolu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067" y="1777999"/>
            <a:ext cx="4470401" cy="447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149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3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3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3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433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Density</a:t>
            </a:r>
          </a:p>
        </p:txBody>
      </p:sp>
      <p:sp>
        <p:nvSpPr>
          <p:cNvPr id="19459" name="Rectangle 3"/>
          <p:cNvSpPr>
            <a:spLocks noGrp="1" noChangeArrowheads="1"/>
          </p:cNvSpPr>
          <p:nvPr>
            <p:ph type="body" idx="1"/>
          </p:nvPr>
        </p:nvSpPr>
        <p:spPr/>
        <p:txBody>
          <a:bodyPr>
            <a:noAutofit/>
          </a:bodyPr>
          <a:lstStyle/>
          <a:p>
            <a:r>
              <a:rPr lang="en-US" sz="2400" dirty="0"/>
              <a:t>The combination of mass and volume of an object gives the </a:t>
            </a:r>
            <a:r>
              <a:rPr lang="en-US" sz="2400" b="1" dirty="0"/>
              <a:t>density </a:t>
            </a:r>
            <a:r>
              <a:rPr lang="en-US" sz="2400" dirty="0"/>
              <a:t>of the object, which is a measure of how </a:t>
            </a:r>
            <a:r>
              <a:rPr lang="en-US" sz="2400" dirty="0" smtClean="0"/>
              <a:t>“compact” </a:t>
            </a:r>
            <a:r>
              <a:rPr lang="en-US" sz="2400" dirty="0"/>
              <a:t>material is</a:t>
            </a:r>
          </a:p>
          <a:p>
            <a:pPr lvl="1">
              <a:buFontTx/>
              <a:buNone/>
            </a:pPr>
            <a:r>
              <a:rPr lang="en-US" sz="2400" dirty="0"/>
              <a:t>    density = mass / volume</a:t>
            </a:r>
          </a:p>
          <a:p>
            <a:r>
              <a:rPr lang="en-US" sz="2400" dirty="0"/>
              <a:t>Density is useful because </a:t>
            </a:r>
            <a:r>
              <a:rPr lang="en-US" sz="2400" dirty="0" smtClean="0"/>
              <a:t>it’s </a:t>
            </a:r>
            <a:r>
              <a:rPr lang="en-US" sz="2400" dirty="0"/>
              <a:t>relatively easy to calculate and because it can be used to get a rough idea about compositions:</a:t>
            </a:r>
          </a:p>
          <a:p>
            <a:pPr lvl="1"/>
            <a:r>
              <a:rPr lang="en-US" sz="2400" dirty="0"/>
              <a:t>Objects made of similar material should have similar density, so if objects differ significantly in density, they are most likely made of different material</a:t>
            </a:r>
          </a:p>
          <a:p>
            <a:pPr lvl="1"/>
            <a:r>
              <a:rPr lang="en-US" sz="2400" dirty="0"/>
              <a:t>Different materials can have similar densities, so if objects have the same density, you </a:t>
            </a:r>
            <a:r>
              <a:rPr lang="en-US" sz="2400" dirty="0" smtClean="0"/>
              <a:t>can’t </a:t>
            </a:r>
            <a:r>
              <a:rPr lang="en-US" sz="2400" dirty="0"/>
              <a:t>know for sure what they are made of</a:t>
            </a:r>
          </a:p>
        </p:txBody>
      </p:sp>
    </p:spTree>
    <p:extLst>
      <p:ext uri="{BB962C8B-B14F-4D97-AF65-F5344CB8AC3E}">
        <p14:creationId xmlns:p14="http://schemas.microsoft.com/office/powerpoint/2010/main" val="2250953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Different types of planets!</a:t>
            </a:r>
          </a:p>
        </p:txBody>
      </p:sp>
      <p:sp>
        <p:nvSpPr>
          <p:cNvPr id="16387" name="Rectangle 3"/>
          <p:cNvSpPr>
            <a:spLocks noGrp="1" noChangeArrowheads="1"/>
          </p:cNvSpPr>
          <p:nvPr>
            <p:ph type="body" idx="1"/>
          </p:nvPr>
        </p:nvSpPr>
        <p:spPr>
          <a:xfrm>
            <a:off x="228600" y="1905000"/>
            <a:ext cx="4343400" cy="4114800"/>
          </a:xfrm>
        </p:spPr>
        <p:txBody>
          <a:bodyPr/>
          <a:lstStyle/>
          <a:p>
            <a:pPr>
              <a:lnSpc>
                <a:spcPct val="90000"/>
              </a:lnSpc>
            </a:pPr>
            <a:r>
              <a:rPr lang="en-US" sz="2000"/>
              <a:t>Mercury, Venus, Earth, Mars</a:t>
            </a:r>
          </a:p>
          <a:p>
            <a:pPr lvl="1">
              <a:lnSpc>
                <a:spcPct val="90000"/>
              </a:lnSpc>
            </a:pPr>
            <a:r>
              <a:rPr lang="en-US" sz="2000"/>
              <a:t>higher density</a:t>
            </a:r>
          </a:p>
          <a:p>
            <a:pPr lvl="1">
              <a:lnSpc>
                <a:spcPct val="90000"/>
              </a:lnSpc>
            </a:pPr>
            <a:r>
              <a:rPr lang="en-US" sz="2000"/>
              <a:t>rocky composition</a:t>
            </a:r>
          </a:p>
          <a:p>
            <a:pPr lvl="1">
              <a:lnSpc>
                <a:spcPct val="90000"/>
              </a:lnSpc>
            </a:pPr>
            <a:r>
              <a:rPr lang="ja-JP" altLang="en-US" sz="2000"/>
              <a:t>“</a:t>
            </a:r>
            <a:r>
              <a:rPr lang="en-US" sz="2000"/>
              <a:t>terrestrial</a:t>
            </a:r>
            <a:r>
              <a:rPr lang="ja-JP" altLang="en-US" sz="2000"/>
              <a:t>”</a:t>
            </a:r>
            <a:r>
              <a:rPr lang="en-US" sz="2000"/>
              <a:t> planets</a:t>
            </a:r>
          </a:p>
          <a:p>
            <a:pPr>
              <a:lnSpc>
                <a:spcPct val="90000"/>
              </a:lnSpc>
            </a:pPr>
            <a:r>
              <a:rPr lang="en-US" sz="2000"/>
              <a:t>Jupiter, Saturn, Uranus, Neptune</a:t>
            </a:r>
          </a:p>
          <a:p>
            <a:pPr lvl="1">
              <a:lnSpc>
                <a:spcPct val="90000"/>
              </a:lnSpc>
            </a:pPr>
            <a:r>
              <a:rPr lang="en-US" sz="2000"/>
              <a:t>lower density</a:t>
            </a:r>
          </a:p>
          <a:p>
            <a:pPr lvl="1">
              <a:lnSpc>
                <a:spcPct val="90000"/>
              </a:lnSpc>
            </a:pPr>
            <a:r>
              <a:rPr lang="en-US" sz="2000"/>
              <a:t>gaseous composition: no hard surface!</a:t>
            </a:r>
          </a:p>
          <a:p>
            <a:pPr lvl="1">
              <a:lnSpc>
                <a:spcPct val="90000"/>
              </a:lnSpc>
            </a:pPr>
            <a:r>
              <a:rPr lang="ja-JP" altLang="en-US" sz="2000"/>
              <a:t>“</a:t>
            </a:r>
            <a:r>
              <a:rPr lang="en-US" sz="2000"/>
              <a:t>Jovian</a:t>
            </a:r>
            <a:r>
              <a:rPr lang="ja-JP" altLang="en-US" sz="2000"/>
              <a:t>”</a:t>
            </a:r>
            <a:r>
              <a:rPr lang="en-US" sz="2000"/>
              <a:t> planets</a:t>
            </a:r>
          </a:p>
          <a:p>
            <a:pPr>
              <a:lnSpc>
                <a:spcPct val="90000"/>
              </a:lnSpc>
            </a:pPr>
            <a:r>
              <a:rPr lang="en-US" sz="2000"/>
              <a:t>Pluto, Eris, other TNOs?</a:t>
            </a:r>
          </a:p>
          <a:p>
            <a:pPr lvl="1">
              <a:lnSpc>
                <a:spcPct val="90000"/>
              </a:lnSpc>
            </a:pPr>
            <a:r>
              <a:rPr lang="en-US" sz="2000"/>
              <a:t>intermediate density</a:t>
            </a:r>
          </a:p>
          <a:p>
            <a:pPr lvl="1">
              <a:lnSpc>
                <a:spcPct val="90000"/>
              </a:lnSpc>
            </a:pPr>
            <a:r>
              <a:rPr lang="en-US" sz="2000"/>
              <a:t>rock/ice composition</a:t>
            </a:r>
          </a:p>
        </p:txBody>
      </p:sp>
      <p:pic>
        <p:nvPicPr>
          <p:cNvPr id="16388" name="Picture 4" descr="den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18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638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63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638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638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638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63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US" dirty="0" smtClean="0"/>
              <a:t>Sizes and distances in the Solar System:  Scale </a:t>
            </a:r>
            <a:r>
              <a:rPr lang="en-US" dirty="0"/>
              <a:t>models</a:t>
            </a:r>
          </a:p>
        </p:txBody>
      </p:sp>
      <p:sp>
        <p:nvSpPr>
          <p:cNvPr id="3075" name="Rectangle 3"/>
          <p:cNvSpPr>
            <a:spLocks noGrp="1" noChangeArrowheads="1"/>
          </p:cNvSpPr>
          <p:nvPr>
            <p:ph type="body" idx="1"/>
          </p:nvPr>
        </p:nvSpPr>
        <p:spPr>
          <a:xfrm>
            <a:off x="685800" y="1981200"/>
            <a:ext cx="3962400" cy="4114800"/>
          </a:xfrm>
        </p:spPr>
        <p:txBody>
          <a:bodyPr>
            <a:normAutofit lnSpcReduction="10000"/>
          </a:bodyPr>
          <a:lstStyle/>
          <a:p>
            <a:pPr>
              <a:lnSpc>
                <a:spcPct val="90000"/>
              </a:lnSpc>
              <a:buFontTx/>
              <a:buNone/>
            </a:pPr>
            <a:r>
              <a:rPr lang="en-US" sz="2000"/>
              <a:t>Useful way to get good feeling of relative sizes and distances of objects is to consider a </a:t>
            </a:r>
            <a:r>
              <a:rPr lang="ja-JP" altLang="en-US" sz="2000"/>
              <a:t>“</a:t>
            </a:r>
            <a:r>
              <a:rPr lang="en-US" sz="2000"/>
              <a:t>scale model</a:t>
            </a:r>
            <a:r>
              <a:rPr lang="ja-JP" altLang="en-US" sz="2000"/>
              <a:t>”</a:t>
            </a:r>
            <a:endParaRPr lang="en-US" sz="2000"/>
          </a:p>
          <a:p>
            <a:pPr>
              <a:lnSpc>
                <a:spcPct val="90000"/>
              </a:lnSpc>
              <a:buFontTx/>
              <a:buNone/>
            </a:pPr>
            <a:r>
              <a:rPr lang="en-US" sz="2000"/>
              <a:t>Imagine a model solar system where the Sun is a beach ball, 1 meter in diameter</a:t>
            </a:r>
          </a:p>
          <a:p>
            <a:pPr>
              <a:lnSpc>
                <a:spcPct val="90000"/>
              </a:lnSpc>
              <a:buFontTx/>
              <a:buNone/>
            </a:pPr>
            <a:r>
              <a:rPr lang="en-US" sz="2000"/>
              <a:t>How big would the Earth be in this model?</a:t>
            </a:r>
          </a:p>
          <a:p>
            <a:pPr>
              <a:lnSpc>
                <a:spcPct val="90000"/>
              </a:lnSpc>
              <a:buFontTx/>
              <a:buNone/>
            </a:pPr>
            <a:r>
              <a:rPr lang="en-US" sz="2000"/>
              <a:t>	A. basketball</a:t>
            </a:r>
          </a:p>
          <a:p>
            <a:pPr>
              <a:lnSpc>
                <a:spcPct val="90000"/>
              </a:lnSpc>
              <a:buFontTx/>
              <a:buNone/>
            </a:pPr>
            <a:r>
              <a:rPr lang="en-US" sz="2000"/>
              <a:t>	B. softball</a:t>
            </a:r>
          </a:p>
          <a:p>
            <a:pPr>
              <a:lnSpc>
                <a:spcPct val="90000"/>
              </a:lnSpc>
              <a:buFontTx/>
              <a:buNone/>
            </a:pPr>
            <a:r>
              <a:rPr lang="en-US" sz="2000"/>
              <a:t>	C. marble</a:t>
            </a:r>
          </a:p>
          <a:p>
            <a:pPr>
              <a:lnSpc>
                <a:spcPct val="90000"/>
              </a:lnSpc>
              <a:buFontTx/>
              <a:buNone/>
            </a:pPr>
            <a:r>
              <a:rPr lang="en-US" sz="2000"/>
              <a:t>	D. grain of sand</a:t>
            </a:r>
          </a:p>
          <a:p>
            <a:pPr>
              <a:lnSpc>
                <a:spcPct val="90000"/>
              </a:lnSpc>
              <a:buFontTx/>
              <a:buNone/>
            </a:pPr>
            <a:r>
              <a:rPr lang="en-US" sz="2000"/>
              <a:t>	E. totally lost!</a:t>
            </a:r>
            <a:endParaRPr lang="en-US" sz="2800"/>
          </a:p>
        </p:txBody>
      </p:sp>
      <p:sp>
        <p:nvSpPr>
          <p:cNvPr id="3112" name="Text Box 40"/>
          <p:cNvSpPr txBox="1">
            <a:spLocks noChangeArrowheads="1"/>
          </p:cNvSpPr>
          <p:nvPr/>
        </p:nvSpPr>
        <p:spPr bwMode="auto">
          <a:xfrm>
            <a:off x="3352800" y="4876800"/>
            <a:ext cx="5257800" cy="119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800">
                <a:solidFill>
                  <a:srgbClr val="FF0000"/>
                </a:solidFill>
              </a:rPr>
              <a:t>Sun relative to Earth:</a:t>
            </a:r>
          </a:p>
          <a:p>
            <a:pPr>
              <a:spcBef>
                <a:spcPct val="50000"/>
              </a:spcBef>
            </a:pPr>
            <a:r>
              <a:rPr lang="en-US" sz="1800">
                <a:solidFill>
                  <a:srgbClr val="FF0000"/>
                </a:solidFill>
              </a:rPr>
              <a:t>    (7x10</a:t>
            </a:r>
            <a:r>
              <a:rPr lang="en-US" sz="1800" baseline="30000">
                <a:solidFill>
                  <a:srgbClr val="FF0000"/>
                </a:solidFill>
              </a:rPr>
              <a:t>10</a:t>
            </a:r>
            <a:r>
              <a:rPr lang="en-US" sz="1800">
                <a:solidFill>
                  <a:srgbClr val="FF0000"/>
                </a:solidFill>
              </a:rPr>
              <a:t>) / (6x10</a:t>
            </a:r>
            <a:r>
              <a:rPr lang="en-US" sz="1800" baseline="30000">
                <a:solidFill>
                  <a:srgbClr val="FF0000"/>
                </a:solidFill>
              </a:rPr>
              <a:t>8</a:t>
            </a:r>
            <a:r>
              <a:rPr lang="en-US" sz="1800">
                <a:solidFill>
                  <a:srgbClr val="FF0000"/>
                </a:solidFill>
              </a:rPr>
              <a:t>) ~ 10</a:t>
            </a:r>
            <a:r>
              <a:rPr lang="en-US" sz="1800" baseline="30000">
                <a:solidFill>
                  <a:srgbClr val="FF0000"/>
                </a:solidFill>
              </a:rPr>
              <a:t>2</a:t>
            </a:r>
            <a:r>
              <a:rPr lang="en-US" sz="1800">
                <a:solidFill>
                  <a:srgbClr val="FF0000"/>
                </a:solidFill>
              </a:rPr>
              <a:t> = 100 times bigger</a:t>
            </a:r>
          </a:p>
          <a:p>
            <a:pPr>
              <a:spcBef>
                <a:spcPct val="50000"/>
              </a:spcBef>
            </a:pPr>
            <a:r>
              <a:rPr lang="en-US" sz="1800">
                <a:solidFill>
                  <a:srgbClr val="FF0000"/>
                </a:solidFill>
              </a:rPr>
              <a:t>So if Sun is 1m (=100cm), Earth is 1 cm!</a:t>
            </a:r>
            <a:endParaRPr lang="en-US"/>
          </a:p>
        </p:txBody>
      </p:sp>
      <p:graphicFrame>
        <p:nvGraphicFramePr>
          <p:cNvPr id="3113" name="Group 41"/>
          <p:cNvGraphicFramePr>
            <a:graphicFrameLocks noGrp="1"/>
          </p:cNvGraphicFramePr>
          <p:nvPr/>
        </p:nvGraphicFramePr>
        <p:xfrm>
          <a:off x="5181600" y="2514600"/>
          <a:ext cx="3505200" cy="2013585"/>
        </p:xfrm>
        <a:graphic>
          <a:graphicData uri="http://schemas.openxmlformats.org/drawingml/2006/table">
            <a:tbl>
              <a:tblPr/>
              <a:tblGrid>
                <a:gridCol w="1752600"/>
                <a:gridCol w="17526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OBJECT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RADIUS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Sun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7x10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10</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Earth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6x10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8</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Jupiter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7x10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9</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Pluto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8</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91130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0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0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07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P spid="31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2445</TotalTime>
  <Words>1790</Words>
  <Application>Microsoft Macintosh PowerPoint</Application>
  <PresentationFormat>On-screen Show (4:3)</PresentationFormat>
  <Paragraphs>251</Paragraphs>
  <Slides>22</Slides>
  <Notes>19</Notes>
  <HiddenSlides>12</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Blank Presentation</vt:lpstr>
      <vt:lpstr>1_Blank Presentation</vt:lpstr>
      <vt:lpstr>Solar System: Types of planets Sizes and distances in the Solar System </vt:lpstr>
      <vt:lpstr>Recap</vt:lpstr>
      <vt:lpstr>Properties of planets: Masses, sizes and compositions</vt:lpstr>
      <vt:lpstr>Data on masses and sizes</vt:lpstr>
      <vt:lpstr>Compositions of planets: quick checks</vt:lpstr>
      <vt:lpstr>Are planets made of the same stuff?</vt:lpstr>
      <vt:lpstr>Density</vt:lpstr>
      <vt:lpstr>Different types of planets!</vt:lpstr>
      <vt:lpstr>Sizes and distances in the Solar System:  Scale models</vt:lpstr>
      <vt:lpstr>Scale models</vt:lpstr>
      <vt:lpstr>Relative distances between planets</vt:lpstr>
      <vt:lpstr>Scale model of the Solar System</vt:lpstr>
      <vt:lpstr>Leaving the Solar System:  still lots of questions!</vt:lpstr>
      <vt:lpstr>PowerPoint Presentation</vt:lpstr>
      <vt:lpstr>PowerPoint Presentation</vt:lpstr>
      <vt:lpstr>The Solar System in the Milky Way</vt:lpstr>
      <vt:lpstr>Scale model: nearest stars</vt:lpstr>
      <vt:lpstr>Stars</vt:lpstr>
      <vt:lpstr>PowerPoint Presentation</vt:lpstr>
      <vt:lpstr>Stars</vt:lpstr>
      <vt:lpstr>Stars</vt:lpstr>
      <vt:lpstr>To do</vt:lpstr>
    </vt:vector>
  </TitlesOfParts>
  <Company>New Mexico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Holtzman</dc:creator>
  <cp:lastModifiedBy>Jon Holtzman</cp:lastModifiedBy>
  <cp:revision>61</cp:revision>
  <dcterms:created xsi:type="dcterms:W3CDTF">2012-01-18T03:26:11Z</dcterms:created>
  <dcterms:modified xsi:type="dcterms:W3CDTF">2013-09-30T18:29:00Z</dcterms:modified>
</cp:coreProperties>
</file>