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sldIdLst>
    <p:sldId id="297" r:id="rId4"/>
    <p:sldId id="290" r:id="rId5"/>
    <p:sldId id="299" r:id="rId6"/>
    <p:sldId id="298" r:id="rId7"/>
    <p:sldId id="301" r:id="rId8"/>
    <p:sldId id="300" r:id="rId9"/>
    <p:sldId id="291" r:id="rId10"/>
    <p:sldId id="287" r:id="rId11"/>
    <p:sldId id="288" r:id="rId12"/>
    <p:sldId id="296" r:id="rId13"/>
    <p:sldId id="277" r:id="rId14"/>
    <p:sldId id="276" r:id="rId15"/>
    <p:sldId id="257" r:id="rId16"/>
    <p:sldId id="258" r:id="rId17"/>
    <p:sldId id="259" r:id="rId18"/>
    <p:sldId id="260"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6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0DDA5-6EEF-3F4B-8F12-24E096894655}" type="datetimeFigureOut">
              <a:rPr lang="en-US" smtClean="0"/>
              <a:t>9/25/13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70306-16F7-C246-BAD0-E8E26C426E65}" type="slidenum">
              <a:rPr lang="en-US" smtClean="0"/>
              <a:t>‹#›</a:t>
            </a:fld>
            <a:endParaRPr lang="en-US"/>
          </a:p>
        </p:txBody>
      </p:sp>
    </p:spTree>
    <p:extLst>
      <p:ext uri="{BB962C8B-B14F-4D97-AF65-F5344CB8AC3E}">
        <p14:creationId xmlns:p14="http://schemas.microsoft.com/office/powerpoint/2010/main" val="1939099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66C1E-0B22-EF4F-834B-B66501B25773}" type="slidenum">
              <a:rPr lang="en-US">
                <a:solidFill>
                  <a:prstClr val="black"/>
                </a:solidFill>
              </a:rPr>
              <a:pPr/>
              <a:t>1</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782F9-9B41-D640-88EA-4DF8AC375BD6}" type="slidenum">
              <a:rPr lang="en-US"/>
              <a:pPr/>
              <a:t>15</a:t>
            </a:fld>
            <a:endParaRPr lang="en-US"/>
          </a:p>
        </p:txBody>
      </p:sp>
      <p:sp>
        <p:nvSpPr>
          <p:cNvPr id="12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4AB25-FA0E-944B-A1FA-7F75A2114B65}" type="slidenum">
              <a:rPr lang="en-US"/>
              <a:pPr/>
              <a:t>16</a:t>
            </a:fld>
            <a:endParaRPr lang="en-US"/>
          </a:p>
        </p:txBody>
      </p:sp>
      <p:sp>
        <p:nvSpPr>
          <p:cNvPr id="14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36C2A-7B47-9241-887A-F3791F16FF3D}" type="slidenum">
              <a:rPr lang="en-US"/>
              <a:pPr/>
              <a:t>17</a:t>
            </a:fld>
            <a:endParaRPr 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A8474-3717-F24B-A68A-9C8F6194C9A6}" type="slidenum">
              <a:rPr lang="en-US"/>
              <a:pPr/>
              <a:t>18</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B1B19-ADBB-1243-BAD4-F81E76C41F32}" type="slidenum">
              <a:rPr lang="en-US"/>
              <a:pPr/>
              <a:t>19</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69E9-1DC6-AA46-A5A0-5A6F8CA66C19}" type="slidenum">
              <a:rPr lang="en-US"/>
              <a:pPr/>
              <a:t>20</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7A905-E530-094B-AA66-5D1EDAFCEAE4}" type="slidenum">
              <a:rPr lang="en-US"/>
              <a:pPr/>
              <a:t>21</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E445F-5F39-C148-A217-C93D382D1782}" type="slidenum">
              <a:rPr lang="en-US"/>
              <a:pPr/>
              <a:t>22</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1479B-7B90-6C48-8587-F46F428949DD}" type="slidenum">
              <a:rPr lang="en-US"/>
              <a:pPr/>
              <a:t>23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B716-2199-E446-8B68-F9653A4E6636}" type="slidenum">
              <a:rPr lang="en-US"/>
              <a:pPr/>
              <a:t>24</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69B2BCC-78D2-654C-998D-C6502AE52785}" type="slidenum">
              <a:rPr lang="en-US"/>
              <a:pPr/>
              <a:t>5</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16AC-929B-9946-9BD8-1166BC01B547}" type="slidenum">
              <a:rPr lang="en-US"/>
              <a:pPr/>
              <a:t>25</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5280F-6F6B-994A-BA5C-87669C2BF12A}" type="slidenum">
              <a:rPr lang="en-US"/>
              <a:pPr/>
              <a:t>26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671F-C2B1-AC45-B0D9-127A7974B04A}" type="slidenum">
              <a:rPr lang="en-US"/>
              <a:pPr/>
              <a:t>27</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D37E-804E-5F4B-AF99-82E7775A870C}" type="slidenum">
              <a:rPr lang="en-US"/>
              <a:pPr/>
              <a:t>28</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3742773-CA79-9443-8996-68CF8259D1D9}" type="slidenum">
              <a:rPr lang="en-US"/>
              <a:pPr/>
              <a:t>8</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5D4F32-D9EE-A440-A1D6-9BC7F34399EA}" type="slidenum">
              <a:rPr lang="en-US"/>
              <a:pPr/>
              <a:t>9</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14566-BD16-7643-AC1B-0DA0115B796C}" type="slidenum">
              <a:rPr lang="en-US"/>
              <a:pPr/>
              <a:t>10</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7691224-8398-DF47-8EBC-794350CFEDC0}" type="slidenum">
              <a:rPr lang="en-US"/>
              <a:pPr/>
              <a:t>11</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8009D2-695C-8F4D-9A28-4322D016F0B1}" type="slidenum">
              <a:rPr lang="en-US"/>
              <a:pPr/>
              <a:t>12</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7C9FE-C0DF-8A43-8B44-8928D0EA88DC}" type="slidenum">
              <a:rPr lang="en-US"/>
              <a:pPr/>
              <a:t>13</a:t>
            </a:fld>
            <a:endParaRPr lang="en-US"/>
          </a:p>
        </p:txBody>
      </p:sp>
      <p:sp>
        <p:nvSpPr>
          <p:cNvPr id="8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205B7-C04F-9D45-A3DB-33AF84620B6D}" type="slidenum">
              <a:rPr lang="en-US"/>
              <a:pPr/>
              <a:t>14</a:t>
            </a:fld>
            <a:endParaRPr lang="en-US"/>
          </a:p>
        </p:txBody>
      </p:sp>
      <p:sp>
        <p:nvSpPr>
          <p:cNvPr id="1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1318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5155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403264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10318F-392D-ED44-9B9F-B50D98A906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9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10C2F7-2369-EE4D-812F-850037ECD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2BC360-8A2D-5C4C-BE3D-1B7558645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843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72C65E-9525-BE46-BD52-10C07D8893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99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FA4FDE-5A66-5F4D-825B-4A52D7B670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38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2110DB-D90C-9B4C-9FBB-8859760783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24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E666B6-3F17-714A-9941-2C3D363BBD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9241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DCC756-AD6D-9147-A2E4-6E30216E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36B53-7F41-EF4C-A7EF-4729A2988FA2}" type="datetimeFigureOut">
              <a:rPr lang="en-US" smtClean="0"/>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211304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9F97EC-A0EA-1C41-9389-68535FF50C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4098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F216F5-EA65-944D-AAD6-1A19A02EAF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178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E294D4-A615-9D4E-AE6E-91A81151DE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9168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07569D7-4FBC-E248-8DFB-54A98C8459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294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E3773B-3BC9-E44C-BEDE-434D412F74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02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5E40ED-460B-F841-B947-A2D79CEC86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8103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4E41DB-9A71-2241-8080-E64995539C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927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1CFFC8-D7C3-3945-95DD-C8CAA122C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16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603109-E4DE-0D4F-A8A5-4EC81E4A9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289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71FD32-FFB4-784D-8A5A-08D17B19E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62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36B53-7F41-EF4C-A7EF-4729A2988FA2}" type="datetimeFigureOut">
              <a:rPr lang="en-US" smtClean="0"/>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3076023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C03FB2-FAD3-644E-BC91-AEB748F7A7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62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55DEAC-B2DB-8348-B437-39E502F657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51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3B310B-7709-F641-961F-E621817FD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5585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9A563B-662C-4F49-9B7D-B07699C634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35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36B53-7F41-EF4C-A7EF-4729A2988FA2}" type="datetimeFigureOut">
              <a:rPr lang="en-US" smtClean="0"/>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869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36B53-7F41-EF4C-A7EF-4729A2988FA2}" type="datetimeFigureOut">
              <a:rPr lang="en-US" smtClean="0"/>
              <a:t>9/25/13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2980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36B53-7F41-EF4C-A7EF-4729A2988FA2}" type="datetimeFigureOut">
              <a:rPr lang="en-US" smtClean="0"/>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73495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36B53-7F41-EF4C-A7EF-4729A2988FA2}" type="datetimeFigureOut">
              <a:rPr lang="en-US" smtClean="0"/>
              <a:t>9/25/13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10125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296047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36B53-7F41-EF4C-A7EF-4729A2988FA2}" type="datetimeFigureOut">
              <a:rPr lang="en-US" smtClean="0"/>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39B60-A40E-BD41-B4FF-29AB171136E3}" type="slidenum">
              <a:rPr lang="en-US" smtClean="0"/>
              <a:t>‹#›</a:t>
            </a:fld>
            <a:endParaRPr lang="en-US"/>
          </a:p>
        </p:txBody>
      </p:sp>
    </p:spTree>
    <p:extLst>
      <p:ext uri="{BB962C8B-B14F-4D97-AF65-F5344CB8AC3E}">
        <p14:creationId xmlns:p14="http://schemas.microsoft.com/office/powerpoint/2010/main" val="932101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36B53-7F41-EF4C-A7EF-4729A2988FA2}" type="datetimeFigureOut">
              <a:rPr lang="en-US" smtClean="0"/>
              <a:t>9/25/13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39B60-A40E-BD41-B4FF-29AB171136E3}" type="slidenum">
              <a:rPr lang="en-US" smtClean="0"/>
              <a:t>‹#›</a:t>
            </a:fld>
            <a:endParaRPr lang="en-US"/>
          </a:p>
        </p:txBody>
      </p:sp>
    </p:spTree>
    <p:extLst>
      <p:ext uri="{BB962C8B-B14F-4D97-AF65-F5344CB8AC3E}">
        <p14:creationId xmlns:p14="http://schemas.microsoft.com/office/powerpoint/2010/main" val="41951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DEBCACF1-CDDD-F245-BEB9-EC3C295766C8}"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58342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4F4DAA0E-FF54-BA45-B8C9-812BF1D4ADE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13735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d.jpl.nasa.gov/sbdb.cgi?sstr=Eris&amp;orb=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hyperlink" Target="http://www.mathopenref.com/cubevolume.html"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astronomy.nmsu.edu/holtz/a110/resources/minorplanet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28600"/>
            <a:ext cx="7772400" cy="1143000"/>
          </a:xfrm>
        </p:spPr>
        <p:txBody>
          <a:bodyPr/>
          <a:lstStyle/>
          <a:p>
            <a:r>
              <a:rPr lang="en-US">
                <a:solidFill>
                  <a:srgbClr val="00FF00"/>
                </a:solidFill>
              </a:rPr>
              <a:t>Solar System</a:t>
            </a:r>
            <a:endParaRPr lang="en-US"/>
          </a:p>
        </p:txBody>
      </p:sp>
    </p:spTree>
    <p:extLst>
      <p:ext uri="{BB962C8B-B14F-4D97-AF65-F5344CB8AC3E}">
        <p14:creationId xmlns:p14="http://schemas.microsoft.com/office/powerpoint/2010/main" val="2222813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19299"/>
            <a:ext cx="4724400" cy="1143000"/>
          </a:xfrm>
        </p:spPr>
        <p:txBody>
          <a:bodyPr/>
          <a:lstStyle/>
          <a:p>
            <a:r>
              <a:rPr lang="en-US" dirty="0" smtClean="0"/>
              <a:t>Orbital period data                    </a:t>
            </a:r>
            <a:endParaRPr lang="en-US" dirty="0"/>
          </a:p>
        </p:txBody>
      </p:sp>
      <p:sp>
        <p:nvSpPr>
          <p:cNvPr id="20483" name="Rectangle 3"/>
          <p:cNvSpPr>
            <a:spLocks noGrp="1" noChangeArrowheads="1"/>
          </p:cNvSpPr>
          <p:nvPr>
            <p:ph type="body" idx="1"/>
          </p:nvPr>
        </p:nvSpPr>
        <p:spPr>
          <a:xfrm>
            <a:off x="228600" y="805168"/>
            <a:ext cx="4267200" cy="5934299"/>
          </a:xfrm>
        </p:spPr>
        <p:txBody>
          <a:bodyPr>
            <a:noAutofit/>
          </a:bodyPr>
          <a:lstStyle/>
          <a:p>
            <a:pPr marL="57150" indent="0">
              <a:buNone/>
            </a:pPr>
            <a:r>
              <a:rPr lang="en-US" altLang="ja-JP" sz="1600" dirty="0" smtClean="0"/>
              <a:t>Can we make a model for the relation between period and distance?</a:t>
            </a:r>
          </a:p>
          <a:p>
            <a:pPr marL="400050"/>
            <a:r>
              <a:rPr lang="en-US" altLang="ja-JP" sz="1600" dirty="0" smtClean="0"/>
              <a:t>Let’s graph the data</a:t>
            </a:r>
          </a:p>
          <a:p>
            <a:pPr marL="800100" lvl="1"/>
            <a:r>
              <a:rPr lang="en-US" altLang="ja-JP" sz="1600" dirty="0" smtClean="0"/>
              <a:t>Note that uncertainties in period and distance are very small!</a:t>
            </a:r>
          </a:p>
          <a:p>
            <a:pPr marL="800100" lvl="1"/>
            <a:r>
              <a:rPr lang="en-US" altLang="ja-JP" sz="1600" dirty="0" smtClean="0"/>
              <a:t>Hard to see all data, but note that relation is</a:t>
            </a:r>
            <a:r>
              <a:rPr lang="en-US" altLang="ja-JP" sz="1600" b="1" dirty="0" smtClean="0"/>
              <a:t> NOT </a:t>
            </a:r>
            <a:r>
              <a:rPr lang="en-US" altLang="ja-JP" sz="1600" i="1" dirty="0" smtClean="0"/>
              <a:t>linear</a:t>
            </a:r>
          </a:p>
          <a:p>
            <a:pPr marL="400050"/>
            <a:r>
              <a:rPr lang="en-US" altLang="ja-JP" sz="1600" dirty="0" smtClean="0"/>
              <a:t>Linear (additive) graphs vs. logarithmic (multiplicative) graphs</a:t>
            </a:r>
            <a:endParaRPr lang="en-US" altLang="ja-JP" sz="1600" dirty="0"/>
          </a:p>
          <a:p>
            <a:pPr marL="800100" lvl="1"/>
            <a:r>
              <a:rPr lang="en-US" altLang="ja-JP" sz="1600" dirty="0" smtClean="0"/>
              <a:t>There is a clear relation!</a:t>
            </a:r>
            <a:endParaRPr lang="en-US" sz="1600" dirty="0" smtClean="0"/>
          </a:p>
          <a:p>
            <a:r>
              <a:rPr lang="en-US" sz="1600" dirty="0" smtClean="0"/>
              <a:t>In a logarithmic plot, a straight line represents a kind of relation called a </a:t>
            </a:r>
            <a:r>
              <a:rPr lang="en-US" sz="1600" i="1" dirty="0" smtClean="0"/>
              <a:t>power law</a:t>
            </a:r>
          </a:p>
          <a:p>
            <a:pPr marL="457200" lvl="1" indent="0">
              <a:buNone/>
            </a:pPr>
            <a:r>
              <a:rPr lang="en-US" sz="1600" i="1" dirty="0"/>
              <a:t> </a:t>
            </a:r>
            <a:r>
              <a:rPr lang="en-US" sz="1600" i="1" dirty="0" smtClean="0"/>
              <a:t>  </a:t>
            </a:r>
            <a:r>
              <a:rPr lang="en-US" sz="1600" dirty="0" smtClean="0"/>
              <a:t>     y = A </a:t>
            </a:r>
            <a:r>
              <a:rPr lang="en-US" sz="1600" dirty="0" err="1" smtClean="0"/>
              <a:t>x</a:t>
            </a:r>
            <a:r>
              <a:rPr lang="en-US" sz="1600" baseline="30000" dirty="0" err="1" smtClean="0"/>
              <a:t>n</a:t>
            </a:r>
            <a:endParaRPr lang="en-US" sz="1600" baseline="30000" dirty="0" smtClean="0"/>
          </a:p>
          <a:p>
            <a:pPr marL="457200" lvl="1" indent="0">
              <a:buNone/>
            </a:pPr>
            <a:r>
              <a:rPr lang="en-US" sz="1600" dirty="0"/>
              <a:t>where the slope of the line gives </a:t>
            </a:r>
            <a:endParaRPr lang="en-US" sz="1600" baseline="30000" dirty="0"/>
          </a:p>
          <a:p>
            <a:pPr marL="457200" lvl="1" indent="0">
              <a:buNone/>
            </a:pPr>
            <a:r>
              <a:rPr lang="en-US" sz="1600" dirty="0" smtClean="0"/>
              <a:t>the exponent n, so here:</a:t>
            </a:r>
            <a:endParaRPr lang="en-US" sz="1600" baseline="30000" dirty="0"/>
          </a:p>
          <a:p>
            <a:pPr marL="457200" lvl="1" indent="0">
              <a:buNone/>
            </a:pPr>
            <a:r>
              <a:rPr lang="en-US" sz="1600" dirty="0" smtClean="0"/>
              <a:t>    Period = A (distance) </a:t>
            </a:r>
            <a:r>
              <a:rPr lang="en-US" sz="1600" baseline="30000" dirty="0" smtClean="0"/>
              <a:t>1.5</a:t>
            </a:r>
            <a:endParaRPr lang="en-US" sz="1600" i="1" baseline="30000" dirty="0" smtClean="0"/>
          </a:p>
          <a:p>
            <a:pPr marL="457200" lvl="1" indent="0">
              <a:buNone/>
            </a:pPr>
            <a:r>
              <a:rPr lang="en-US" sz="1600" dirty="0" smtClean="0"/>
              <a:t>The constant A just depends on what units you use, so is perhaps less “interesting”, so we might say:  Period is proportional to distance to the 1.5 power    </a:t>
            </a:r>
          </a:p>
          <a:p>
            <a:pPr marL="457200" lvl="1" indent="0">
              <a:buNone/>
            </a:pPr>
            <a:r>
              <a:rPr lang="en-US" sz="1600" dirty="0"/>
              <a:t> </a:t>
            </a:r>
            <a:r>
              <a:rPr lang="en-US" sz="1600" dirty="0" smtClean="0"/>
              <a:t>                    P α d </a:t>
            </a:r>
            <a:r>
              <a:rPr lang="en-US" sz="1600" baseline="30000" dirty="0" smtClean="0"/>
              <a:t>1.5</a:t>
            </a:r>
          </a:p>
          <a:p>
            <a:pPr marL="457200" lvl="1" indent="0">
              <a:buNone/>
            </a:pPr>
            <a:r>
              <a:rPr lang="en-US" sz="1600" i="1" dirty="0" smtClean="0"/>
              <a:t>         </a:t>
            </a:r>
            <a:endParaRPr lang="en-US" sz="1600" i="1" dirty="0"/>
          </a:p>
        </p:txBody>
      </p:sp>
      <p:pic>
        <p:nvPicPr>
          <p:cNvPr id="20484" name="Picture 4" descr="orbits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rbitslo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583" y="3568975"/>
            <a:ext cx="3289025" cy="3289025"/>
          </a:xfrm>
          <a:prstGeom prst="rect">
            <a:avLst/>
          </a:prstGeom>
        </p:spPr>
      </p:pic>
      <p:pic>
        <p:nvPicPr>
          <p:cNvPr id="2" name="Picture 1" descr="orbitslo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583" y="3568975"/>
            <a:ext cx="3380417" cy="3380417"/>
          </a:xfrm>
          <a:prstGeom prst="rect">
            <a:avLst/>
          </a:prstGeom>
        </p:spPr>
      </p:pic>
    </p:spTree>
    <p:extLst>
      <p:ext uri="{BB962C8B-B14F-4D97-AF65-F5344CB8AC3E}">
        <p14:creationId xmlns:p14="http://schemas.microsoft.com/office/powerpoint/2010/main" val="2996389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048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20483">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20483">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20483">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20483">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20483">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204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Using a model to make predictions</a:t>
            </a:r>
            <a:endParaRPr lang="en-US" dirty="0"/>
          </a:p>
        </p:txBody>
      </p:sp>
      <p:sp>
        <p:nvSpPr>
          <p:cNvPr id="37891" name="Rectangle 3"/>
          <p:cNvSpPr>
            <a:spLocks noGrp="1" noChangeArrowheads="1"/>
          </p:cNvSpPr>
          <p:nvPr>
            <p:ph type="body" idx="1"/>
          </p:nvPr>
        </p:nvSpPr>
        <p:spPr>
          <a:xfrm>
            <a:off x="228600" y="1524000"/>
            <a:ext cx="3962400" cy="4800600"/>
          </a:xfrm>
        </p:spPr>
        <p:txBody>
          <a:bodyPr/>
          <a:lstStyle/>
          <a:p>
            <a:pPr marL="609600" indent="-609600">
              <a:lnSpc>
                <a:spcPct val="90000"/>
              </a:lnSpc>
              <a:buFontTx/>
              <a:buNone/>
            </a:pPr>
            <a:r>
              <a:rPr lang="en-US" sz="1600"/>
              <a:t>What is the typical distance of main belt asteroids from the Sun? The distance from the Earth to the Sun is defined as one astronomical unit (a.u.)</a:t>
            </a:r>
          </a:p>
          <a:p>
            <a:pPr marL="609600" indent="-609600">
              <a:lnSpc>
                <a:spcPct val="90000"/>
              </a:lnSpc>
              <a:buFont typeface="Arial" charset="0"/>
              <a:buAutoNum type="alphaUcPeriod"/>
            </a:pPr>
            <a:r>
              <a:rPr lang="en-US" sz="1600"/>
              <a:t>1 a.u.</a:t>
            </a:r>
          </a:p>
          <a:p>
            <a:pPr marL="609600" indent="-609600">
              <a:lnSpc>
                <a:spcPct val="90000"/>
              </a:lnSpc>
              <a:buFont typeface="Arial" charset="0"/>
              <a:buAutoNum type="alphaUcPeriod"/>
            </a:pPr>
            <a:r>
              <a:rPr lang="en-US" sz="1600"/>
              <a:t>2 a.u.</a:t>
            </a:r>
          </a:p>
          <a:p>
            <a:pPr marL="609600" indent="-609600">
              <a:lnSpc>
                <a:spcPct val="90000"/>
              </a:lnSpc>
              <a:buFont typeface="Arial" charset="0"/>
              <a:buAutoNum type="alphaUcPeriod"/>
            </a:pPr>
            <a:r>
              <a:rPr lang="en-US" sz="1600"/>
              <a:t>3 a.u.</a:t>
            </a:r>
          </a:p>
          <a:p>
            <a:pPr marL="609600" indent="-609600">
              <a:lnSpc>
                <a:spcPct val="90000"/>
              </a:lnSpc>
              <a:buFont typeface="Arial" charset="0"/>
              <a:buAutoNum type="alphaUcPeriod"/>
            </a:pPr>
            <a:r>
              <a:rPr lang="en-US" sz="1600"/>
              <a:t>5 a.u.</a:t>
            </a:r>
          </a:p>
          <a:p>
            <a:pPr marL="609600" indent="-609600">
              <a:lnSpc>
                <a:spcPct val="90000"/>
              </a:lnSpc>
              <a:buFont typeface="Arial" charset="0"/>
              <a:buAutoNum type="alphaUcPeriod"/>
            </a:pPr>
            <a:r>
              <a:rPr lang="en-US" sz="1600"/>
              <a:t>10 a.u.</a:t>
            </a:r>
          </a:p>
          <a:p>
            <a:pPr marL="609600" indent="-609600">
              <a:lnSpc>
                <a:spcPct val="90000"/>
              </a:lnSpc>
              <a:buFontTx/>
              <a:buNone/>
            </a:pPr>
            <a:r>
              <a:rPr lang="en-US" sz="1600"/>
              <a:t>How long would you predict it takes a main belt asteroid to orbit the Sun?</a:t>
            </a:r>
          </a:p>
          <a:p>
            <a:pPr marL="609600" indent="-609600">
              <a:lnSpc>
                <a:spcPct val="90000"/>
              </a:lnSpc>
              <a:buFontTx/>
              <a:buNone/>
            </a:pPr>
            <a:r>
              <a:rPr lang="en-US" sz="1600"/>
              <a:t>A.	1 year</a:t>
            </a:r>
          </a:p>
          <a:p>
            <a:pPr marL="609600" indent="-609600">
              <a:lnSpc>
                <a:spcPct val="90000"/>
              </a:lnSpc>
              <a:buFontTx/>
              <a:buNone/>
            </a:pPr>
            <a:r>
              <a:rPr lang="en-US" sz="1600"/>
              <a:t>B.	3 years</a:t>
            </a:r>
          </a:p>
          <a:p>
            <a:pPr marL="609600" indent="-609600">
              <a:lnSpc>
                <a:spcPct val="90000"/>
              </a:lnSpc>
              <a:buFontTx/>
              <a:buNone/>
            </a:pPr>
            <a:r>
              <a:rPr lang="en-US" sz="1600"/>
              <a:t>C.	5 years</a:t>
            </a:r>
          </a:p>
          <a:p>
            <a:pPr marL="609600" indent="-609600">
              <a:lnSpc>
                <a:spcPct val="90000"/>
              </a:lnSpc>
              <a:buFontTx/>
              <a:buNone/>
            </a:pPr>
            <a:r>
              <a:rPr lang="en-US" sz="1600"/>
              <a:t>D.	10 years</a:t>
            </a:r>
          </a:p>
          <a:p>
            <a:pPr marL="609600" indent="-609600">
              <a:lnSpc>
                <a:spcPct val="90000"/>
              </a:lnSpc>
              <a:buFontTx/>
              <a:buNone/>
            </a:pPr>
            <a:r>
              <a:rPr lang="en-US" sz="1600"/>
              <a:t>E.	20 years</a:t>
            </a:r>
            <a:endParaRPr lang="en-US" sz="2400"/>
          </a:p>
        </p:txBody>
      </p:sp>
      <p:pic>
        <p:nvPicPr>
          <p:cNvPr id="37892" name="Picture 4"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953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orbitslo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067" y="1524000"/>
            <a:ext cx="4876800" cy="4876800"/>
          </a:xfrm>
          <a:prstGeom prst="rect">
            <a:avLst/>
          </a:prstGeom>
        </p:spPr>
      </p:pic>
      <p:sp>
        <p:nvSpPr>
          <p:cNvPr id="3" name="TextBox 2"/>
          <p:cNvSpPr txBox="1"/>
          <p:nvPr/>
        </p:nvSpPr>
        <p:spPr>
          <a:xfrm>
            <a:off x="457200" y="5735935"/>
            <a:ext cx="2963333" cy="923330"/>
          </a:xfrm>
          <a:prstGeom prst="rect">
            <a:avLst/>
          </a:prstGeom>
          <a:noFill/>
        </p:spPr>
        <p:txBody>
          <a:bodyPr wrap="square" rtlCol="0">
            <a:spAutoFit/>
          </a:bodyPr>
          <a:lstStyle/>
          <a:p>
            <a:r>
              <a:rPr lang="en-US" dirty="0" smtClean="0">
                <a:solidFill>
                  <a:srgbClr val="FF0000"/>
                </a:solidFill>
              </a:rPr>
              <a:t>Orbital period of Ceres (largest main belt asteroid) is 4.6 years</a:t>
            </a:r>
            <a:endParaRPr lang="en-US" dirty="0">
              <a:solidFill>
                <a:srgbClr val="FF0000"/>
              </a:solidFill>
            </a:endParaRPr>
          </a:p>
        </p:txBody>
      </p:sp>
    </p:spTree>
    <p:extLst>
      <p:ext uri="{BB962C8B-B14F-4D97-AF65-F5344CB8AC3E}">
        <p14:creationId xmlns:p14="http://schemas.microsoft.com/office/powerpoint/2010/main" val="460661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8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78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789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789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789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7891">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Orbital period data</a:t>
            </a:r>
          </a:p>
        </p:txBody>
      </p:sp>
      <p:sp>
        <p:nvSpPr>
          <p:cNvPr id="35843" name="Rectangle 3"/>
          <p:cNvSpPr>
            <a:spLocks noGrp="1" noChangeArrowheads="1"/>
          </p:cNvSpPr>
          <p:nvPr>
            <p:ph type="body" idx="1"/>
          </p:nvPr>
        </p:nvSpPr>
        <p:spPr>
          <a:xfrm>
            <a:off x="0" y="1417638"/>
            <a:ext cx="4191000" cy="5440362"/>
          </a:xfrm>
        </p:spPr>
        <p:txBody>
          <a:bodyPr>
            <a:normAutofit/>
          </a:bodyPr>
          <a:lstStyle/>
          <a:p>
            <a:pPr>
              <a:lnSpc>
                <a:spcPct val="90000"/>
              </a:lnSpc>
            </a:pPr>
            <a:r>
              <a:rPr lang="en-US" sz="1800" dirty="0"/>
              <a:t>There is a very tight relation between average distance from the Sun, orbital period, and orbital speed</a:t>
            </a:r>
          </a:p>
          <a:p>
            <a:pPr>
              <a:lnSpc>
                <a:spcPct val="90000"/>
              </a:lnSpc>
            </a:pPr>
            <a:r>
              <a:rPr lang="en-US" sz="1800" dirty="0"/>
              <a:t>While there is a clear relation, it is </a:t>
            </a:r>
            <a:r>
              <a:rPr lang="en-US" sz="1800" b="1" dirty="0"/>
              <a:t>not </a:t>
            </a:r>
            <a:r>
              <a:rPr lang="en-US" sz="1800" dirty="0"/>
              <a:t>a </a:t>
            </a:r>
            <a:r>
              <a:rPr lang="ja-JP" altLang="en-US" sz="1800" dirty="0"/>
              <a:t>“</a:t>
            </a:r>
            <a:r>
              <a:rPr lang="en-US" sz="1800" dirty="0"/>
              <a:t>linear</a:t>
            </a:r>
            <a:r>
              <a:rPr lang="ja-JP" altLang="en-US" sz="1800" dirty="0"/>
              <a:t>”</a:t>
            </a:r>
            <a:r>
              <a:rPr lang="en-US" sz="1800" dirty="0"/>
              <a:t> relation, I.e. at twice the distance from the Sun, it is </a:t>
            </a:r>
            <a:r>
              <a:rPr lang="en-US" sz="1800" b="1" dirty="0"/>
              <a:t>not</a:t>
            </a:r>
            <a:r>
              <a:rPr lang="en-US" sz="1800" dirty="0"/>
              <a:t> twice the period</a:t>
            </a:r>
          </a:p>
          <a:p>
            <a:pPr>
              <a:lnSpc>
                <a:spcPct val="90000"/>
              </a:lnSpc>
            </a:pPr>
            <a:r>
              <a:rPr lang="en-US" sz="1800" dirty="0"/>
              <a:t>Clearly, you could make a good model from this, and make predictions for periods of newly discovered solar system </a:t>
            </a:r>
            <a:r>
              <a:rPr lang="en-US" sz="1800" dirty="0" smtClean="0"/>
              <a:t>objects</a:t>
            </a:r>
          </a:p>
          <a:p>
            <a:pPr marL="457200" lvl="1" indent="0">
              <a:lnSpc>
                <a:spcPct val="90000"/>
              </a:lnSpc>
              <a:buNone/>
            </a:pPr>
            <a:r>
              <a:rPr lang="en-US" sz="1800" dirty="0" smtClean="0"/>
              <a:t>Period proportional to d</a:t>
            </a:r>
            <a:r>
              <a:rPr lang="en-US" sz="1800" baseline="30000" dirty="0" smtClean="0"/>
              <a:t>1.5</a:t>
            </a:r>
          </a:p>
          <a:p>
            <a:pPr marL="457200" lvl="1" indent="0">
              <a:lnSpc>
                <a:spcPct val="90000"/>
              </a:lnSpc>
              <a:buNone/>
            </a:pPr>
            <a:r>
              <a:rPr lang="en-US" sz="1800" dirty="0" smtClean="0"/>
              <a:t>Speed proportional to d</a:t>
            </a:r>
            <a:r>
              <a:rPr lang="en-US" sz="1800" baseline="30000" dirty="0" smtClean="0"/>
              <a:t>-</a:t>
            </a:r>
            <a:r>
              <a:rPr lang="en-US" sz="1800" baseline="30000" dirty="0" smtClean="0"/>
              <a:t>0.5</a:t>
            </a:r>
            <a:endParaRPr lang="en-US" sz="2200" baseline="30000" dirty="0" smtClean="0"/>
          </a:p>
          <a:p>
            <a:pPr indent="-285750">
              <a:lnSpc>
                <a:spcPct val="90000"/>
              </a:lnSpc>
            </a:pPr>
            <a:r>
              <a:rPr lang="en-US" sz="1800" dirty="0" err="1" smtClean="0"/>
              <a:t>Kepler’s</a:t>
            </a:r>
            <a:r>
              <a:rPr lang="en-US" sz="1800" dirty="0" smtClean="0"/>
              <a:t> laws apply to ALL solar system objects (not just planets)</a:t>
            </a:r>
          </a:p>
          <a:p>
            <a:pPr indent="-285750">
              <a:lnSpc>
                <a:spcPct val="90000"/>
              </a:lnSpc>
            </a:pPr>
            <a:r>
              <a:rPr lang="en-US" sz="1800" dirty="0" smtClean="0"/>
              <a:t>Is </a:t>
            </a:r>
            <a:r>
              <a:rPr lang="en-US" sz="1800" dirty="0" smtClean="0"/>
              <a:t>there a theory that explains why?</a:t>
            </a:r>
          </a:p>
          <a:p>
            <a:pPr lvl="1">
              <a:lnSpc>
                <a:spcPct val="90000"/>
              </a:lnSpc>
            </a:pPr>
            <a:r>
              <a:rPr lang="en-US" sz="1800" dirty="0" smtClean="0"/>
              <a:t>YES!  GRAVITY!</a:t>
            </a:r>
            <a:endParaRPr lang="en-US" sz="1800" dirty="0"/>
          </a:p>
          <a:p>
            <a:pPr>
              <a:lnSpc>
                <a:spcPct val="90000"/>
              </a:lnSpc>
              <a:buFontTx/>
              <a:buNone/>
            </a:pPr>
            <a:endParaRPr lang="en-US" sz="2800" dirty="0"/>
          </a:p>
        </p:txBody>
      </p:sp>
      <p:pic>
        <p:nvPicPr>
          <p:cNvPr id="35844" name="Picture 4" descr="or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8" y="1417638"/>
            <a:ext cx="4983162" cy="49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8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Shapes and inclinations of orbits</a:t>
            </a:r>
          </a:p>
        </p:txBody>
      </p:sp>
      <p:sp>
        <p:nvSpPr>
          <p:cNvPr id="6147" name="Rectangle 3"/>
          <p:cNvSpPr>
            <a:spLocks noGrp="1" noChangeArrowheads="1"/>
          </p:cNvSpPr>
          <p:nvPr>
            <p:ph type="body" idx="1"/>
          </p:nvPr>
        </p:nvSpPr>
        <p:spPr/>
        <p:txBody>
          <a:bodyPr/>
          <a:lstStyle/>
          <a:p>
            <a:r>
              <a:rPr lang="en-US" dirty="0"/>
              <a:t>See </a:t>
            </a:r>
            <a:r>
              <a:rPr lang="en-US" dirty="0">
                <a:hlinkClick r:id="rId3"/>
              </a:rPr>
              <a:t>animation</a:t>
            </a:r>
            <a:r>
              <a:rPr lang="en-US" dirty="0"/>
              <a:t> of planetary orbits</a:t>
            </a:r>
          </a:p>
          <a:p>
            <a:r>
              <a:rPr lang="en-US" dirty="0"/>
              <a:t>Most planetary orbits are close to circles (but not quite, note Mars and Mercury in particular)</a:t>
            </a:r>
          </a:p>
          <a:p>
            <a:r>
              <a:rPr lang="en-US" dirty="0"/>
              <a:t>Pluto and Eris are distinctly non-circular</a:t>
            </a:r>
          </a:p>
          <a:p>
            <a:r>
              <a:rPr lang="en-US" dirty="0"/>
              <a:t>Most objects orbit in the same plane</a:t>
            </a:r>
          </a:p>
          <a:p>
            <a:pPr lvl="1"/>
            <a:r>
              <a:rPr lang="en-US" dirty="0"/>
              <a:t>Again, Pluto and Eris stand apart</a:t>
            </a:r>
          </a:p>
        </p:txBody>
      </p:sp>
    </p:spTree>
    <p:extLst>
      <p:ext uri="{BB962C8B-B14F-4D97-AF65-F5344CB8AC3E}">
        <p14:creationId xmlns:p14="http://schemas.microsoft.com/office/powerpoint/2010/main" val="2448786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Shape of the solar system</a:t>
            </a:r>
          </a:p>
        </p:txBody>
      </p:sp>
      <p:sp>
        <p:nvSpPr>
          <p:cNvPr id="9219" name="Rectangle 3"/>
          <p:cNvSpPr>
            <a:spLocks noGrp="1" noChangeArrowheads="1"/>
          </p:cNvSpPr>
          <p:nvPr>
            <p:ph type="body" idx="1"/>
          </p:nvPr>
        </p:nvSpPr>
        <p:spPr>
          <a:xfrm>
            <a:off x="685800" y="1981200"/>
            <a:ext cx="8153400" cy="4267200"/>
          </a:xfrm>
        </p:spPr>
        <p:txBody>
          <a:bodyPr/>
          <a:lstStyle/>
          <a:p>
            <a:pPr>
              <a:lnSpc>
                <a:spcPct val="90000"/>
              </a:lnSpc>
              <a:buFontTx/>
              <a:buNone/>
            </a:pPr>
            <a:r>
              <a:rPr lang="en-US" sz="2400" dirty="0"/>
              <a:t>Even though most of the solar system is empty, we can consider the shape that the objects within it take up as they move around the Sun. Given the animations </a:t>
            </a:r>
            <a:r>
              <a:rPr lang="en-US" sz="2400" dirty="0" smtClean="0"/>
              <a:t>you’ve </a:t>
            </a:r>
            <a:r>
              <a:rPr lang="en-US" sz="2400" dirty="0"/>
              <a:t>seen, </a:t>
            </a:r>
            <a:r>
              <a:rPr lang="en-US" sz="2400" dirty="0" smtClean="0"/>
              <a:t>what’s </a:t>
            </a:r>
            <a:r>
              <a:rPr lang="en-US" sz="2400" dirty="0"/>
              <a:t>the shape of the Solar </a:t>
            </a:r>
            <a:r>
              <a:rPr lang="en-US" sz="2400" dirty="0" smtClean="0"/>
              <a:t>System (not the shape of the planets!)</a:t>
            </a:r>
            <a:r>
              <a:rPr lang="en-US" sz="2400" smtClean="0"/>
              <a:t>, considering </a:t>
            </a:r>
            <a:r>
              <a:rPr lang="en-US" sz="2400" dirty="0"/>
              <a:t>only the planets out to Neptune?</a:t>
            </a:r>
          </a:p>
          <a:p>
            <a:pPr>
              <a:lnSpc>
                <a:spcPct val="90000"/>
              </a:lnSpc>
              <a:buFontTx/>
              <a:buNone/>
            </a:pPr>
            <a:r>
              <a:rPr lang="en-US" sz="2400" dirty="0"/>
              <a:t>	A. Spherical (like a ball)</a:t>
            </a:r>
          </a:p>
          <a:p>
            <a:pPr>
              <a:lnSpc>
                <a:spcPct val="90000"/>
              </a:lnSpc>
              <a:buFontTx/>
              <a:buNone/>
            </a:pPr>
            <a:r>
              <a:rPr lang="en-US" sz="2400" dirty="0"/>
              <a:t>	B. Cubical (like a dice)</a:t>
            </a:r>
          </a:p>
          <a:p>
            <a:pPr>
              <a:lnSpc>
                <a:spcPct val="90000"/>
              </a:lnSpc>
              <a:buFontTx/>
              <a:buNone/>
            </a:pPr>
            <a:r>
              <a:rPr lang="en-US" sz="2400" dirty="0"/>
              <a:t>	C. Flat and square (like a baseball base)</a:t>
            </a:r>
          </a:p>
          <a:p>
            <a:pPr>
              <a:lnSpc>
                <a:spcPct val="90000"/>
              </a:lnSpc>
              <a:buFontTx/>
              <a:buNone/>
            </a:pPr>
            <a:r>
              <a:rPr lang="en-US" sz="2400" dirty="0"/>
              <a:t>	D. Flat and round (like a </a:t>
            </a:r>
            <a:r>
              <a:rPr lang="en-US" sz="2400" dirty="0" err="1"/>
              <a:t>frisbee</a:t>
            </a:r>
            <a:r>
              <a:rPr lang="en-US" sz="2400" dirty="0"/>
              <a:t>)</a:t>
            </a:r>
          </a:p>
          <a:p>
            <a:pPr>
              <a:lnSpc>
                <a:spcPct val="90000"/>
              </a:lnSpc>
              <a:buFontTx/>
              <a:buNone/>
            </a:pPr>
            <a:r>
              <a:rPr lang="en-US" sz="2400" dirty="0"/>
              <a:t>	E. Irregular</a:t>
            </a:r>
          </a:p>
          <a:p>
            <a:pPr>
              <a:lnSpc>
                <a:spcPct val="90000"/>
              </a:lnSpc>
              <a:buFontTx/>
              <a:buNone/>
            </a:pPr>
            <a:r>
              <a:rPr lang="en-US" sz="2400" dirty="0">
                <a:solidFill>
                  <a:srgbClr val="FF0000"/>
                </a:solidFill>
              </a:rPr>
              <a:t>The solar system is largely flat. Raises the question: Why?</a:t>
            </a:r>
            <a:endParaRPr lang="en-US" sz="2400" dirty="0"/>
          </a:p>
        </p:txBody>
      </p:sp>
    </p:spTree>
    <p:extLst>
      <p:ext uri="{BB962C8B-B14F-4D97-AF65-F5344CB8AC3E}">
        <p14:creationId xmlns:p14="http://schemas.microsoft.com/office/powerpoint/2010/main" val="423395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r>
              <a:rPr lang="en-US"/>
              <a:t>The New Solar System</a:t>
            </a:r>
          </a:p>
        </p:txBody>
      </p:sp>
      <p:sp>
        <p:nvSpPr>
          <p:cNvPr id="11267" name="Rectangle 3"/>
          <p:cNvSpPr>
            <a:spLocks noGrp="1" noChangeArrowheads="1"/>
          </p:cNvSpPr>
          <p:nvPr>
            <p:ph type="body" idx="1"/>
          </p:nvPr>
        </p:nvSpPr>
        <p:spPr>
          <a:xfrm>
            <a:off x="533400" y="1219200"/>
            <a:ext cx="8229600" cy="5334000"/>
          </a:xfrm>
        </p:spPr>
        <p:txBody>
          <a:bodyPr/>
          <a:lstStyle/>
          <a:p>
            <a:pPr>
              <a:lnSpc>
                <a:spcPct val="90000"/>
              </a:lnSpc>
            </a:pPr>
            <a:r>
              <a:rPr lang="en-US" sz="1700" dirty="0"/>
              <a:t>With bigger telescopes and improved technology, </a:t>
            </a:r>
            <a:r>
              <a:rPr lang="en-US" sz="1700" dirty="0" smtClean="0"/>
              <a:t>we’ve </a:t>
            </a:r>
            <a:r>
              <a:rPr lang="en-US" sz="1700" dirty="0"/>
              <a:t>continued to discover more solar system objects. Not </a:t>
            </a:r>
            <a:r>
              <a:rPr lang="en-US" sz="1700" dirty="0" err="1"/>
              <a:t>suprisingly</a:t>
            </a:r>
            <a:r>
              <a:rPr lang="en-US" sz="1700" dirty="0"/>
              <a:t>, </a:t>
            </a:r>
            <a:r>
              <a:rPr lang="en-US" sz="1700" dirty="0" smtClean="0"/>
              <a:t>we’re </a:t>
            </a:r>
            <a:r>
              <a:rPr lang="en-US" sz="1700" dirty="0"/>
              <a:t>finding fainter ones that </a:t>
            </a:r>
            <a:r>
              <a:rPr lang="en-US" sz="1700" dirty="0" smtClean="0"/>
              <a:t>hadn’t </a:t>
            </a:r>
            <a:r>
              <a:rPr lang="en-US" sz="1700" dirty="0"/>
              <a:t>been seen before. These are mostly far out in the Solar System, beyond the orbit of Neptune</a:t>
            </a:r>
          </a:p>
          <a:p>
            <a:pPr>
              <a:lnSpc>
                <a:spcPct val="90000"/>
              </a:lnSpc>
            </a:pPr>
            <a:r>
              <a:rPr lang="en-US" sz="1700" dirty="0"/>
              <a:t>Many of the new objects have orbits that have a lot of similarities to Pluto, like Eris</a:t>
            </a:r>
          </a:p>
          <a:p>
            <a:pPr>
              <a:lnSpc>
                <a:spcPct val="90000"/>
              </a:lnSpc>
            </a:pPr>
            <a:r>
              <a:rPr lang="en-US" sz="1700" dirty="0"/>
              <a:t>This previously undiscovered class of objects are called Kuiper belt objects (after someone who predicted their existence) or trans-Neptunian objects (TNOs). Their compositions appear to be more like comets than like the other planets</a:t>
            </a:r>
          </a:p>
          <a:p>
            <a:pPr>
              <a:lnSpc>
                <a:spcPct val="90000"/>
              </a:lnSpc>
            </a:pPr>
            <a:r>
              <a:rPr lang="en-US" sz="1700" dirty="0"/>
              <a:t>Based on these discoveries, it appears that Pluto is one of this group of objects. </a:t>
            </a:r>
          </a:p>
          <a:p>
            <a:pPr>
              <a:lnSpc>
                <a:spcPct val="90000"/>
              </a:lnSpc>
            </a:pPr>
            <a:r>
              <a:rPr lang="en-US" sz="1700" dirty="0"/>
              <a:t>People wonder about how the different groups of objects form in the solar system, and </a:t>
            </a:r>
            <a:r>
              <a:rPr lang="en-US" sz="1700" dirty="0" smtClean="0"/>
              <a:t>it’s </a:t>
            </a:r>
            <a:r>
              <a:rPr lang="en-US" sz="1700" dirty="0"/>
              <a:t>possible that the bigger planets form in a different way than the TNOs</a:t>
            </a:r>
          </a:p>
          <a:p>
            <a:pPr>
              <a:lnSpc>
                <a:spcPct val="90000"/>
              </a:lnSpc>
            </a:pPr>
            <a:r>
              <a:rPr lang="en-US" sz="1700" dirty="0"/>
              <a:t>This had led some people to want to change the classification of Pluto from a planet to something else, to help use classification to understand things about the Solar System</a:t>
            </a:r>
          </a:p>
          <a:p>
            <a:pPr lvl="1">
              <a:lnSpc>
                <a:spcPct val="90000"/>
              </a:lnSpc>
            </a:pPr>
            <a:r>
              <a:rPr lang="en-US" sz="1700" dirty="0"/>
              <a:t>Some people object to this!</a:t>
            </a:r>
          </a:p>
          <a:p>
            <a:pPr lvl="1">
              <a:lnSpc>
                <a:spcPct val="90000"/>
              </a:lnSpc>
            </a:pPr>
            <a:r>
              <a:rPr lang="en-US" sz="1700" dirty="0"/>
              <a:t>In any case, Pluto is still there, with the same properties we</a:t>
            </a:r>
            <a:r>
              <a:rPr lang="ja-JP" altLang="en-US" sz="1700" dirty="0"/>
              <a:t>’</a:t>
            </a:r>
            <a:r>
              <a:rPr lang="en-US" sz="1700" dirty="0" err="1"/>
              <a:t>ve</a:t>
            </a:r>
            <a:r>
              <a:rPr lang="en-US" sz="1700" dirty="0"/>
              <a:t> always known about! At some level, the debate about whether we should call it a </a:t>
            </a:r>
            <a:r>
              <a:rPr lang="ja-JP" altLang="en-US" sz="1700" dirty="0"/>
              <a:t>“</a:t>
            </a:r>
            <a:r>
              <a:rPr lang="en-US" sz="1700" dirty="0"/>
              <a:t>planet</a:t>
            </a:r>
            <a:r>
              <a:rPr lang="ja-JP" altLang="en-US" sz="1700" dirty="0"/>
              <a:t>”</a:t>
            </a:r>
            <a:r>
              <a:rPr lang="en-US" sz="1700" dirty="0"/>
              <a:t> </a:t>
            </a:r>
            <a:r>
              <a:rPr lang="en-US" sz="1700" dirty="0" err="1"/>
              <a:t>isn</a:t>
            </a:r>
            <a:r>
              <a:rPr lang="ja-JP" altLang="en-US" sz="1700" dirty="0"/>
              <a:t>’</a:t>
            </a:r>
            <a:r>
              <a:rPr lang="en-US" sz="1700" dirty="0"/>
              <a:t>t really part of science, it</a:t>
            </a:r>
            <a:r>
              <a:rPr lang="ja-JP" altLang="en-US" sz="1700" dirty="0"/>
              <a:t>’</a:t>
            </a:r>
            <a:r>
              <a:rPr lang="en-US" sz="1700" dirty="0"/>
              <a:t>s just a name! The science is in understanding the nature of objects and how and why they got there</a:t>
            </a:r>
            <a:endParaRPr lang="en-US" sz="1600" dirty="0"/>
          </a:p>
        </p:txBody>
      </p:sp>
      <p:pic>
        <p:nvPicPr>
          <p:cNvPr id="11268" name="Picture 4" descr="NewSolar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12333"/>
            <a:ext cx="8458200" cy="47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6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Collisions in the Solar </a:t>
            </a:r>
            <a:r>
              <a:rPr lang="en-US" dirty="0" err="1" smtClean="0"/>
              <a:t>Systemq</a:t>
            </a:r>
            <a:endParaRPr lang="en-US" dirty="0"/>
          </a:p>
        </p:txBody>
      </p:sp>
      <p:sp>
        <p:nvSpPr>
          <p:cNvPr id="13315" name="Rectangle 3"/>
          <p:cNvSpPr>
            <a:spLocks noGrp="1" noChangeArrowheads="1"/>
          </p:cNvSpPr>
          <p:nvPr>
            <p:ph type="body" idx="1"/>
          </p:nvPr>
        </p:nvSpPr>
        <p:spPr>
          <a:xfrm>
            <a:off x="457200" y="1443038"/>
            <a:ext cx="7772400" cy="4114800"/>
          </a:xfrm>
        </p:spPr>
        <p:txBody>
          <a:bodyPr>
            <a:noAutofit/>
          </a:bodyPr>
          <a:lstStyle/>
          <a:p>
            <a:pPr>
              <a:lnSpc>
                <a:spcPct val="90000"/>
              </a:lnSpc>
            </a:pPr>
            <a:r>
              <a:rPr lang="en-US" sz="1800" dirty="0"/>
              <a:t>Given that </a:t>
            </a:r>
            <a:r>
              <a:rPr lang="en-US" sz="1800" dirty="0" smtClean="0"/>
              <a:t>there’s </a:t>
            </a:r>
            <a:r>
              <a:rPr lang="en-US" sz="1800" dirty="0"/>
              <a:t>a lot of small objects in the Solar System (asteroids, comets, Kuiper belt objects) and that all orbits </a:t>
            </a:r>
            <a:r>
              <a:rPr lang="en-US" sz="1800" dirty="0" smtClean="0"/>
              <a:t>aren’t </a:t>
            </a:r>
            <a:r>
              <a:rPr lang="en-US" sz="1800" dirty="0"/>
              <a:t>perfect circles, different orbits can intersect, leading to collisions between objects</a:t>
            </a:r>
          </a:p>
          <a:p>
            <a:pPr>
              <a:lnSpc>
                <a:spcPct val="90000"/>
              </a:lnSpc>
            </a:pPr>
            <a:r>
              <a:rPr lang="en-US" sz="1800" dirty="0"/>
              <a:t>Most of the collisions that a planet experiences are with very small objects, since they are by far the most common</a:t>
            </a:r>
          </a:p>
          <a:p>
            <a:pPr>
              <a:lnSpc>
                <a:spcPct val="90000"/>
              </a:lnSpc>
            </a:pPr>
            <a:r>
              <a:rPr lang="en-US" sz="1800" dirty="0"/>
              <a:t>When small asteroids (meteoroids) hit the Earth, the friction as they move through the Earth</a:t>
            </a:r>
            <a:r>
              <a:rPr lang="ja-JP" altLang="en-US" sz="1800" dirty="0"/>
              <a:t>’</a:t>
            </a:r>
            <a:r>
              <a:rPr lang="en-US" sz="1800" dirty="0"/>
              <a:t>s atmosphere causes them to burn up</a:t>
            </a:r>
          </a:p>
          <a:p>
            <a:pPr lvl="1">
              <a:lnSpc>
                <a:spcPct val="90000"/>
              </a:lnSpc>
            </a:pPr>
            <a:r>
              <a:rPr lang="en-US" sz="1800" dirty="0"/>
              <a:t>We see these as </a:t>
            </a:r>
            <a:r>
              <a:rPr lang="ja-JP" altLang="en-US" sz="1800" dirty="0"/>
              <a:t>“</a:t>
            </a:r>
            <a:r>
              <a:rPr lang="en-US" sz="1800" dirty="0"/>
              <a:t>shooting stars</a:t>
            </a:r>
            <a:r>
              <a:rPr lang="ja-JP" altLang="en-US" sz="1800" dirty="0"/>
              <a:t>”</a:t>
            </a:r>
            <a:r>
              <a:rPr lang="en-US" sz="1800" dirty="0"/>
              <a:t> (but </a:t>
            </a:r>
            <a:r>
              <a:rPr lang="en-US" sz="1800" dirty="0" smtClean="0"/>
              <a:t>that’s </a:t>
            </a:r>
            <a:r>
              <a:rPr lang="en-US" sz="1800" dirty="0"/>
              <a:t>a pretty bad name for them!)</a:t>
            </a:r>
          </a:p>
          <a:p>
            <a:pPr lvl="1">
              <a:lnSpc>
                <a:spcPct val="90000"/>
              </a:lnSpc>
            </a:pPr>
            <a:r>
              <a:rPr lang="en-US" sz="1800" dirty="0"/>
              <a:t>Bigger meteoroids can survive down to the </a:t>
            </a:r>
            <a:r>
              <a:rPr lang="en-US" sz="1800" dirty="0" smtClean="0"/>
              <a:t>Earth’s </a:t>
            </a:r>
            <a:r>
              <a:rPr lang="en-US" sz="1800" dirty="0"/>
              <a:t>surface, and be found as meteorites</a:t>
            </a:r>
          </a:p>
          <a:p>
            <a:pPr lvl="1">
              <a:lnSpc>
                <a:spcPct val="90000"/>
              </a:lnSpc>
            </a:pPr>
            <a:r>
              <a:rPr lang="en-US" sz="1800" dirty="0"/>
              <a:t>Biggest ones over the history of the Earth may have had major impact on Earth</a:t>
            </a:r>
            <a:r>
              <a:rPr lang="ja-JP" altLang="en-US" sz="1800" dirty="0"/>
              <a:t>’</a:t>
            </a:r>
            <a:r>
              <a:rPr lang="en-US" sz="1800" dirty="0"/>
              <a:t>s history!</a:t>
            </a:r>
          </a:p>
          <a:p>
            <a:pPr>
              <a:lnSpc>
                <a:spcPct val="90000"/>
              </a:lnSpc>
            </a:pPr>
            <a:r>
              <a:rPr lang="en-US" sz="1800" dirty="0"/>
              <a:t>Impacts are an important phenomenon that </a:t>
            </a:r>
            <a:r>
              <a:rPr lang="en-US" sz="1800" dirty="0" smtClean="0"/>
              <a:t>effect </a:t>
            </a:r>
            <a:r>
              <a:rPr lang="en-US" sz="1800" dirty="0"/>
              <a:t>surfaces of Solar System objects, especially those without atmospheres</a:t>
            </a:r>
          </a:p>
          <a:p>
            <a:pPr lvl="1">
              <a:lnSpc>
                <a:spcPct val="90000"/>
              </a:lnSpc>
            </a:pPr>
            <a:r>
              <a:rPr lang="en-US" sz="1800" dirty="0"/>
              <a:t>Impacts were probably much more common shortly after the Solar System was formed, when there was more material </a:t>
            </a:r>
            <a:r>
              <a:rPr lang="en-US" sz="1800" dirty="0" smtClean="0"/>
              <a:t>around</a:t>
            </a:r>
          </a:p>
          <a:p>
            <a:pPr lvl="1">
              <a:lnSpc>
                <a:spcPct val="90000"/>
              </a:lnSpc>
            </a:pPr>
            <a:r>
              <a:rPr lang="en-US" sz="1800" dirty="0" smtClean="0"/>
              <a:t>Craters can be used to estimate relative ages of some surfaces</a:t>
            </a:r>
            <a:endParaRPr lang="en-US" sz="1800" dirty="0"/>
          </a:p>
        </p:txBody>
      </p:sp>
      <p:pic>
        <p:nvPicPr>
          <p:cNvPr id="2" name="Picture 1" descr="meteormovi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105" y="1955800"/>
            <a:ext cx="6841362" cy="4560908"/>
          </a:xfrm>
          <a:prstGeom prst="rect">
            <a:avLst/>
          </a:prstGeom>
        </p:spPr>
      </p:pic>
    </p:spTree>
    <p:extLst>
      <p:ext uri="{BB962C8B-B14F-4D97-AF65-F5344CB8AC3E}">
        <p14:creationId xmlns:p14="http://schemas.microsoft.com/office/powerpoint/2010/main" val="812164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331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3315">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a:t>P</a:t>
            </a:r>
            <a:r>
              <a:rPr lang="en-US" dirty="0" smtClean="0"/>
              <a:t>roperties </a:t>
            </a:r>
            <a:r>
              <a:rPr lang="en-US" dirty="0" smtClean="0"/>
              <a:t>of planets:</a:t>
            </a:r>
            <a:br>
              <a:rPr lang="en-US" dirty="0" smtClean="0"/>
            </a:br>
            <a:r>
              <a:rPr lang="en-US" dirty="0" smtClean="0"/>
              <a:t>Masses, </a:t>
            </a:r>
            <a:r>
              <a:rPr lang="en-US" dirty="0"/>
              <a:t>sizes </a:t>
            </a:r>
            <a:r>
              <a:rPr lang="en-US" dirty="0" smtClean="0"/>
              <a:t>and compositions</a:t>
            </a:r>
            <a:endParaRPr lang="en-US" dirty="0"/>
          </a:p>
        </p:txBody>
      </p:sp>
      <p:sp>
        <p:nvSpPr>
          <p:cNvPr id="7171" name="Rectangle 3"/>
          <p:cNvSpPr>
            <a:spLocks noGrp="1" noChangeArrowheads="1"/>
          </p:cNvSpPr>
          <p:nvPr>
            <p:ph type="body" idx="1"/>
          </p:nvPr>
        </p:nvSpPr>
        <p:spPr/>
        <p:txBody>
          <a:bodyPr>
            <a:normAutofit fontScale="92500" lnSpcReduction="10000"/>
          </a:bodyPr>
          <a:lstStyle/>
          <a:p>
            <a:r>
              <a:rPr lang="en-US" dirty="0"/>
              <a:t>Difference between mass and size</a:t>
            </a:r>
          </a:p>
          <a:p>
            <a:pPr lvl="1"/>
            <a:r>
              <a:rPr lang="en-US" dirty="0"/>
              <a:t>Mass measures how much of something there is: on Earth, we often use </a:t>
            </a:r>
            <a:r>
              <a:rPr lang="en-US" b="1" dirty="0"/>
              <a:t>mass</a:t>
            </a:r>
            <a:r>
              <a:rPr lang="en-US" dirty="0"/>
              <a:t> and </a:t>
            </a:r>
            <a:r>
              <a:rPr lang="en-US" b="1" dirty="0"/>
              <a:t>weight</a:t>
            </a:r>
            <a:r>
              <a:rPr lang="en-US" dirty="0"/>
              <a:t> interchangeably, but </a:t>
            </a:r>
            <a:r>
              <a:rPr lang="en-US" dirty="0" smtClean="0"/>
              <a:t>they’re </a:t>
            </a:r>
            <a:r>
              <a:rPr lang="en-US" dirty="0"/>
              <a:t>not quite the same thing</a:t>
            </a:r>
          </a:p>
          <a:p>
            <a:pPr lvl="1"/>
            <a:r>
              <a:rPr lang="en-US" dirty="0"/>
              <a:t>Size measures </a:t>
            </a:r>
            <a:r>
              <a:rPr lang="en-US" dirty="0" smtClean="0"/>
              <a:t>how big it is across</a:t>
            </a:r>
          </a:p>
          <a:p>
            <a:pPr lvl="1"/>
            <a:r>
              <a:rPr lang="en-US" dirty="0" smtClean="0"/>
              <a:t>Sun </a:t>
            </a:r>
            <a:r>
              <a:rPr lang="en-US" dirty="0"/>
              <a:t>is by far most massive and biggest of solar system objects</a:t>
            </a:r>
            <a:r>
              <a:rPr lang="en-US" dirty="0" smtClean="0"/>
              <a:t>!</a:t>
            </a:r>
          </a:p>
          <a:p>
            <a:r>
              <a:rPr lang="en-US" dirty="0" smtClean="0"/>
              <a:t>Both masses and sizes can be measured by observing planets (masses if they have something orbiting them, like moons)</a:t>
            </a:r>
          </a:p>
        </p:txBody>
      </p:sp>
    </p:spTree>
    <p:extLst>
      <p:ext uri="{BB962C8B-B14F-4D97-AF65-F5344CB8AC3E}">
        <p14:creationId xmlns:p14="http://schemas.microsoft.com/office/powerpoint/2010/main" val="3446815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Data on masses and sizes</a:t>
            </a:r>
          </a:p>
        </p:txBody>
      </p:sp>
      <p:sp>
        <p:nvSpPr>
          <p:cNvPr id="10243" name="Rectangle 3"/>
          <p:cNvSpPr>
            <a:spLocks noGrp="1" noChangeArrowheads="1"/>
          </p:cNvSpPr>
          <p:nvPr>
            <p:ph type="body" idx="1"/>
          </p:nvPr>
        </p:nvSpPr>
        <p:spPr/>
        <p:txBody>
          <a:bodyPr/>
          <a:lstStyle/>
          <a:p>
            <a:pPr>
              <a:buFontTx/>
              <a:buNone/>
            </a:pPr>
            <a:r>
              <a:rPr lang="en-US" sz="1600"/>
              <a:t>		</a:t>
            </a:r>
          </a:p>
        </p:txBody>
      </p:sp>
      <p:pic>
        <p:nvPicPr>
          <p:cNvPr id="10245" name="Picture 5" descr="log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 y="16002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ogr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0" name="Group 60"/>
          <p:cNvGraphicFramePr>
            <a:graphicFrameLocks noGrp="1"/>
          </p:cNvGraphicFramePr>
          <p:nvPr>
            <p:extLst>
              <p:ext uri="{D42A27DB-BD31-4B8C-83A1-F6EECF244321}">
                <p14:modId xmlns:p14="http://schemas.microsoft.com/office/powerpoint/2010/main" val="757832958"/>
              </p:ext>
            </p:extLst>
          </p:nvPr>
        </p:nvGraphicFramePr>
        <p:xfrm>
          <a:off x="5410200" y="2486152"/>
          <a:ext cx="2819400" cy="3822191"/>
        </p:xfrm>
        <a:graphic>
          <a:graphicData uri="http://schemas.openxmlformats.org/drawingml/2006/table">
            <a:tbl>
              <a:tblPr/>
              <a:tblGrid>
                <a:gridCol w="1295400"/>
                <a:gridCol w="762000"/>
                <a:gridCol w="7620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Planet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(rel to Earth)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Size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(rel to Earth)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Mercury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Venus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0.815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Mars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0.533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Saturn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95.18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9.46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Uranus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Neptune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17.13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3.81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Eris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ＭＳ Ｐゴシック" charset="0"/>
                        </a:rPr>
                        <a:t>0.0028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0.22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98" name="Text Box 58"/>
          <p:cNvSpPr txBox="1">
            <a:spLocks noChangeArrowheads="1"/>
          </p:cNvSpPr>
          <p:nvPr/>
        </p:nvSpPr>
        <p:spPr bwMode="auto">
          <a:xfrm>
            <a:off x="3208867" y="5532438"/>
            <a:ext cx="1600200"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Are there any clear patterns?</a:t>
            </a:r>
          </a:p>
        </p:txBody>
      </p:sp>
    </p:spTree>
    <p:extLst>
      <p:ext uri="{BB962C8B-B14F-4D97-AF65-F5344CB8AC3E}">
        <p14:creationId xmlns:p14="http://schemas.microsoft.com/office/powerpoint/2010/main" val="2993735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8"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333" y="274637"/>
            <a:ext cx="3437467" cy="2434695"/>
          </a:xfrm>
        </p:spPr>
        <p:txBody>
          <a:bodyPr>
            <a:normAutofit/>
          </a:bodyPr>
          <a:lstStyle/>
          <a:p>
            <a:r>
              <a:rPr lang="en-US" dirty="0"/>
              <a:t>Compositions of planets: quick checks</a:t>
            </a:r>
          </a:p>
        </p:txBody>
      </p:sp>
      <p:sp>
        <p:nvSpPr>
          <p:cNvPr id="12291" name="Rectangle 3"/>
          <p:cNvSpPr>
            <a:spLocks noGrp="1" noChangeArrowheads="1"/>
          </p:cNvSpPr>
          <p:nvPr>
            <p:ph type="body" idx="1"/>
          </p:nvPr>
        </p:nvSpPr>
        <p:spPr>
          <a:xfrm>
            <a:off x="457200" y="2709333"/>
            <a:ext cx="8229600" cy="4114800"/>
          </a:xfrm>
        </p:spPr>
        <p:txBody>
          <a:bodyPr>
            <a:normAutofit lnSpcReduction="10000"/>
          </a:bodyPr>
          <a:lstStyle/>
          <a:p>
            <a:pPr>
              <a:lnSpc>
                <a:spcPct val="90000"/>
              </a:lnSpc>
            </a:pPr>
            <a:r>
              <a:rPr lang="en-US" sz="1800" dirty="0"/>
              <a:t>Is there an easy way to tell if planets are all made of about the same stuff?</a:t>
            </a:r>
          </a:p>
          <a:p>
            <a:pPr>
              <a:lnSpc>
                <a:spcPct val="90000"/>
              </a:lnSpc>
            </a:pPr>
            <a:r>
              <a:rPr lang="en-US" sz="1800" dirty="0"/>
              <a:t>Consider a </a:t>
            </a:r>
            <a:r>
              <a:rPr lang="en-US" sz="1800" dirty="0">
                <a:hlinkClick r:id="rId3"/>
              </a:rPr>
              <a:t>cube. </a:t>
            </a:r>
            <a:r>
              <a:rPr lang="en-US" sz="1800" dirty="0"/>
              <a:t>As it gets bigger, how much more stuff is in it?</a:t>
            </a:r>
          </a:p>
          <a:p>
            <a:pPr lvl="1">
              <a:lnSpc>
                <a:spcPct val="90000"/>
              </a:lnSpc>
            </a:pPr>
            <a:r>
              <a:rPr lang="en-US" sz="1800" dirty="0"/>
              <a:t>If two objects are made of the same stuff, the mass is related to the size</a:t>
            </a:r>
          </a:p>
          <a:p>
            <a:pPr>
              <a:lnSpc>
                <a:spcPct val="90000"/>
              </a:lnSpc>
            </a:pPr>
            <a:r>
              <a:rPr lang="en-US" sz="1800" dirty="0"/>
              <a:t>How about a planet, which have spherical shapes?</a:t>
            </a:r>
          </a:p>
          <a:p>
            <a:pPr>
              <a:lnSpc>
                <a:spcPct val="90000"/>
              </a:lnSpc>
              <a:buFontTx/>
              <a:buNone/>
            </a:pPr>
            <a:endParaRPr lang="en-US" sz="1600" dirty="0"/>
          </a:p>
          <a:p>
            <a:pPr>
              <a:lnSpc>
                <a:spcPct val="90000"/>
              </a:lnSpc>
              <a:buFontTx/>
              <a:buNone/>
            </a:pPr>
            <a:r>
              <a:rPr lang="en-US" sz="1800" dirty="0"/>
              <a:t>Imagine two planets, A and B, that are made of the same type of material. Planet A has twice the radius of planet B (and so has more material). How would you expect their masses to compare?</a:t>
            </a:r>
          </a:p>
          <a:p>
            <a:pPr>
              <a:lnSpc>
                <a:spcPct val="90000"/>
              </a:lnSpc>
              <a:buFontTx/>
              <a:buNone/>
            </a:pPr>
            <a:r>
              <a:rPr lang="en-US" sz="1800" dirty="0"/>
              <a:t>	A. if the radius of planet A is twice as big as B, the mass would be twice as big</a:t>
            </a:r>
          </a:p>
          <a:p>
            <a:pPr>
              <a:lnSpc>
                <a:spcPct val="90000"/>
              </a:lnSpc>
              <a:buFontTx/>
              <a:buNone/>
            </a:pPr>
            <a:r>
              <a:rPr lang="en-US" sz="1800" dirty="0"/>
              <a:t>	B. if the radius of planet A is twice as big as B, the mass would be 2</a:t>
            </a:r>
            <a:r>
              <a:rPr lang="en-US" sz="1800" baseline="30000" dirty="0"/>
              <a:t>2</a:t>
            </a:r>
            <a:r>
              <a:rPr lang="en-US" sz="1800" dirty="0"/>
              <a:t> = 4 times as big, because the surface area goes as the radius squared (4 π R</a:t>
            </a:r>
            <a:r>
              <a:rPr lang="en-US" sz="1800" baseline="30000" dirty="0">
                <a:effectLst>
                  <a:outerShdw blurRad="38100" dist="38100" dir="2700000" algn="tl">
                    <a:srgbClr val="DDDDDD"/>
                  </a:outerShdw>
                </a:effectLst>
              </a:rPr>
              <a:t>2</a:t>
            </a:r>
            <a:r>
              <a:rPr lang="en-US" sz="1800" dirty="0"/>
              <a:t>)</a:t>
            </a:r>
          </a:p>
          <a:p>
            <a:pPr>
              <a:lnSpc>
                <a:spcPct val="90000"/>
              </a:lnSpc>
              <a:buFontTx/>
              <a:buNone/>
            </a:pPr>
            <a:r>
              <a:rPr lang="en-US" sz="1800" dirty="0"/>
              <a:t>	C. if the radius of planet A is twice as big as B, the mass would be 2</a:t>
            </a:r>
            <a:r>
              <a:rPr lang="en-US" sz="1800" baseline="30000" dirty="0"/>
              <a:t>3</a:t>
            </a:r>
            <a:r>
              <a:rPr lang="en-US" sz="1800" dirty="0"/>
              <a:t> = 8 times as big, because the volume goes as the radius cubed (4/3 π R</a:t>
            </a:r>
            <a:r>
              <a:rPr lang="en-US" sz="1800" baseline="30000" dirty="0"/>
              <a:t>3)</a:t>
            </a:r>
            <a:endParaRPr lang="en-US" sz="1800" dirty="0"/>
          </a:p>
          <a:p>
            <a:pPr>
              <a:lnSpc>
                <a:spcPct val="90000"/>
              </a:lnSpc>
              <a:buFontTx/>
              <a:buNone/>
            </a:pPr>
            <a:r>
              <a:rPr lang="en-US" sz="1800" dirty="0"/>
              <a:t>	D. they would have the same mass </a:t>
            </a:r>
          </a:p>
          <a:p>
            <a:pPr>
              <a:lnSpc>
                <a:spcPct val="90000"/>
              </a:lnSpc>
              <a:buFontTx/>
              <a:buNone/>
            </a:pPr>
            <a:r>
              <a:rPr lang="en-US" sz="1800" dirty="0"/>
              <a:t>	E. totally lost</a:t>
            </a:r>
          </a:p>
        </p:txBody>
      </p:sp>
      <p:pic>
        <p:nvPicPr>
          <p:cNvPr id="4" name="Picture 4" descr="NewSolarSyste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0"/>
            <a:ext cx="4826000" cy="271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93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29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29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229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29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7772400" cy="1143000"/>
          </a:xfrm>
        </p:spPr>
        <p:txBody>
          <a:bodyPr/>
          <a:lstStyle/>
          <a:p>
            <a:r>
              <a:rPr lang="en-US" dirty="0" smtClean="0"/>
              <a:t>Recap</a:t>
            </a:r>
            <a:endParaRPr lang="en-US" dirty="0"/>
          </a:p>
        </p:txBody>
      </p:sp>
      <p:sp>
        <p:nvSpPr>
          <p:cNvPr id="3" name="Content Placeholder 2"/>
          <p:cNvSpPr>
            <a:spLocks noGrp="1"/>
          </p:cNvSpPr>
          <p:nvPr>
            <p:ph idx="1"/>
          </p:nvPr>
        </p:nvSpPr>
        <p:spPr>
          <a:xfrm>
            <a:off x="685800" y="1181099"/>
            <a:ext cx="7772400" cy="5304367"/>
          </a:xfrm>
        </p:spPr>
        <p:txBody>
          <a:bodyPr/>
          <a:lstStyle/>
          <a:p>
            <a:pPr marL="0" indent="0">
              <a:buNone/>
            </a:pPr>
            <a:r>
              <a:rPr lang="en-US" sz="2800" dirty="0" smtClean="0"/>
              <a:t>Canvas assignment due </a:t>
            </a:r>
          </a:p>
          <a:p>
            <a:pPr marL="0" indent="0">
              <a:buNone/>
            </a:pPr>
            <a:r>
              <a:rPr lang="en-US" sz="2800" dirty="0" smtClean="0"/>
              <a:t>MIDTERM on Friday</a:t>
            </a:r>
          </a:p>
          <a:p>
            <a:pPr marL="0" indent="0">
              <a:buNone/>
            </a:pPr>
            <a:endParaRPr lang="en-US" sz="2800" dirty="0" smtClean="0"/>
          </a:p>
          <a:p>
            <a:pPr marL="0" indent="0">
              <a:buNone/>
            </a:pPr>
            <a:r>
              <a:rPr lang="en-US" sz="2800" dirty="0" smtClean="0"/>
              <a:t>III. </a:t>
            </a:r>
            <a:r>
              <a:rPr lang="en-US" sz="2800" dirty="0" smtClean="0"/>
              <a:t>Overview of the Universe</a:t>
            </a:r>
          </a:p>
          <a:p>
            <a:r>
              <a:rPr lang="en-US" sz="2400" dirty="0" smtClean="0"/>
              <a:t>Our place in the Universe: our universal “address”</a:t>
            </a:r>
          </a:p>
          <a:p>
            <a:r>
              <a:rPr lang="en-US" sz="2400" dirty="0" smtClean="0"/>
              <a:t>The Solar System</a:t>
            </a:r>
          </a:p>
          <a:p>
            <a:pPr lvl="1"/>
            <a:r>
              <a:rPr lang="en-US" sz="2400" dirty="0" smtClean="0"/>
              <a:t>Contents: Sun, planets, moons, asteroids, comets</a:t>
            </a:r>
          </a:p>
          <a:p>
            <a:pPr lvl="1"/>
            <a:r>
              <a:rPr lang="en-US" sz="2400" dirty="0" smtClean="0"/>
              <a:t>How we see Solar System objects and factors that affect their  brightness of Solar Systems objects</a:t>
            </a:r>
          </a:p>
          <a:p>
            <a:pPr lvl="1"/>
            <a:r>
              <a:rPr lang="en-US" sz="2400" dirty="0" smtClean="0"/>
              <a:t>Challenges in </a:t>
            </a:r>
            <a:r>
              <a:rPr lang="en-US" sz="2400" dirty="0"/>
              <a:t>f</a:t>
            </a:r>
            <a:r>
              <a:rPr lang="en-US" sz="2400" dirty="0" smtClean="0"/>
              <a:t>inding new Solar System objects: apparent </a:t>
            </a:r>
            <a:r>
              <a:rPr lang="en-US" sz="2400" dirty="0" err="1" smtClean="0"/>
              <a:t>brightnesses</a:t>
            </a:r>
            <a:r>
              <a:rPr lang="en-US" sz="2400" dirty="0" smtClean="0"/>
              <a:t> and sizes of objects</a:t>
            </a:r>
          </a:p>
          <a:p>
            <a:pPr lvl="1"/>
            <a:endParaRPr lang="en-US" sz="2400" dirty="0"/>
          </a:p>
          <a:p>
            <a:pPr marL="0" indent="0">
              <a:buNone/>
            </a:pPr>
            <a:endParaRPr lang="en-US" sz="2800" dirty="0" smtClean="0"/>
          </a:p>
        </p:txBody>
      </p:sp>
    </p:spTree>
    <p:extLst>
      <p:ext uri="{BB962C8B-B14F-4D97-AF65-F5344CB8AC3E}">
        <p14:creationId xmlns:p14="http://schemas.microsoft.com/office/powerpoint/2010/main" val="2009416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normAutofit fontScale="90000"/>
          </a:bodyPr>
          <a:lstStyle/>
          <a:p>
            <a:r>
              <a:rPr lang="en-US" dirty="0" smtClean="0"/>
              <a:t>Are planets made of the same stuff?</a:t>
            </a:r>
            <a:endParaRPr lang="en-US" dirty="0"/>
          </a:p>
        </p:txBody>
      </p:sp>
      <p:sp>
        <p:nvSpPr>
          <p:cNvPr id="14339" name="Rectangle 3"/>
          <p:cNvSpPr>
            <a:spLocks noGrp="1" noChangeArrowheads="1"/>
          </p:cNvSpPr>
          <p:nvPr>
            <p:ph type="body" idx="1"/>
          </p:nvPr>
        </p:nvSpPr>
        <p:spPr>
          <a:xfrm>
            <a:off x="16933" y="1121304"/>
            <a:ext cx="4707467" cy="5736696"/>
          </a:xfrm>
        </p:spPr>
        <p:txBody>
          <a:bodyPr>
            <a:noAutofit/>
          </a:bodyPr>
          <a:lstStyle/>
          <a:p>
            <a:pPr marL="0" indent="0">
              <a:buNone/>
            </a:pPr>
            <a:r>
              <a:rPr lang="en-US" sz="1600" dirty="0" smtClean="0"/>
              <a:t>Top plot shows the masses of the planets as a function of their distance from the Sun. Bottom plot shows the masses of the planets as a function of their volume; note that the points are no longer ordered by distance from the Sun, but the color coding is the same as in the top plot. The line shows where objects would fall if their masses were directly proportional to their volumes. </a:t>
            </a:r>
          </a:p>
          <a:p>
            <a:endParaRPr lang="en-US" sz="1600" dirty="0" smtClean="0"/>
          </a:p>
          <a:p>
            <a:pPr>
              <a:buFontTx/>
              <a:buNone/>
            </a:pPr>
            <a:r>
              <a:rPr lang="en-US" sz="1600" dirty="0" smtClean="0"/>
              <a:t>Considering the bottom plot, do you think all of the planets are made of the same material? If not, which planets appear to have the most different compositions?</a:t>
            </a:r>
          </a:p>
          <a:p>
            <a:pPr>
              <a:buFontTx/>
              <a:buNone/>
            </a:pPr>
            <a:r>
              <a:rPr lang="en-US" sz="1600" dirty="0" smtClean="0"/>
              <a:t>    A. seems like all planets are made of the same material</a:t>
            </a:r>
          </a:p>
          <a:p>
            <a:pPr>
              <a:buFontTx/>
              <a:buNone/>
            </a:pPr>
            <a:r>
              <a:rPr lang="en-US" sz="1600" dirty="0" smtClean="0"/>
              <a:t>    B. seems like the outer planets are more massive than you'd expect given their size/volume</a:t>
            </a:r>
          </a:p>
          <a:p>
            <a:pPr>
              <a:buFontTx/>
              <a:buNone/>
            </a:pPr>
            <a:r>
              <a:rPr lang="en-US" sz="1600" dirty="0" smtClean="0"/>
              <a:t>    C. seems like the outer planets are less massive than you'd expect given their volume</a:t>
            </a:r>
          </a:p>
          <a:p>
            <a:pPr>
              <a:buFontTx/>
              <a:buNone/>
            </a:pPr>
            <a:r>
              <a:rPr lang="en-US" sz="1600" dirty="0" smtClean="0"/>
              <a:t>    D. can't tell at all from information given </a:t>
            </a:r>
          </a:p>
          <a:p>
            <a:pPr>
              <a:buFontTx/>
              <a:buNone/>
            </a:pPr>
            <a:r>
              <a:rPr lang="en-US" sz="1600" dirty="0" smtClean="0"/>
              <a:t>    E. no idea what you’re talking about</a:t>
            </a:r>
          </a:p>
        </p:txBody>
      </p:sp>
      <p:pic>
        <p:nvPicPr>
          <p:cNvPr id="14340" name="Picture 4" descr="massvol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067" y="1777999"/>
            <a:ext cx="4470401" cy="447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49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Density</a:t>
            </a:r>
          </a:p>
        </p:txBody>
      </p:sp>
      <p:sp>
        <p:nvSpPr>
          <p:cNvPr id="19459" name="Rectangle 3"/>
          <p:cNvSpPr>
            <a:spLocks noGrp="1" noChangeArrowheads="1"/>
          </p:cNvSpPr>
          <p:nvPr>
            <p:ph type="body" idx="1"/>
          </p:nvPr>
        </p:nvSpPr>
        <p:spPr/>
        <p:txBody>
          <a:bodyPr/>
          <a:lstStyle/>
          <a:p>
            <a:r>
              <a:rPr lang="en-US" sz="2000" dirty="0"/>
              <a:t>The combination of mass and volume of an object gives the </a:t>
            </a:r>
            <a:r>
              <a:rPr lang="en-US" sz="2000" b="1" dirty="0"/>
              <a:t>density </a:t>
            </a:r>
            <a:r>
              <a:rPr lang="en-US" sz="2000" dirty="0"/>
              <a:t>of the object, which is a measure of how </a:t>
            </a:r>
            <a:r>
              <a:rPr lang="en-US" sz="2000" dirty="0" smtClean="0"/>
              <a:t>“compact” </a:t>
            </a:r>
            <a:r>
              <a:rPr lang="en-US" sz="2000" dirty="0"/>
              <a:t>material is</a:t>
            </a:r>
          </a:p>
          <a:p>
            <a:pPr lvl="1">
              <a:buFontTx/>
              <a:buNone/>
            </a:pPr>
            <a:r>
              <a:rPr lang="en-US" sz="2000" dirty="0"/>
              <a:t>    density = mass / volume</a:t>
            </a:r>
          </a:p>
          <a:p>
            <a:r>
              <a:rPr lang="en-US" sz="2000" dirty="0"/>
              <a:t>Density is useful because </a:t>
            </a:r>
            <a:r>
              <a:rPr lang="en-US" sz="2000" dirty="0" smtClean="0"/>
              <a:t>it’s </a:t>
            </a:r>
            <a:r>
              <a:rPr lang="en-US" sz="2000" dirty="0"/>
              <a:t>relatively easy to calculate and because it can be used to get a rough idea about compositions:</a:t>
            </a:r>
          </a:p>
          <a:p>
            <a:pPr lvl="1"/>
            <a:r>
              <a:rPr lang="en-US" sz="2000" dirty="0"/>
              <a:t>Objects made of similar material should have similar density, so if objects differ significantly in density, they are most likely made of different material</a:t>
            </a:r>
          </a:p>
          <a:p>
            <a:pPr lvl="1"/>
            <a:r>
              <a:rPr lang="en-US" sz="2000" dirty="0"/>
              <a:t>Different materials can have similar densities, so if objects have the same density, you </a:t>
            </a:r>
            <a:r>
              <a:rPr lang="en-US" sz="2000" dirty="0" smtClean="0"/>
              <a:t>can’t </a:t>
            </a:r>
            <a:r>
              <a:rPr lang="en-US" sz="2000" dirty="0"/>
              <a:t>know for sure what they are made of</a:t>
            </a:r>
            <a:endParaRPr lang="en-US" sz="2400" dirty="0"/>
          </a:p>
        </p:txBody>
      </p:sp>
    </p:spTree>
    <p:extLst>
      <p:ext uri="{BB962C8B-B14F-4D97-AF65-F5344CB8AC3E}">
        <p14:creationId xmlns:p14="http://schemas.microsoft.com/office/powerpoint/2010/main" val="2250953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Different types of planets!</a:t>
            </a:r>
          </a:p>
        </p:txBody>
      </p:sp>
      <p:sp>
        <p:nvSpPr>
          <p:cNvPr id="16387" name="Rectangle 3"/>
          <p:cNvSpPr>
            <a:spLocks noGrp="1" noChangeArrowheads="1"/>
          </p:cNvSpPr>
          <p:nvPr>
            <p:ph type="body" idx="1"/>
          </p:nvPr>
        </p:nvSpPr>
        <p:spPr>
          <a:xfrm>
            <a:off x="228600" y="1905000"/>
            <a:ext cx="4343400" cy="4114800"/>
          </a:xfrm>
        </p:spPr>
        <p:txBody>
          <a:bodyPr/>
          <a:lstStyle/>
          <a:p>
            <a:pPr>
              <a:lnSpc>
                <a:spcPct val="90000"/>
              </a:lnSpc>
            </a:pPr>
            <a:r>
              <a:rPr lang="en-US" sz="2000"/>
              <a:t>Mercury, Venus, Earth, Mars</a:t>
            </a:r>
          </a:p>
          <a:p>
            <a:pPr lvl="1">
              <a:lnSpc>
                <a:spcPct val="90000"/>
              </a:lnSpc>
            </a:pPr>
            <a:r>
              <a:rPr lang="en-US" sz="2000"/>
              <a:t>higher density</a:t>
            </a:r>
          </a:p>
          <a:p>
            <a:pPr lvl="1">
              <a:lnSpc>
                <a:spcPct val="90000"/>
              </a:lnSpc>
            </a:pPr>
            <a:r>
              <a:rPr lang="en-US" sz="2000"/>
              <a:t>rocky composition</a:t>
            </a:r>
          </a:p>
          <a:p>
            <a:pPr lvl="1">
              <a:lnSpc>
                <a:spcPct val="90000"/>
              </a:lnSpc>
            </a:pPr>
            <a:r>
              <a:rPr lang="ja-JP" altLang="en-US" sz="2000"/>
              <a:t>“</a:t>
            </a:r>
            <a:r>
              <a:rPr lang="en-US" sz="2000"/>
              <a:t>terrestrial</a:t>
            </a:r>
            <a:r>
              <a:rPr lang="ja-JP" altLang="en-US" sz="2000"/>
              <a:t>”</a:t>
            </a:r>
            <a:r>
              <a:rPr lang="en-US" sz="2000"/>
              <a:t> planets</a:t>
            </a:r>
          </a:p>
          <a:p>
            <a:pPr>
              <a:lnSpc>
                <a:spcPct val="90000"/>
              </a:lnSpc>
            </a:pPr>
            <a:r>
              <a:rPr lang="en-US" sz="2000"/>
              <a:t>Jupiter, Saturn, Uranus, Neptune</a:t>
            </a:r>
          </a:p>
          <a:p>
            <a:pPr lvl="1">
              <a:lnSpc>
                <a:spcPct val="90000"/>
              </a:lnSpc>
            </a:pPr>
            <a:r>
              <a:rPr lang="en-US" sz="2000"/>
              <a:t>lower density</a:t>
            </a:r>
          </a:p>
          <a:p>
            <a:pPr lvl="1">
              <a:lnSpc>
                <a:spcPct val="90000"/>
              </a:lnSpc>
            </a:pPr>
            <a:r>
              <a:rPr lang="en-US" sz="2000"/>
              <a:t>gaseous composition: no hard surface!</a:t>
            </a:r>
          </a:p>
          <a:p>
            <a:pPr lvl="1">
              <a:lnSpc>
                <a:spcPct val="90000"/>
              </a:lnSpc>
            </a:pPr>
            <a:r>
              <a:rPr lang="ja-JP" altLang="en-US" sz="2000"/>
              <a:t>“</a:t>
            </a:r>
            <a:r>
              <a:rPr lang="en-US" sz="2000"/>
              <a:t>Jovian</a:t>
            </a:r>
            <a:r>
              <a:rPr lang="ja-JP" altLang="en-US" sz="2000"/>
              <a:t>”</a:t>
            </a:r>
            <a:r>
              <a:rPr lang="en-US" sz="2000"/>
              <a:t> planets</a:t>
            </a:r>
          </a:p>
          <a:p>
            <a:pPr>
              <a:lnSpc>
                <a:spcPct val="90000"/>
              </a:lnSpc>
            </a:pPr>
            <a:r>
              <a:rPr lang="en-US" sz="2000"/>
              <a:t>Pluto, Eris, other TNOs?</a:t>
            </a:r>
          </a:p>
          <a:p>
            <a:pPr lvl="1">
              <a:lnSpc>
                <a:spcPct val="90000"/>
              </a:lnSpc>
            </a:pPr>
            <a:r>
              <a:rPr lang="en-US" sz="2000"/>
              <a:t>intermediate density</a:t>
            </a:r>
          </a:p>
          <a:p>
            <a:pPr lvl="1">
              <a:lnSpc>
                <a:spcPct val="90000"/>
              </a:lnSpc>
            </a:pPr>
            <a:r>
              <a:rPr lang="en-US" sz="2000"/>
              <a:t>rock/ice composition</a:t>
            </a:r>
          </a:p>
        </p:txBody>
      </p:sp>
      <p:pic>
        <p:nvPicPr>
          <p:cNvPr id="16388" name="Picture 4" descr="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8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3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3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3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38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dirty="0" smtClean="0"/>
              <a:t>Sizes and distances in the Solar System:  Scale </a:t>
            </a:r>
            <a:r>
              <a:rPr lang="en-US" dirty="0"/>
              <a:t>models</a:t>
            </a:r>
          </a:p>
        </p:txBody>
      </p:sp>
      <p:sp>
        <p:nvSpPr>
          <p:cNvPr id="3075" name="Rectangle 3"/>
          <p:cNvSpPr>
            <a:spLocks noGrp="1" noChangeArrowheads="1"/>
          </p:cNvSpPr>
          <p:nvPr>
            <p:ph type="body" idx="1"/>
          </p:nvPr>
        </p:nvSpPr>
        <p:spPr>
          <a:xfrm>
            <a:off x="685800" y="1981200"/>
            <a:ext cx="3962400" cy="4114800"/>
          </a:xfrm>
        </p:spPr>
        <p:txBody>
          <a:bodyPr>
            <a:normAutofit lnSpcReduction="10000"/>
          </a:bodyPr>
          <a:lstStyle/>
          <a:p>
            <a:pPr>
              <a:lnSpc>
                <a:spcPct val="90000"/>
              </a:lnSpc>
              <a:buFontTx/>
              <a:buNone/>
            </a:pPr>
            <a:r>
              <a:rPr lang="en-US" sz="2000"/>
              <a:t>Useful way to get good feeling of relative sizes and distances of objects is to consider a </a:t>
            </a:r>
            <a:r>
              <a:rPr lang="ja-JP" altLang="en-US" sz="2000"/>
              <a:t>“</a:t>
            </a:r>
            <a:r>
              <a:rPr lang="en-US" sz="2000"/>
              <a:t>scale model</a:t>
            </a:r>
            <a:r>
              <a:rPr lang="ja-JP" altLang="en-US" sz="2000"/>
              <a:t>”</a:t>
            </a:r>
            <a:endParaRPr lang="en-US" sz="2000"/>
          </a:p>
          <a:p>
            <a:pPr>
              <a:lnSpc>
                <a:spcPct val="90000"/>
              </a:lnSpc>
              <a:buFontTx/>
              <a:buNone/>
            </a:pPr>
            <a:r>
              <a:rPr lang="en-US" sz="2000"/>
              <a:t>Imagine a model solar system where the Sun is a beach ball, 1 meter in diameter</a:t>
            </a:r>
          </a:p>
          <a:p>
            <a:pPr>
              <a:lnSpc>
                <a:spcPct val="90000"/>
              </a:lnSpc>
              <a:buFontTx/>
              <a:buNone/>
            </a:pPr>
            <a:r>
              <a:rPr lang="en-US" sz="2000"/>
              <a:t>How big would the Earth be in this model?</a:t>
            </a:r>
          </a:p>
          <a:p>
            <a:pPr>
              <a:lnSpc>
                <a:spcPct val="90000"/>
              </a:lnSpc>
              <a:buFontTx/>
              <a:buNone/>
            </a:pPr>
            <a:r>
              <a:rPr lang="en-US" sz="2000"/>
              <a:t>	A. basketball</a:t>
            </a:r>
          </a:p>
          <a:p>
            <a:pPr>
              <a:lnSpc>
                <a:spcPct val="90000"/>
              </a:lnSpc>
              <a:buFontTx/>
              <a:buNone/>
            </a:pPr>
            <a:r>
              <a:rPr lang="en-US" sz="2000"/>
              <a:t>	B. softball</a:t>
            </a:r>
          </a:p>
          <a:p>
            <a:pPr>
              <a:lnSpc>
                <a:spcPct val="90000"/>
              </a:lnSpc>
              <a:buFontTx/>
              <a:buNone/>
            </a:pPr>
            <a:r>
              <a:rPr lang="en-US" sz="2000"/>
              <a:t>	C. marble</a:t>
            </a:r>
          </a:p>
          <a:p>
            <a:pPr>
              <a:lnSpc>
                <a:spcPct val="90000"/>
              </a:lnSpc>
              <a:buFontTx/>
              <a:buNone/>
            </a:pPr>
            <a:r>
              <a:rPr lang="en-US" sz="2000"/>
              <a:t>	D. grain of sand</a:t>
            </a:r>
          </a:p>
          <a:p>
            <a:pPr>
              <a:lnSpc>
                <a:spcPct val="90000"/>
              </a:lnSpc>
              <a:buFontTx/>
              <a:buNone/>
            </a:pPr>
            <a:r>
              <a:rPr lang="en-US" sz="2000"/>
              <a:t>	E. totally lost!</a:t>
            </a:r>
            <a:endParaRPr lang="en-US" sz="2800"/>
          </a:p>
        </p:txBody>
      </p:sp>
      <p:sp>
        <p:nvSpPr>
          <p:cNvPr id="3112" name="Text Box 40"/>
          <p:cNvSpPr txBox="1">
            <a:spLocks noChangeArrowheads="1"/>
          </p:cNvSpPr>
          <p:nvPr/>
        </p:nvSpPr>
        <p:spPr bwMode="auto">
          <a:xfrm>
            <a:off x="3352800" y="4876800"/>
            <a:ext cx="5257800" cy="11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a:solidFill>
                  <a:srgbClr val="FF0000"/>
                </a:solidFill>
              </a:rPr>
              <a:t>Sun relative to Earth:</a:t>
            </a:r>
          </a:p>
          <a:p>
            <a:pPr>
              <a:spcBef>
                <a:spcPct val="50000"/>
              </a:spcBef>
            </a:pPr>
            <a:r>
              <a:rPr lang="en-US" sz="1800">
                <a:solidFill>
                  <a:srgbClr val="FF0000"/>
                </a:solidFill>
              </a:rPr>
              <a:t>    (7x10</a:t>
            </a:r>
            <a:r>
              <a:rPr lang="en-US" sz="1800" baseline="30000">
                <a:solidFill>
                  <a:srgbClr val="FF0000"/>
                </a:solidFill>
              </a:rPr>
              <a:t>10</a:t>
            </a:r>
            <a:r>
              <a:rPr lang="en-US" sz="1800">
                <a:solidFill>
                  <a:srgbClr val="FF0000"/>
                </a:solidFill>
              </a:rPr>
              <a:t>) / (6x10</a:t>
            </a:r>
            <a:r>
              <a:rPr lang="en-US" sz="1800" baseline="30000">
                <a:solidFill>
                  <a:srgbClr val="FF0000"/>
                </a:solidFill>
              </a:rPr>
              <a:t>8</a:t>
            </a:r>
            <a:r>
              <a:rPr lang="en-US" sz="1800">
                <a:solidFill>
                  <a:srgbClr val="FF0000"/>
                </a:solidFill>
              </a:rPr>
              <a:t>) ~ 10</a:t>
            </a:r>
            <a:r>
              <a:rPr lang="en-US" sz="1800" baseline="30000">
                <a:solidFill>
                  <a:srgbClr val="FF0000"/>
                </a:solidFill>
              </a:rPr>
              <a:t>2</a:t>
            </a:r>
            <a:r>
              <a:rPr lang="en-US" sz="1800">
                <a:solidFill>
                  <a:srgbClr val="FF0000"/>
                </a:solidFill>
              </a:rPr>
              <a:t> = 100 times bigger</a:t>
            </a:r>
          </a:p>
          <a:p>
            <a:pPr>
              <a:spcBef>
                <a:spcPct val="50000"/>
              </a:spcBef>
            </a:pPr>
            <a:r>
              <a:rPr lang="en-US" sz="1800">
                <a:solidFill>
                  <a:srgbClr val="FF0000"/>
                </a:solidFill>
              </a:rPr>
              <a:t>So if Sun is 1m (=100cm), Earth is 1 cm!</a:t>
            </a:r>
            <a:endParaRPr lang="en-US"/>
          </a:p>
        </p:txBody>
      </p:sp>
      <p:graphicFrame>
        <p:nvGraphicFramePr>
          <p:cNvPr id="3113" name="Group 41"/>
          <p:cNvGraphicFramePr>
            <a:graphicFrameLocks noGrp="1"/>
          </p:cNvGraphicFramePr>
          <p:nvPr/>
        </p:nvGraphicFramePr>
        <p:xfrm>
          <a:off x="5181600" y="2514600"/>
          <a:ext cx="3505200" cy="2013585"/>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RADIUS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7x10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10</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7x10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9</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Pluto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1130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11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Scale models</a:t>
            </a:r>
          </a:p>
        </p:txBody>
      </p:sp>
      <p:sp>
        <p:nvSpPr>
          <p:cNvPr id="20483" name="Rectangle 3"/>
          <p:cNvSpPr>
            <a:spLocks noGrp="1" noChangeArrowheads="1"/>
          </p:cNvSpPr>
          <p:nvPr>
            <p:ph type="body" idx="1"/>
          </p:nvPr>
        </p:nvSpPr>
        <p:spPr/>
        <p:txBody>
          <a:bodyPr/>
          <a:lstStyle/>
          <a:p>
            <a:pPr>
              <a:lnSpc>
                <a:spcPct val="90000"/>
              </a:lnSpc>
            </a:pPr>
            <a:r>
              <a:rPr lang="en-US" sz="2800"/>
              <a:t>To work out a scale model, calculate the relative sizes of two objects by dividing the actual sizes, then multiply model size of one by the relative sizes</a:t>
            </a:r>
          </a:p>
          <a:p>
            <a:pPr>
              <a:lnSpc>
                <a:spcPct val="90000"/>
              </a:lnSpc>
            </a:pPr>
            <a:r>
              <a:rPr lang="en-US" sz="2800"/>
              <a:t>In scale model where Sun is a 1m diameter ball, Jupiter and Saturn are about 10cm diameter (softballs), Earth and Venus about 1 cm (marbles), Mercury and Mars (pebbles), Pluto et al (grains of sand to dust)</a:t>
            </a:r>
          </a:p>
          <a:p>
            <a:pPr>
              <a:lnSpc>
                <a:spcPct val="90000"/>
              </a:lnSpc>
            </a:pPr>
            <a:r>
              <a:rPr lang="en-US" sz="2800"/>
              <a:t>Can use this to think about distances between objects as well</a:t>
            </a:r>
          </a:p>
        </p:txBody>
      </p:sp>
      <p:pic>
        <p:nvPicPr>
          <p:cNvPr id="20484" name="Picture 4" descr="NewSolar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0344"/>
            <a:ext cx="8763000" cy="493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6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048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Relative distances between planets</a:t>
            </a:r>
          </a:p>
        </p:txBody>
      </p:sp>
      <p:sp>
        <p:nvSpPr>
          <p:cNvPr id="5123" name="Rectangle 3"/>
          <p:cNvSpPr>
            <a:spLocks noGrp="1" noChangeArrowheads="1"/>
          </p:cNvSpPr>
          <p:nvPr>
            <p:ph type="body" idx="1"/>
          </p:nvPr>
        </p:nvSpPr>
        <p:spPr>
          <a:xfrm>
            <a:off x="685800" y="1981200"/>
            <a:ext cx="4267200" cy="4114800"/>
          </a:xfrm>
        </p:spPr>
        <p:txBody>
          <a:bodyPr/>
          <a:lstStyle/>
          <a:p>
            <a:pPr>
              <a:buFontTx/>
              <a:buNone/>
            </a:pPr>
            <a:r>
              <a:rPr lang="en-US" sz="2400"/>
              <a:t>Considering data, how far would Earth be from the Sun in a scale model where the Sun is a beachball 1m in diameter?</a:t>
            </a:r>
          </a:p>
          <a:p>
            <a:pPr>
              <a:buFontTx/>
              <a:buNone/>
            </a:pPr>
            <a:r>
              <a:rPr lang="en-US" sz="2400"/>
              <a:t>	A.10 meters</a:t>
            </a:r>
          </a:p>
          <a:p>
            <a:pPr>
              <a:buFontTx/>
              <a:buNone/>
            </a:pPr>
            <a:r>
              <a:rPr lang="en-US" sz="2400"/>
              <a:t>	B.100 meters</a:t>
            </a:r>
          </a:p>
          <a:p>
            <a:pPr>
              <a:buFontTx/>
              <a:buNone/>
            </a:pPr>
            <a:r>
              <a:rPr lang="en-US" sz="2400"/>
              <a:t>	C. 200 meters</a:t>
            </a:r>
          </a:p>
          <a:p>
            <a:pPr>
              <a:buFontTx/>
              <a:buNone/>
            </a:pPr>
            <a:r>
              <a:rPr lang="en-US" sz="2400"/>
              <a:t>	D. 1000 meters</a:t>
            </a:r>
          </a:p>
          <a:p>
            <a:pPr>
              <a:buFontTx/>
              <a:buNone/>
            </a:pPr>
            <a:r>
              <a:rPr lang="en-US" sz="2400"/>
              <a:t>	E. totally lost</a:t>
            </a:r>
            <a:endParaRPr lang="en-US"/>
          </a:p>
        </p:txBody>
      </p:sp>
      <p:graphicFrame>
        <p:nvGraphicFramePr>
          <p:cNvPr id="5146" name="Group 26"/>
          <p:cNvGraphicFramePr>
            <a:graphicFrameLocks noGrp="1"/>
          </p:cNvGraphicFramePr>
          <p:nvPr/>
        </p:nvGraphicFramePr>
        <p:xfrm>
          <a:off x="5105400" y="2514600"/>
          <a:ext cx="3505200" cy="2318385"/>
        </p:xfrm>
        <a:graphic>
          <a:graphicData uri="http://schemas.openxmlformats.org/drawingml/2006/table">
            <a:tbl>
              <a:tblPr/>
              <a:tblGrid>
                <a:gridCol w="1752600"/>
                <a:gridCol w="17526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OBJECT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DISTANCE FROM SUN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1.5x10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8x10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13</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6x10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14</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Nearest star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4x10</a:t>
                      </a:r>
                      <a:r>
                        <a:rPr kumimoji="0" lang="en-US" sz="2000" b="0" i="0" u="none" strike="noStrike" cap="none" normalizeH="0" baseline="30000">
                          <a:ln>
                            <a:noFill/>
                          </a:ln>
                          <a:solidFill>
                            <a:schemeClr val="tx1"/>
                          </a:solidFill>
                          <a:effectLst/>
                          <a:latin typeface="Arial" charset="0"/>
                          <a:ea typeface="ＭＳ Ｐゴシック" charset="0"/>
                          <a:cs typeface="ＭＳ Ｐゴシック" charset="0"/>
                        </a:rPr>
                        <a:t>18</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7" name="Text Box 27"/>
          <p:cNvSpPr txBox="1">
            <a:spLocks noChangeArrowheads="1"/>
          </p:cNvSpPr>
          <p:nvPr/>
        </p:nvSpPr>
        <p:spPr bwMode="auto">
          <a:xfrm>
            <a:off x="5105400" y="1981200"/>
            <a:ext cx="31908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Sun diameter: 1.5x10</a:t>
            </a:r>
            <a:r>
              <a:rPr lang="en-US" sz="2000" baseline="30000"/>
              <a:t>11</a:t>
            </a:r>
            <a:r>
              <a:rPr lang="en-US" sz="2000"/>
              <a:t> cm</a:t>
            </a:r>
            <a:endParaRPr lang="en-US"/>
          </a:p>
        </p:txBody>
      </p:sp>
      <p:sp>
        <p:nvSpPr>
          <p:cNvPr id="5148" name="Text Box 28"/>
          <p:cNvSpPr txBox="1">
            <a:spLocks noChangeArrowheads="1"/>
          </p:cNvSpPr>
          <p:nvPr/>
        </p:nvSpPr>
        <p:spPr bwMode="auto">
          <a:xfrm>
            <a:off x="3581400" y="5410200"/>
            <a:ext cx="5562600" cy="8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solidFill>
                  <a:srgbClr val="FF0000"/>
                </a:solidFill>
              </a:rPr>
              <a:t>1.5x10</a:t>
            </a:r>
            <a:r>
              <a:rPr lang="en-US" sz="2000" baseline="30000">
                <a:solidFill>
                  <a:srgbClr val="FF0000"/>
                </a:solidFill>
              </a:rPr>
              <a:t>13</a:t>
            </a:r>
            <a:r>
              <a:rPr lang="en-US" sz="2000">
                <a:solidFill>
                  <a:srgbClr val="FF0000"/>
                </a:solidFill>
              </a:rPr>
              <a:t> cm / 1.5x10</a:t>
            </a:r>
            <a:r>
              <a:rPr lang="en-US" sz="2000" baseline="30000">
                <a:solidFill>
                  <a:srgbClr val="FF0000"/>
                </a:solidFill>
              </a:rPr>
              <a:t>11</a:t>
            </a:r>
            <a:r>
              <a:rPr lang="en-US" sz="2000">
                <a:solidFill>
                  <a:srgbClr val="FF0000"/>
                </a:solidFill>
              </a:rPr>
              <a:t> cm = 10</a:t>
            </a:r>
            <a:r>
              <a:rPr lang="en-US" sz="2000" baseline="30000">
                <a:solidFill>
                  <a:srgbClr val="FF0000"/>
                </a:solidFill>
              </a:rPr>
              <a:t>2</a:t>
            </a:r>
            <a:r>
              <a:rPr lang="en-US" sz="2000">
                <a:solidFill>
                  <a:srgbClr val="FF0000"/>
                </a:solidFill>
              </a:rPr>
              <a:t> = 100 x bigger</a:t>
            </a:r>
          </a:p>
          <a:p>
            <a:pPr>
              <a:spcBef>
                <a:spcPct val="50000"/>
              </a:spcBef>
            </a:pPr>
            <a:r>
              <a:rPr lang="en-US" sz="2000">
                <a:solidFill>
                  <a:srgbClr val="FF0000"/>
                </a:solidFill>
              </a:rPr>
              <a:t>So if Sun is 1m diameter, earth is 100m away!</a:t>
            </a:r>
            <a:endParaRPr lang="en-US" sz="2000"/>
          </a:p>
        </p:txBody>
      </p:sp>
    </p:spTree>
    <p:extLst>
      <p:ext uri="{BB962C8B-B14F-4D97-AF65-F5344CB8AC3E}">
        <p14:creationId xmlns:p14="http://schemas.microsoft.com/office/powerpoint/2010/main" val="3707354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4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4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Scale model of the Solar System</a:t>
            </a:r>
          </a:p>
        </p:txBody>
      </p:sp>
      <p:sp>
        <p:nvSpPr>
          <p:cNvPr id="21507" name="Rectangle 3"/>
          <p:cNvSpPr>
            <a:spLocks noGrp="1" noChangeArrowheads="1"/>
          </p:cNvSpPr>
          <p:nvPr>
            <p:ph type="body" idx="1"/>
          </p:nvPr>
        </p:nvSpPr>
        <p:spPr/>
        <p:txBody>
          <a:bodyPr/>
          <a:lstStyle/>
          <a:p>
            <a:pPr>
              <a:lnSpc>
                <a:spcPct val="90000"/>
              </a:lnSpc>
            </a:pPr>
            <a:r>
              <a:rPr lang="en-US" sz="2000"/>
              <a:t>Sun is beachball 1m in diameter</a:t>
            </a:r>
          </a:p>
          <a:p>
            <a:pPr lvl="1">
              <a:lnSpc>
                <a:spcPct val="90000"/>
              </a:lnSpc>
            </a:pPr>
            <a:r>
              <a:rPr lang="en-US" sz="2000"/>
              <a:t>Jupiter, Saturn: softballs</a:t>
            </a:r>
          </a:p>
          <a:p>
            <a:pPr lvl="1">
              <a:lnSpc>
                <a:spcPct val="90000"/>
              </a:lnSpc>
            </a:pPr>
            <a:r>
              <a:rPr lang="en-US" sz="2000"/>
              <a:t>Uranus, Neptune: baseballs</a:t>
            </a:r>
          </a:p>
          <a:p>
            <a:pPr lvl="1">
              <a:lnSpc>
                <a:spcPct val="90000"/>
              </a:lnSpc>
            </a:pPr>
            <a:r>
              <a:rPr lang="en-US" sz="2000"/>
              <a:t>Earth, Venus: marbles</a:t>
            </a:r>
          </a:p>
          <a:p>
            <a:pPr lvl="1">
              <a:lnSpc>
                <a:spcPct val="90000"/>
              </a:lnSpc>
            </a:pPr>
            <a:r>
              <a:rPr lang="en-US" sz="2000"/>
              <a:t>Mercury, Mars: pebbles</a:t>
            </a:r>
          </a:p>
          <a:p>
            <a:pPr>
              <a:lnSpc>
                <a:spcPct val="90000"/>
              </a:lnSpc>
            </a:pPr>
            <a:r>
              <a:rPr lang="en-US" sz="2000"/>
              <a:t>Distances: put model Sun at the stadium goal line</a:t>
            </a:r>
          </a:p>
          <a:p>
            <a:pPr lvl="1">
              <a:lnSpc>
                <a:spcPct val="90000"/>
              </a:lnSpc>
            </a:pPr>
            <a:r>
              <a:rPr lang="en-US" sz="2000"/>
              <a:t>Mercury: 40 yd line</a:t>
            </a:r>
          </a:p>
          <a:p>
            <a:pPr lvl="1">
              <a:lnSpc>
                <a:spcPct val="90000"/>
              </a:lnSpc>
            </a:pPr>
            <a:r>
              <a:rPr lang="en-US" sz="2000"/>
              <a:t>Venus: 70 yd line</a:t>
            </a:r>
          </a:p>
          <a:p>
            <a:pPr lvl="1">
              <a:lnSpc>
                <a:spcPct val="90000"/>
              </a:lnSpc>
            </a:pPr>
            <a:r>
              <a:rPr lang="en-US" sz="2000"/>
              <a:t>Earth: 100 yds (opposing goal line)</a:t>
            </a:r>
          </a:p>
          <a:p>
            <a:pPr lvl="1">
              <a:lnSpc>
                <a:spcPct val="90000"/>
              </a:lnSpc>
            </a:pPr>
            <a:r>
              <a:rPr lang="en-US" sz="2000"/>
              <a:t>Mars: 150 yds (1 1/2 football fields)</a:t>
            </a:r>
          </a:p>
          <a:p>
            <a:pPr lvl="1">
              <a:lnSpc>
                <a:spcPct val="90000"/>
              </a:lnSpc>
            </a:pPr>
            <a:r>
              <a:rPr lang="en-US" sz="2000"/>
              <a:t>Jupiter: 500 yds (5 football fields, Pan Am center)</a:t>
            </a:r>
          </a:p>
          <a:p>
            <a:pPr lvl="1">
              <a:lnSpc>
                <a:spcPct val="90000"/>
              </a:lnSpc>
            </a:pPr>
            <a:r>
              <a:rPr lang="en-US" sz="2000"/>
              <a:t>Neptune: 3000 yds (~2 miles, Mesilla Valley Mall)</a:t>
            </a:r>
          </a:p>
          <a:p>
            <a:pPr>
              <a:lnSpc>
                <a:spcPct val="90000"/>
              </a:lnSpc>
            </a:pPr>
            <a:r>
              <a:rPr lang="en-US" sz="2000">
                <a:solidFill>
                  <a:srgbClr val="FF0000"/>
                </a:solidFill>
              </a:rPr>
              <a:t>The Solar System is mostly empty!!</a:t>
            </a:r>
            <a:endParaRPr lang="en-US" sz="2800">
              <a:solidFill>
                <a:srgbClr val="FF0000"/>
              </a:solidFill>
            </a:endParaRPr>
          </a:p>
          <a:p>
            <a:pPr lvl="1">
              <a:lnSpc>
                <a:spcPct val="90000"/>
              </a:lnSpc>
            </a:pPr>
            <a:endParaRPr lang="en-US" sz="2400"/>
          </a:p>
        </p:txBody>
      </p:sp>
    </p:spTree>
    <p:extLst>
      <p:ext uri="{BB962C8B-B14F-4D97-AF65-F5344CB8AC3E}">
        <p14:creationId xmlns:p14="http://schemas.microsoft.com/office/powerpoint/2010/main" val="2974997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0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507">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t>Leaving the Solar System:</a:t>
            </a:r>
            <a:br>
              <a:rPr lang="en-US"/>
            </a:br>
            <a:r>
              <a:rPr lang="en-US"/>
              <a:t> still lots of questions!</a:t>
            </a:r>
          </a:p>
        </p:txBody>
      </p:sp>
      <p:sp>
        <p:nvSpPr>
          <p:cNvPr id="6147" name="Rectangle 3"/>
          <p:cNvSpPr>
            <a:spLocks noGrp="1" noChangeArrowheads="1"/>
          </p:cNvSpPr>
          <p:nvPr>
            <p:ph type="body" idx="1"/>
          </p:nvPr>
        </p:nvSpPr>
        <p:spPr/>
        <p:txBody>
          <a:bodyPr/>
          <a:lstStyle/>
          <a:p>
            <a:r>
              <a:rPr lang="en-US" sz="2400"/>
              <a:t>How do we measure masses, sizes, and distances?</a:t>
            </a:r>
          </a:p>
          <a:p>
            <a:r>
              <a:rPr lang="en-US" sz="2400"/>
              <a:t>Why are there eight planets? Why are they spaced the way they are?</a:t>
            </a:r>
          </a:p>
          <a:p>
            <a:r>
              <a:rPr lang="en-US" sz="2400"/>
              <a:t>Why do planets come in different groups? What determines masses, sizes, and densities?</a:t>
            </a:r>
          </a:p>
          <a:p>
            <a:r>
              <a:rPr lang="en-US" sz="2400"/>
              <a:t>Why do planets orbit as they do? Why is the Solar System flat?</a:t>
            </a:r>
          </a:p>
          <a:p>
            <a:r>
              <a:rPr lang="en-US" sz="2400">
                <a:solidFill>
                  <a:srgbClr val="FF0000"/>
                </a:solidFill>
              </a:rPr>
              <a:t>Answers to these may be framed in the general question: how did the Solar System form and evolve?</a:t>
            </a:r>
            <a:endParaRPr lang="en-US" sz="2800"/>
          </a:p>
        </p:txBody>
      </p:sp>
    </p:spTree>
    <p:extLst>
      <p:ext uri="{BB962C8B-B14F-4D97-AF65-F5344CB8AC3E}">
        <p14:creationId xmlns:p14="http://schemas.microsoft.com/office/powerpoint/2010/main" val="3177740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To do</a:t>
            </a:r>
          </a:p>
        </p:txBody>
      </p:sp>
      <p:sp>
        <p:nvSpPr>
          <p:cNvPr id="30723" name="Rectangle 3"/>
          <p:cNvSpPr>
            <a:spLocks noGrp="1" noChangeArrowheads="1"/>
          </p:cNvSpPr>
          <p:nvPr>
            <p:ph type="body" idx="1"/>
          </p:nvPr>
        </p:nvSpPr>
        <p:spPr/>
        <p:txBody>
          <a:bodyPr/>
          <a:lstStyle/>
          <a:p>
            <a:r>
              <a:rPr lang="en-US" sz="2000" dirty="0" smtClean="0"/>
              <a:t>Midterm Friday</a:t>
            </a:r>
            <a:endParaRPr lang="en-US" sz="2000" dirty="0"/>
          </a:p>
        </p:txBody>
      </p:sp>
    </p:spTree>
    <p:extLst>
      <p:ext uri="{BB962C8B-B14F-4D97-AF65-F5344CB8AC3E}">
        <p14:creationId xmlns:p14="http://schemas.microsoft.com/office/powerpoint/2010/main" val="4698985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65061"/>
            <a:ext cx="7772400" cy="5350678"/>
          </a:xfrm>
        </p:spPr>
        <p:txBody>
          <a:bodyPr/>
          <a:lstStyle/>
          <a:p>
            <a:pPr marL="0" indent="0">
              <a:buNone/>
            </a:pPr>
            <a:r>
              <a:rPr lang="en-US" sz="2400" dirty="0" smtClean="0"/>
              <a:t>Which of the following lists of objects is sorted correctly from smallest to largest object?</a:t>
            </a:r>
          </a:p>
          <a:p>
            <a:pPr marL="0" indent="0">
              <a:buNone/>
            </a:pPr>
            <a:r>
              <a:rPr lang="en-US" sz="2400" dirty="0" smtClean="0"/>
              <a:t>A. Jupiter, Earth, Solar System, Milky Way Galaxy, galaxy clusters</a:t>
            </a:r>
          </a:p>
          <a:p>
            <a:pPr marL="0" indent="0">
              <a:buNone/>
            </a:pPr>
            <a:r>
              <a:rPr lang="en-US" sz="2400" dirty="0" smtClean="0"/>
              <a:t>B. Earth, Jupiter, Milky Way Galaxy, Solar System, galaxy clusters</a:t>
            </a:r>
          </a:p>
          <a:p>
            <a:pPr marL="0" indent="0">
              <a:buNone/>
            </a:pPr>
            <a:r>
              <a:rPr lang="en-US" sz="2400" dirty="0" smtClean="0"/>
              <a:t>C. Earth, Jupiter, Solar System, galaxy clusters, Milky Way Galaxy</a:t>
            </a:r>
          </a:p>
          <a:p>
            <a:pPr marL="0" indent="0">
              <a:buNone/>
            </a:pPr>
            <a:r>
              <a:rPr lang="en-US" sz="2400" dirty="0" smtClean="0"/>
              <a:t>D. Earth, Jupiter, Solar System, Milky Way Galaxy, galaxy clusters</a:t>
            </a:r>
          </a:p>
          <a:p>
            <a:pPr marL="0" indent="0">
              <a:buNone/>
            </a:pPr>
            <a:r>
              <a:rPr lang="en-US" sz="2400" dirty="0" smtClean="0"/>
              <a:t>E. Earth, Jupiter, Milky Way Galaxy, galaxy clusters, Solar System</a:t>
            </a:r>
            <a:endParaRPr lang="en-US" sz="2400" dirty="0"/>
          </a:p>
        </p:txBody>
      </p:sp>
    </p:spTree>
    <p:extLst>
      <p:ext uri="{BB962C8B-B14F-4D97-AF65-F5344CB8AC3E}">
        <p14:creationId xmlns:p14="http://schemas.microsoft.com/office/powerpoint/2010/main" val="2789847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23" y="377597"/>
            <a:ext cx="4624635" cy="5891597"/>
          </a:xfrm>
        </p:spPr>
        <p:txBody>
          <a:bodyPr/>
          <a:lstStyle/>
          <a:p>
            <a:pPr marL="0" indent="0">
              <a:buNone/>
            </a:pPr>
            <a:r>
              <a:rPr lang="en-US" dirty="0" smtClean="0"/>
              <a:t>How can we find new Solar System objects?</a:t>
            </a:r>
            <a:endParaRPr lang="en-US" dirty="0"/>
          </a:p>
        </p:txBody>
      </p:sp>
      <p:pic>
        <p:nvPicPr>
          <p:cNvPr id="4" name="Picture 5" descr="lil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799" y="204403"/>
            <a:ext cx="4139125" cy="430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07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1752600"/>
            <a:ext cx="7772400" cy="4114800"/>
          </a:xfrm>
        </p:spPr>
        <p:txBody>
          <a:bodyPr>
            <a:noAutofit/>
          </a:bodyPr>
          <a:lstStyle/>
          <a:p>
            <a:r>
              <a:rPr lang="en-US" sz="2200" dirty="0"/>
              <a:t>Astronomical objects move through </a:t>
            </a:r>
            <a:r>
              <a:rPr lang="en-US" sz="2200" dirty="0" smtClean="0"/>
              <a:t>space</a:t>
            </a:r>
          </a:p>
          <a:p>
            <a:pPr lvl="1"/>
            <a:r>
              <a:rPr lang="en-US" sz="2200" dirty="0" smtClean="0"/>
              <a:t>The rate at which they appear to move depends on how fast they are actually moving but </a:t>
            </a:r>
            <a:r>
              <a:rPr lang="en-US" sz="2200" i="1" dirty="0" smtClean="0"/>
              <a:t>also</a:t>
            </a:r>
            <a:r>
              <a:rPr lang="en-US" sz="2200" dirty="0" smtClean="0"/>
              <a:t> on how far away they are</a:t>
            </a:r>
          </a:p>
          <a:p>
            <a:pPr lvl="1"/>
            <a:r>
              <a:rPr lang="en-US" sz="2200" dirty="0" smtClean="0"/>
              <a:t>It also depends on what direction they are moving (hard to tell if something is coming directly towards you or going directly away from you by looking for motion!)</a:t>
            </a:r>
            <a:endParaRPr lang="en-US" sz="2200" dirty="0"/>
          </a:p>
          <a:p>
            <a:r>
              <a:rPr lang="en-US" sz="2200" dirty="0"/>
              <a:t>A</a:t>
            </a:r>
            <a:r>
              <a:rPr lang="en-US" sz="2200" dirty="0" smtClean="0"/>
              <a:t>lmost </a:t>
            </a:r>
            <a:r>
              <a:rPr lang="en-US" sz="2200" dirty="0"/>
              <a:t>all objects are so far away that we </a:t>
            </a:r>
            <a:r>
              <a:rPr lang="en-US" sz="2200" dirty="0" smtClean="0"/>
              <a:t>can only barely, if at all, </a:t>
            </a:r>
            <a:r>
              <a:rPr lang="en-US" sz="2200" dirty="0"/>
              <a:t>detect this motion over the course of our lifetime</a:t>
            </a:r>
          </a:p>
          <a:p>
            <a:r>
              <a:rPr lang="en-US" sz="2200" dirty="0"/>
              <a:t>Solar system objects are an </a:t>
            </a:r>
            <a:r>
              <a:rPr lang="en-US" sz="2200" dirty="0" smtClean="0"/>
              <a:t>exception: planets go around the Sun on timescales of years or decades!</a:t>
            </a:r>
            <a:endParaRPr lang="en-US" sz="2200" dirty="0"/>
          </a:p>
          <a:p>
            <a:r>
              <a:rPr lang="en-US" sz="2400" dirty="0"/>
              <a:t>Which is the new dwarf planet?</a:t>
            </a:r>
          </a:p>
        </p:txBody>
      </p:sp>
      <p:sp>
        <p:nvSpPr>
          <p:cNvPr id="21506" name="Rectangle 2"/>
          <p:cNvSpPr>
            <a:spLocks noGrp="1" noChangeArrowheads="1"/>
          </p:cNvSpPr>
          <p:nvPr>
            <p:ph type="title"/>
          </p:nvPr>
        </p:nvSpPr>
        <p:spPr/>
        <p:txBody>
          <a:bodyPr/>
          <a:lstStyle/>
          <a:p>
            <a:r>
              <a:rPr lang="en-US"/>
              <a:t>Motions of astronomical objects</a:t>
            </a:r>
          </a:p>
        </p:txBody>
      </p:sp>
      <p:pic>
        <p:nvPicPr>
          <p:cNvPr id="21508" name="Picture 4" descr="l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535113"/>
            <a:ext cx="45910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027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186267"/>
            <a:ext cx="3450886" cy="6282266"/>
          </a:xfrm>
        </p:spPr>
        <p:txBody>
          <a:bodyPr/>
          <a:lstStyle/>
          <a:p>
            <a:r>
              <a:rPr lang="en-US" dirty="0" smtClean="0"/>
              <a:t>Solar system objects can be detected because they </a:t>
            </a:r>
            <a:r>
              <a:rPr lang="en-US" b="1" dirty="0" smtClean="0"/>
              <a:t>move</a:t>
            </a:r>
            <a:r>
              <a:rPr lang="en-US" dirty="0" smtClean="0"/>
              <a:t> relative to distant objects</a:t>
            </a:r>
          </a:p>
          <a:p>
            <a:r>
              <a:rPr lang="en-US" dirty="0" smtClean="0"/>
              <a:t>These are discovery pictures for a distant dwarf planet, called Eris!</a:t>
            </a:r>
            <a:endParaRPr lang="en-US" dirty="0"/>
          </a:p>
        </p:txBody>
      </p:sp>
      <p:pic>
        <p:nvPicPr>
          <p:cNvPr id="4" name="Picture 3" descr="l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91" y="1504950"/>
            <a:ext cx="45910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4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7772400" cy="1143000"/>
          </a:xfrm>
        </p:spPr>
        <p:txBody>
          <a:bodyPr/>
          <a:lstStyle/>
          <a:p>
            <a:r>
              <a:rPr lang="en-US" dirty="0" smtClean="0"/>
              <a:t>Today</a:t>
            </a:r>
            <a:endParaRPr lang="en-US" dirty="0"/>
          </a:p>
        </p:txBody>
      </p:sp>
      <p:sp>
        <p:nvSpPr>
          <p:cNvPr id="3" name="Content Placeholder 2"/>
          <p:cNvSpPr>
            <a:spLocks noGrp="1"/>
          </p:cNvSpPr>
          <p:nvPr>
            <p:ph idx="1"/>
          </p:nvPr>
        </p:nvSpPr>
        <p:spPr>
          <a:xfrm>
            <a:off x="685800" y="1181100"/>
            <a:ext cx="7772400" cy="4114800"/>
          </a:xfrm>
        </p:spPr>
        <p:txBody>
          <a:bodyPr/>
          <a:lstStyle/>
          <a:p>
            <a:pPr marL="0" indent="0">
              <a:buNone/>
            </a:pPr>
            <a:r>
              <a:rPr lang="en-US" sz="2800" dirty="0" smtClean="0"/>
              <a:t>The Solar System</a:t>
            </a:r>
          </a:p>
          <a:p>
            <a:r>
              <a:rPr lang="en-US" sz="2800" dirty="0" smtClean="0"/>
              <a:t>Motions/orbits</a:t>
            </a:r>
          </a:p>
          <a:p>
            <a:r>
              <a:rPr lang="en-US" sz="2800" dirty="0" smtClean="0"/>
              <a:t>Shape of the solar system</a:t>
            </a:r>
          </a:p>
          <a:p>
            <a:r>
              <a:rPr lang="en-US" sz="2800" dirty="0" smtClean="0"/>
              <a:t>Properties of planets: masses and sizes</a:t>
            </a:r>
          </a:p>
          <a:p>
            <a:r>
              <a:rPr lang="en-US" sz="2800" dirty="0" smtClean="0"/>
              <a:t>Are </a:t>
            </a:r>
            <a:r>
              <a:rPr lang="en-US" sz="2800" dirty="0"/>
              <a:t>planets all made of the same stuff?</a:t>
            </a:r>
          </a:p>
          <a:p>
            <a:r>
              <a:rPr lang="en-US" sz="2800" dirty="0"/>
              <a:t>Scale models: size and distances in the Solar </a:t>
            </a:r>
            <a:r>
              <a:rPr lang="en-US" sz="2800" dirty="0" smtClean="0"/>
              <a:t>System</a:t>
            </a:r>
          </a:p>
          <a:p>
            <a:pPr marL="0" indent="0">
              <a:buNone/>
            </a:pPr>
            <a:r>
              <a:rPr lang="en-US" sz="2800" dirty="0" smtClean="0"/>
              <a:t>Lab this week: Shaping Surfaces in the Solar System  : Comets, Asteroids, </a:t>
            </a:r>
            <a:r>
              <a:rPr lang="en-US" sz="2800" smtClean="0"/>
              <a:t>and Craters</a:t>
            </a:r>
            <a:endParaRPr lang="en-US" sz="2800" dirty="0"/>
          </a:p>
          <a:p>
            <a:pPr marL="457200" lvl="1" indent="0">
              <a:buNone/>
            </a:pPr>
            <a:endParaRPr lang="en-US" dirty="0"/>
          </a:p>
        </p:txBody>
      </p:sp>
    </p:spTree>
    <p:extLst>
      <p:ext uri="{BB962C8B-B14F-4D97-AF65-F5344CB8AC3E}">
        <p14:creationId xmlns:p14="http://schemas.microsoft.com/office/powerpoint/2010/main" val="3215123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Orbits of solar system objects</a:t>
            </a:r>
          </a:p>
        </p:txBody>
      </p:sp>
      <p:sp>
        <p:nvSpPr>
          <p:cNvPr id="7171" name="Rectangle 3"/>
          <p:cNvSpPr>
            <a:spLocks noGrp="1" noChangeArrowheads="1"/>
          </p:cNvSpPr>
          <p:nvPr>
            <p:ph type="body" idx="1"/>
          </p:nvPr>
        </p:nvSpPr>
        <p:spPr/>
        <p:txBody>
          <a:bodyPr>
            <a:normAutofit fontScale="92500"/>
          </a:bodyPr>
          <a:lstStyle/>
          <a:p>
            <a:pPr>
              <a:lnSpc>
                <a:spcPct val="90000"/>
              </a:lnSpc>
            </a:pPr>
            <a:r>
              <a:rPr lang="en-US" dirty="0" smtClean="0"/>
              <a:t>Detecting motions of faint objects has allowed us to discover many objects in orbit around the Sun!</a:t>
            </a:r>
          </a:p>
          <a:p>
            <a:pPr>
              <a:lnSpc>
                <a:spcPct val="90000"/>
              </a:lnSpc>
            </a:pPr>
            <a:r>
              <a:rPr lang="en-US" dirty="0" smtClean="0"/>
              <a:t>Objects are found at ranges of different distances from the Sun</a:t>
            </a:r>
          </a:p>
          <a:p>
            <a:pPr>
              <a:lnSpc>
                <a:spcPct val="90000"/>
              </a:lnSpc>
            </a:pPr>
            <a:r>
              <a:rPr lang="en-US" dirty="0" smtClean="0"/>
              <a:t>Many </a:t>
            </a:r>
            <a:r>
              <a:rPr lang="en-US" dirty="0"/>
              <a:t>orbits are close to circular, but some </a:t>
            </a:r>
            <a:r>
              <a:rPr lang="en-US" dirty="0" smtClean="0"/>
              <a:t>aren’t!</a:t>
            </a:r>
            <a:endParaRPr lang="en-US" dirty="0"/>
          </a:p>
          <a:p>
            <a:pPr>
              <a:lnSpc>
                <a:spcPct val="90000"/>
              </a:lnSpc>
            </a:pPr>
            <a:r>
              <a:rPr lang="en-US" dirty="0"/>
              <a:t>See </a:t>
            </a:r>
            <a:r>
              <a:rPr lang="en-US" dirty="0">
                <a:hlinkClick r:id="rId3"/>
              </a:rPr>
              <a:t>animated map </a:t>
            </a:r>
            <a:r>
              <a:rPr lang="en-US" dirty="0"/>
              <a:t>of solar system </a:t>
            </a:r>
            <a:r>
              <a:rPr lang="en-US" dirty="0" smtClean="0"/>
              <a:t>object</a:t>
            </a:r>
          </a:p>
          <a:p>
            <a:pPr lvl="1">
              <a:lnSpc>
                <a:spcPct val="90000"/>
              </a:lnSpc>
            </a:pPr>
            <a:r>
              <a:rPr lang="en-US" dirty="0" smtClean="0"/>
              <a:t>Note “Main belt” asteroids between Mars and Jupiter</a:t>
            </a:r>
          </a:p>
          <a:p>
            <a:pPr lvl="1">
              <a:lnSpc>
                <a:spcPct val="90000"/>
              </a:lnSpc>
            </a:pPr>
            <a:r>
              <a:rPr lang="en-US" dirty="0" smtClean="0"/>
              <a:t>Many objects outside the orbit of Neptune</a:t>
            </a:r>
            <a:endParaRPr lang="en-US" dirty="0"/>
          </a:p>
          <a:p>
            <a:pPr>
              <a:lnSpc>
                <a:spcPct val="90000"/>
              </a:lnSpc>
            </a:pPr>
            <a:endParaRPr lang="en-US" dirty="0"/>
          </a:p>
        </p:txBody>
      </p:sp>
    </p:spTree>
    <p:extLst>
      <p:ext uri="{BB962C8B-B14F-4D97-AF65-F5344CB8AC3E}">
        <p14:creationId xmlns:p14="http://schemas.microsoft.com/office/powerpoint/2010/main" val="3549485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5384800" cy="1143000"/>
          </a:xfrm>
        </p:spPr>
        <p:txBody>
          <a:bodyPr/>
          <a:lstStyle/>
          <a:p>
            <a:r>
              <a:rPr lang="en-US" dirty="0"/>
              <a:t>Orbital periods</a:t>
            </a:r>
          </a:p>
        </p:txBody>
      </p:sp>
      <p:pic>
        <p:nvPicPr>
          <p:cNvPr id="29701" name="Picture 5" desc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32" y="19244"/>
            <a:ext cx="3504143" cy="3504143"/>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body" idx="1"/>
          </p:nvPr>
        </p:nvSpPr>
        <p:spPr>
          <a:xfrm>
            <a:off x="316444" y="3942755"/>
            <a:ext cx="8458200" cy="2915245"/>
          </a:xfrm>
        </p:spPr>
        <p:txBody>
          <a:bodyPr/>
          <a:lstStyle/>
          <a:p>
            <a:pPr>
              <a:buFontTx/>
              <a:buNone/>
            </a:pPr>
            <a:r>
              <a:rPr lang="en-US" sz="2000" dirty="0"/>
              <a:t>Looking at the animation, which statement best fits the observed data?</a:t>
            </a:r>
          </a:p>
          <a:p>
            <a:pPr>
              <a:buFontTx/>
              <a:buNone/>
            </a:pPr>
            <a:r>
              <a:rPr lang="en-US" sz="2000" dirty="0"/>
              <a:t>	A. all solar system objects take about the same time to orbit the Sun</a:t>
            </a:r>
          </a:p>
          <a:p>
            <a:pPr>
              <a:buFontTx/>
              <a:buNone/>
            </a:pPr>
            <a:r>
              <a:rPr lang="en-US" sz="2000" dirty="0"/>
              <a:t>	B. objects that are farther from the Sun take longer because they have farther to go, but they move at about the same speed as closer objects</a:t>
            </a:r>
          </a:p>
          <a:p>
            <a:pPr>
              <a:buFontTx/>
              <a:buNone/>
            </a:pPr>
            <a:r>
              <a:rPr lang="en-US" sz="2000" dirty="0"/>
              <a:t>	C. Objects that are farther from the Sun take longer to go around, both because they have farther to go and because they move slower</a:t>
            </a:r>
          </a:p>
          <a:p>
            <a:pPr>
              <a:buFontTx/>
              <a:buNone/>
            </a:pPr>
            <a:r>
              <a:rPr lang="en-US" sz="2000" dirty="0"/>
              <a:t>	D. different objects take different amounts of time to go around, but there</a:t>
            </a:r>
            <a:r>
              <a:rPr lang="ja-JP" altLang="en-US" sz="2000" dirty="0"/>
              <a:t>’</a:t>
            </a:r>
            <a:r>
              <a:rPr lang="en-US" sz="2000" dirty="0"/>
              <a:t>s no correlation with distance from the Sun</a:t>
            </a:r>
            <a:endParaRPr lang="en-US" sz="2800" dirty="0"/>
          </a:p>
        </p:txBody>
      </p:sp>
      <p:sp>
        <p:nvSpPr>
          <p:cNvPr id="2" name="TextBox 1"/>
          <p:cNvSpPr txBox="1"/>
          <p:nvPr/>
        </p:nvSpPr>
        <p:spPr>
          <a:xfrm>
            <a:off x="316444" y="1521072"/>
            <a:ext cx="4333660" cy="1938992"/>
          </a:xfrm>
          <a:prstGeom prst="rect">
            <a:avLst/>
          </a:prstGeom>
          <a:noFill/>
        </p:spPr>
        <p:txBody>
          <a:bodyPr wrap="square" rtlCol="0">
            <a:spAutoFit/>
          </a:bodyPr>
          <a:lstStyle/>
          <a:p>
            <a:r>
              <a:rPr lang="en-US" sz="2400" dirty="0" smtClean="0"/>
              <a:t>Is there a relation between the time it takes an object to go around the Sun (its period) and the distance it is from the Sun? If so, why?</a:t>
            </a:r>
            <a:endParaRPr lang="en-US" sz="2400" dirty="0"/>
          </a:p>
        </p:txBody>
      </p:sp>
    </p:spTree>
    <p:extLst>
      <p:ext uri="{BB962C8B-B14F-4D97-AF65-F5344CB8AC3E}">
        <p14:creationId xmlns:p14="http://schemas.microsoft.com/office/powerpoint/2010/main" val="2809608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2348</TotalTime>
  <Words>2463</Words>
  <Application>Microsoft Macintosh PowerPoint</Application>
  <PresentationFormat>On-screen Show (4:3)</PresentationFormat>
  <Paragraphs>294</Paragraphs>
  <Slides>28</Slides>
  <Notes>23</Notes>
  <HiddenSlides>17</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Blank Presentation</vt:lpstr>
      <vt:lpstr>1_Blank Presentation</vt:lpstr>
      <vt:lpstr>Solar System</vt:lpstr>
      <vt:lpstr>Recap</vt:lpstr>
      <vt:lpstr>PowerPoint Presentation</vt:lpstr>
      <vt:lpstr>PowerPoint Presentation</vt:lpstr>
      <vt:lpstr>Motions of astronomical objects</vt:lpstr>
      <vt:lpstr>PowerPoint Presentation</vt:lpstr>
      <vt:lpstr>Today</vt:lpstr>
      <vt:lpstr>Orbits of solar system objects</vt:lpstr>
      <vt:lpstr>Orbital periods</vt:lpstr>
      <vt:lpstr>Orbital period data                    </vt:lpstr>
      <vt:lpstr>Using a model to make predictions</vt:lpstr>
      <vt:lpstr>Orbital period data</vt:lpstr>
      <vt:lpstr>Shapes and inclinations of orbits</vt:lpstr>
      <vt:lpstr>Shape of the solar system</vt:lpstr>
      <vt:lpstr>The New Solar System</vt:lpstr>
      <vt:lpstr>Collisions in the Solar Systemq</vt:lpstr>
      <vt:lpstr>Properties of planets: Masses, sizes and compositions</vt:lpstr>
      <vt:lpstr>Data on masses and sizes</vt:lpstr>
      <vt:lpstr>Compositions of planets: quick checks</vt:lpstr>
      <vt:lpstr>Are planets made of the same stuff?</vt:lpstr>
      <vt:lpstr>Density</vt:lpstr>
      <vt:lpstr>Different types of planets!</vt:lpstr>
      <vt:lpstr>Sizes and distances in the Solar System:  Scale models</vt:lpstr>
      <vt:lpstr>Scale models</vt:lpstr>
      <vt:lpstr>Relative distances between planets</vt:lpstr>
      <vt:lpstr>Scale model of the Solar System</vt:lpstr>
      <vt:lpstr>Leaving the Solar System:  still lots of questions!</vt:lpstr>
      <vt:lpstr>To do</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51</cp:revision>
  <dcterms:created xsi:type="dcterms:W3CDTF">2012-01-18T03:26:11Z</dcterms:created>
  <dcterms:modified xsi:type="dcterms:W3CDTF">2013-09-25T20:06:37Z</dcterms:modified>
</cp:coreProperties>
</file>