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sldIdLst>
    <p:sldId id="289" r:id="rId3"/>
    <p:sldId id="297" r:id="rId4"/>
    <p:sldId id="291" r:id="rId5"/>
    <p:sldId id="280" r:id="rId6"/>
    <p:sldId id="292" r:id="rId7"/>
    <p:sldId id="281" r:id="rId8"/>
    <p:sldId id="282" r:id="rId9"/>
    <p:sldId id="283" r:id="rId10"/>
    <p:sldId id="284" r:id="rId11"/>
    <p:sldId id="285" r:id="rId12"/>
    <p:sldId id="286" r:id="rId13"/>
    <p:sldId id="294" r:id="rId14"/>
    <p:sldId id="295" r:id="rId15"/>
    <p:sldId id="293" r:id="rId16"/>
    <p:sldId id="287" r:id="rId17"/>
    <p:sldId id="288" r:id="rId18"/>
    <p:sldId id="296" r:id="rId19"/>
    <p:sldId id="276" r:id="rId20"/>
    <p:sldId id="277" r:id="rId21"/>
    <p:sldId id="278" r:id="rId22"/>
    <p:sldId id="257" r:id="rId23"/>
    <p:sldId id="258" r:id="rId24"/>
    <p:sldId id="259" r:id="rId25"/>
    <p:sldId id="260" r:id="rId26"/>
    <p:sldId id="27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6" d="100"/>
          <a:sy n="66" d="100"/>
        </p:scale>
        <p:origin x="-632"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4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50DDA5-6EEF-3F4B-8F12-24E096894655}" type="datetimeFigureOut">
              <a:rPr lang="en-US" smtClean="0"/>
              <a:t>9/23/13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070306-16F7-C246-BAD0-E8E26C426E65}" type="slidenum">
              <a:rPr lang="en-US" smtClean="0"/>
              <a:t>‹#›</a:t>
            </a:fld>
            <a:endParaRPr lang="en-US"/>
          </a:p>
        </p:txBody>
      </p:sp>
    </p:spTree>
    <p:extLst>
      <p:ext uri="{BB962C8B-B14F-4D97-AF65-F5344CB8AC3E}">
        <p14:creationId xmlns:p14="http://schemas.microsoft.com/office/powerpoint/2010/main" val="19390993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35F5738-1E11-D047-9388-C050B4B6B255}" type="slidenum">
              <a:rPr lang="en-US">
                <a:solidFill>
                  <a:prstClr val="black"/>
                </a:solidFill>
              </a:rPr>
              <a:pPr/>
              <a:t>1</a:t>
            </a:fld>
            <a:endParaRPr lang="en-US">
              <a:solidFill>
                <a:prstClr val="black"/>
              </a:solidFill>
            </a:endParaRPr>
          </a:p>
        </p:txBody>
      </p:sp>
      <p:sp>
        <p:nvSpPr>
          <p:cNvPr id="1126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3742773-CA79-9443-8996-68CF8259D1D9}" type="slidenum">
              <a:rPr lang="en-US"/>
              <a:pPr/>
              <a:t>15</a:t>
            </a:fld>
            <a:endParaRPr lang="en-US"/>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A5D4F32-D9EE-A440-A1D6-9BC7F34399EA}" type="slidenum">
              <a:rPr lang="en-US"/>
              <a:pPr/>
              <a:t>16</a:t>
            </a:fld>
            <a:endParaRPr lang="en-US"/>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14566-BD16-7643-AC1B-0DA0115B796C}" type="slidenum">
              <a:rPr lang="en-US"/>
              <a:pPr/>
              <a:t>17</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18009D2-695C-8F4D-9A28-4322D016F0B1}" type="slidenum">
              <a:rPr lang="en-US"/>
              <a:pPr/>
              <a:t>18</a:t>
            </a:fld>
            <a:endParaRPr lang="en-US"/>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7691224-8398-DF47-8EBC-794350CFEDC0}" type="slidenum">
              <a:rPr lang="en-US"/>
              <a:pPr/>
              <a:t>19</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F12A28C-CF43-0545-AF3E-D19F8C407D55}" type="slidenum">
              <a:rPr lang="en-US"/>
              <a:pPr/>
              <a:t>20</a:t>
            </a:fld>
            <a:endParaRPr lang="en-US"/>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7C9FE-C0DF-8A43-8B44-8928D0EA88DC}" type="slidenum">
              <a:rPr lang="en-US"/>
              <a:pPr/>
              <a:t>21</a:t>
            </a:fld>
            <a:endParaRPr lang="en-US"/>
          </a:p>
        </p:txBody>
      </p:sp>
      <p:sp>
        <p:nvSpPr>
          <p:cNvPr id="81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D205B7-C04F-9D45-A3DB-33AF84620B6D}" type="slidenum">
              <a:rPr lang="en-US"/>
              <a:pPr/>
              <a:t>22</a:t>
            </a:fld>
            <a:endParaRPr lang="en-US"/>
          </a:p>
        </p:txBody>
      </p:sp>
      <p:sp>
        <p:nvSpPr>
          <p:cNvPr id="10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782F9-9B41-D640-88EA-4DF8AC375BD6}" type="slidenum">
              <a:rPr lang="en-US"/>
              <a:pPr/>
              <a:t>23</a:t>
            </a:fld>
            <a:endParaRPr lang="en-US"/>
          </a:p>
        </p:txBody>
      </p:sp>
      <p:sp>
        <p:nvSpPr>
          <p:cNvPr id="122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2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4AB25-FA0E-944B-A1FA-7F75A2114B65}" type="slidenum">
              <a:rPr lang="en-US"/>
              <a:pPr/>
              <a:t>24</a:t>
            </a:fld>
            <a:endParaRPr lang="en-US"/>
          </a:p>
        </p:txBody>
      </p:sp>
      <p:sp>
        <p:nvSpPr>
          <p:cNvPr id="14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D1B9643-DD21-5145-96D6-50C78CF20CD4}" type="slidenum">
              <a:rPr lang="en-US"/>
              <a:pPr/>
              <a:t>4</a:t>
            </a:fld>
            <a:endParaRPr lang="en-US"/>
          </a:p>
        </p:txBody>
      </p:sp>
      <p:sp>
        <p:nvSpPr>
          <p:cNvPr id="1229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9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AD37E-804E-5F4B-AF99-82E7775A870C}" type="slidenum">
              <a:rPr lang="en-US"/>
              <a:pPr/>
              <a:t>25</a:t>
            </a:fld>
            <a:endParaRPr lang="en-US"/>
          </a:p>
        </p:txBody>
      </p:sp>
      <p:sp>
        <p:nvSpPr>
          <p:cNvPr id="3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326D44F-CD76-7E42-8C53-2FF5D380EE32}" type="slidenum">
              <a:rPr lang="en-US"/>
              <a:pPr/>
              <a:t>6</a:t>
            </a:fld>
            <a:endParaRPr lang="en-US"/>
          </a:p>
        </p:txBody>
      </p:sp>
      <p:sp>
        <p:nvSpPr>
          <p:cNvPr id="13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A2BE2A7-CC2C-8244-B762-B8FB22BE8C3C}" type="slidenum">
              <a:rPr lang="en-US"/>
              <a:pPr/>
              <a:t>7</a:t>
            </a:fld>
            <a:endParaRPr lang="en-US"/>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38FD086-A242-BD46-9776-C8CE029753E8}" type="slidenum">
              <a:rPr lang="en-US"/>
              <a:pPr/>
              <a:t>8</a:t>
            </a:fld>
            <a:endParaRPr lang="en-US"/>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34F9CDB-74AC-DE4B-B014-3666CD394355}" type="slidenum">
              <a:rPr lang="en-US"/>
              <a:pPr/>
              <a:t>9</a:t>
            </a:fld>
            <a:endParaRPr lang="en-US"/>
          </a:p>
        </p:txBody>
      </p:sp>
      <p:sp>
        <p:nvSpPr>
          <p:cNvPr id="1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FA1CA68-2291-AB49-A716-A3057F25EE22}" type="slidenum">
              <a:rPr lang="en-US"/>
              <a:pPr/>
              <a:t>10</a:t>
            </a:fld>
            <a:endParaRPr lang="en-US"/>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2B9FC3B-094F-9945-BD25-1F3FDA7E61FB}" type="slidenum">
              <a:rPr lang="en-US"/>
              <a:pPr/>
              <a:t>11</a:t>
            </a:fld>
            <a:endParaRPr lang="en-US"/>
          </a:p>
        </p:txBody>
      </p:sp>
      <p:sp>
        <p:nvSpPr>
          <p:cNvPr id="17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69B2BCC-78D2-654C-998D-C6502AE52785}" type="slidenum">
              <a:rPr lang="en-US"/>
              <a:pPr/>
              <a:t>14</a:t>
            </a:fld>
            <a:endParaRPr lang="en-US"/>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336B53-7F41-EF4C-A7EF-4729A2988FA2}" type="datetimeFigureOut">
              <a:rPr lang="en-US" smtClean="0"/>
              <a:t>9/23/13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171318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36B53-7F41-EF4C-A7EF-4729A2988FA2}" type="datetimeFigureOut">
              <a:rPr lang="en-US" smtClean="0"/>
              <a:t>9/23/13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151559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36B53-7F41-EF4C-A7EF-4729A2988FA2}" type="datetimeFigureOut">
              <a:rPr lang="en-US" smtClean="0"/>
              <a:t>9/23/13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4032643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10318F-392D-ED44-9B9F-B50D98A906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193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610C2F7-2369-EE4D-812F-850037ECD2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504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2BC360-8A2D-5C4C-BE3D-1B75586457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8435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972C65E-9525-BE46-BD52-10C07D8893A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9931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6FA4FDE-5A66-5F4D-825B-4A52D7B670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3821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42110DB-D90C-9B4C-9FBB-8859760783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1242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7E666B6-3F17-714A-9941-2C3D363BBD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9241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DCC756-AD6D-9147-A2E4-6E30216E7EA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0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36B53-7F41-EF4C-A7EF-4729A2988FA2}" type="datetimeFigureOut">
              <a:rPr lang="en-US" smtClean="0"/>
              <a:t>9/23/13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1211304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9F97EC-A0EA-1C41-9389-68535FF50C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4098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F216F5-EA65-944D-AAD6-1A19A02EAF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1780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E294D4-A615-9D4E-AE6E-91A81151DE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9168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36B53-7F41-EF4C-A7EF-4729A2988FA2}" type="datetimeFigureOut">
              <a:rPr lang="en-US" smtClean="0"/>
              <a:t>9/23/13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3076023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336B53-7F41-EF4C-A7EF-4729A2988FA2}" type="datetimeFigureOut">
              <a:rPr lang="en-US" smtClean="0"/>
              <a:t>9/23/13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286916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336B53-7F41-EF4C-A7EF-4729A2988FA2}" type="datetimeFigureOut">
              <a:rPr lang="en-US" smtClean="0"/>
              <a:t>9/23/13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229809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336B53-7F41-EF4C-A7EF-4729A2988FA2}" type="datetimeFigureOut">
              <a:rPr lang="en-US" smtClean="0"/>
              <a:t>9/23/13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173495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36B53-7F41-EF4C-A7EF-4729A2988FA2}" type="datetimeFigureOut">
              <a:rPr lang="en-US" smtClean="0"/>
              <a:t>9/23/13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1012579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36B53-7F41-EF4C-A7EF-4729A2988FA2}" type="datetimeFigureOut">
              <a:rPr lang="en-US" smtClean="0"/>
              <a:t>9/23/13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296047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36B53-7F41-EF4C-A7EF-4729A2988FA2}" type="datetimeFigureOut">
              <a:rPr lang="en-US" smtClean="0"/>
              <a:t>9/23/13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9321013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36B53-7F41-EF4C-A7EF-4729A2988FA2}" type="datetimeFigureOut">
              <a:rPr lang="en-US" smtClean="0"/>
              <a:t>9/23/13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39B60-A40E-BD41-B4FF-29AB171136E3}" type="slidenum">
              <a:rPr lang="en-US" smtClean="0"/>
              <a:t>‹#›</a:t>
            </a:fld>
            <a:endParaRPr lang="en-US"/>
          </a:p>
        </p:txBody>
      </p:sp>
    </p:spTree>
    <p:extLst>
      <p:ext uri="{BB962C8B-B14F-4D97-AF65-F5344CB8AC3E}">
        <p14:creationId xmlns:p14="http://schemas.microsoft.com/office/powerpoint/2010/main" val="419517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DEBCACF1-CDDD-F245-BEB9-EC3C295766C8}" type="slidenum">
              <a:rPr lang="en-US" smtClean="0">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pPr>
              <a:t>‹#›</a:t>
            </a:fld>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858342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astronomy.nmsu.edu/holtz/a110/resources/minorplanets.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gif"/></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g"/><Relationship Id="rId5"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sd.jpl.nasa.gov/sbdb.cgi?sstr=Eris&amp;orb=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9.xml"/><Relationship Id="rId5" Type="http://schemas.openxmlformats.org/officeDocument/2006/relationships/image" Target="../media/image19.gif"/><Relationship Id="rId1" Type="http://schemas.microsoft.com/office/2007/relationships/media" Target="file://localhost/Users/holtz/pics/images/solsys/meteormovie.gif" TargetMode="External"/><Relationship Id="rId2" Type="http://schemas.openxmlformats.org/officeDocument/2006/relationships/video" Target="file://localhost/Users/holtz/pics/images/solsys/meteormovie.gi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atlasoftheuniverse.com/12lys.html" TargetMode="External"/><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r>
              <a:rPr lang="en-US" dirty="0">
                <a:solidFill>
                  <a:srgbClr val="00FF00"/>
                </a:solidFill>
              </a:rPr>
              <a:t>PART </a:t>
            </a:r>
            <a:r>
              <a:rPr lang="en-US" dirty="0" smtClean="0">
                <a:solidFill>
                  <a:srgbClr val="00FF00"/>
                </a:solidFill>
              </a:rPr>
              <a:t>III</a:t>
            </a:r>
            <a:r>
              <a:rPr lang="en-US" dirty="0">
                <a:solidFill>
                  <a:srgbClr val="00FF00"/>
                </a:solidFill>
              </a:rPr>
              <a:t>: OVERVIEW OF THE UNIVERSE</a:t>
            </a:r>
            <a:endParaRPr lang="en-US" dirty="0"/>
          </a:p>
        </p:txBody>
      </p:sp>
    </p:spTree>
    <p:extLst>
      <p:ext uri="{BB962C8B-B14F-4D97-AF65-F5344CB8AC3E}">
        <p14:creationId xmlns:p14="http://schemas.microsoft.com/office/powerpoint/2010/main" val="37344982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609600" y="914400"/>
            <a:ext cx="7772400" cy="4114800"/>
          </a:xfrm>
        </p:spPr>
        <p:txBody>
          <a:bodyPr>
            <a:noAutofit/>
          </a:bodyPr>
          <a:lstStyle/>
          <a:p>
            <a:pPr>
              <a:lnSpc>
                <a:spcPct val="90000"/>
              </a:lnSpc>
              <a:buFontTx/>
              <a:buNone/>
            </a:pPr>
            <a:r>
              <a:rPr lang="en-US" sz="2800" dirty="0"/>
              <a:t>If we had a colony on Neptune, and were looking at Pluto, it would</a:t>
            </a:r>
          </a:p>
          <a:p>
            <a:pPr>
              <a:lnSpc>
                <a:spcPct val="90000"/>
              </a:lnSpc>
              <a:buFontTx/>
              <a:buNone/>
            </a:pPr>
            <a:r>
              <a:rPr lang="en-US" sz="2800" dirty="0"/>
              <a:t>	A. look about the same brightness as it does when we look at it from Earth</a:t>
            </a:r>
          </a:p>
          <a:p>
            <a:pPr>
              <a:lnSpc>
                <a:spcPct val="90000"/>
              </a:lnSpc>
              <a:buFontTx/>
              <a:buNone/>
            </a:pPr>
            <a:r>
              <a:rPr lang="en-US" sz="2800" dirty="0"/>
              <a:t>	B. look fainter than it looks from Earth, </a:t>
            </a:r>
            <a:r>
              <a:rPr lang="en-US" sz="2800" dirty="0" smtClean="0"/>
              <a:t>because </a:t>
            </a:r>
            <a:r>
              <a:rPr lang="en-US" sz="2800" dirty="0"/>
              <a:t>Neptune is farther from the Sun than Earth is</a:t>
            </a:r>
          </a:p>
          <a:p>
            <a:pPr>
              <a:lnSpc>
                <a:spcPct val="90000"/>
              </a:lnSpc>
              <a:buFontTx/>
              <a:buNone/>
            </a:pPr>
            <a:r>
              <a:rPr lang="en-US" sz="2800" dirty="0"/>
              <a:t>	C. look brighter than it looks from Earth, because </a:t>
            </a:r>
            <a:r>
              <a:rPr lang="en-US" sz="2800" dirty="0" smtClean="0"/>
              <a:t>Neptune’s </a:t>
            </a:r>
            <a:r>
              <a:rPr lang="en-US" sz="2800" dirty="0"/>
              <a:t>orbit is bigger than </a:t>
            </a:r>
            <a:r>
              <a:rPr lang="en-US" sz="2800" dirty="0" smtClean="0"/>
              <a:t>Earth’s </a:t>
            </a:r>
            <a:r>
              <a:rPr lang="en-US" sz="2800" dirty="0"/>
              <a:t>orbit</a:t>
            </a:r>
          </a:p>
          <a:p>
            <a:pPr>
              <a:lnSpc>
                <a:spcPct val="90000"/>
              </a:lnSpc>
              <a:buFontTx/>
              <a:buNone/>
            </a:pPr>
            <a:r>
              <a:rPr lang="en-US" sz="2800" dirty="0"/>
              <a:t>	D. sometimes look brighter than from Earth, sometimes fainter, depending on the position of Neptune and Pluto in their orbits</a:t>
            </a:r>
          </a:p>
          <a:p>
            <a:pPr>
              <a:lnSpc>
                <a:spcPct val="90000"/>
              </a:lnSpc>
              <a:buFontTx/>
              <a:buNone/>
            </a:pPr>
            <a:r>
              <a:rPr lang="en-US" sz="2800" dirty="0"/>
              <a:t>	E. be impossible to see at all</a:t>
            </a:r>
          </a:p>
        </p:txBody>
      </p:sp>
    </p:spTree>
    <p:extLst>
      <p:ext uri="{BB962C8B-B14F-4D97-AF65-F5344CB8AC3E}">
        <p14:creationId xmlns:p14="http://schemas.microsoft.com/office/powerpoint/2010/main" val="12246023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p:txBody>
          <a:bodyPr>
            <a:normAutofit/>
          </a:bodyPr>
          <a:lstStyle/>
          <a:p>
            <a:pPr>
              <a:lnSpc>
                <a:spcPct val="90000"/>
              </a:lnSpc>
            </a:pPr>
            <a:r>
              <a:rPr lang="en-US" sz="2400" dirty="0"/>
              <a:t>New solar system objects are continually being found. How?</a:t>
            </a:r>
          </a:p>
          <a:p>
            <a:pPr>
              <a:lnSpc>
                <a:spcPct val="90000"/>
              </a:lnSpc>
            </a:pPr>
            <a:r>
              <a:rPr lang="en-US" sz="2400" dirty="0"/>
              <a:t>Which is the new dwarf planet</a:t>
            </a:r>
            <a:r>
              <a:rPr lang="en-US" sz="2400" dirty="0" smtClean="0"/>
              <a:t>?</a:t>
            </a:r>
            <a:endParaRPr lang="en-US" sz="2400" dirty="0"/>
          </a:p>
        </p:txBody>
      </p:sp>
      <p:sp>
        <p:nvSpPr>
          <p:cNvPr id="6146" name="Rectangle 2"/>
          <p:cNvSpPr>
            <a:spLocks noGrp="1" noChangeArrowheads="1"/>
          </p:cNvSpPr>
          <p:nvPr>
            <p:ph type="title"/>
          </p:nvPr>
        </p:nvSpPr>
        <p:spPr/>
        <p:txBody>
          <a:bodyPr>
            <a:normAutofit fontScale="90000"/>
          </a:bodyPr>
          <a:lstStyle/>
          <a:p>
            <a:r>
              <a:rPr lang="en-US"/>
              <a:t>Data/observations:</a:t>
            </a:r>
            <a:br>
              <a:rPr lang="en-US"/>
            </a:br>
            <a:r>
              <a:rPr lang="en-US"/>
              <a:t>Finding solar system objects</a:t>
            </a:r>
          </a:p>
        </p:txBody>
      </p:sp>
      <p:pic>
        <p:nvPicPr>
          <p:cNvPr id="6149" name="Picture 5" descr="lil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674" y="2532900"/>
            <a:ext cx="4139125" cy="43068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2827196"/>
            <a:ext cx="3537379" cy="3416320"/>
          </a:xfrm>
          <a:prstGeom prst="rect">
            <a:avLst/>
          </a:prstGeom>
          <a:noFill/>
        </p:spPr>
        <p:txBody>
          <a:bodyPr wrap="square" rtlCol="0">
            <a:spAutoFit/>
          </a:bodyPr>
          <a:lstStyle/>
          <a:p>
            <a:pPr marL="342900" indent="-342900">
              <a:buAutoNum type="alphaUcPeriod"/>
            </a:pPr>
            <a:r>
              <a:rPr lang="en-US" sz="2400" dirty="0" smtClean="0"/>
              <a:t>The brightest object in the picture</a:t>
            </a:r>
          </a:p>
          <a:p>
            <a:pPr marL="342900" indent="-342900">
              <a:buAutoNum type="alphaUcPeriod"/>
            </a:pPr>
            <a:r>
              <a:rPr lang="en-US" sz="2400" dirty="0" smtClean="0"/>
              <a:t>The faintest object in the picture</a:t>
            </a:r>
          </a:p>
          <a:p>
            <a:pPr marL="342900" indent="-342900">
              <a:buAutoNum type="alphaUcPeriod"/>
            </a:pPr>
            <a:r>
              <a:rPr lang="en-US" sz="2400" dirty="0" smtClean="0"/>
              <a:t>The biggest object in the picture</a:t>
            </a:r>
          </a:p>
          <a:p>
            <a:pPr marL="342900" indent="-342900">
              <a:buAutoNum type="alphaUcPeriod"/>
            </a:pPr>
            <a:r>
              <a:rPr lang="en-US" sz="2400" dirty="0" smtClean="0"/>
              <a:t>The smallest object in the picture</a:t>
            </a:r>
          </a:p>
          <a:p>
            <a:pPr marL="342900" indent="-342900">
              <a:buAutoNum type="alphaUcPeriod"/>
            </a:pPr>
            <a:r>
              <a:rPr lang="en-US" sz="2400" dirty="0" smtClean="0"/>
              <a:t>Can’t tell!</a:t>
            </a:r>
            <a:endParaRPr lang="en-US" sz="2400" dirty="0"/>
          </a:p>
        </p:txBody>
      </p:sp>
    </p:spTree>
    <p:extLst>
      <p:ext uri="{BB962C8B-B14F-4D97-AF65-F5344CB8AC3E}">
        <p14:creationId xmlns:p14="http://schemas.microsoft.com/office/powerpoint/2010/main" val="21833156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82"/>
            <a:ext cx="8229600" cy="1143000"/>
          </a:xfrm>
        </p:spPr>
        <p:txBody>
          <a:bodyPr>
            <a:normAutofit/>
          </a:bodyPr>
          <a:lstStyle/>
          <a:p>
            <a:r>
              <a:rPr lang="en-US" dirty="0" smtClean="0"/>
              <a:t>Sizes of astronomical objects</a:t>
            </a:r>
            <a:endParaRPr lang="en-US" dirty="0"/>
          </a:p>
        </p:txBody>
      </p:sp>
      <p:sp>
        <p:nvSpPr>
          <p:cNvPr id="3" name="Content Placeholder 2"/>
          <p:cNvSpPr>
            <a:spLocks noGrp="1"/>
          </p:cNvSpPr>
          <p:nvPr>
            <p:ph idx="1"/>
          </p:nvPr>
        </p:nvSpPr>
        <p:spPr>
          <a:xfrm>
            <a:off x="457200" y="1048873"/>
            <a:ext cx="8229600" cy="4814429"/>
          </a:xfrm>
        </p:spPr>
        <p:txBody>
          <a:bodyPr>
            <a:normAutofit fontScale="25000" lnSpcReduction="20000"/>
          </a:bodyPr>
          <a:lstStyle/>
          <a:p>
            <a:pPr marL="0" indent="0">
              <a:lnSpc>
                <a:spcPct val="90000"/>
              </a:lnSpc>
              <a:buNone/>
            </a:pPr>
            <a:endParaRPr lang="en-US" sz="11200" dirty="0"/>
          </a:p>
          <a:p>
            <a:pPr>
              <a:lnSpc>
                <a:spcPct val="90000"/>
              </a:lnSpc>
            </a:pPr>
            <a:r>
              <a:rPr lang="en-US" sz="11200" dirty="0"/>
              <a:t>The apparent, or angular size of an object depends on how far away it: the farther away an object is, the smaller it </a:t>
            </a:r>
            <a:r>
              <a:rPr lang="en-US" sz="11200" dirty="0" smtClean="0"/>
              <a:t>looks</a:t>
            </a:r>
          </a:p>
          <a:p>
            <a:pPr>
              <a:lnSpc>
                <a:spcPct val="90000"/>
              </a:lnSpc>
            </a:pPr>
            <a:r>
              <a:rPr lang="en-US" sz="11200" dirty="0" smtClean="0"/>
              <a:t>The apparent size also (obviously) depends on how big the object is!</a:t>
            </a:r>
            <a:endParaRPr lang="en-US" sz="11200" dirty="0"/>
          </a:p>
          <a:p>
            <a:pPr>
              <a:lnSpc>
                <a:spcPct val="90000"/>
              </a:lnSpc>
            </a:pPr>
            <a:r>
              <a:rPr lang="en-US" sz="11200" dirty="0"/>
              <a:t>Most astronomical objects are so far </a:t>
            </a:r>
            <a:r>
              <a:rPr lang="en-US" sz="11200" dirty="0" smtClean="0"/>
              <a:t>away</a:t>
            </a:r>
            <a:r>
              <a:rPr lang="en-US" sz="11200" dirty="0"/>
              <a:t>, they just look like points when seen from Earth</a:t>
            </a:r>
          </a:p>
          <a:p>
            <a:pPr lvl="1">
              <a:lnSpc>
                <a:spcPct val="90000"/>
              </a:lnSpc>
            </a:pPr>
            <a:r>
              <a:rPr lang="en-US" sz="11200" dirty="0"/>
              <a:t>Exceptions are: Sun, nearby planets, large planets, galaxies</a:t>
            </a:r>
          </a:p>
          <a:p>
            <a:pPr lvl="1">
              <a:lnSpc>
                <a:spcPct val="90000"/>
              </a:lnSpc>
            </a:pPr>
            <a:r>
              <a:rPr lang="en-US" sz="11200" dirty="0" smtClean="0"/>
              <a:t>The </a:t>
            </a:r>
            <a:r>
              <a:rPr lang="en-US" sz="11200" dirty="0"/>
              <a:t>“size” that one measures from pictures of  stars and </a:t>
            </a:r>
            <a:r>
              <a:rPr lang="en-US" sz="11200" dirty="0" smtClean="0"/>
              <a:t>small solar system objects has </a:t>
            </a:r>
            <a:r>
              <a:rPr lang="en-US" sz="11200" dirty="0"/>
              <a:t>nothing to do with the size of the objects themselves: it has to do with the quality of the telescope and the quality of the observing site (Earth’s </a:t>
            </a:r>
            <a:r>
              <a:rPr lang="en-US" sz="11200" dirty="0" smtClean="0"/>
              <a:t>atmosphere </a:t>
            </a:r>
            <a:r>
              <a:rPr lang="en-US" sz="11200" dirty="0"/>
              <a:t>blurs objects</a:t>
            </a:r>
            <a:r>
              <a:rPr lang="en-US" sz="11200" dirty="0" smtClean="0"/>
              <a:t>)</a:t>
            </a:r>
          </a:p>
          <a:p>
            <a:pPr>
              <a:lnSpc>
                <a:spcPct val="90000"/>
              </a:lnSpc>
            </a:pPr>
            <a:r>
              <a:rPr lang="en-US" sz="11200" dirty="0"/>
              <a:t>Small solar system objects appear similar to stars!</a:t>
            </a:r>
          </a:p>
          <a:p>
            <a:pPr>
              <a:lnSpc>
                <a:spcPct val="90000"/>
              </a:lnSpc>
            </a:pPr>
            <a:endParaRPr lang="en-US" sz="3400" dirty="0" smtClean="0"/>
          </a:p>
          <a:p>
            <a:endParaRPr lang="en-US" dirty="0"/>
          </a:p>
        </p:txBody>
      </p:sp>
    </p:spTree>
    <p:extLst>
      <p:ext uri="{BB962C8B-B14F-4D97-AF65-F5344CB8AC3E}">
        <p14:creationId xmlns:p14="http://schemas.microsoft.com/office/powerpoint/2010/main" val="1378669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Brightnesses</a:t>
            </a:r>
            <a:r>
              <a:rPr lang="en-US" dirty="0" smtClean="0"/>
              <a:t> of astronomical objects</a:t>
            </a:r>
            <a:endParaRPr lang="en-US" dirty="0"/>
          </a:p>
        </p:txBody>
      </p:sp>
      <p:sp>
        <p:nvSpPr>
          <p:cNvPr id="3" name="Content Placeholder 2"/>
          <p:cNvSpPr>
            <a:spLocks noGrp="1"/>
          </p:cNvSpPr>
          <p:nvPr>
            <p:ph idx="1"/>
          </p:nvPr>
        </p:nvSpPr>
        <p:spPr/>
        <p:txBody>
          <a:bodyPr>
            <a:normAutofit fontScale="92500"/>
          </a:bodyPr>
          <a:lstStyle/>
          <a:p>
            <a:pPr>
              <a:lnSpc>
                <a:spcPct val="90000"/>
              </a:lnSpc>
            </a:pPr>
            <a:r>
              <a:rPr lang="en-US" sz="2400" dirty="0" err="1"/>
              <a:t>Brightnesses</a:t>
            </a:r>
            <a:r>
              <a:rPr lang="en-US" sz="2400" dirty="0"/>
              <a:t> of astronomical object:</a:t>
            </a:r>
          </a:p>
          <a:p>
            <a:pPr lvl="1">
              <a:lnSpc>
                <a:spcPct val="90000"/>
              </a:lnSpc>
            </a:pPr>
            <a:r>
              <a:rPr lang="en-US" sz="2400" dirty="0"/>
              <a:t>The apparent brightness of an object depends on how far away it is: the farther away an object is, the fainter it looks</a:t>
            </a:r>
          </a:p>
          <a:p>
            <a:pPr lvl="1">
              <a:lnSpc>
                <a:spcPct val="90000"/>
              </a:lnSpc>
            </a:pPr>
            <a:r>
              <a:rPr lang="en-US" sz="2400" dirty="0"/>
              <a:t>The apparent brightness also </a:t>
            </a:r>
            <a:r>
              <a:rPr lang="en-US" sz="2400" dirty="0" smtClean="0"/>
              <a:t>(obviously) depends on how much light it is really emitting or reflecting (its</a:t>
            </a:r>
            <a:r>
              <a:rPr lang="en-US" sz="2400" i="1" dirty="0" smtClean="0"/>
              <a:t> luminosity</a:t>
            </a:r>
            <a:r>
              <a:rPr lang="en-US" sz="2400" dirty="0" smtClean="0"/>
              <a:t>, or intrinsic brightness) </a:t>
            </a:r>
          </a:p>
          <a:p>
            <a:pPr lvl="1">
              <a:lnSpc>
                <a:spcPct val="90000"/>
              </a:lnSpc>
            </a:pPr>
            <a:r>
              <a:rPr lang="en-US" sz="2400" dirty="0" smtClean="0"/>
              <a:t>Stars are </a:t>
            </a:r>
            <a:r>
              <a:rPr lang="en-US" sz="2400" b="1" dirty="0" smtClean="0"/>
              <a:t>much much much </a:t>
            </a:r>
            <a:r>
              <a:rPr lang="en-US" sz="2400" dirty="0" smtClean="0"/>
              <a:t>more luminous than solar system objects, but they are also </a:t>
            </a:r>
            <a:r>
              <a:rPr lang="en-US" sz="2400" b="1" dirty="0" smtClean="0"/>
              <a:t>much much much</a:t>
            </a:r>
            <a:r>
              <a:rPr lang="en-US" sz="2400" dirty="0" smtClean="0"/>
              <a:t> farther away, so there is overlap in the </a:t>
            </a:r>
            <a:r>
              <a:rPr lang="en-US" sz="2400" i="1" dirty="0" smtClean="0"/>
              <a:t>apparent </a:t>
            </a:r>
            <a:r>
              <a:rPr lang="en-US" sz="2400" dirty="0" smtClean="0"/>
              <a:t>brightness</a:t>
            </a:r>
          </a:p>
          <a:p>
            <a:pPr lvl="1">
              <a:lnSpc>
                <a:spcPct val="90000"/>
              </a:lnSpc>
            </a:pPr>
            <a:r>
              <a:rPr lang="en-US" sz="2400" dirty="0" smtClean="0"/>
              <a:t>Small solar system objects look similar to stars!</a:t>
            </a:r>
            <a:endParaRPr lang="en-US" sz="2400" dirty="0"/>
          </a:p>
          <a:p>
            <a:pPr>
              <a:lnSpc>
                <a:spcPct val="90000"/>
              </a:lnSpc>
            </a:pPr>
            <a:r>
              <a:rPr lang="en-US" sz="2400" dirty="0"/>
              <a:t>Solar system objects are much much much closer than stars, but you can’t tell </a:t>
            </a:r>
            <a:r>
              <a:rPr lang="en-US" sz="2400" dirty="0" smtClean="0"/>
              <a:t> anything about the distance </a:t>
            </a:r>
            <a:r>
              <a:rPr lang="en-US" sz="2400" dirty="0"/>
              <a:t>from looking at a single picture!</a:t>
            </a:r>
          </a:p>
          <a:p>
            <a:pPr marL="0" indent="0">
              <a:buNone/>
            </a:pPr>
            <a:endParaRPr lang="en-US" dirty="0"/>
          </a:p>
        </p:txBody>
      </p:sp>
    </p:spTree>
    <p:extLst>
      <p:ext uri="{BB962C8B-B14F-4D97-AF65-F5344CB8AC3E}">
        <p14:creationId xmlns:p14="http://schemas.microsoft.com/office/powerpoint/2010/main" val="2903682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p:txBody>
          <a:bodyPr>
            <a:noAutofit/>
          </a:bodyPr>
          <a:lstStyle/>
          <a:p>
            <a:r>
              <a:rPr lang="en-US" sz="2400" dirty="0"/>
              <a:t>Astronomical objects move through </a:t>
            </a:r>
            <a:r>
              <a:rPr lang="en-US" sz="2400" dirty="0" smtClean="0"/>
              <a:t>space</a:t>
            </a:r>
          </a:p>
          <a:p>
            <a:pPr lvl="1"/>
            <a:r>
              <a:rPr lang="en-US" sz="2400" dirty="0" smtClean="0"/>
              <a:t>The rate at which they appear to move depends on how fast they are actually moving but </a:t>
            </a:r>
            <a:r>
              <a:rPr lang="en-US" sz="2400" i="1" dirty="0" smtClean="0"/>
              <a:t>also</a:t>
            </a:r>
            <a:r>
              <a:rPr lang="en-US" sz="2400" dirty="0" smtClean="0"/>
              <a:t> on how far away they are</a:t>
            </a:r>
          </a:p>
          <a:p>
            <a:pPr lvl="1"/>
            <a:r>
              <a:rPr lang="en-US" sz="2400" dirty="0" smtClean="0"/>
              <a:t>It also depends on what direction they are moving (hard to tell if something is coming directly towards you or going directly away from you by looking for motion!)</a:t>
            </a:r>
            <a:endParaRPr lang="en-US" sz="2400" dirty="0"/>
          </a:p>
          <a:p>
            <a:r>
              <a:rPr lang="en-US" sz="2400" dirty="0"/>
              <a:t>A</a:t>
            </a:r>
            <a:r>
              <a:rPr lang="en-US" sz="2400" dirty="0" smtClean="0"/>
              <a:t>lmost </a:t>
            </a:r>
            <a:r>
              <a:rPr lang="en-US" sz="2400" dirty="0"/>
              <a:t>all objects are so far away that we </a:t>
            </a:r>
            <a:r>
              <a:rPr lang="en-US" sz="2400" dirty="0" smtClean="0"/>
              <a:t>can only barely, if at all, </a:t>
            </a:r>
            <a:r>
              <a:rPr lang="en-US" sz="2400" dirty="0"/>
              <a:t>detect this motion over the course of our lifetime</a:t>
            </a:r>
          </a:p>
          <a:p>
            <a:r>
              <a:rPr lang="en-US" sz="2400" dirty="0"/>
              <a:t>Solar system objects are an </a:t>
            </a:r>
            <a:r>
              <a:rPr lang="en-US" sz="2400" dirty="0" smtClean="0"/>
              <a:t>exception: planets go around the Sun on timescales of years or decades!</a:t>
            </a:r>
            <a:endParaRPr lang="en-US" sz="2400" dirty="0"/>
          </a:p>
          <a:p>
            <a:r>
              <a:rPr lang="en-US" sz="2400" dirty="0"/>
              <a:t>Which is the new dwarf planet?</a:t>
            </a:r>
          </a:p>
        </p:txBody>
      </p:sp>
      <p:sp>
        <p:nvSpPr>
          <p:cNvPr id="21506" name="Rectangle 2"/>
          <p:cNvSpPr>
            <a:spLocks noGrp="1" noChangeArrowheads="1"/>
          </p:cNvSpPr>
          <p:nvPr>
            <p:ph type="title"/>
          </p:nvPr>
        </p:nvSpPr>
        <p:spPr/>
        <p:txBody>
          <a:bodyPr/>
          <a:lstStyle/>
          <a:p>
            <a:r>
              <a:rPr lang="en-US"/>
              <a:t>Motions of astronomical objects</a:t>
            </a:r>
          </a:p>
        </p:txBody>
      </p:sp>
      <p:pic>
        <p:nvPicPr>
          <p:cNvPr id="21508" name="Picture 4" descr="li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1535113"/>
            <a:ext cx="4591050"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0913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15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Orbits of solar system objects</a:t>
            </a:r>
          </a:p>
        </p:txBody>
      </p:sp>
      <p:sp>
        <p:nvSpPr>
          <p:cNvPr id="7171" name="Rectangle 3"/>
          <p:cNvSpPr>
            <a:spLocks noGrp="1" noChangeArrowheads="1"/>
          </p:cNvSpPr>
          <p:nvPr>
            <p:ph type="body" idx="1"/>
          </p:nvPr>
        </p:nvSpPr>
        <p:spPr/>
        <p:txBody>
          <a:bodyPr/>
          <a:lstStyle/>
          <a:p>
            <a:pPr>
              <a:lnSpc>
                <a:spcPct val="90000"/>
              </a:lnSpc>
            </a:pPr>
            <a:r>
              <a:rPr lang="en-US" dirty="0" smtClean="0"/>
              <a:t>Detecting motions of faint objects has allowed us to discover many objects in orbit around the Sun!</a:t>
            </a:r>
          </a:p>
          <a:p>
            <a:pPr>
              <a:lnSpc>
                <a:spcPct val="90000"/>
              </a:lnSpc>
            </a:pPr>
            <a:r>
              <a:rPr lang="en-US" dirty="0" smtClean="0"/>
              <a:t>Objects are found at ranges of different distances from the Sun</a:t>
            </a:r>
          </a:p>
          <a:p>
            <a:pPr>
              <a:lnSpc>
                <a:spcPct val="90000"/>
              </a:lnSpc>
            </a:pPr>
            <a:r>
              <a:rPr lang="en-US" dirty="0" smtClean="0"/>
              <a:t>Many </a:t>
            </a:r>
            <a:r>
              <a:rPr lang="en-US" dirty="0"/>
              <a:t>orbits are close to circular, but some </a:t>
            </a:r>
            <a:r>
              <a:rPr lang="en-US" dirty="0" smtClean="0"/>
              <a:t>aren’t!</a:t>
            </a:r>
            <a:endParaRPr lang="en-US" dirty="0"/>
          </a:p>
          <a:p>
            <a:pPr>
              <a:lnSpc>
                <a:spcPct val="90000"/>
              </a:lnSpc>
            </a:pPr>
            <a:r>
              <a:rPr lang="en-US" dirty="0"/>
              <a:t>See </a:t>
            </a:r>
            <a:r>
              <a:rPr lang="en-US" dirty="0">
                <a:hlinkClick r:id="rId3"/>
              </a:rPr>
              <a:t>animated map </a:t>
            </a:r>
            <a:r>
              <a:rPr lang="en-US" dirty="0"/>
              <a:t>of solar system object</a:t>
            </a:r>
          </a:p>
          <a:p>
            <a:pPr>
              <a:lnSpc>
                <a:spcPct val="90000"/>
              </a:lnSpc>
            </a:pPr>
            <a:endParaRPr lang="en-US" dirty="0"/>
          </a:p>
        </p:txBody>
      </p:sp>
    </p:spTree>
    <p:extLst>
      <p:ext uri="{BB962C8B-B14F-4D97-AF65-F5344CB8AC3E}">
        <p14:creationId xmlns:p14="http://schemas.microsoft.com/office/powerpoint/2010/main" val="3549485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5384800" cy="1143000"/>
          </a:xfrm>
        </p:spPr>
        <p:txBody>
          <a:bodyPr/>
          <a:lstStyle/>
          <a:p>
            <a:r>
              <a:rPr lang="en-US" dirty="0"/>
              <a:t>Orbital periods</a:t>
            </a:r>
          </a:p>
        </p:txBody>
      </p:sp>
      <p:pic>
        <p:nvPicPr>
          <p:cNvPr id="29701" name="Picture 5" descr="O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532" y="0"/>
            <a:ext cx="3504143" cy="3504143"/>
          </a:xfrm>
          <a:prstGeom prst="rect">
            <a:avLst/>
          </a:prstGeom>
          <a:noFill/>
          <a:extLst>
            <a:ext uri="{909E8E84-426E-40dd-AFC4-6F175D3DCCD1}">
              <a14:hiddenFill xmlns:a14="http://schemas.microsoft.com/office/drawing/2010/main">
                <a:solidFill>
                  <a:srgbClr val="FFFFFF"/>
                </a:solidFill>
              </a14:hiddenFill>
            </a:ext>
          </a:extLst>
        </p:spPr>
      </p:pic>
      <p:sp>
        <p:nvSpPr>
          <p:cNvPr id="29703" name="Text Box 7"/>
          <p:cNvSpPr txBox="1">
            <a:spLocks noChangeArrowheads="1"/>
          </p:cNvSpPr>
          <p:nvPr/>
        </p:nvSpPr>
        <p:spPr bwMode="auto">
          <a:xfrm>
            <a:off x="2193925" y="6219825"/>
            <a:ext cx="3825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(animations are a bit slow!)</a:t>
            </a:r>
          </a:p>
        </p:txBody>
      </p:sp>
      <p:sp>
        <p:nvSpPr>
          <p:cNvPr id="29699" name="Rectangle 3"/>
          <p:cNvSpPr>
            <a:spLocks noGrp="1" noChangeArrowheads="1"/>
          </p:cNvSpPr>
          <p:nvPr>
            <p:ph type="body" idx="1"/>
          </p:nvPr>
        </p:nvSpPr>
        <p:spPr>
          <a:xfrm>
            <a:off x="228600" y="3437466"/>
            <a:ext cx="8458200" cy="4038600"/>
          </a:xfrm>
        </p:spPr>
        <p:txBody>
          <a:bodyPr/>
          <a:lstStyle/>
          <a:p>
            <a:pPr>
              <a:buFontTx/>
              <a:buNone/>
            </a:pPr>
            <a:r>
              <a:rPr lang="en-US" sz="2000" dirty="0"/>
              <a:t>Looking at the animation, which statement best fits the observed data?</a:t>
            </a:r>
          </a:p>
          <a:p>
            <a:pPr>
              <a:buFontTx/>
              <a:buNone/>
            </a:pPr>
            <a:r>
              <a:rPr lang="en-US" sz="2000" dirty="0"/>
              <a:t>	A. all solar system objects take about the same time to orbit the Sun</a:t>
            </a:r>
          </a:p>
          <a:p>
            <a:pPr>
              <a:buFontTx/>
              <a:buNone/>
            </a:pPr>
            <a:r>
              <a:rPr lang="en-US" sz="2000" dirty="0"/>
              <a:t>	B. objects that are farther from the Sun take longer because they have farther to go, but they move at about the same speed as closer objects</a:t>
            </a:r>
          </a:p>
          <a:p>
            <a:pPr>
              <a:buFontTx/>
              <a:buNone/>
            </a:pPr>
            <a:r>
              <a:rPr lang="en-US" sz="2000" dirty="0"/>
              <a:t>	C. Objects that are farther from the Sun take longer to go around, both because they have farther to go and because they move slower</a:t>
            </a:r>
          </a:p>
          <a:p>
            <a:pPr>
              <a:buFontTx/>
              <a:buNone/>
            </a:pPr>
            <a:r>
              <a:rPr lang="en-US" sz="2000" dirty="0"/>
              <a:t>	D. different objects take different amounts of time to go around, but there</a:t>
            </a:r>
            <a:r>
              <a:rPr lang="ja-JP" altLang="en-US" sz="2000" dirty="0"/>
              <a:t>’</a:t>
            </a:r>
            <a:r>
              <a:rPr lang="en-US" sz="2000" dirty="0"/>
              <a:t>s no correlation with distance from the Sun</a:t>
            </a:r>
            <a:endParaRPr lang="en-US" sz="2800" dirty="0"/>
          </a:p>
        </p:txBody>
      </p:sp>
    </p:spTree>
    <p:extLst>
      <p:ext uri="{BB962C8B-B14F-4D97-AF65-F5344CB8AC3E}">
        <p14:creationId xmlns:p14="http://schemas.microsoft.com/office/powerpoint/2010/main" val="28096086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81000"/>
            <a:ext cx="4724400" cy="1143000"/>
          </a:xfrm>
        </p:spPr>
        <p:txBody>
          <a:bodyPr/>
          <a:lstStyle/>
          <a:p>
            <a:r>
              <a:rPr lang="en-US" dirty="0" smtClean="0"/>
              <a:t>Orbital period data                    </a:t>
            </a:r>
            <a:endParaRPr lang="en-US" dirty="0"/>
          </a:p>
        </p:txBody>
      </p:sp>
      <p:sp>
        <p:nvSpPr>
          <p:cNvPr id="20483" name="Rectangle 3"/>
          <p:cNvSpPr>
            <a:spLocks noGrp="1" noChangeArrowheads="1"/>
          </p:cNvSpPr>
          <p:nvPr>
            <p:ph type="body" idx="1"/>
          </p:nvPr>
        </p:nvSpPr>
        <p:spPr>
          <a:xfrm>
            <a:off x="228600" y="1828800"/>
            <a:ext cx="4267200" cy="5029200"/>
          </a:xfrm>
        </p:spPr>
        <p:txBody>
          <a:bodyPr>
            <a:normAutofit fontScale="62500" lnSpcReduction="20000"/>
          </a:bodyPr>
          <a:lstStyle/>
          <a:p>
            <a:pPr marL="57150" indent="0">
              <a:buNone/>
            </a:pPr>
            <a:r>
              <a:rPr lang="ja-JP" altLang="en-US" sz="2200" dirty="0" smtClean="0"/>
              <a:t>“</a:t>
            </a:r>
            <a:r>
              <a:rPr lang="en-US" sz="2200" dirty="0"/>
              <a:t>linear</a:t>
            </a:r>
            <a:r>
              <a:rPr lang="ja-JP" altLang="en-US" sz="2200" dirty="0"/>
              <a:t>”</a:t>
            </a:r>
            <a:r>
              <a:rPr lang="en-US" sz="2200" dirty="0"/>
              <a:t> graphs: a graph where moving a fixed distance along an axis represents </a:t>
            </a:r>
            <a:r>
              <a:rPr lang="en-US" sz="2200" b="1" dirty="0"/>
              <a:t>adding</a:t>
            </a:r>
            <a:r>
              <a:rPr lang="en-US" sz="2200" dirty="0"/>
              <a:t> an amount more to the last tick mark. </a:t>
            </a:r>
          </a:p>
          <a:p>
            <a:pPr lvl="1"/>
            <a:r>
              <a:rPr lang="en-US" sz="2000" dirty="0"/>
              <a:t>These are the graphs you normally make</a:t>
            </a:r>
          </a:p>
          <a:p>
            <a:pPr lvl="1"/>
            <a:r>
              <a:rPr lang="en-US" sz="2000" dirty="0"/>
              <a:t>Problem: if there</a:t>
            </a:r>
            <a:r>
              <a:rPr lang="ja-JP" altLang="en-US" sz="2000" dirty="0"/>
              <a:t>’</a:t>
            </a:r>
            <a:r>
              <a:rPr lang="en-US" sz="2000" dirty="0"/>
              <a:t>s a big range in objects being plotted, some are hard to see</a:t>
            </a:r>
            <a:r>
              <a:rPr lang="en-US" sz="2000" dirty="0" smtClean="0"/>
              <a:t>!</a:t>
            </a:r>
          </a:p>
          <a:p>
            <a:r>
              <a:rPr lang="ja-JP" altLang="en-US" sz="2600" dirty="0" smtClean="0"/>
              <a:t>“</a:t>
            </a:r>
            <a:r>
              <a:rPr lang="en-US" sz="2600" dirty="0"/>
              <a:t>logarithmic</a:t>
            </a:r>
            <a:r>
              <a:rPr lang="ja-JP" altLang="en-US" sz="2600" dirty="0"/>
              <a:t>”</a:t>
            </a:r>
            <a:r>
              <a:rPr lang="en-US" sz="2600" dirty="0"/>
              <a:t> graphs: a graph where moving a fixed distance along an axis represents </a:t>
            </a:r>
            <a:r>
              <a:rPr lang="en-US" sz="2600" b="1" dirty="0"/>
              <a:t>multiplying</a:t>
            </a:r>
            <a:r>
              <a:rPr lang="en-US" sz="2600" dirty="0"/>
              <a:t> the amount of the last tick mark by a certain </a:t>
            </a:r>
            <a:r>
              <a:rPr lang="en-US" sz="2600" dirty="0" smtClean="0"/>
              <a:t>amount</a:t>
            </a:r>
          </a:p>
          <a:p>
            <a:pPr lvl="1"/>
            <a:r>
              <a:rPr lang="en-US" sz="2300" dirty="0" smtClean="0"/>
              <a:t>In this kind of plot, a straight line represents a kind of relation called a </a:t>
            </a:r>
            <a:r>
              <a:rPr lang="en-US" sz="2300" i="1" dirty="0" smtClean="0"/>
              <a:t>power law</a:t>
            </a:r>
          </a:p>
          <a:p>
            <a:pPr marL="457200" lvl="1" indent="0">
              <a:buNone/>
            </a:pPr>
            <a:r>
              <a:rPr lang="en-US" sz="2300" i="1" dirty="0"/>
              <a:t> </a:t>
            </a:r>
            <a:r>
              <a:rPr lang="en-US" sz="2300" i="1" dirty="0" smtClean="0"/>
              <a:t>  </a:t>
            </a:r>
            <a:r>
              <a:rPr lang="en-US" sz="2300" dirty="0" smtClean="0"/>
              <a:t>     y = A </a:t>
            </a:r>
            <a:r>
              <a:rPr lang="en-US" sz="2300" dirty="0" err="1" smtClean="0"/>
              <a:t>x</a:t>
            </a:r>
            <a:r>
              <a:rPr lang="en-US" sz="2300" baseline="30000" dirty="0" err="1" smtClean="0"/>
              <a:t>n</a:t>
            </a:r>
            <a:endParaRPr lang="en-US" sz="2300" baseline="30000" dirty="0" smtClean="0"/>
          </a:p>
          <a:p>
            <a:pPr marL="457200" lvl="1" indent="0">
              <a:buNone/>
            </a:pPr>
            <a:r>
              <a:rPr lang="en-US" sz="2300" dirty="0"/>
              <a:t>where the slope of the line gives </a:t>
            </a:r>
            <a:endParaRPr lang="en-US" sz="2300" baseline="30000" dirty="0"/>
          </a:p>
          <a:p>
            <a:pPr marL="457200" lvl="1" indent="0">
              <a:buNone/>
            </a:pPr>
            <a:r>
              <a:rPr lang="en-US" sz="2300" dirty="0" smtClean="0"/>
              <a:t>the exponent n, so here:</a:t>
            </a:r>
          </a:p>
          <a:p>
            <a:pPr marL="457200" lvl="1" indent="0">
              <a:buNone/>
            </a:pPr>
            <a:endParaRPr lang="en-US" sz="2300" baseline="30000" dirty="0"/>
          </a:p>
          <a:p>
            <a:pPr marL="457200" lvl="1" indent="0">
              <a:buNone/>
            </a:pPr>
            <a:r>
              <a:rPr lang="en-US" sz="2300" dirty="0" smtClean="0"/>
              <a:t>    Period = A (distance) </a:t>
            </a:r>
            <a:r>
              <a:rPr lang="en-US" sz="2300" baseline="30000" dirty="0" smtClean="0"/>
              <a:t>1.5</a:t>
            </a:r>
          </a:p>
          <a:p>
            <a:pPr marL="457200" lvl="1" indent="0">
              <a:buNone/>
            </a:pPr>
            <a:r>
              <a:rPr lang="en-US" sz="2300" i="1" baseline="30000" dirty="0"/>
              <a:t> </a:t>
            </a:r>
            <a:r>
              <a:rPr lang="en-US" sz="2300" i="1" baseline="30000" dirty="0" smtClean="0"/>
              <a:t>    </a:t>
            </a:r>
          </a:p>
          <a:p>
            <a:pPr marL="457200" lvl="1" indent="0">
              <a:buNone/>
            </a:pPr>
            <a:r>
              <a:rPr lang="en-US" sz="2300" dirty="0" smtClean="0"/>
              <a:t>The constant A just depends on what units you use, so is perhaps less “interesting”, so we might say:  Period is proportional to distance to the 1.5 power    </a:t>
            </a:r>
          </a:p>
          <a:p>
            <a:pPr marL="457200" lvl="1" indent="0">
              <a:buNone/>
            </a:pPr>
            <a:r>
              <a:rPr lang="en-US" sz="2300" dirty="0"/>
              <a:t> </a:t>
            </a:r>
            <a:r>
              <a:rPr lang="en-US" sz="2300" dirty="0" smtClean="0"/>
              <a:t>                    P α d </a:t>
            </a:r>
            <a:r>
              <a:rPr lang="en-US" sz="2300" baseline="30000" dirty="0" smtClean="0"/>
              <a:t>1.5</a:t>
            </a:r>
          </a:p>
          <a:p>
            <a:pPr marL="457200" lvl="1" indent="0">
              <a:buNone/>
            </a:pPr>
            <a:r>
              <a:rPr lang="en-US" sz="1800" i="1" dirty="0" smtClean="0"/>
              <a:t>         </a:t>
            </a:r>
            <a:endParaRPr lang="en-US" sz="2400" i="1" dirty="0"/>
          </a:p>
        </p:txBody>
      </p:sp>
      <p:pic>
        <p:nvPicPr>
          <p:cNvPr id="20484" name="Picture 4" descr="orbits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0"/>
            <a:ext cx="35052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orbitslo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3207197"/>
            <a:ext cx="3477609" cy="3477609"/>
          </a:xfrm>
          <a:prstGeom prst="rect">
            <a:avLst/>
          </a:prstGeom>
        </p:spPr>
      </p:pic>
      <p:pic>
        <p:nvPicPr>
          <p:cNvPr id="3" name="Picture 2" descr="orbitslog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3207197"/>
            <a:ext cx="3048641" cy="3048641"/>
          </a:xfrm>
          <a:prstGeom prst="rect">
            <a:avLst/>
          </a:prstGeom>
        </p:spPr>
      </p:pic>
    </p:spTree>
    <p:extLst>
      <p:ext uri="{BB962C8B-B14F-4D97-AF65-F5344CB8AC3E}">
        <p14:creationId xmlns:p14="http://schemas.microsoft.com/office/powerpoint/2010/main" val="29963891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04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048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048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048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048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048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048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2048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2048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2048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Orbital period data</a:t>
            </a:r>
          </a:p>
        </p:txBody>
      </p:sp>
      <p:sp>
        <p:nvSpPr>
          <p:cNvPr id="35843" name="Rectangle 3"/>
          <p:cNvSpPr>
            <a:spLocks noGrp="1" noChangeArrowheads="1"/>
          </p:cNvSpPr>
          <p:nvPr>
            <p:ph type="body" idx="1"/>
          </p:nvPr>
        </p:nvSpPr>
        <p:spPr>
          <a:xfrm>
            <a:off x="685800" y="1981200"/>
            <a:ext cx="3505200" cy="4343400"/>
          </a:xfrm>
        </p:spPr>
        <p:txBody>
          <a:bodyPr/>
          <a:lstStyle/>
          <a:p>
            <a:pPr>
              <a:lnSpc>
                <a:spcPct val="90000"/>
              </a:lnSpc>
            </a:pPr>
            <a:r>
              <a:rPr lang="en-US" sz="1800" dirty="0"/>
              <a:t>There is a very tight relation between average distance from the Sun, orbital period, and orbital speed</a:t>
            </a:r>
          </a:p>
          <a:p>
            <a:pPr>
              <a:lnSpc>
                <a:spcPct val="90000"/>
              </a:lnSpc>
            </a:pPr>
            <a:r>
              <a:rPr lang="en-US" sz="1800" dirty="0"/>
              <a:t>While there is a clear relation, it is </a:t>
            </a:r>
            <a:r>
              <a:rPr lang="en-US" sz="1800" b="1" dirty="0"/>
              <a:t>not </a:t>
            </a:r>
            <a:r>
              <a:rPr lang="en-US" sz="1800" dirty="0"/>
              <a:t>a </a:t>
            </a:r>
            <a:r>
              <a:rPr lang="ja-JP" altLang="en-US" sz="1800" dirty="0"/>
              <a:t>“</a:t>
            </a:r>
            <a:r>
              <a:rPr lang="en-US" sz="1800" dirty="0"/>
              <a:t>linear</a:t>
            </a:r>
            <a:r>
              <a:rPr lang="ja-JP" altLang="en-US" sz="1800" dirty="0"/>
              <a:t>”</a:t>
            </a:r>
            <a:r>
              <a:rPr lang="en-US" sz="1800" dirty="0"/>
              <a:t> relation, I.e. at twice the distance from the Sun, it is </a:t>
            </a:r>
            <a:r>
              <a:rPr lang="en-US" sz="1800" b="1" dirty="0"/>
              <a:t>not</a:t>
            </a:r>
            <a:r>
              <a:rPr lang="en-US" sz="1800" dirty="0"/>
              <a:t> twice the period</a:t>
            </a:r>
          </a:p>
          <a:p>
            <a:pPr>
              <a:lnSpc>
                <a:spcPct val="90000"/>
              </a:lnSpc>
            </a:pPr>
            <a:r>
              <a:rPr lang="en-US" sz="1800" dirty="0"/>
              <a:t>Clearly, you could make a good model from this, and make predictions for periods of newly discovered solar system objects</a:t>
            </a:r>
          </a:p>
          <a:p>
            <a:pPr>
              <a:lnSpc>
                <a:spcPct val="90000"/>
              </a:lnSpc>
              <a:buFontTx/>
              <a:buNone/>
            </a:pPr>
            <a:endParaRPr lang="en-US" sz="2800" dirty="0"/>
          </a:p>
        </p:txBody>
      </p:sp>
      <p:pic>
        <p:nvPicPr>
          <p:cNvPr id="35844" name="Picture 4" descr="orb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288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73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Orbital period data</a:t>
            </a:r>
          </a:p>
        </p:txBody>
      </p:sp>
      <p:sp>
        <p:nvSpPr>
          <p:cNvPr id="37891" name="Rectangle 3"/>
          <p:cNvSpPr>
            <a:spLocks noGrp="1" noChangeArrowheads="1"/>
          </p:cNvSpPr>
          <p:nvPr>
            <p:ph type="body" idx="1"/>
          </p:nvPr>
        </p:nvSpPr>
        <p:spPr>
          <a:xfrm>
            <a:off x="228600" y="1524000"/>
            <a:ext cx="3962400" cy="4800600"/>
          </a:xfrm>
        </p:spPr>
        <p:txBody>
          <a:bodyPr/>
          <a:lstStyle/>
          <a:p>
            <a:pPr marL="609600" indent="-609600">
              <a:lnSpc>
                <a:spcPct val="90000"/>
              </a:lnSpc>
              <a:buFontTx/>
              <a:buNone/>
            </a:pPr>
            <a:r>
              <a:rPr lang="en-US" sz="1600"/>
              <a:t>What is the typical distance of main belt asteroids from the Sun? The distance from the Earth to the Sun is defined as one astronomical unit (a.u.)</a:t>
            </a:r>
          </a:p>
          <a:p>
            <a:pPr marL="609600" indent="-609600">
              <a:lnSpc>
                <a:spcPct val="90000"/>
              </a:lnSpc>
              <a:buFont typeface="Arial" charset="0"/>
              <a:buAutoNum type="alphaUcPeriod"/>
            </a:pPr>
            <a:r>
              <a:rPr lang="en-US" sz="1600"/>
              <a:t>1 a.u.</a:t>
            </a:r>
          </a:p>
          <a:p>
            <a:pPr marL="609600" indent="-609600">
              <a:lnSpc>
                <a:spcPct val="90000"/>
              </a:lnSpc>
              <a:buFont typeface="Arial" charset="0"/>
              <a:buAutoNum type="alphaUcPeriod"/>
            </a:pPr>
            <a:r>
              <a:rPr lang="en-US" sz="1600"/>
              <a:t>2 a.u.</a:t>
            </a:r>
          </a:p>
          <a:p>
            <a:pPr marL="609600" indent="-609600">
              <a:lnSpc>
                <a:spcPct val="90000"/>
              </a:lnSpc>
              <a:buFont typeface="Arial" charset="0"/>
              <a:buAutoNum type="alphaUcPeriod"/>
            </a:pPr>
            <a:r>
              <a:rPr lang="en-US" sz="1600"/>
              <a:t>3 a.u.</a:t>
            </a:r>
          </a:p>
          <a:p>
            <a:pPr marL="609600" indent="-609600">
              <a:lnSpc>
                <a:spcPct val="90000"/>
              </a:lnSpc>
              <a:buFont typeface="Arial" charset="0"/>
              <a:buAutoNum type="alphaUcPeriod"/>
            </a:pPr>
            <a:r>
              <a:rPr lang="en-US" sz="1600"/>
              <a:t>5 a.u.</a:t>
            </a:r>
          </a:p>
          <a:p>
            <a:pPr marL="609600" indent="-609600">
              <a:lnSpc>
                <a:spcPct val="90000"/>
              </a:lnSpc>
              <a:buFont typeface="Arial" charset="0"/>
              <a:buAutoNum type="alphaUcPeriod"/>
            </a:pPr>
            <a:r>
              <a:rPr lang="en-US" sz="1600"/>
              <a:t>10 a.u.</a:t>
            </a:r>
          </a:p>
          <a:p>
            <a:pPr marL="609600" indent="-609600">
              <a:lnSpc>
                <a:spcPct val="90000"/>
              </a:lnSpc>
              <a:buFontTx/>
              <a:buNone/>
            </a:pPr>
            <a:r>
              <a:rPr lang="en-US" sz="1600"/>
              <a:t>How long would you predict it takes a main belt asteroid to orbit the Sun?</a:t>
            </a:r>
          </a:p>
          <a:p>
            <a:pPr marL="609600" indent="-609600">
              <a:lnSpc>
                <a:spcPct val="90000"/>
              </a:lnSpc>
              <a:buFontTx/>
              <a:buNone/>
            </a:pPr>
            <a:r>
              <a:rPr lang="en-US" sz="1600"/>
              <a:t>A.	1 year</a:t>
            </a:r>
          </a:p>
          <a:p>
            <a:pPr marL="609600" indent="-609600">
              <a:lnSpc>
                <a:spcPct val="90000"/>
              </a:lnSpc>
              <a:buFontTx/>
              <a:buNone/>
            </a:pPr>
            <a:r>
              <a:rPr lang="en-US" sz="1600"/>
              <a:t>B.	3 years</a:t>
            </a:r>
          </a:p>
          <a:p>
            <a:pPr marL="609600" indent="-609600">
              <a:lnSpc>
                <a:spcPct val="90000"/>
              </a:lnSpc>
              <a:buFontTx/>
              <a:buNone/>
            </a:pPr>
            <a:r>
              <a:rPr lang="en-US" sz="1600"/>
              <a:t>C.	5 years</a:t>
            </a:r>
          </a:p>
          <a:p>
            <a:pPr marL="609600" indent="-609600">
              <a:lnSpc>
                <a:spcPct val="90000"/>
              </a:lnSpc>
              <a:buFontTx/>
              <a:buNone/>
            </a:pPr>
            <a:r>
              <a:rPr lang="en-US" sz="1600"/>
              <a:t>D.	10 years</a:t>
            </a:r>
          </a:p>
          <a:p>
            <a:pPr marL="609600" indent="-609600">
              <a:lnSpc>
                <a:spcPct val="90000"/>
              </a:lnSpc>
              <a:buFontTx/>
              <a:buNone/>
            </a:pPr>
            <a:r>
              <a:rPr lang="en-US" sz="1600"/>
              <a:t>E.	20 years</a:t>
            </a:r>
            <a:endParaRPr lang="en-US" sz="2400"/>
          </a:p>
        </p:txBody>
      </p:sp>
      <p:pic>
        <p:nvPicPr>
          <p:cNvPr id="37892" name="Picture 4" descr="orb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447800"/>
            <a:ext cx="4953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661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78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78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78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78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789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78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789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789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789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7891">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378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dirty="0" smtClean="0"/>
              <a:t>Lab today: measurement &amp; how many galaxies</a:t>
            </a:r>
          </a:p>
          <a:p>
            <a:r>
              <a:rPr lang="en-US" dirty="0" smtClean="0"/>
              <a:t>Midterm Friday: review sheet, etc.</a:t>
            </a:r>
          </a:p>
          <a:p>
            <a:r>
              <a:rPr lang="en-US" dirty="0" smtClean="0"/>
              <a:t>Canvas assignment due Wednesday</a:t>
            </a:r>
          </a:p>
          <a:p>
            <a:r>
              <a:rPr lang="en-US" dirty="0" smtClean="0"/>
              <a:t>Historical understanding of the Solar System	</a:t>
            </a:r>
          </a:p>
          <a:p>
            <a:pPr lvl="1"/>
            <a:r>
              <a:rPr lang="en-US" dirty="0" err="1" smtClean="0"/>
              <a:t>Kepler’s</a:t>
            </a:r>
            <a:r>
              <a:rPr lang="en-US" dirty="0" smtClean="0"/>
              <a:t> laws</a:t>
            </a:r>
            <a:endParaRPr lang="en-US" dirty="0"/>
          </a:p>
        </p:txBody>
      </p:sp>
    </p:spTree>
    <p:extLst>
      <p:ext uri="{BB962C8B-B14F-4D97-AF65-F5344CB8AC3E}">
        <p14:creationId xmlns:p14="http://schemas.microsoft.com/office/powerpoint/2010/main" val="10777039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Orbital period data</a:t>
            </a:r>
          </a:p>
        </p:txBody>
      </p:sp>
      <p:sp>
        <p:nvSpPr>
          <p:cNvPr id="31747" name="Rectangle 3"/>
          <p:cNvSpPr>
            <a:spLocks noGrp="1" noChangeArrowheads="1"/>
          </p:cNvSpPr>
          <p:nvPr>
            <p:ph type="body" idx="1"/>
          </p:nvPr>
        </p:nvSpPr>
        <p:spPr>
          <a:xfrm>
            <a:off x="685800" y="1981200"/>
            <a:ext cx="3505200" cy="4343400"/>
          </a:xfrm>
        </p:spPr>
        <p:txBody>
          <a:bodyPr/>
          <a:lstStyle/>
          <a:p>
            <a:pPr>
              <a:lnSpc>
                <a:spcPct val="90000"/>
              </a:lnSpc>
            </a:pPr>
            <a:r>
              <a:rPr lang="en-US" sz="1800"/>
              <a:t>There is a very tight relation between average distance from the Sun, orbital period, and orbital speed</a:t>
            </a:r>
          </a:p>
          <a:p>
            <a:pPr>
              <a:lnSpc>
                <a:spcPct val="90000"/>
              </a:lnSpc>
            </a:pPr>
            <a:r>
              <a:rPr lang="en-US" sz="1800"/>
              <a:t>While there is a clear relation, it is </a:t>
            </a:r>
            <a:r>
              <a:rPr lang="en-US" sz="1800" b="1"/>
              <a:t>not </a:t>
            </a:r>
            <a:r>
              <a:rPr lang="en-US" sz="1800"/>
              <a:t>a </a:t>
            </a:r>
            <a:r>
              <a:rPr lang="ja-JP" altLang="en-US" sz="1800"/>
              <a:t>“</a:t>
            </a:r>
            <a:r>
              <a:rPr lang="en-US" sz="1800"/>
              <a:t>linear</a:t>
            </a:r>
            <a:r>
              <a:rPr lang="ja-JP" altLang="en-US" sz="1800"/>
              <a:t>”</a:t>
            </a:r>
            <a:r>
              <a:rPr lang="en-US" sz="1800"/>
              <a:t> relation, I.e. at twice the distance from the Sun, it is </a:t>
            </a:r>
            <a:r>
              <a:rPr lang="en-US" sz="1800" b="1"/>
              <a:t>not</a:t>
            </a:r>
            <a:r>
              <a:rPr lang="en-US" sz="1800"/>
              <a:t> twice the period</a:t>
            </a:r>
          </a:p>
          <a:p>
            <a:pPr>
              <a:lnSpc>
                <a:spcPct val="90000"/>
              </a:lnSpc>
            </a:pPr>
            <a:r>
              <a:rPr lang="en-US" sz="1800"/>
              <a:t>Clearly, you could make a good model from this, and make predictions for periods of newly discovered solar system objects</a:t>
            </a:r>
          </a:p>
          <a:p>
            <a:pPr>
              <a:lnSpc>
                <a:spcPct val="90000"/>
              </a:lnSpc>
            </a:pPr>
            <a:r>
              <a:rPr lang="en-US" sz="1800"/>
              <a:t>You might also ask: why? And see if there is a theory that explains this. There is: GRAVITY</a:t>
            </a:r>
            <a:endParaRPr lang="en-US" sz="2800"/>
          </a:p>
        </p:txBody>
      </p:sp>
      <p:pic>
        <p:nvPicPr>
          <p:cNvPr id="31748" name="Picture 4" descr="orb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288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326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Shapes and inclinations of orbits</a:t>
            </a:r>
          </a:p>
        </p:txBody>
      </p:sp>
      <p:sp>
        <p:nvSpPr>
          <p:cNvPr id="6147" name="Rectangle 3"/>
          <p:cNvSpPr>
            <a:spLocks noGrp="1" noChangeArrowheads="1"/>
          </p:cNvSpPr>
          <p:nvPr>
            <p:ph type="body" idx="1"/>
          </p:nvPr>
        </p:nvSpPr>
        <p:spPr/>
        <p:txBody>
          <a:bodyPr/>
          <a:lstStyle/>
          <a:p>
            <a:r>
              <a:rPr lang="en-US" dirty="0"/>
              <a:t>See </a:t>
            </a:r>
            <a:r>
              <a:rPr lang="en-US" dirty="0">
                <a:hlinkClick r:id="rId3"/>
              </a:rPr>
              <a:t>animation</a:t>
            </a:r>
            <a:r>
              <a:rPr lang="en-US" dirty="0"/>
              <a:t> of planetary orbits</a:t>
            </a:r>
          </a:p>
          <a:p>
            <a:r>
              <a:rPr lang="en-US" dirty="0"/>
              <a:t>Most planetary orbits are close to circles (but not quite, note Mars and Mercury in particular)</a:t>
            </a:r>
          </a:p>
          <a:p>
            <a:r>
              <a:rPr lang="en-US" dirty="0"/>
              <a:t>Pluto and Eris are distinctly non-circular</a:t>
            </a:r>
          </a:p>
          <a:p>
            <a:r>
              <a:rPr lang="en-US" dirty="0"/>
              <a:t>Most objects orbit in the same plane</a:t>
            </a:r>
          </a:p>
          <a:p>
            <a:pPr lvl="1"/>
            <a:r>
              <a:rPr lang="en-US" dirty="0"/>
              <a:t>Again, Pluto and Eris stand apart</a:t>
            </a:r>
          </a:p>
        </p:txBody>
      </p:sp>
    </p:spTree>
    <p:extLst>
      <p:ext uri="{BB962C8B-B14F-4D97-AF65-F5344CB8AC3E}">
        <p14:creationId xmlns:p14="http://schemas.microsoft.com/office/powerpoint/2010/main" val="24487863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Shape of the solar system</a:t>
            </a:r>
          </a:p>
        </p:txBody>
      </p:sp>
      <p:sp>
        <p:nvSpPr>
          <p:cNvPr id="9219" name="Rectangle 3"/>
          <p:cNvSpPr>
            <a:spLocks noGrp="1" noChangeArrowheads="1"/>
          </p:cNvSpPr>
          <p:nvPr>
            <p:ph type="body" idx="1"/>
          </p:nvPr>
        </p:nvSpPr>
        <p:spPr>
          <a:xfrm>
            <a:off x="685800" y="1981200"/>
            <a:ext cx="8153400" cy="4267200"/>
          </a:xfrm>
        </p:spPr>
        <p:txBody>
          <a:bodyPr/>
          <a:lstStyle/>
          <a:p>
            <a:pPr>
              <a:lnSpc>
                <a:spcPct val="90000"/>
              </a:lnSpc>
              <a:buFontTx/>
              <a:buNone/>
            </a:pPr>
            <a:r>
              <a:rPr lang="en-US" sz="2400"/>
              <a:t>Even though most of the solar system is empty, we can consider the shape that the objects within it take up as they move around the Sun. Given the animations you</a:t>
            </a:r>
            <a:r>
              <a:rPr lang="ja-JP" altLang="en-US" sz="2400"/>
              <a:t>’</a:t>
            </a:r>
            <a:r>
              <a:rPr lang="en-US" sz="2400"/>
              <a:t>ve seen, what</a:t>
            </a:r>
            <a:r>
              <a:rPr lang="ja-JP" altLang="en-US" sz="2400"/>
              <a:t>’</a:t>
            </a:r>
            <a:r>
              <a:rPr lang="en-US" sz="2400"/>
              <a:t>s the shape of the Solar System, consider only the planets out to Neptune?</a:t>
            </a:r>
          </a:p>
          <a:p>
            <a:pPr>
              <a:lnSpc>
                <a:spcPct val="90000"/>
              </a:lnSpc>
              <a:buFontTx/>
              <a:buNone/>
            </a:pPr>
            <a:r>
              <a:rPr lang="en-US" sz="2400"/>
              <a:t>	A. Spherical (like a ball)</a:t>
            </a:r>
          </a:p>
          <a:p>
            <a:pPr>
              <a:lnSpc>
                <a:spcPct val="90000"/>
              </a:lnSpc>
              <a:buFontTx/>
              <a:buNone/>
            </a:pPr>
            <a:r>
              <a:rPr lang="en-US" sz="2400"/>
              <a:t>	B. Cubical (like a dice)</a:t>
            </a:r>
          </a:p>
          <a:p>
            <a:pPr>
              <a:lnSpc>
                <a:spcPct val="90000"/>
              </a:lnSpc>
              <a:buFontTx/>
              <a:buNone/>
            </a:pPr>
            <a:r>
              <a:rPr lang="en-US" sz="2400"/>
              <a:t>	C. Flat and square (like a baseball base)</a:t>
            </a:r>
          </a:p>
          <a:p>
            <a:pPr>
              <a:lnSpc>
                <a:spcPct val="90000"/>
              </a:lnSpc>
              <a:buFontTx/>
              <a:buNone/>
            </a:pPr>
            <a:r>
              <a:rPr lang="en-US" sz="2400"/>
              <a:t>	D. Flat and round (like a frisbee)</a:t>
            </a:r>
          </a:p>
          <a:p>
            <a:pPr>
              <a:lnSpc>
                <a:spcPct val="90000"/>
              </a:lnSpc>
              <a:buFontTx/>
              <a:buNone/>
            </a:pPr>
            <a:r>
              <a:rPr lang="en-US" sz="2400"/>
              <a:t>	E. Irregular</a:t>
            </a:r>
          </a:p>
          <a:p>
            <a:pPr>
              <a:lnSpc>
                <a:spcPct val="90000"/>
              </a:lnSpc>
              <a:buFontTx/>
              <a:buNone/>
            </a:pPr>
            <a:r>
              <a:rPr lang="en-US" sz="2400">
                <a:solidFill>
                  <a:srgbClr val="FF0000"/>
                </a:solidFill>
              </a:rPr>
              <a:t>The solar system is largely flat. Raises the question: Why?</a:t>
            </a:r>
            <a:endParaRPr lang="en-US" sz="2400"/>
          </a:p>
        </p:txBody>
      </p:sp>
    </p:spTree>
    <p:extLst>
      <p:ext uri="{BB962C8B-B14F-4D97-AF65-F5344CB8AC3E}">
        <p14:creationId xmlns:p14="http://schemas.microsoft.com/office/powerpoint/2010/main" val="4233953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2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2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21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21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533400" y="1219200"/>
            <a:ext cx="8229600" cy="5334000"/>
          </a:xfrm>
        </p:spPr>
        <p:txBody>
          <a:bodyPr/>
          <a:lstStyle/>
          <a:p>
            <a:pPr>
              <a:lnSpc>
                <a:spcPct val="90000"/>
              </a:lnSpc>
            </a:pPr>
            <a:r>
              <a:rPr lang="en-US" sz="1700" dirty="0"/>
              <a:t>With bigger telescopes and improved technology, </a:t>
            </a:r>
            <a:r>
              <a:rPr lang="en-US" sz="1700" dirty="0" smtClean="0"/>
              <a:t>we</a:t>
            </a:r>
            <a:r>
              <a:rPr lang="en-US" sz="1700" dirty="0" smtClean="0"/>
              <a:t>’</a:t>
            </a:r>
            <a:r>
              <a:rPr lang="en-US" sz="1700" dirty="0" smtClean="0"/>
              <a:t>ve </a:t>
            </a:r>
            <a:r>
              <a:rPr lang="en-US" sz="1700" dirty="0"/>
              <a:t>continued to discover more solar system objects. Not </a:t>
            </a:r>
            <a:r>
              <a:rPr lang="en-US" sz="1700" dirty="0" err="1"/>
              <a:t>suprisingly</a:t>
            </a:r>
            <a:r>
              <a:rPr lang="en-US" sz="1700" dirty="0"/>
              <a:t>, we</a:t>
            </a:r>
            <a:r>
              <a:rPr lang="ja-JP" altLang="en-US" sz="1700" dirty="0"/>
              <a:t>’</a:t>
            </a:r>
            <a:r>
              <a:rPr lang="en-US" sz="1700" dirty="0"/>
              <a:t>re finding fainter ones that </a:t>
            </a:r>
            <a:r>
              <a:rPr lang="en-US" sz="1700" dirty="0" err="1"/>
              <a:t>hadn</a:t>
            </a:r>
            <a:r>
              <a:rPr lang="ja-JP" altLang="en-US" sz="1700" dirty="0"/>
              <a:t>’</a:t>
            </a:r>
            <a:r>
              <a:rPr lang="en-US" sz="1700" dirty="0"/>
              <a:t>t been seen before. These are mostly far out in the Solar System, beyond the orbit of Neptune</a:t>
            </a:r>
          </a:p>
          <a:p>
            <a:pPr>
              <a:lnSpc>
                <a:spcPct val="90000"/>
              </a:lnSpc>
            </a:pPr>
            <a:r>
              <a:rPr lang="en-US" sz="1700" dirty="0"/>
              <a:t>Many of the new objects have orbits that have a lot of similarities to Pluto, like Eris</a:t>
            </a:r>
          </a:p>
          <a:p>
            <a:pPr>
              <a:lnSpc>
                <a:spcPct val="90000"/>
              </a:lnSpc>
            </a:pPr>
            <a:r>
              <a:rPr lang="en-US" sz="1700" dirty="0"/>
              <a:t>This previously undiscovered class of objects are called Kuiper belt objects (after someone who predicted their existence) or trans-Neptunian objects (TNOs). Their compositions appear to be more like comets than like the other planets</a:t>
            </a:r>
          </a:p>
          <a:p>
            <a:pPr>
              <a:lnSpc>
                <a:spcPct val="90000"/>
              </a:lnSpc>
            </a:pPr>
            <a:r>
              <a:rPr lang="en-US" sz="1700" dirty="0"/>
              <a:t>Based on these discoveries, it appears that Pluto is one of this group of objects. </a:t>
            </a:r>
          </a:p>
          <a:p>
            <a:pPr>
              <a:lnSpc>
                <a:spcPct val="90000"/>
              </a:lnSpc>
            </a:pPr>
            <a:r>
              <a:rPr lang="en-US" sz="1700" dirty="0"/>
              <a:t>People wonder about how the different groups of objects form in the solar system, and it</a:t>
            </a:r>
            <a:r>
              <a:rPr lang="ja-JP" altLang="en-US" sz="1700" dirty="0"/>
              <a:t>’</a:t>
            </a:r>
            <a:r>
              <a:rPr lang="en-US" sz="1700" dirty="0"/>
              <a:t>s possible that the bigger planets form in a different way than the TNOs</a:t>
            </a:r>
          </a:p>
          <a:p>
            <a:pPr>
              <a:lnSpc>
                <a:spcPct val="90000"/>
              </a:lnSpc>
            </a:pPr>
            <a:r>
              <a:rPr lang="en-US" sz="1700" dirty="0"/>
              <a:t>This had led some people to want to change the classification of Pluto from a planet to something else, to help use classification to understand things about the Solar System</a:t>
            </a:r>
          </a:p>
          <a:p>
            <a:pPr lvl="1">
              <a:lnSpc>
                <a:spcPct val="90000"/>
              </a:lnSpc>
            </a:pPr>
            <a:r>
              <a:rPr lang="en-US" sz="1700" dirty="0"/>
              <a:t>Some people object to this!</a:t>
            </a:r>
          </a:p>
          <a:p>
            <a:pPr lvl="1">
              <a:lnSpc>
                <a:spcPct val="90000"/>
              </a:lnSpc>
            </a:pPr>
            <a:r>
              <a:rPr lang="en-US" sz="1700" dirty="0"/>
              <a:t>In any case, Pluto is still there, with the same properties we</a:t>
            </a:r>
            <a:r>
              <a:rPr lang="ja-JP" altLang="en-US" sz="1700" dirty="0"/>
              <a:t>’</a:t>
            </a:r>
            <a:r>
              <a:rPr lang="en-US" sz="1700" dirty="0" err="1"/>
              <a:t>ve</a:t>
            </a:r>
            <a:r>
              <a:rPr lang="en-US" sz="1700" dirty="0"/>
              <a:t> always known about! At some level, the debate about whether we should call it a </a:t>
            </a:r>
            <a:r>
              <a:rPr lang="ja-JP" altLang="en-US" sz="1700" dirty="0"/>
              <a:t>“</a:t>
            </a:r>
            <a:r>
              <a:rPr lang="en-US" sz="1700" dirty="0"/>
              <a:t>planet</a:t>
            </a:r>
            <a:r>
              <a:rPr lang="ja-JP" altLang="en-US" sz="1700" dirty="0"/>
              <a:t>”</a:t>
            </a:r>
            <a:r>
              <a:rPr lang="en-US" sz="1700" dirty="0"/>
              <a:t> </a:t>
            </a:r>
            <a:r>
              <a:rPr lang="en-US" sz="1700" dirty="0" err="1"/>
              <a:t>isn</a:t>
            </a:r>
            <a:r>
              <a:rPr lang="ja-JP" altLang="en-US" sz="1700" dirty="0"/>
              <a:t>’</a:t>
            </a:r>
            <a:r>
              <a:rPr lang="en-US" sz="1700" dirty="0"/>
              <a:t>t really part of science, it</a:t>
            </a:r>
            <a:r>
              <a:rPr lang="ja-JP" altLang="en-US" sz="1700" dirty="0"/>
              <a:t>’</a:t>
            </a:r>
            <a:r>
              <a:rPr lang="en-US" sz="1700" dirty="0"/>
              <a:t>s just a name! The science is in understanding the nature of objects and how and why they got there</a:t>
            </a:r>
            <a:endParaRPr lang="en-US" sz="1600" dirty="0"/>
          </a:p>
        </p:txBody>
      </p:sp>
      <p:sp>
        <p:nvSpPr>
          <p:cNvPr id="11266" name="Rectangle 2"/>
          <p:cNvSpPr>
            <a:spLocks noGrp="1" noChangeArrowheads="1"/>
          </p:cNvSpPr>
          <p:nvPr>
            <p:ph type="title"/>
          </p:nvPr>
        </p:nvSpPr>
        <p:spPr>
          <a:xfrm>
            <a:off x="685800" y="152400"/>
            <a:ext cx="7772400" cy="1143000"/>
          </a:xfrm>
        </p:spPr>
        <p:txBody>
          <a:bodyPr/>
          <a:lstStyle/>
          <a:p>
            <a:r>
              <a:rPr lang="en-US"/>
              <a:t>The New Solar System</a:t>
            </a:r>
          </a:p>
        </p:txBody>
      </p:sp>
      <p:pic>
        <p:nvPicPr>
          <p:cNvPr id="11268" name="Picture 4" descr="NewSolarSyste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66875"/>
            <a:ext cx="8458200" cy="475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1607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267">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1267">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126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Collisions in the Solar System</a:t>
            </a:r>
          </a:p>
        </p:txBody>
      </p:sp>
      <p:sp>
        <p:nvSpPr>
          <p:cNvPr id="13315" name="Rectangle 3"/>
          <p:cNvSpPr>
            <a:spLocks noGrp="1" noChangeArrowheads="1"/>
          </p:cNvSpPr>
          <p:nvPr>
            <p:ph type="body" idx="1"/>
          </p:nvPr>
        </p:nvSpPr>
        <p:spPr>
          <a:xfrm>
            <a:off x="609600" y="1905000"/>
            <a:ext cx="7772400" cy="4114800"/>
          </a:xfrm>
        </p:spPr>
        <p:txBody>
          <a:bodyPr/>
          <a:lstStyle/>
          <a:p>
            <a:pPr>
              <a:lnSpc>
                <a:spcPct val="90000"/>
              </a:lnSpc>
            </a:pPr>
            <a:r>
              <a:rPr lang="en-US" sz="1600" dirty="0"/>
              <a:t>Given that there</a:t>
            </a:r>
            <a:r>
              <a:rPr lang="ja-JP" altLang="en-US" sz="1600" dirty="0"/>
              <a:t>’</a:t>
            </a:r>
            <a:r>
              <a:rPr lang="en-US" sz="1600" dirty="0"/>
              <a:t>s a lot of small objects in the Solar System (asteroids, comets, Kuiper belt objects) and that all orbits </a:t>
            </a:r>
            <a:r>
              <a:rPr lang="en-US" sz="1600" dirty="0" err="1"/>
              <a:t>aren</a:t>
            </a:r>
            <a:r>
              <a:rPr lang="ja-JP" altLang="en-US" sz="1600" dirty="0"/>
              <a:t>’</a:t>
            </a:r>
            <a:r>
              <a:rPr lang="en-US" sz="1600" dirty="0"/>
              <a:t>t perfect circles, different orbits can intersect, leading to collisions between objects</a:t>
            </a:r>
          </a:p>
          <a:p>
            <a:pPr>
              <a:lnSpc>
                <a:spcPct val="90000"/>
              </a:lnSpc>
            </a:pPr>
            <a:r>
              <a:rPr lang="en-US" sz="1600" dirty="0"/>
              <a:t>Most of the collisions that a planet experiences are with very small objects, since they are by far the most common</a:t>
            </a:r>
          </a:p>
          <a:p>
            <a:pPr>
              <a:lnSpc>
                <a:spcPct val="90000"/>
              </a:lnSpc>
            </a:pPr>
            <a:r>
              <a:rPr lang="en-US" sz="1600" dirty="0"/>
              <a:t>When small asteroids (meteoroids) hit the Earth, the friction as they move through the Earth</a:t>
            </a:r>
            <a:r>
              <a:rPr lang="ja-JP" altLang="en-US" sz="1600" dirty="0"/>
              <a:t>’</a:t>
            </a:r>
            <a:r>
              <a:rPr lang="en-US" sz="1600" dirty="0"/>
              <a:t>s atmosphere causes them to burn up</a:t>
            </a:r>
          </a:p>
          <a:p>
            <a:pPr lvl="1">
              <a:lnSpc>
                <a:spcPct val="90000"/>
              </a:lnSpc>
            </a:pPr>
            <a:r>
              <a:rPr lang="en-US" sz="1600" dirty="0"/>
              <a:t>We see these as </a:t>
            </a:r>
            <a:r>
              <a:rPr lang="ja-JP" altLang="en-US" sz="1600" dirty="0"/>
              <a:t>“</a:t>
            </a:r>
            <a:r>
              <a:rPr lang="en-US" sz="1600" dirty="0"/>
              <a:t>shooting stars</a:t>
            </a:r>
            <a:r>
              <a:rPr lang="ja-JP" altLang="en-US" sz="1600" dirty="0"/>
              <a:t>”</a:t>
            </a:r>
            <a:r>
              <a:rPr lang="en-US" sz="1600" dirty="0"/>
              <a:t> (but that</a:t>
            </a:r>
            <a:r>
              <a:rPr lang="ja-JP" altLang="en-US" sz="1600" dirty="0"/>
              <a:t>’</a:t>
            </a:r>
            <a:r>
              <a:rPr lang="en-US" sz="1600" dirty="0"/>
              <a:t>s a pretty bad name for them!)</a:t>
            </a:r>
          </a:p>
          <a:p>
            <a:pPr lvl="1">
              <a:lnSpc>
                <a:spcPct val="90000"/>
              </a:lnSpc>
            </a:pPr>
            <a:r>
              <a:rPr lang="en-US" sz="1600" dirty="0"/>
              <a:t>Bigger meteoroids can survive down to the Earth</a:t>
            </a:r>
            <a:r>
              <a:rPr lang="ja-JP" altLang="en-US" sz="1600" dirty="0"/>
              <a:t>’</a:t>
            </a:r>
            <a:r>
              <a:rPr lang="en-US" sz="1600" dirty="0"/>
              <a:t>s surface, and be found as meteorites</a:t>
            </a:r>
          </a:p>
          <a:p>
            <a:pPr lvl="1">
              <a:lnSpc>
                <a:spcPct val="90000"/>
              </a:lnSpc>
            </a:pPr>
            <a:r>
              <a:rPr lang="en-US" sz="1600" dirty="0"/>
              <a:t>Biggest ones over the history of the Earth may have had major impact on Earth</a:t>
            </a:r>
            <a:r>
              <a:rPr lang="ja-JP" altLang="en-US" sz="1600" dirty="0"/>
              <a:t>’</a:t>
            </a:r>
            <a:r>
              <a:rPr lang="en-US" sz="1600" dirty="0"/>
              <a:t>s history!</a:t>
            </a:r>
          </a:p>
          <a:p>
            <a:pPr>
              <a:lnSpc>
                <a:spcPct val="90000"/>
              </a:lnSpc>
            </a:pPr>
            <a:r>
              <a:rPr lang="en-US" sz="1600" dirty="0"/>
              <a:t>Impacts are an important phenomenon that affect surfaces of Solar System objects, especially those without atmospheres</a:t>
            </a:r>
          </a:p>
          <a:p>
            <a:pPr lvl="1">
              <a:lnSpc>
                <a:spcPct val="90000"/>
              </a:lnSpc>
            </a:pPr>
            <a:r>
              <a:rPr lang="en-US" sz="1600" dirty="0"/>
              <a:t>Impacts were probably much more common shortly after the Solar System was formed, when there was more material around</a:t>
            </a:r>
            <a:endParaRPr lang="en-US" sz="2000" dirty="0"/>
          </a:p>
        </p:txBody>
      </p:sp>
      <p:pic>
        <p:nvPicPr>
          <p:cNvPr id="13316" name="meteormovie.gif" descr="/Users/holtz/pics/images/solsys/meteormovie.gif">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600200" y="1660525"/>
            <a:ext cx="7010400" cy="467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164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331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13316"/>
                                        </p:tgtEl>
                                        <p:attrNameLst>
                                          <p:attrName>style.visibility</p:attrName>
                                        </p:attrNameLst>
                                      </p:cBhvr>
                                      <p:to>
                                        <p:strVal val="hidden"/>
                                      </p:to>
                                    </p:set>
                                    <p:cmd type="call" cmd="stop">
                                      <p:cBhvr>
                                        <p:cTn id="25" dur="1">
                                          <p:stCondLst>
                                            <p:cond delay="0"/>
                                          </p:stCondLst>
                                        </p:cTn>
                                        <p:tgtEl>
                                          <p:spTgt spid="13316"/>
                                        </p:tgtEl>
                                      </p:cBhvr>
                                    </p:cmd>
                                  </p:childTnLst>
                                </p:cTn>
                              </p:par>
                              <p:par>
                                <p:cTn id="26" presetID="1" presetClass="entr" presetSubtype="0" fill="hold" grpId="0" nodeType="withEffect">
                                  <p:stCondLst>
                                    <p:cond delay="0"/>
                                  </p:stCondLst>
                                  <p:childTnLst>
                                    <p:set>
                                      <p:cBhvr>
                                        <p:cTn id="27" dur="1" fill="hold">
                                          <p:stCondLst>
                                            <p:cond delay="499"/>
                                          </p:stCondLst>
                                        </p:cTn>
                                        <p:tgtEl>
                                          <p:spTgt spid="13315">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3315">
                                            <p:txEl>
                                              <p:pRg st="6" end="6"/>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499"/>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36" fill="hold" display="0">
                  <p:stCondLst>
                    <p:cond delay="indefinite"/>
                  </p:stCondLst>
                  <p:endCondLst>
                    <p:cond evt="onNext" delay="0">
                      <p:tgtEl>
                        <p:sldTgt/>
                      </p:tgtEl>
                    </p:cond>
                    <p:cond evt="onPrev" delay="0">
                      <p:tgtEl>
                        <p:sldTgt/>
                      </p:tgtEl>
                    </p:cond>
                  </p:endCondLst>
                </p:cTn>
                <p:tgtEl>
                  <p:spTgt spid="13316"/>
                </p:tgtEl>
              </p:cMediaNode>
            </p:video>
            <p:seq concurrent="1" nextAc="seek">
              <p:cTn id="37" restart="whenNotActive" fill="hold" evtFilter="cancelBubble" nodeType="interactiveSeq">
                <p:stCondLst>
                  <p:cond evt="onClick" delay="0">
                    <p:tgtEl>
                      <p:spTgt spid="13316"/>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2" presetClass="mediacall" presetSubtype="0" fill="hold" nodeType="clickEffect">
                                  <p:stCondLst>
                                    <p:cond delay="0"/>
                                  </p:stCondLst>
                                  <p:childTnLst>
                                    <p:cmd type="call" cmd="togglePause">
                                      <p:cBhvr>
                                        <p:cTn id="41" dur="1" fill="hold"/>
                                        <p:tgtEl>
                                          <p:spTgt spid="13316"/>
                                        </p:tgtEl>
                                      </p:cBhvr>
                                    </p:cmd>
                                  </p:childTnLst>
                                </p:cTn>
                              </p:par>
                            </p:childTnLst>
                          </p:cTn>
                        </p:par>
                      </p:childTnLst>
                    </p:cTn>
                  </p:par>
                </p:childTnLst>
              </p:cTn>
              <p:nextCondLst>
                <p:cond evt="onClick" delay="0">
                  <p:tgtEl>
                    <p:spTgt spid="13316"/>
                  </p:tgtEl>
                </p:cond>
              </p:nextCondLst>
            </p:seq>
          </p:childTnLst>
        </p:cTn>
      </p:par>
    </p:tnLst>
    <p:bldLst>
      <p:bldP spid="1331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To do</a:t>
            </a:r>
          </a:p>
        </p:txBody>
      </p:sp>
      <p:sp>
        <p:nvSpPr>
          <p:cNvPr id="30723" name="Rectangle 3"/>
          <p:cNvSpPr>
            <a:spLocks noGrp="1" noChangeArrowheads="1"/>
          </p:cNvSpPr>
          <p:nvPr>
            <p:ph type="body" idx="1"/>
          </p:nvPr>
        </p:nvSpPr>
        <p:spPr/>
        <p:txBody>
          <a:bodyPr/>
          <a:lstStyle/>
          <a:p>
            <a:endParaRPr lang="en-US" sz="1600" dirty="0"/>
          </a:p>
        </p:txBody>
      </p:sp>
    </p:spTree>
    <p:extLst>
      <p:ext uri="{BB962C8B-B14F-4D97-AF65-F5344CB8AC3E}">
        <p14:creationId xmlns:p14="http://schemas.microsoft.com/office/powerpoint/2010/main" val="469898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pPr marL="0" indent="0">
              <a:buNone/>
            </a:pPr>
            <a:r>
              <a:rPr lang="en-US" dirty="0" smtClean="0"/>
              <a:t>III. </a:t>
            </a:r>
            <a:r>
              <a:rPr lang="en-US" dirty="0" smtClean="0"/>
              <a:t>Overview of the Universe</a:t>
            </a:r>
          </a:p>
          <a:p>
            <a:r>
              <a:rPr lang="en-US" dirty="0" smtClean="0"/>
              <a:t>Our place in the Universe</a:t>
            </a:r>
          </a:p>
          <a:p>
            <a:r>
              <a:rPr lang="en-US" dirty="0" smtClean="0"/>
              <a:t>The Solar System</a:t>
            </a:r>
          </a:p>
          <a:p>
            <a:pPr lvl="1"/>
            <a:r>
              <a:rPr lang="en-US" dirty="0" smtClean="0"/>
              <a:t>Contents</a:t>
            </a:r>
          </a:p>
          <a:p>
            <a:pPr lvl="1"/>
            <a:r>
              <a:rPr lang="en-US" dirty="0" smtClean="0"/>
              <a:t>Discovery</a:t>
            </a:r>
          </a:p>
          <a:p>
            <a:pPr lvl="1"/>
            <a:r>
              <a:rPr lang="en-US" dirty="0" smtClean="0"/>
              <a:t>Properties</a:t>
            </a:r>
            <a:endParaRPr lang="en-US" dirty="0"/>
          </a:p>
        </p:txBody>
      </p:sp>
    </p:spTree>
    <p:extLst>
      <p:ext uri="{BB962C8B-B14F-4D97-AF65-F5344CB8AC3E}">
        <p14:creationId xmlns:p14="http://schemas.microsoft.com/office/powerpoint/2010/main" val="32151237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p:txBody>
          <a:bodyPr/>
          <a:lstStyle/>
          <a:p>
            <a:r>
              <a:rPr lang="en-US" sz="2800" dirty="0">
                <a:solidFill>
                  <a:srgbClr val="000000"/>
                </a:solidFill>
              </a:rPr>
              <a:t>Our </a:t>
            </a:r>
            <a:r>
              <a:rPr lang="en-US" sz="2800" dirty="0" smtClean="0">
                <a:solidFill>
                  <a:srgbClr val="000000"/>
                </a:solidFill>
              </a:rPr>
              <a:t>cosmic </a:t>
            </a:r>
            <a:r>
              <a:rPr lang="en-US" sz="2800" dirty="0">
                <a:solidFill>
                  <a:srgbClr val="000000"/>
                </a:solidFill>
              </a:rPr>
              <a:t>Address:</a:t>
            </a:r>
          </a:p>
          <a:p>
            <a:pPr lvl="1"/>
            <a:r>
              <a:rPr lang="en-US" sz="2400" dirty="0">
                <a:solidFill>
                  <a:srgbClr val="000000"/>
                </a:solidFill>
              </a:rPr>
              <a:t>Las Cruces, NM, USA</a:t>
            </a:r>
          </a:p>
          <a:p>
            <a:pPr lvl="1"/>
            <a:r>
              <a:rPr lang="en-US" sz="2400" dirty="0">
                <a:solidFill>
                  <a:srgbClr val="000000"/>
                </a:solidFill>
              </a:rPr>
              <a:t>North America (one of seven continents)</a:t>
            </a:r>
          </a:p>
          <a:p>
            <a:pPr lvl="1"/>
            <a:r>
              <a:rPr lang="en-US" sz="2400" dirty="0">
                <a:solidFill>
                  <a:srgbClr val="000000"/>
                </a:solidFill>
              </a:rPr>
              <a:t>Earth (one of eight planets)</a:t>
            </a:r>
          </a:p>
          <a:p>
            <a:pPr lvl="1"/>
            <a:r>
              <a:rPr lang="en-US" sz="2400" dirty="0">
                <a:solidFill>
                  <a:srgbClr val="000000"/>
                </a:solidFill>
              </a:rPr>
              <a:t>Solar System (one of ?? planetary systems)</a:t>
            </a:r>
          </a:p>
          <a:p>
            <a:pPr lvl="2"/>
            <a:r>
              <a:rPr lang="en-US" sz="2000" dirty="0">
                <a:solidFill>
                  <a:srgbClr val="000000"/>
                </a:solidFill>
                <a:hlinkClick r:id="rId3"/>
              </a:rPr>
              <a:t>Zooming out</a:t>
            </a:r>
            <a:endParaRPr lang="en-US" sz="2000" dirty="0">
              <a:solidFill>
                <a:srgbClr val="000000"/>
              </a:solidFill>
            </a:endParaRPr>
          </a:p>
          <a:p>
            <a:pPr lvl="1"/>
            <a:r>
              <a:rPr lang="en-US" sz="2400" dirty="0">
                <a:solidFill>
                  <a:srgbClr val="000000"/>
                </a:solidFill>
              </a:rPr>
              <a:t>Milky Way galaxy (one star of billions of stars)</a:t>
            </a:r>
          </a:p>
          <a:p>
            <a:pPr lvl="1"/>
            <a:r>
              <a:rPr lang="en-US" sz="2400" dirty="0">
                <a:solidFill>
                  <a:srgbClr val="000000"/>
                </a:solidFill>
              </a:rPr>
              <a:t>Universe (one galaxy of billions of </a:t>
            </a:r>
            <a:r>
              <a:rPr lang="en-US" sz="2400" dirty="0" smtClean="0">
                <a:solidFill>
                  <a:srgbClr val="000000"/>
                </a:solidFill>
              </a:rPr>
              <a:t>galaxies)</a:t>
            </a:r>
            <a:endParaRPr lang="en-US" sz="2400" dirty="0">
              <a:solidFill>
                <a:srgbClr val="000000"/>
              </a:solidFill>
            </a:endParaRPr>
          </a:p>
        </p:txBody>
      </p:sp>
      <p:sp>
        <p:nvSpPr>
          <p:cNvPr id="3074" name="Rectangle 2"/>
          <p:cNvSpPr>
            <a:spLocks noGrp="1" noChangeArrowheads="1"/>
          </p:cNvSpPr>
          <p:nvPr>
            <p:ph type="title"/>
          </p:nvPr>
        </p:nvSpPr>
        <p:spPr/>
        <p:txBody>
          <a:bodyPr/>
          <a:lstStyle/>
          <a:p>
            <a:r>
              <a:rPr lang="en-US"/>
              <a:t>Our place in the Universe</a:t>
            </a:r>
          </a:p>
        </p:txBody>
      </p:sp>
      <p:pic>
        <p:nvPicPr>
          <p:cNvPr id="3076" name="Picture 4" descr="us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295400"/>
            <a:ext cx="6858000" cy="52990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ontinents_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178050"/>
            <a:ext cx="8239125" cy="41687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olar-system-ma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209800"/>
            <a:ext cx="6518275" cy="4087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261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07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307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07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3078"/>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499"/>
                                          </p:stCondLst>
                                        </p:cTn>
                                        <p:tgtEl>
                                          <p:spTgt spid="3075">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499"/>
                                          </p:stCondLst>
                                        </p:cTn>
                                        <p:tgtEl>
                                          <p:spTgt spid="3075">
                                            <p:txEl>
                                              <p:pRg st="5" end="5"/>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075">
                                            <p:txEl>
                                              <p:pRg st="6" end="6"/>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of the following best </a:t>
            </a:r>
            <a:r>
              <a:rPr lang="en-US" dirty="0" smtClean="0"/>
              <a:t>describes </a:t>
            </a:r>
            <a:r>
              <a:rPr lang="en-US" dirty="0"/>
              <a:t>what you think about the Earth's location in the Universe?</a:t>
            </a:r>
          </a:p>
        </p:txBody>
      </p:sp>
      <p:sp>
        <p:nvSpPr>
          <p:cNvPr id="3" name="Content Placeholder 2"/>
          <p:cNvSpPr>
            <a:spLocks noGrp="1"/>
          </p:cNvSpPr>
          <p:nvPr>
            <p:ph idx="1"/>
          </p:nvPr>
        </p:nvSpPr>
        <p:spPr>
          <a:xfrm>
            <a:off x="457200" y="1968964"/>
            <a:ext cx="8229600" cy="4525963"/>
          </a:xfrm>
        </p:spPr>
        <p:txBody>
          <a:bodyPr>
            <a:normAutofit lnSpcReduction="10000"/>
          </a:bodyPr>
          <a:lstStyle/>
          <a:p>
            <a:pPr marL="514350" indent="-514350">
              <a:buAutoNum type="alphaUcPeriod"/>
            </a:pPr>
            <a:r>
              <a:rPr lang="en-US" dirty="0" smtClean="0"/>
              <a:t>Earth </a:t>
            </a:r>
            <a:r>
              <a:rPr lang="en-US" dirty="0"/>
              <a:t>goes around the Sun, which is located near the center of the Milky Way galaxy</a:t>
            </a:r>
            <a:r>
              <a:rPr lang="en-US" dirty="0" smtClean="0"/>
              <a:t>.</a:t>
            </a:r>
          </a:p>
          <a:p>
            <a:pPr marL="514350" indent="-514350">
              <a:buAutoNum type="alphaUcPeriod"/>
            </a:pPr>
            <a:r>
              <a:rPr lang="en-US" dirty="0"/>
              <a:t>Earth goes around the Sun, which located in the outer regions of the Milky Way galaxy</a:t>
            </a:r>
            <a:r>
              <a:rPr lang="en-US" dirty="0" smtClean="0"/>
              <a:t>.</a:t>
            </a:r>
          </a:p>
          <a:p>
            <a:pPr marL="514350" indent="-514350">
              <a:buAutoNum type="alphaUcPeriod"/>
            </a:pPr>
            <a:r>
              <a:rPr lang="en-US" dirty="0"/>
              <a:t>Earth goes around the the Sun, which is not located in any galaxy</a:t>
            </a:r>
            <a:r>
              <a:rPr lang="en-US" dirty="0" smtClean="0"/>
              <a:t>.</a:t>
            </a:r>
          </a:p>
          <a:p>
            <a:pPr marL="514350" indent="-514350">
              <a:buAutoNum type="alphaUcPeriod"/>
            </a:pPr>
            <a:r>
              <a:rPr lang="en-US" dirty="0"/>
              <a:t>The Sun goes around the Earth, which is located in the Milky Way galaxy</a:t>
            </a:r>
            <a:r>
              <a:rPr lang="en-US" dirty="0" smtClean="0"/>
              <a:t>.</a:t>
            </a:r>
          </a:p>
          <a:p>
            <a:pPr marL="514350" indent="-514350">
              <a:buAutoNum type="alphaUcPeriod"/>
            </a:pPr>
            <a:r>
              <a:rPr lang="en-US" dirty="0"/>
              <a:t>I don't know</a:t>
            </a:r>
          </a:p>
        </p:txBody>
      </p:sp>
    </p:spTree>
    <p:extLst>
      <p:ext uri="{BB962C8B-B14F-4D97-AF65-F5344CB8AC3E}">
        <p14:creationId xmlns:p14="http://schemas.microsoft.com/office/powerpoint/2010/main" val="41728576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a:lnSpc>
                <a:spcPct val="90000"/>
              </a:lnSpc>
            </a:pPr>
            <a:r>
              <a:rPr lang="en-US" sz="2800" dirty="0"/>
              <a:t>What is the solar system?</a:t>
            </a:r>
          </a:p>
          <a:p>
            <a:pPr lvl="1">
              <a:lnSpc>
                <a:spcPct val="90000"/>
              </a:lnSpc>
            </a:pPr>
            <a:r>
              <a:rPr lang="en-US" sz="2400" dirty="0"/>
              <a:t>Collection of objects associated with the Sun by gravity</a:t>
            </a:r>
          </a:p>
          <a:p>
            <a:pPr>
              <a:lnSpc>
                <a:spcPct val="90000"/>
              </a:lnSpc>
            </a:pPr>
            <a:r>
              <a:rPr lang="en-US" sz="2800" dirty="0"/>
              <a:t>Contents of the solar system</a:t>
            </a:r>
          </a:p>
          <a:p>
            <a:pPr lvl="1">
              <a:lnSpc>
                <a:spcPct val="90000"/>
              </a:lnSpc>
            </a:pPr>
            <a:r>
              <a:rPr lang="en-US" sz="2000" dirty="0"/>
              <a:t>Sun: by far most massive. Only object in SS producing energy (by nuclear reactions in its core)</a:t>
            </a:r>
          </a:p>
          <a:p>
            <a:pPr lvl="1">
              <a:lnSpc>
                <a:spcPct val="90000"/>
              </a:lnSpc>
            </a:pPr>
            <a:r>
              <a:rPr lang="en-US" sz="2000" dirty="0"/>
              <a:t>Planets: larger objects orbiting the Sun. Traditionally, there </a:t>
            </a:r>
            <a:r>
              <a:rPr lang="en-US" sz="2000" dirty="0" smtClean="0"/>
              <a:t>were </a:t>
            </a:r>
            <a:r>
              <a:rPr lang="en-US" sz="2000" dirty="0"/>
              <a:t>9 (Mercury, Venus, Earth, Mars, Jupiter, Saturn, Uranus, Neptune, Pluto</a:t>
            </a:r>
            <a:r>
              <a:rPr lang="en-US" sz="2000" dirty="0" smtClean="0"/>
              <a:t>), now usually considered eight</a:t>
            </a:r>
            <a:endParaRPr lang="en-US" sz="2000" dirty="0"/>
          </a:p>
          <a:p>
            <a:pPr lvl="1">
              <a:lnSpc>
                <a:spcPct val="90000"/>
              </a:lnSpc>
            </a:pPr>
            <a:r>
              <a:rPr lang="en-US" sz="2000" dirty="0"/>
              <a:t>Moons: objects orbiting planets. Inner planets have few, outer planets have lots</a:t>
            </a:r>
          </a:p>
          <a:p>
            <a:pPr lvl="1">
              <a:lnSpc>
                <a:spcPct val="90000"/>
              </a:lnSpc>
            </a:pPr>
            <a:r>
              <a:rPr lang="en-US" sz="2000" dirty="0"/>
              <a:t>Asteroids: smaller rocky objects orbiting the Sun. Most are very small! Small ones often called meteoroids</a:t>
            </a:r>
          </a:p>
          <a:p>
            <a:pPr lvl="1">
              <a:lnSpc>
                <a:spcPct val="90000"/>
              </a:lnSpc>
            </a:pPr>
            <a:r>
              <a:rPr lang="en-US" sz="2000" dirty="0"/>
              <a:t>Comets: smaller icy objects orbiting the Sun</a:t>
            </a:r>
            <a:endParaRPr lang="en-US" sz="2400" dirty="0"/>
          </a:p>
          <a:p>
            <a:pPr lvl="1">
              <a:lnSpc>
                <a:spcPct val="90000"/>
              </a:lnSpc>
            </a:pPr>
            <a:endParaRPr lang="en-US" sz="2400" dirty="0"/>
          </a:p>
        </p:txBody>
      </p:sp>
      <p:sp>
        <p:nvSpPr>
          <p:cNvPr id="4098" name="Rectangle 2"/>
          <p:cNvSpPr>
            <a:spLocks noGrp="1" noChangeArrowheads="1"/>
          </p:cNvSpPr>
          <p:nvPr>
            <p:ph type="title"/>
          </p:nvPr>
        </p:nvSpPr>
        <p:spPr/>
        <p:txBody>
          <a:bodyPr/>
          <a:lstStyle/>
          <a:p>
            <a:r>
              <a:rPr lang="en-US"/>
              <a:t>Solar system</a:t>
            </a:r>
          </a:p>
        </p:txBody>
      </p:sp>
      <p:pic>
        <p:nvPicPr>
          <p:cNvPr id="4100" name="Picture 4" descr="erupt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49400"/>
            <a:ext cx="5156200" cy="51562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plane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362200"/>
            <a:ext cx="89884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o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447800"/>
            <a:ext cx="7059613" cy="513715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gasp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752600"/>
            <a:ext cx="5738813" cy="430371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alebop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720850"/>
            <a:ext cx="8382000" cy="4872038"/>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hyakuta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1204913"/>
            <a:ext cx="4819650" cy="565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413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410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10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4101"/>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10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410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410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xit" presetSubtype="0" fill="hold" nodeType="clickEffect">
                                  <p:stCondLst>
                                    <p:cond delay="0"/>
                                  </p:stCondLst>
                                  <p:childTnLst>
                                    <p:set>
                                      <p:cBhvr>
                                        <p:cTn id="62" dur="1" fill="hold">
                                          <p:stCondLst>
                                            <p:cond delay="0"/>
                                          </p:stCondLst>
                                        </p:cTn>
                                        <p:tgtEl>
                                          <p:spTgt spid="4103"/>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4104"/>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xit" presetSubtype="0" fill="hold" nodeType="clickEffect">
                                  <p:stCondLst>
                                    <p:cond delay="0"/>
                                  </p:stCondLst>
                                  <p:childTnLst>
                                    <p:set>
                                      <p:cBhvr>
                                        <p:cTn id="74" dur="1" fill="hold">
                                          <p:stCondLst>
                                            <p:cond delay="0"/>
                                          </p:stCondLst>
                                        </p:cTn>
                                        <p:tgtEl>
                                          <p:spTgt spid="4104"/>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4105"/>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xit" presetSubtype="0" fill="hold" nodeType="clickEffect">
                                  <p:stCondLst>
                                    <p:cond delay="0"/>
                                  </p:stCondLst>
                                  <p:childTnLst>
                                    <p:set>
                                      <p:cBhvr>
                                        <p:cTn id="80" dur="1" fill="hold">
                                          <p:stCondLst>
                                            <p:cond delay="0"/>
                                          </p:stCondLst>
                                        </p:cTn>
                                        <p:tgtEl>
                                          <p:spTgt spid="4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r>
              <a:rPr lang="en-US"/>
              <a:t>Why do we see the Sun?</a:t>
            </a:r>
          </a:p>
        </p:txBody>
      </p:sp>
      <p:sp>
        <p:nvSpPr>
          <p:cNvPr id="8195" name="Rectangle 1027"/>
          <p:cNvSpPr>
            <a:spLocks noGrp="1" noChangeArrowheads="1"/>
          </p:cNvSpPr>
          <p:nvPr>
            <p:ph type="body" idx="1"/>
          </p:nvPr>
        </p:nvSpPr>
        <p:spPr>
          <a:xfrm>
            <a:off x="457200" y="1620687"/>
            <a:ext cx="8229600" cy="4525963"/>
          </a:xfrm>
        </p:spPr>
        <p:txBody>
          <a:bodyPr/>
          <a:lstStyle/>
          <a:p>
            <a:pPr marL="990600" lvl="1" indent="-533400">
              <a:lnSpc>
                <a:spcPct val="90000"/>
              </a:lnSpc>
              <a:buFont typeface="Arial" charset="0"/>
              <a:buAutoNum type="alphaUcPeriod"/>
            </a:pPr>
            <a:r>
              <a:rPr lang="en-US" sz="2400" dirty="0"/>
              <a:t>It reflects light from other stars</a:t>
            </a:r>
          </a:p>
          <a:p>
            <a:pPr marL="990600" lvl="1" indent="-533400">
              <a:lnSpc>
                <a:spcPct val="90000"/>
              </a:lnSpc>
              <a:buFont typeface="Arial" charset="0"/>
              <a:buAutoNum type="alphaUcPeriod"/>
            </a:pPr>
            <a:r>
              <a:rPr lang="en-US" sz="2400" dirty="0"/>
              <a:t>It produces light at its surface that travels directly to our eyes</a:t>
            </a:r>
          </a:p>
          <a:p>
            <a:pPr marL="990600" lvl="1" indent="-533400">
              <a:lnSpc>
                <a:spcPct val="90000"/>
              </a:lnSpc>
              <a:buFont typeface="Arial" charset="0"/>
              <a:buAutoNum type="alphaUcPeriod"/>
            </a:pPr>
            <a:r>
              <a:rPr lang="en-US" sz="2400" dirty="0"/>
              <a:t>It produces light at its center that travels directly to our eyes</a:t>
            </a:r>
          </a:p>
          <a:p>
            <a:pPr marL="990600" lvl="1" indent="-533400">
              <a:lnSpc>
                <a:spcPct val="90000"/>
              </a:lnSpc>
              <a:buFont typeface="Arial" charset="0"/>
              <a:buAutoNum type="alphaUcPeriod"/>
            </a:pPr>
            <a:r>
              <a:rPr lang="en-US" sz="2400" dirty="0"/>
              <a:t>It reflects light coming from the Earth</a:t>
            </a:r>
          </a:p>
          <a:p>
            <a:pPr marL="990600" lvl="1" indent="-533400">
              <a:lnSpc>
                <a:spcPct val="90000"/>
              </a:lnSpc>
              <a:buFont typeface="Arial" charset="0"/>
              <a:buAutoNum type="alphaUcPeriod"/>
            </a:pPr>
            <a:r>
              <a:rPr lang="en-US" sz="2400" dirty="0"/>
              <a:t>None of the above</a:t>
            </a:r>
          </a:p>
          <a:p>
            <a:pPr marL="609600" indent="-609600">
              <a:lnSpc>
                <a:spcPct val="90000"/>
              </a:lnSpc>
              <a:buFont typeface="Arial" charset="0"/>
              <a:buNone/>
            </a:pPr>
            <a:r>
              <a:rPr lang="en-US" sz="2800" dirty="0">
                <a:solidFill>
                  <a:srgbClr val="FF0000"/>
                </a:solidFill>
              </a:rPr>
              <a:t>We see the Sun because it produces light at its surface. The source of the energy for this light production is nuclear reactions that occur in the core of the Sun.</a:t>
            </a:r>
            <a:endParaRPr lang="en-US" sz="2800" dirty="0"/>
          </a:p>
        </p:txBody>
      </p:sp>
    </p:spTree>
    <p:extLst>
      <p:ext uri="{BB962C8B-B14F-4D97-AF65-F5344CB8AC3E}">
        <p14:creationId xmlns:p14="http://schemas.microsoft.com/office/powerpoint/2010/main" val="3246228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Why do we see the other planets?</a:t>
            </a:r>
          </a:p>
        </p:txBody>
      </p:sp>
      <p:sp>
        <p:nvSpPr>
          <p:cNvPr id="9219" name="Rectangle 3"/>
          <p:cNvSpPr>
            <a:spLocks noGrp="1" noChangeArrowheads="1"/>
          </p:cNvSpPr>
          <p:nvPr>
            <p:ph type="body" idx="1"/>
          </p:nvPr>
        </p:nvSpPr>
        <p:spPr/>
        <p:txBody>
          <a:bodyPr/>
          <a:lstStyle/>
          <a:p>
            <a:pPr marL="990600" lvl="1" indent="-533400">
              <a:lnSpc>
                <a:spcPct val="90000"/>
              </a:lnSpc>
              <a:buFont typeface="Arial" charset="0"/>
              <a:buAutoNum type="alphaUcPeriod"/>
            </a:pPr>
            <a:r>
              <a:rPr lang="en-US" sz="2400"/>
              <a:t>They reflect light coming from the Sun</a:t>
            </a:r>
          </a:p>
          <a:p>
            <a:pPr marL="990600" lvl="1" indent="-533400">
              <a:lnSpc>
                <a:spcPct val="90000"/>
              </a:lnSpc>
              <a:buFont typeface="Arial" charset="0"/>
              <a:buAutoNum type="alphaUcPeriod"/>
            </a:pPr>
            <a:r>
              <a:rPr lang="en-US" sz="2400"/>
              <a:t>They reflect light coming from other stars</a:t>
            </a:r>
          </a:p>
          <a:p>
            <a:pPr marL="990600" lvl="1" indent="-533400">
              <a:lnSpc>
                <a:spcPct val="90000"/>
              </a:lnSpc>
              <a:buFont typeface="Arial" charset="0"/>
              <a:buAutoNum type="alphaUcPeriod"/>
            </a:pPr>
            <a:r>
              <a:rPr lang="en-US" sz="2400"/>
              <a:t>They produce light at their surface that travels directly to our eyes</a:t>
            </a:r>
          </a:p>
          <a:p>
            <a:pPr marL="990600" lvl="1" indent="-533400">
              <a:lnSpc>
                <a:spcPct val="90000"/>
              </a:lnSpc>
              <a:buFont typeface="Arial" charset="0"/>
              <a:buAutoNum type="alphaUcPeriod"/>
            </a:pPr>
            <a:r>
              <a:rPr lang="en-US" sz="2400"/>
              <a:t>They produce light at their center that travels directly to our eyes</a:t>
            </a:r>
          </a:p>
          <a:p>
            <a:pPr marL="990600" lvl="1" indent="-533400">
              <a:lnSpc>
                <a:spcPct val="90000"/>
              </a:lnSpc>
              <a:buFont typeface="Arial" charset="0"/>
              <a:buAutoNum type="alphaUcPeriod"/>
            </a:pPr>
            <a:r>
              <a:rPr lang="en-US" sz="2400"/>
              <a:t>They reflect light coming from the Earth</a:t>
            </a:r>
          </a:p>
          <a:p>
            <a:pPr marL="609600" indent="-609600">
              <a:lnSpc>
                <a:spcPct val="90000"/>
              </a:lnSpc>
              <a:buFont typeface="Arial" charset="0"/>
              <a:buNone/>
            </a:pPr>
            <a:r>
              <a:rPr lang="en-US" sz="2400">
                <a:solidFill>
                  <a:srgbClr val="FF0000"/>
                </a:solidFill>
              </a:rPr>
              <a:t>In visible light, we see planets because they reflect sunlight. Apart from reflected light, planets actually do glow with their own light, but it is a type of light called infrared light, that our eyes cannot see. The source of energy for this comes primarily from the planets being heated by the Sun.</a:t>
            </a:r>
            <a:endParaRPr lang="en-US" sz="2800"/>
          </a:p>
        </p:txBody>
      </p:sp>
    </p:spTree>
    <p:extLst>
      <p:ext uri="{BB962C8B-B14F-4D97-AF65-F5344CB8AC3E}">
        <p14:creationId xmlns:p14="http://schemas.microsoft.com/office/powerpoint/2010/main" val="3591173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2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2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21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Seeing objects in the solar system</a:t>
            </a:r>
          </a:p>
        </p:txBody>
      </p:sp>
      <p:sp>
        <p:nvSpPr>
          <p:cNvPr id="5123" name="Rectangle 3"/>
          <p:cNvSpPr>
            <a:spLocks noGrp="1" noChangeArrowheads="1"/>
          </p:cNvSpPr>
          <p:nvPr>
            <p:ph type="body" idx="1"/>
          </p:nvPr>
        </p:nvSpPr>
        <p:spPr/>
        <p:txBody>
          <a:bodyPr/>
          <a:lstStyle/>
          <a:p>
            <a:pPr>
              <a:lnSpc>
                <a:spcPct val="90000"/>
              </a:lnSpc>
            </a:pPr>
            <a:r>
              <a:rPr lang="en-US" sz="2800"/>
              <a:t>Planets reflect visible light from the Sun</a:t>
            </a:r>
          </a:p>
          <a:p>
            <a:pPr>
              <a:lnSpc>
                <a:spcPct val="90000"/>
              </a:lnSpc>
            </a:pPr>
            <a:r>
              <a:rPr lang="en-US" sz="2800"/>
              <a:t>The apparent brightness of a planet depends on</a:t>
            </a:r>
          </a:p>
          <a:p>
            <a:pPr lvl="1">
              <a:lnSpc>
                <a:spcPct val="90000"/>
              </a:lnSpc>
            </a:pPr>
            <a:r>
              <a:rPr lang="en-US" sz="2400"/>
              <a:t>Distance of planet from Sun (how much light does it get?)</a:t>
            </a:r>
          </a:p>
          <a:p>
            <a:pPr lvl="1">
              <a:lnSpc>
                <a:spcPct val="90000"/>
              </a:lnSpc>
            </a:pPr>
            <a:r>
              <a:rPr lang="en-US" sz="2400"/>
              <a:t>Distance of planet from Earth (how much of the reflected light do we receive?)</a:t>
            </a:r>
          </a:p>
          <a:p>
            <a:pPr lvl="1">
              <a:lnSpc>
                <a:spcPct val="90000"/>
              </a:lnSpc>
            </a:pPr>
            <a:r>
              <a:rPr lang="en-US" sz="2400"/>
              <a:t>Size of planet (how much light gets reflected?)</a:t>
            </a:r>
          </a:p>
          <a:p>
            <a:pPr lvl="1">
              <a:lnSpc>
                <a:spcPct val="90000"/>
              </a:lnSpc>
            </a:pPr>
            <a:r>
              <a:rPr lang="en-US" sz="2400"/>
              <a:t>Surface composition of planet (what fraction of light gets reflected?)</a:t>
            </a:r>
          </a:p>
        </p:txBody>
      </p:sp>
    </p:spTree>
    <p:extLst>
      <p:ext uri="{BB962C8B-B14F-4D97-AF65-F5344CB8AC3E}">
        <p14:creationId xmlns:p14="http://schemas.microsoft.com/office/powerpoint/2010/main" val="524324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4054</TotalTime>
  <Words>2077</Words>
  <Application>Microsoft Macintosh PowerPoint</Application>
  <PresentationFormat>On-screen Show (4:3)</PresentationFormat>
  <Paragraphs>197</Paragraphs>
  <Slides>25</Slides>
  <Notes>20</Notes>
  <HiddenSlides>12</HiddenSlides>
  <MMClips>1</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Blank Presentation</vt:lpstr>
      <vt:lpstr>PART III: OVERVIEW OF THE UNIVERSE</vt:lpstr>
      <vt:lpstr>Recap</vt:lpstr>
      <vt:lpstr>Today</vt:lpstr>
      <vt:lpstr>Our place in the Universe</vt:lpstr>
      <vt:lpstr>Which of the following best describes what you think about the Earth's location in the Universe?</vt:lpstr>
      <vt:lpstr>Solar system</vt:lpstr>
      <vt:lpstr>Why do we see the Sun?</vt:lpstr>
      <vt:lpstr>Why do we see the other planets?</vt:lpstr>
      <vt:lpstr>Seeing objects in the solar system</vt:lpstr>
      <vt:lpstr>PowerPoint Presentation</vt:lpstr>
      <vt:lpstr>Data/observations: Finding solar system objects</vt:lpstr>
      <vt:lpstr>Sizes of astronomical objects</vt:lpstr>
      <vt:lpstr>Brightnesses of astronomical objects</vt:lpstr>
      <vt:lpstr>Motions of astronomical objects</vt:lpstr>
      <vt:lpstr>Orbits of solar system objects</vt:lpstr>
      <vt:lpstr>Orbital periods</vt:lpstr>
      <vt:lpstr>Orbital period data                    </vt:lpstr>
      <vt:lpstr>Orbital period data</vt:lpstr>
      <vt:lpstr>Orbital period data</vt:lpstr>
      <vt:lpstr>Orbital period data</vt:lpstr>
      <vt:lpstr>Shapes and inclinations of orbits</vt:lpstr>
      <vt:lpstr>Shape of the solar system</vt:lpstr>
      <vt:lpstr>The New Solar System</vt:lpstr>
      <vt:lpstr>Collisions in the Solar System</vt:lpstr>
      <vt:lpstr>To do</vt:lpstr>
    </vt:vector>
  </TitlesOfParts>
  <Company>New Mexico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Holtzman</dc:creator>
  <cp:lastModifiedBy>Jon Holtzman</cp:lastModifiedBy>
  <cp:revision>25</cp:revision>
  <dcterms:created xsi:type="dcterms:W3CDTF">2012-01-18T03:26:11Z</dcterms:created>
  <dcterms:modified xsi:type="dcterms:W3CDTF">2013-09-25T17:15:45Z</dcterms:modified>
</cp:coreProperties>
</file>