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18"/>
  </p:notesMasterIdLst>
  <p:sldIdLst>
    <p:sldId id="290" r:id="rId3"/>
    <p:sldId id="291" r:id="rId4"/>
    <p:sldId id="264" r:id="rId5"/>
    <p:sldId id="265" r:id="rId6"/>
    <p:sldId id="266" r:id="rId7"/>
    <p:sldId id="267" r:id="rId8"/>
    <p:sldId id="268" r:id="rId9"/>
    <p:sldId id="269" r:id="rId10"/>
    <p:sldId id="270" r:id="rId11"/>
    <p:sldId id="271" r:id="rId12"/>
    <p:sldId id="274" r:id="rId13"/>
    <p:sldId id="272" r:id="rId14"/>
    <p:sldId id="273" r:id="rId15"/>
    <p:sldId id="275" r:id="rId16"/>
    <p:sldId id="27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82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44153C-03B7-6740-A391-B84EB5AD48E3}" type="datetimeFigureOut">
              <a:rPr lang="en-US" smtClean="0"/>
              <a:t>9/18/13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ECB32D-A4E6-3241-A94D-5AF1B1FB74EF}" type="slidenum">
              <a:rPr lang="en-US" smtClean="0"/>
              <a:t>‹#›</a:t>
            </a:fld>
            <a:endParaRPr lang="en-US"/>
          </a:p>
        </p:txBody>
      </p:sp>
    </p:spTree>
    <p:extLst>
      <p:ext uri="{BB962C8B-B14F-4D97-AF65-F5344CB8AC3E}">
        <p14:creationId xmlns:p14="http://schemas.microsoft.com/office/powerpoint/2010/main" val="11554908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018968-0A07-904D-9633-E924958A55E3}" type="slidenum">
              <a:rPr lang="en-US">
                <a:solidFill>
                  <a:prstClr val="black"/>
                </a:solidFill>
              </a:rPr>
              <a:pPr/>
              <a:t>1</a:t>
            </a:fld>
            <a:endParaRPr lang="en-US">
              <a:solidFill>
                <a:prstClr val="black"/>
              </a:solidFill>
            </a:endParaRPr>
          </a:p>
        </p:txBody>
      </p:sp>
      <p:sp>
        <p:nvSpPr>
          <p:cNvPr id="419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3D33A5-8DBC-434D-A136-1A4F86E48CD1}" type="slidenum">
              <a:rPr lang="en-US"/>
              <a:pPr/>
              <a:t>11</a:t>
            </a:fld>
            <a:endParaRPr lang="en-US"/>
          </a:p>
        </p:txBody>
      </p:sp>
      <p:sp>
        <p:nvSpPr>
          <p:cNvPr id="3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1B42A2-CBF5-F44A-A1E6-9BDBB4E1FFF8}" type="slidenum">
              <a:rPr lang="en-US"/>
              <a:pPr/>
              <a:t>12</a:t>
            </a:fld>
            <a:endParaRPr lang="en-US"/>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8771D3-CD30-764E-A3E9-56F8384245B9}" type="slidenum">
              <a:rPr lang="en-US"/>
              <a:pPr/>
              <a:t>13</a:t>
            </a:fld>
            <a:endParaRPr lang="en-US"/>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F2ABC0-A141-BA4B-829A-6E712A053926}" type="slidenum">
              <a:rPr lang="en-US"/>
              <a:pPr/>
              <a:t>14</a:t>
            </a:fld>
            <a:endParaRPr lang="en-US"/>
          </a:p>
        </p:txBody>
      </p:sp>
      <p:sp>
        <p:nvSpPr>
          <p:cNvPr id="11266"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1267"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2DE0B7-48A6-2E44-9E4E-90569E844435}" type="slidenum">
              <a:rPr lang="en-US"/>
              <a:pPr/>
              <a:t>15</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6671A-86C4-7D4B-9EEA-E42F29D3AA8D}" type="slidenum">
              <a:rPr lang="en-US"/>
              <a:pPr/>
              <a:t>3</a:t>
            </a:fld>
            <a:endParaRPr lang="en-US"/>
          </a:p>
        </p:txBody>
      </p:sp>
      <p:sp>
        <p:nvSpPr>
          <p:cNvPr id="1945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945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BA299E-5BF8-2443-A750-9D41A8BB1694}" type="slidenum">
              <a:rPr lang="en-US"/>
              <a:pPr/>
              <a:t>4</a:t>
            </a:fld>
            <a:endParaRPr lang="en-US"/>
          </a:p>
        </p:txBody>
      </p:sp>
      <p:sp>
        <p:nvSpPr>
          <p:cNvPr id="512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512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FCEB82-1774-974D-9406-B78E8D110A1D}" type="slidenum">
              <a:rPr lang="en-US"/>
              <a:pPr/>
              <a:t>5</a:t>
            </a:fld>
            <a:endParaRPr lang="en-US"/>
          </a:p>
        </p:txBody>
      </p:sp>
      <p:sp>
        <p:nvSpPr>
          <p:cNvPr id="717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717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B1BC5-1BE9-2348-9E26-1B73D8F85165}" type="slidenum">
              <a:rPr lang="en-US"/>
              <a:pPr/>
              <a:t>6</a:t>
            </a:fld>
            <a:endParaRPr lang="en-US"/>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B48865-6167-B34D-9C79-B7843B8BE5A8}" type="slidenum">
              <a:rPr lang="en-US"/>
              <a:pPr/>
              <a:t>7</a:t>
            </a:fld>
            <a:endParaRPr lang="en-US"/>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50721-5017-544A-9CD5-DA4F40A3FF01}" type="slidenum">
              <a:rPr lang="en-US"/>
              <a:pPr/>
              <a:t>8</a:t>
            </a:fld>
            <a:endParaRPr lang="en-US"/>
          </a:p>
        </p:txBody>
      </p:sp>
      <p:sp>
        <p:nvSpPr>
          <p:cNvPr id="921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921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AA79C7-CC43-A944-92E2-0C15CE550104}" type="slidenum">
              <a:rPr lang="en-US"/>
              <a:pPr/>
              <a:t>9</a:t>
            </a:fld>
            <a:endParaRPr lang="en-US"/>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CED790-EE7F-B045-B965-3FD536C31BC5}" type="slidenum">
              <a:rPr lang="en-US"/>
              <a:pPr/>
              <a:t>10</a:t>
            </a:fld>
            <a:endParaRPr lang="en-US"/>
          </a:p>
        </p:txBody>
      </p:sp>
      <p:sp>
        <p:nvSpPr>
          <p:cNvPr id="409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84643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79476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3628579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49488F5-DC1C-FE4C-9DDD-2E0C2E34392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37462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8AC4728-713E-EF49-B2DE-3751A846F5A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12390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A652421-7739-6348-9080-D9132713006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77095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0D42773-57EE-5446-AA52-897682A65EC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36396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B71634D3-D80A-3B4E-A2AE-92E99A370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38236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AE219D67-C8D3-D743-9C3D-497F8D73E55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17640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3258B5-E2BF-B04C-B7CA-B8756F133B4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32925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984F97B0-4AF5-F14A-85F3-E69370EA1A6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00873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32984005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174D4A-E8C7-6148-9C53-EC4FB159359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54330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C5C842B-C97F-8048-A430-93B866650B5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94861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3EF2F7-5FC6-7A46-9CB1-7D084A676DE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47943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21C0C822-C01D-5B4B-B7EF-78E64CFD70E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8616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9ED9B3-4F73-6049-9642-A2CB926BA5FC}" type="datetimeFigureOut">
              <a:rPr lang="en-US" smtClean="0"/>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85185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9ED9B3-4F73-6049-9642-A2CB926BA5FC}" type="datetimeFigureOut">
              <a:rPr lang="en-US" smtClean="0"/>
              <a:t>9/18/13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939482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9ED9B3-4F73-6049-9642-A2CB926BA5FC}" type="datetimeFigureOut">
              <a:rPr lang="en-US" smtClean="0"/>
              <a:t>9/18/13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995530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9ED9B3-4F73-6049-9642-A2CB926BA5FC}" type="datetimeFigureOut">
              <a:rPr lang="en-US" smtClean="0"/>
              <a:t>9/18/13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303852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ED9B3-4F73-6049-9642-A2CB926BA5FC}" type="datetimeFigureOut">
              <a:rPr lang="en-US" smtClean="0"/>
              <a:t>9/18/13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9790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9ED9B3-4F73-6049-9642-A2CB926BA5FC}" type="datetimeFigureOut">
              <a:rPr lang="en-US" smtClean="0"/>
              <a:t>9/18/13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2375076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9ED9B3-4F73-6049-9642-A2CB926BA5FC}" type="datetimeFigureOut">
              <a:rPr lang="en-US" smtClean="0"/>
              <a:t>9/18/13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9924101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9ED9B3-4F73-6049-9642-A2CB926BA5FC}" type="datetimeFigureOut">
              <a:rPr lang="en-US" smtClean="0"/>
              <a:t>9/18/13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57004-2F49-B149-9787-4F210D811529}" type="slidenum">
              <a:rPr lang="en-US" smtClean="0"/>
              <a:t>‹#›</a:t>
            </a:fld>
            <a:endParaRPr lang="en-US"/>
          </a:p>
        </p:txBody>
      </p:sp>
    </p:spTree>
    <p:extLst>
      <p:ext uri="{BB962C8B-B14F-4D97-AF65-F5344CB8AC3E}">
        <p14:creationId xmlns:p14="http://schemas.microsoft.com/office/powerpoint/2010/main" val="4099204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A134874A-8B51-B64B-A1A1-048F0DE0CCDB}" type="slidenum">
              <a:rPr lang="en-US" smtClean="0">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smtClean="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7428284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228600"/>
            <a:ext cx="7772400" cy="1143000"/>
          </a:xfrm>
        </p:spPr>
        <p:txBody>
          <a:bodyPr/>
          <a:lstStyle/>
          <a:p>
            <a:r>
              <a:rPr lang="en-US">
                <a:solidFill>
                  <a:srgbClr val="FFFF00"/>
                </a:solidFill>
              </a:rPr>
              <a:t>History of Solar System Understanding</a:t>
            </a:r>
            <a:endParaRPr lang="en-US"/>
          </a:p>
        </p:txBody>
      </p:sp>
      <p:sp>
        <p:nvSpPr>
          <p:cNvPr id="2051" name="Rectangle 3"/>
          <p:cNvSpPr>
            <a:spLocks noGrp="1" noChangeArrowheads="1"/>
          </p:cNvSpPr>
          <p:nvPr>
            <p:ph type="subTitle" idx="1"/>
          </p:nvPr>
        </p:nvSpPr>
        <p:spPr>
          <a:xfrm>
            <a:off x="1295400" y="5105400"/>
            <a:ext cx="6400800" cy="1752600"/>
          </a:xfrm>
        </p:spPr>
        <p:txBody>
          <a:bodyPr/>
          <a:lstStyle/>
          <a:p>
            <a:r>
              <a:rPr lang="en-US" dirty="0" err="1" smtClean="0">
                <a:solidFill>
                  <a:srgbClr val="FFFF00"/>
                </a:solidFill>
              </a:rPr>
              <a:t>Kepler’s</a:t>
            </a:r>
            <a:r>
              <a:rPr lang="en-US" dirty="0" smtClean="0">
                <a:solidFill>
                  <a:srgbClr val="FFFF00"/>
                </a:solidFill>
              </a:rPr>
              <a:t> laws</a:t>
            </a:r>
            <a:endParaRPr lang="en-US" dirty="0"/>
          </a:p>
        </p:txBody>
      </p:sp>
    </p:spTree>
    <p:extLst>
      <p:ext uri="{BB962C8B-B14F-4D97-AF65-F5344CB8AC3E}">
        <p14:creationId xmlns:p14="http://schemas.microsoft.com/office/powerpoint/2010/main" val="11302014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p:txBody>
          <a:bodyPr/>
          <a:lstStyle/>
          <a:p>
            <a:pPr eaLnBrk="0" hangingPunct="0">
              <a:spcBef>
                <a:spcPct val="50000"/>
              </a:spcBef>
            </a:pPr>
            <a:r>
              <a:rPr lang="en-US" sz="2400" dirty="0">
                <a:solidFill>
                  <a:srgbClr val="000000"/>
                </a:solidFill>
                <a:cs typeface="msgothic" charset="0"/>
              </a:rPr>
              <a:t> The time it takes for a planet to go around the Sun is related to the size of its orbit; more distant planets take longer to go around.   </a:t>
            </a:r>
          </a:p>
          <a:p>
            <a:pPr eaLnBrk="0" hangingPunct="0">
              <a:spcBef>
                <a:spcPct val="50000"/>
              </a:spcBef>
            </a:pPr>
            <a:r>
              <a:rPr lang="en-US" sz="2400" dirty="0">
                <a:solidFill>
                  <a:srgbClr val="000000"/>
                </a:solidFill>
                <a:cs typeface="msgothic" charset="0"/>
              </a:rPr>
              <a:t> Mathematically                                               </a:t>
            </a:r>
          </a:p>
          <a:p>
            <a:pPr eaLnBrk="0" hangingPunct="0">
              <a:spcBef>
                <a:spcPct val="50000"/>
              </a:spcBef>
              <a:buFontTx/>
              <a:buNone/>
            </a:pPr>
            <a:r>
              <a:rPr lang="en-US" sz="2400" dirty="0">
                <a:solidFill>
                  <a:srgbClr val="000000"/>
                </a:solidFill>
                <a:cs typeface="msgothic" charset="0"/>
              </a:rPr>
              <a:t> (Period in years)</a:t>
            </a:r>
            <a:r>
              <a:rPr lang="en-US" sz="2400" baseline="30000" dirty="0">
                <a:solidFill>
                  <a:srgbClr val="000000"/>
                </a:solidFill>
                <a:cs typeface="msgothic" charset="0"/>
              </a:rPr>
              <a:t>2</a:t>
            </a:r>
            <a:r>
              <a:rPr lang="en-US" sz="2400" dirty="0">
                <a:solidFill>
                  <a:srgbClr val="000000"/>
                </a:solidFill>
                <a:cs typeface="msgothic" charset="0"/>
              </a:rPr>
              <a:t> = (</a:t>
            </a:r>
            <a:r>
              <a:rPr lang="en-US" sz="2400" dirty="0" err="1">
                <a:solidFill>
                  <a:srgbClr val="000000"/>
                </a:solidFill>
                <a:cs typeface="msgothic" charset="0"/>
              </a:rPr>
              <a:t>semimajoraxis</a:t>
            </a:r>
            <a:r>
              <a:rPr lang="en-US" sz="2400" dirty="0">
                <a:solidFill>
                  <a:srgbClr val="000000"/>
                </a:solidFill>
                <a:cs typeface="msgothic" charset="0"/>
              </a:rPr>
              <a:t> in </a:t>
            </a:r>
            <a:r>
              <a:rPr lang="en-US" sz="2400" dirty="0" err="1">
                <a:solidFill>
                  <a:srgbClr val="000000"/>
                </a:solidFill>
                <a:cs typeface="msgothic" charset="0"/>
              </a:rPr>
              <a:t>a.u</a:t>
            </a:r>
            <a:r>
              <a:rPr lang="en-US" sz="2400" dirty="0">
                <a:solidFill>
                  <a:srgbClr val="000000"/>
                </a:solidFill>
                <a:cs typeface="msgothic" charset="0"/>
              </a:rPr>
              <a:t>.)</a:t>
            </a:r>
            <a:r>
              <a:rPr lang="en-US" sz="2400" baseline="30000" dirty="0">
                <a:solidFill>
                  <a:srgbClr val="000000"/>
                </a:solidFill>
                <a:cs typeface="msgothic" charset="0"/>
              </a:rPr>
              <a:t>3</a:t>
            </a:r>
          </a:p>
          <a:p>
            <a:pPr eaLnBrk="0" hangingPunct="0">
              <a:spcBef>
                <a:spcPct val="50000"/>
              </a:spcBef>
            </a:pPr>
            <a:r>
              <a:rPr lang="en-US" sz="2400" baseline="30000" dirty="0">
                <a:solidFill>
                  <a:srgbClr val="000000"/>
                </a:solidFill>
                <a:cs typeface="msgothic" charset="0"/>
              </a:rPr>
              <a:t>  </a:t>
            </a:r>
            <a:r>
              <a:rPr lang="en-US" sz="2400" dirty="0">
                <a:solidFill>
                  <a:srgbClr val="000000"/>
                </a:solidFill>
                <a:cs typeface="msgothic" charset="0"/>
              </a:rPr>
              <a:t>A</a:t>
            </a:r>
            <a:r>
              <a:rPr lang="en-US" sz="2400" dirty="0" smtClean="0">
                <a:solidFill>
                  <a:srgbClr val="000000"/>
                </a:solidFill>
                <a:cs typeface="msgothic" charset="0"/>
              </a:rPr>
              <a:t>n </a:t>
            </a:r>
            <a:r>
              <a:rPr lang="en-US" sz="2400" i="1" dirty="0">
                <a:solidFill>
                  <a:srgbClr val="000000"/>
                </a:solidFill>
                <a:cs typeface="msgothic" charset="0"/>
              </a:rPr>
              <a:t>astronomical unit </a:t>
            </a:r>
            <a:r>
              <a:rPr lang="en-US" sz="2400" dirty="0">
                <a:solidFill>
                  <a:srgbClr val="000000"/>
                </a:solidFill>
                <a:cs typeface="msgothic" charset="0"/>
              </a:rPr>
              <a:t>is the average distance between the Earth and the Sun. It is a unit of distance used within the Solar System</a:t>
            </a:r>
          </a:p>
        </p:txBody>
      </p:sp>
      <p:sp>
        <p:nvSpPr>
          <p:cNvPr id="39938" name="Rectangle 2"/>
          <p:cNvSpPr>
            <a:spLocks noGrp="1" noChangeArrowheads="1"/>
          </p:cNvSpPr>
          <p:nvPr>
            <p:ph type="title"/>
          </p:nvPr>
        </p:nvSpPr>
        <p:spPr/>
        <p:txBody>
          <a:bodyPr>
            <a:normAutofit fontScale="90000"/>
          </a:bodyPr>
          <a:lstStyle/>
          <a:p>
            <a:r>
              <a:rPr lang="en-US"/>
              <a:t>Kepler</a:t>
            </a:r>
            <a:r>
              <a:rPr lang="ja-JP" altLang="en-US"/>
              <a:t>’</a:t>
            </a:r>
            <a:r>
              <a:rPr lang="en-US"/>
              <a:t>s 3rd law: the Harmonic Law</a:t>
            </a:r>
          </a:p>
        </p:txBody>
      </p:sp>
      <p:pic>
        <p:nvPicPr>
          <p:cNvPr id="39940" name="Picture 4" descr="orbi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38118"/>
            <a:ext cx="7394063" cy="739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989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9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99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9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685800" y="3352800"/>
            <a:ext cx="7772400" cy="3657600"/>
          </a:xfrm>
        </p:spPr>
        <p:txBody>
          <a:bodyPr/>
          <a:lstStyle/>
          <a:p>
            <a:pPr marL="609600" indent="-609600">
              <a:buFontTx/>
              <a:buNone/>
            </a:pPr>
            <a:r>
              <a:rPr lang="en-US"/>
              <a:t>Which planet takes longer to orbit?</a:t>
            </a:r>
          </a:p>
          <a:p>
            <a:pPr marL="609600" indent="-609600">
              <a:buFontTx/>
              <a:buAutoNum type="alphaUcPeriod"/>
            </a:pPr>
            <a:r>
              <a:rPr lang="en-US"/>
              <a:t>Planet A</a:t>
            </a:r>
          </a:p>
          <a:p>
            <a:pPr marL="609600" indent="-609600">
              <a:buFontTx/>
              <a:buAutoNum type="alphaUcPeriod"/>
            </a:pPr>
            <a:r>
              <a:rPr lang="en-US"/>
              <a:t>Planet B</a:t>
            </a:r>
          </a:p>
          <a:p>
            <a:pPr marL="609600" indent="-609600">
              <a:buFontTx/>
              <a:buAutoNum type="alphaUcPeriod"/>
            </a:pPr>
            <a:r>
              <a:rPr lang="en-US"/>
              <a:t>Both take the same amount of time</a:t>
            </a:r>
          </a:p>
          <a:p>
            <a:pPr marL="609600" indent="-609600">
              <a:buFontTx/>
              <a:buAutoNum type="alphaUcPeriod"/>
            </a:pPr>
            <a:r>
              <a:rPr lang="en-US"/>
              <a:t>Can</a:t>
            </a:r>
            <a:r>
              <a:rPr lang="ja-JP" altLang="en-US"/>
              <a:t>’</a:t>
            </a:r>
            <a:r>
              <a:rPr lang="en-US"/>
              <a:t>t tell from information given</a:t>
            </a:r>
          </a:p>
          <a:p>
            <a:pPr marL="609600" indent="-609600">
              <a:buFontTx/>
              <a:buAutoNum type="alphaUcPeriod"/>
            </a:pPr>
            <a:r>
              <a:rPr lang="en-US"/>
              <a:t>No clue</a:t>
            </a:r>
          </a:p>
        </p:txBody>
      </p:sp>
      <p:pic>
        <p:nvPicPr>
          <p:cNvPr id="31748" name="Picture 4" descr="kepler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04800"/>
            <a:ext cx="6400800" cy="2636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6488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P</a:t>
            </a:r>
            <a:r>
              <a:rPr lang="en-US" baseline="30000"/>
              <a:t>2</a:t>
            </a:r>
            <a:r>
              <a:rPr lang="en-US"/>
              <a:t> = a</a:t>
            </a:r>
            <a:r>
              <a:rPr lang="en-US" baseline="30000"/>
              <a:t>3</a:t>
            </a:r>
            <a:endParaRPr lang="en-US"/>
          </a:p>
        </p:txBody>
      </p:sp>
      <p:sp>
        <p:nvSpPr>
          <p:cNvPr id="29699" name="Rectangle 3"/>
          <p:cNvSpPr>
            <a:spLocks noGrp="1" noChangeArrowheads="1"/>
          </p:cNvSpPr>
          <p:nvPr>
            <p:ph type="body" idx="1"/>
          </p:nvPr>
        </p:nvSpPr>
        <p:spPr/>
        <p:txBody>
          <a:bodyPr/>
          <a:lstStyle/>
          <a:p>
            <a:pPr>
              <a:lnSpc>
                <a:spcPct val="90000"/>
              </a:lnSpc>
              <a:buFontTx/>
              <a:buNone/>
            </a:pPr>
            <a:r>
              <a:rPr lang="en-US" sz="2800"/>
              <a:t>If we found a planet that orbited the Sun every 8 years, how big would the semimajor axis of its orbit be?</a:t>
            </a:r>
          </a:p>
          <a:p>
            <a:pPr>
              <a:lnSpc>
                <a:spcPct val="90000"/>
              </a:lnSpc>
              <a:buFontTx/>
              <a:buNone/>
            </a:pPr>
            <a:r>
              <a:rPr lang="en-US" sz="2800"/>
              <a:t>	A. 4 au</a:t>
            </a:r>
          </a:p>
          <a:p>
            <a:pPr>
              <a:lnSpc>
                <a:spcPct val="90000"/>
              </a:lnSpc>
              <a:buFontTx/>
              <a:buNone/>
            </a:pPr>
            <a:r>
              <a:rPr lang="en-US" sz="2800"/>
              <a:t>	B. 8 au</a:t>
            </a:r>
          </a:p>
          <a:p>
            <a:pPr>
              <a:lnSpc>
                <a:spcPct val="90000"/>
              </a:lnSpc>
              <a:buFontTx/>
              <a:buNone/>
            </a:pPr>
            <a:r>
              <a:rPr lang="en-US" sz="2800"/>
              <a:t>   C. 16 au</a:t>
            </a:r>
          </a:p>
          <a:p>
            <a:pPr>
              <a:lnSpc>
                <a:spcPct val="90000"/>
              </a:lnSpc>
              <a:buFontTx/>
              <a:buNone/>
            </a:pPr>
            <a:r>
              <a:rPr lang="en-US" sz="2800"/>
              <a:t>   D. 64 au</a:t>
            </a:r>
          </a:p>
          <a:p>
            <a:pPr>
              <a:lnSpc>
                <a:spcPct val="90000"/>
              </a:lnSpc>
              <a:buFontTx/>
              <a:buNone/>
            </a:pPr>
            <a:r>
              <a:rPr lang="en-US" sz="2800"/>
              <a:t>   E. no clue</a:t>
            </a:r>
          </a:p>
          <a:p>
            <a:pPr>
              <a:lnSpc>
                <a:spcPct val="90000"/>
              </a:lnSpc>
            </a:pPr>
            <a:endParaRPr lang="en-US" sz="2800"/>
          </a:p>
        </p:txBody>
      </p:sp>
    </p:spTree>
    <p:extLst>
      <p:ext uri="{BB962C8B-B14F-4D97-AF65-F5344CB8AC3E}">
        <p14:creationId xmlns:p14="http://schemas.microsoft.com/office/powerpoint/2010/main" val="13588372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P</a:t>
            </a:r>
            <a:r>
              <a:rPr lang="en-US" baseline="30000"/>
              <a:t>2</a:t>
            </a:r>
            <a:r>
              <a:rPr lang="en-US"/>
              <a:t> = a</a:t>
            </a:r>
            <a:r>
              <a:rPr lang="en-US" baseline="30000"/>
              <a:t>3</a:t>
            </a:r>
            <a:endParaRPr lang="en-US"/>
          </a:p>
        </p:txBody>
      </p:sp>
      <p:sp>
        <p:nvSpPr>
          <p:cNvPr id="30723" name="Rectangle 3"/>
          <p:cNvSpPr>
            <a:spLocks noGrp="1" noChangeArrowheads="1"/>
          </p:cNvSpPr>
          <p:nvPr>
            <p:ph type="body" idx="1"/>
          </p:nvPr>
        </p:nvSpPr>
        <p:spPr/>
        <p:txBody>
          <a:bodyPr/>
          <a:lstStyle/>
          <a:p>
            <a:pPr>
              <a:lnSpc>
                <a:spcPct val="90000"/>
              </a:lnSpc>
              <a:buFontTx/>
              <a:buNone/>
            </a:pPr>
            <a:r>
              <a:rPr lang="en-US" sz="2800"/>
              <a:t>Jupiter orbits about 5 times farther from the Sun than the Earth does. How long does it take Jupiter to go around the Sun?</a:t>
            </a:r>
          </a:p>
          <a:p>
            <a:pPr>
              <a:lnSpc>
                <a:spcPct val="90000"/>
              </a:lnSpc>
              <a:buFontTx/>
              <a:buNone/>
            </a:pPr>
            <a:r>
              <a:rPr lang="en-US" sz="2800"/>
              <a:t>	A. about 5 years</a:t>
            </a:r>
          </a:p>
          <a:p>
            <a:pPr>
              <a:lnSpc>
                <a:spcPct val="90000"/>
              </a:lnSpc>
              <a:buFontTx/>
              <a:buNone/>
            </a:pPr>
            <a:r>
              <a:rPr lang="en-US" sz="2800"/>
              <a:t>	B. about 11 years</a:t>
            </a:r>
          </a:p>
          <a:p>
            <a:pPr>
              <a:lnSpc>
                <a:spcPct val="90000"/>
              </a:lnSpc>
              <a:buFontTx/>
              <a:buNone/>
            </a:pPr>
            <a:r>
              <a:rPr lang="en-US" sz="2800"/>
              <a:t>   C. about 25 years</a:t>
            </a:r>
          </a:p>
          <a:p>
            <a:pPr>
              <a:lnSpc>
                <a:spcPct val="90000"/>
              </a:lnSpc>
              <a:buFontTx/>
              <a:buNone/>
            </a:pPr>
            <a:r>
              <a:rPr lang="en-US" sz="2800"/>
              <a:t>   D. about 100 years</a:t>
            </a:r>
          </a:p>
          <a:p>
            <a:pPr>
              <a:lnSpc>
                <a:spcPct val="90000"/>
              </a:lnSpc>
              <a:buFontTx/>
              <a:buNone/>
            </a:pPr>
            <a:r>
              <a:rPr lang="en-US" sz="2800"/>
              <a:t>   E. no clue</a:t>
            </a:r>
          </a:p>
          <a:p>
            <a:pPr>
              <a:lnSpc>
                <a:spcPct val="90000"/>
              </a:lnSpc>
            </a:pPr>
            <a:endParaRPr lang="en-US" sz="2800"/>
          </a:p>
        </p:txBody>
      </p:sp>
    </p:spTree>
    <p:extLst>
      <p:ext uri="{BB962C8B-B14F-4D97-AF65-F5344CB8AC3E}">
        <p14:creationId xmlns:p14="http://schemas.microsoft.com/office/powerpoint/2010/main" val="1079912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Why do Kepler's laws work?</a:t>
            </a:r>
          </a:p>
        </p:txBody>
      </p:sp>
      <p:sp>
        <p:nvSpPr>
          <p:cNvPr id="10245" name="Rectangle 5"/>
          <p:cNvSpPr>
            <a:spLocks noGrp="1" noChangeArrowheads="1"/>
          </p:cNvSpPr>
          <p:nvPr>
            <p:ph type="body" idx="1"/>
          </p:nvPr>
        </p:nvSpPr>
        <p:spPr/>
        <p:txBody>
          <a:bodyPr/>
          <a:lstStyle/>
          <a:p>
            <a:pPr>
              <a:lnSpc>
                <a:spcPct val="90000"/>
              </a:lnSpc>
              <a:buSzPct val="45000"/>
              <a:buFont typeface="Wingdings" charset="0"/>
              <a:buChar char=""/>
            </a:pPr>
            <a:r>
              <a:rPr lang="en-US"/>
              <a:t>Kepler's model correctly describes the Solar System and motions within it</a:t>
            </a:r>
          </a:p>
          <a:p>
            <a:pPr>
              <a:lnSpc>
                <a:spcPct val="90000"/>
              </a:lnSpc>
              <a:buSzPct val="45000"/>
              <a:buFont typeface="Wingdings" charset="0"/>
              <a:buChar char=""/>
            </a:pPr>
            <a:r>
              <a:rPr lang="en-US"/>
              <a:t>However, it does NOT explain WHY the planets orbit according to Kepler's law</a:t>
            </a:r>
          </a:p>
          <a:p>
            <a:pPr>
              <a:lnSpc>
                <a:spcPct val="90000"/>
              </a:lnSpc>
              <a:buSzPct val="45000"/>
              <a:buFont typeface="Wingdings" charset="0"/>
              <a:buChar char=""/>
            </a:pPr>
            <a:r>
              <a:rPr lang="en-US"/>
              <a:t>The understanding of WHY the planets move as they do was developed in the late 1600's by Isaac Newton, who introduced the concept of gravity</a:t>
            </a:r>
          </a:p>
        </p:txBody>
      </p:sp>
    </p:spTree>
    <p:extLst>
      <p:ext uri="{BB962C8B-B14F-4D97-AF65-F5344CB8AC3E}">
        <p14:creationId xmlns:p14="http://schemas.microsoft.com/office/powerpoint/2010/main" val="347465379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To Do</a:t>
            </a:r>
          </a:p>
        </p:txBody>
      </p:sp>
      <p:sp>
        <p:nvSpPr>
          <p:cNvPr id="41987" name="Rectangle 3"/>
          <p:cNvSpPr>
            <a:spLocks noGrp="1" noChangeArrowheads="1"/>
          </p:cNvSpPr>
          <p:nvPr>
            <p:ph type="body" idx="1"/>
          </p:nvPr>
        </p:nvSpPr>
        <p:spPr/>
        <p:txBody>
          <a:bodyPr/>
          <a:lstStyle/>
          <a:p>
            <a:r>
              <a:rPr lang="en-US" dirty="0" smtClean="0"/>
              <a:t>Read about </a:t>
            </a:r>
            <a:r>
              <a:rPr lang="en-US" dirty="0" err="1" smtClean="0"/>
              <a:t>Kepler’s</a:t>
            </a:r>
            <a:r>
              <a:rPr lang="en-US" dirty="0" smtClean="0"/>
              <a:t> laws</a:t>
            </a:r>
          </a:p>
          <a:p>
            <a:r>
              <a:rPr lang="en-US" dirty="0" smtClean="0"/>
              <a:t>Moon motions in the sky</a:t>
            </a:r>
          </a:p>
          <a:p>
            <a:r>
              <a:rPr lang="en-US" dirty="0" smtClean="0"/>
              <a:t>Campus observatory</a:t>
            </a:r>
            <a:endParaRPr lang="en-US" dirty="0"/>
          </a:p>
        </p:txBody>
      </p:sp>
    </p:spTree>
    <p:extLst>
      <p:ext uri="{BB962C8B-B14F-4D97-AF65-F5344CB8AC3E}">
        <p14:creationId xmlns:p14="http://schemas.microsoft.com/office/powerpoint/2010/main" val="373579321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226"/>
            <a:ext cx="7772400" cy="1143000"/>
          </a:xfrm>
        </p:spPr>
        <p:txBody>
          <a:bodyPr/>
          <a:lstStyle/>
          <a:p>
            <a:r>
              <a:rPr lang="en-US" dirty="0" smtClean="0"/>
              <a:t>Recap/Announcements</a:t>
            </a:r>
            <a:endParaRPr lang="en-US" dirty="0"/>
          </a:p>
        </p:txBody>
      </p:sp>
      <p:sp>
        <p:nvSpPr>
          <p:cNvPr id="3" name="Content Placeholder 2"/>
          <p:cNvSpPr>
            <a:spLocks noGrp="1"/>
          </p:cNvSpPr>
          <p:nvPr>
            <p:ph idx="1"/>
          </p:nvPr>
        </p:nvSpPr>
        <p:spPr>
          <a:xfrm>
            <a:off x="685800" y="1163703"/>
            <a:ext cx="7772400" cy="4114800"/>
          </a:xfrm>
        </p:spPr>
        <p:txBody>
          <a:bodyPr/>
          <a:lstStyle/>
          <a:p>
            <a:pPr marL="457200" indent="-457200"/>
            <a:r>
              <a:rPr lang="en-US" dirty="0" smtClean="0"/>
              <a:t>Moon </a:t>
            </a:r>
            <a:r>
              <a:rPr lang="en-US" dirty="0" smtClean="0"/>
              <a:t>motions in the sky due </a:t>
            </a:r>
            <a:r>
              <a:rPr lang="en-US" dirty="0" smtClean="0"/>
              <a:t>Monday</a:t>
            </a:r>
            <a:endParaRPr lang="en-US" dirty="0" smtClean="0"/>
          </a:p>
          <a:p>
            <a:r>
              <a:rPr lang="en-US" dirty="0" smtClean="0"/>
              <a:t>Midterm next Friday 9</a:t>
            </a:r>
            <a:r>
              <a:rPr lang="en-US" dirty="0" smtClean="0"/>
              <a:t>/27</a:t>
            </a:r>
          </a:p>
          <a:p>
            <a:r>
              <a:rPr lang="en-US" dirty="0" smtClean="0"/>
              <a:t>Historical development of our model of the Solar System</a:t>
            </a:r>
          </a:p>
          <a:p>
            <a:pPr lvl="1"/>
            <a:r>
              <a:rPr lang="en-US" dirty="0" smtClean="0"/>
              <a:t>Original geocentric model, model of Ptolemy</a:t>
            </a:r>
          </a:p>
          <a:p>
            <a:pPr lvl="1"/>
            <a:r>
              <a:rPr lang="en-US" dirty="0" smtClean="0"/>
              <a:t>Development of heliocentric models</a:t>
            </a:r>
          </a:p>
          <a:p>
            <a:pPr lvl="1"/>
            <a:r>
              <a:rPr lang="en-US" dirty="0" smtClean="0"/>
              <a:t>Importance of new data: telescopes and the phases of Venus</a:t>
            </a:r>
            <a:endParaRPr lang="en-US" dirty="0" smtClean="0"/>
          </a:p>
        </p:txBody>
      </p:sp>
    </p:spTree>
    <p:extLst>
      <p:ext uri="{BB962C8B-B14F-4D97-AF65-F5344CB8AC3E}">
        <p14:creationId xmlns:p14="http://schemas.microsoft.com/office/powerpoint/2010/main" val="42802878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81013" y="180975"/>
            <a:ext cx="8228012"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The value of accurate data</a:t>
            </a:r>
          </a:p>
        </p:txBody>
      </p:sp>
      <p:sp>
        <p:nvSpPr>
          <p:cNvPr id="18435" name="Rectangle 3"/>
          <p:cNvSpPr>
            <a:spLocks noGrp="1" noChangeArrowheads="1"/>
          </p:cNvSpPr>
          <p:nvPr>
            <p:ph type="body" idx="1"/>
          </p:nvPr>
        </p:nvSpPr>
        <p:spPr>
          <a:xfrm>
            <a:off x="609600" y="1600200"/>
            <a:ext cx="7772400" cy="4114800"/>
          </a:xfrm>
        </p:spPr>
        <p:txBody>
          <a:bodyPr>
            <a:noAutofit/>
          </a:bodyPr>
          <a:lstStyle/>
          <a:p>
            <a:pPr>
              <a:lnSpc>
                <a:spcPct val="90000"/>
              </a:lnSpc>
              <a:buSzPct val="45000"/>
              <a:buFont typeface="Wingdings" charset="0"/>
              <a:buChar char=""/>
            </a:pPr>
            <a:r>
              <a:rPr lang="en-US" sz="2400" dirty="0"/>
              <a:t>Despite the evidence </a:t>
            </a:r>
            <a:r>
              <a:rPr lang="en-US" sz="2400" dirty="0" smtClean="0"/>
              <a:t>against the geocentric model,, </a:t>
            </a:r>
            <a:r>
              <a:rPr lang="en-US" sz="2400" dirty="0"/>
              <a:t>there was still the problem that the </a:t>
            </a:r>
            <a:r>
              <a:rPr lang="en-US" sz="2400" dirty="0" smtClean="0"/>
              <a:t>heliocentric model </a:t>
            </a:r>
            <a:r>
              <a:rPr lang="en-US" sz="2400" dirty="0"/>
              <a:t>of Copernicus failed to predict locations of planets perfectly</a:t>
            </a:r>
          </a:p>
          <a:p>
            <a:pPr>
              <a:lnSpc>
                <a:spcPct val="90000"/>
              </a:lnSpc>
              <a:buSzPct val="45000"/>
              <a:buFont typeface="Wingdings" charset="0"/>
              <a:buChar char=""/>
            </a:pPr>
            <a:r>
              <a:rPr lang="en-US" sz="2400" dirty="0" err="1"/>
              <a:t>Tycho</a:t>
            </a:r>
            <a:r>
              <a:rPr lang="en-US" sz="2400" dirty="0"/>
              <a:t> Brahe was an astronomer who realized that getting the most precise measurements of planetary positions would be of great value to constrain theories about how the Solar System is laid out</a:t>
            </a:r>
          </a:p>
          <a:p>
            <a:pPr lvl="1">
              <a:lnSpc>
                <a:spcPct val="90000"/>
              </a:lnSpc>
              <a:buSzPct val="75000"/>
              <a:buFont typeface="Symbol" charset="0"/>
              <a:buChar char=""/>
            </a:pPr>
            <a:r>
              <a:rPr lang="en-US" sz="2400" dirty="0"/>
              <a:t>He spent several years in the late 1500's collecting precise data on planetary positions, and made these available for others to think about</a:t>
            </a:r>
          </a:p>
          <a:p>
            <a:pPr>
              <a:lnSpc>
                <a:spcPct val="90000"/>
              </a:lnSpc>
              <a:buSzPct val="45000"/>
              <a:buFont typeface="Wingdings" charset="0"/>
              <a:buChar char=""/>
            </a:pPr>
            <a:r>
              <a:rPr lang="en-US" sz="2400" dirty="0"/>
              <a:t>Many people (including </a:t>
            </a:r>
            <a:r>
              <a:rPr lang="en-US" sz="2400" dirty="0" err="1"/>
              <a:t>Tycho</a:t>
            </a:r>
            <a:r>
              <a:rPr lang="en-US" sz="2400" dirty="0"/>
              <a:t>) tried to devise models to reproduce the observations</a:t>
            </a:r>
          </a:p>
          <a:p>
            <a:pPr>
              <a:lnSpc>
                <a:spcPct val="90000"/>
              </a:lnSpc>
              <a:buSzPct val="45000"/>
              <a:buFont typeface="Wingdings" charset="0"/>
              <a:buChar char=""/>
            </a:pPr>
            <a:r>
              <a:rPr lang="en-US" sz="2400" dirty="0"/>
              <a:t>Finally, one succeeded ….. Johannes </a:t>
            </a:r>
            <a:r>
              <a:rPr lang="en-US" sz="2400" dirty="0" err="1"/>
              <a:t>Kepler</a:t>
            </a:r>
            <a:endParaRPr lang="en-US" sz="2400" dirty="0"/>
          </a:p>
        </p:txBody>
      </p:sp>
    </p:spTree>
    <p:extLst>
      <p:ext uri="{BB962C8B-B14F-4D97-AF65-F5344CB8AC3E}">
        <p14:creationId xmlns:p14="http://schemas.microsoft.com/office/powerpoint/2010/main" val="34418853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843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843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228600"/>
            <a:ext cx="8228013"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Kepler's model of the Solar System</a:t>
            </a:r>
          </a:p>
        </p:txBody>
      </p:sp>
      <p:sp>
        <p:nvSpPr>
          <p:cNvPr id="3077" name="Rectangle 5"/>
          <p:cNvSpPr>
            <a:spLocks noGrp="1" noChangeArrowheads="1"/>
          </p:cNvSpPr>
          <p:nvPr>
            <p:ph type="body" idx="1"/>
          </p:nvPr>
        </p:nvSpPr>
        <p:spPr/>
        <p:txBody>
          <a:bodyPr/>
          <a:lstStyle/>
          <a:p>
            <a:pPr>
              <a:lnSpc>
                <a:spcPct val="90000"/>
              </a:lnSpc>
              <a:buSzPct val="45000"/>
              <a:buFont typeface="Wingdings" charset="0"/>
              <a:buChar char=""/>
            </a:pPr>
            <a:r>
              <a:rPr lang="en-US" sz="2400"/>
              <a:t>Kepler came up with a model that was able to fit the observations perfectly, and predict locations of planets.</a:t>
            </a:r>
          </a:p>
          <a:p>
            <a:pPr>
              <a:lnSpc>
                <a:spcPct val="90000"/>
              </a:lnSpc>
              <a:buSzPct val="45000"/>
              <a:buFont typeface="Wingdings" charset="0"/>
              <a:buChar char=""/>
            </a:pPr>
            <a:r>
              <a:rPr lang="en-US" sz="2400"/>
              <a:t>Key points:</a:t>
            </a:r>
          </a:p>
          <a:p>
            <a:pPr lvl="1">
              <a:lnSpc>
                <a:spcPct val="90000"/>
              </a:lnSpc>
              <a:buSzPct val="75000"/>
              <a:buFont typeface="Symbol" charset="0"/>
              <a:buChar char=""/>
            </a:pPr>
            <a:r>
              <a:rPr lang="en-US" sz="2400"/>
              <a:t>model was tied to reproducing observations: data is what it is!</a:t>
            </a:r>
          </a:p>
          <a:p>
            <a:pPr lvl="1">
              <a:lnSpc>
                <a:spcPct val="90000"/>
              </a:lnSpc>
              <a:buSzPct val="75000"/>
              <a:buFont typeface="Symbol" charset="0"/>
              <a:buChar char=""/>
            </a:pPr>
            <a:r>
              <a:rPr lang="en-US" sz="2400"/>
              <a:t>had to release preconceptions: </a:t>
            </a:r>
          </a:p>
          <a:p>
            <a:pPr lvl="2">
              <a:lnSpc>
                <a:spcPct val="90000"/>
              </a:lnSpc>
              <a:buSzPct val="75000"/>
              <a:buFont typeface="Symbol" charset="0"/>
              <a:buChar char=""/>
            </a:pPr>
            <a:r>
              <a:rPr lang="en-US"/>
              <a:t>Earth is not at the center</a:t>
            </a:r>
          </a:p>
          <a:p>
            <a:pPr lvl="2">
              <a:lnSpc>
                <a:spcPct val="90000"/>
              </a:lnSpc>
              <a:buSzPct val="75000"/>
              <a:buFont typeface="Symbol" charset="0"/>
              <a:buChar char=""/>
            </a:pPr>
            <a:r>
              <a:rPr lang="en-US"/>
              <a:t>orbits aren't circles!</a:t>
            </a:r>
          </a:p>
          <a:p>
            <a:pPr>
              <a:lnSpc>
                <a:spcPct val="90000"/>
              </a:lnSpc>
              <a:buSzPct val="45000"/>
              <a:buFont typeface="Wingdings" charset="0"/>
              <a:buChar char=""/>
            </a:pPr>
            <a:r>
              <a:rPr lang="en-US" sz="2400"/>
              <a:t>Kepler's model was characterized by his 3 Laws of Planetary Motion</a:t>
            </a:r>
          </a:p>
        </p:txBody>
      </p:sp>
    </p:spTree>
    <p:extLst>
      <p:ext uri="{BB962C8B-B14F-4D97-AF65-F5344CB8AC3E}">
        <p14:creationId xmlns:p14="http://schemas.microsoft.com/office/powerpoint/2010/main" val="29311520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7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7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07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077">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07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04800"/>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Kepler's first law</a:t>
            </a:r>
          </a:p>
        </p:txBody>
      </p:sp>
      <p:sp>
        <p:nvSpPr>
          <p:cNvPr id="6148" name="Rectangle 4"/>
          <p:cNvSpPr>
            <a:spLocks noGrp="1" noChangeArrowheads="1"/>
          </p:cNvSpPr>
          <p:nvPr>
            <p:ph type="body" idx="1"/>
          </p:nvPr>
        </p:nvSpPr>
        <p:spPr>
          <a:xfrm>
            <a:off x="685800" y="1676400"/>
            <a:ext cx="7772400" cy="4724400"/>
          </a:xfrm>
        </p:spPr>
        <p:txBody>
          <a:bodyPr/>
          <a:lstStyle/>
          <a:p>
            <a:pPr>
              <a:buSzPct val="45000"/>
              <a:buFont typeface="Wingdings" charset="0"/>
              <a:buChar char=""/>
            </a:pPr>
            <a:r>
              <a:rPr lang="en-US" sz="2000"/>
              <a:t>Planets travel in elliptical orbits with the Sun located at one of the focii of the ellipse</a:t>
            </a:r>
          </a:p>
          <a:p>
            <a:pPr lvl="1">
              <a:buSzPct val="75000"/>
              <a:buFont typeface="Symbol" charset="0"/>
              <a:buChar char=""/>
            </a:pPr>
            <a:r>
              <a:rPr lang="en-US" sz="2000"/>
              <a:t>What is an ellipse?</a:t>
            </a:r>
          </a:p>
          <a:p>
            <a:pPr lvl="2">
              <a:buSzPct val="75000"/>
              <a:buFont typeface="Symbol" charset="0"/>
              <a:buChar char=""/>
            </a:pPr>
            <a:r>
              <a:rPr lang="en-US" sz="2000"/>
              <a:t>Compare to a circle, which is described by ONE thing: size (radius or diameter) and a center</a:t>
            </a:r>
          </a:p>
          <a:p>
            <a:pPr lvl="2">
              <a:buSzPct val="75000"/>
              <a:buFont typeface="Symbol" charset="0"/>
              <a:buChar char=""/>
            </a:pPr>
            <a:r>
              <a:rPr lang="en-US" sz="2000"/>
              <a:t>Described by TWO things: size and squashedness (eccentricy)</a:t>
            </a:r>
          </a:p>
          <a:p>
            <a:pPr lvl="2">
              <a:buSzPct val="75000"/>
              <a:buFont typeface="Symbol" charset="0"/>
              <a:buChar char=""/>
            </a:pPr>
            <a:r>
              <a:rPr lang="en-US" sz="2000"/>
              <a:t>How do you draw one? Instead of one center, there are TWO focii. Separation of focii related to eccentricity.</a:t>
            </a:r>
          </a:p>
          <a:p>
            <a:pPr lvl="2">
              <a:buSzPct val="75000"/>
              <a:buFont typeface="Symbol" charset="0"/>
              <a:buChar char=""/>
            </a:pPr>
            <a:r>
              <a:rPr lang="en-US" sz="2000"/>
              <a:t>Size of an ellipse is specified by the length of its </a:t>
            </a:r>
            <a:r>
              <a:rPr lang="en-US" sz="2000" i="1"/>
              <a:t>semimajor axis </a:t>
            </a:r>
            <a:r>
              <a:rPr lang="en-US" sz="2000"/>
              <a:t>(analogous to radius of circle)</a:t>
            </a:r>
          </a:p>
          <a:p>
            <a:pPr lvl="1">
              <a:buSzPct val="75000"/>
              <a:buFont typeface="Symbol" charset="0"/>
              <a:buChar char=""/>
            </a:pPr>
            <a:endParaRPr lang="en-US"/>
          </a:p>
        </p:txBody>
      </p:sp>
      <p:pic>
        <p:nvPicPr>
          <p:cNvPr id="6149" name="Picture 5" descr="ellips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447800"/>
            <a:ext cx="7467600" cy="472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1642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148">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148">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148">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4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nodeType="clickEffect">
                                  <p:stCondLst>
                                    <p:cond delay="0"/>
                                  </p:stCondLst>
                                  <p:childTnLst>
                                    <p:animEffect transition="out" filter="blinds(horizontal)">
                                      <p:cBhvr>
                                        <p:cTn id="24" dur="500"/>
                                        <p:tgtEl>
                                          <p:spTgt spid="6149"/>
                                        </p:tgtEl>
                                      </p:cBhvr>
                                    </p:animEffect>
                                    <p:set>
                                      <p:cBhvr>
                                        <p:cTn id="25" dur="1" fill="hold">
                                          <p:stCondLst>
                                            <p:cond delay="499"/>
                                          </p:stCondLst>
                                        </p:cTn>
                                        <p:tgtEl>
                                          <p:spTgt spid="6149"/>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6148">
                                            <p:txEl>
                                              <p:pRg st="4" end="4"/>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614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Law of ellipses in the Solar System</a:t>
            </a:r>
          </a:p>
        </p:txBody>
      </p:sp>
      <p:sp>
        <p:nvSpPr>
          <p:cNvPr id="32771" name="Rectangle 3"/>
          <p:cNvSpPr>
            <a:spLocks noGrp="1" noChangeArrowheads="1"/>
          </p:cNvSpPr>
          <p:nvPr>
            <p:ph type="body" idx="1"/>
          </p:nvPr>
        </p:nvSpPr>
        <p:spPr/>
        <p:txBody>
          <a:bodyPr/>
          <a:lstStyle/>
          <a:p>
            <a:pPr>
              <a:buSzPct val="75000"/>
              <a:buFont typeface="Symbol" charset="0"/>
              <a:buChar char=""/>
            </a:pPr>
            <a:r>
              <a:rPr lang="en-US" sz="2400" dirty="0" err="1" smtClean="0"/>
              <a:t>Kepler</a:t>
            </a:r>
            <a:r>
              <a:rPr lang="en-US" sz="2400" dirty="0"/>
              <a:t> </a:t>
            </a:r>
            <a:r>
              <a:rPr lang="en-US" sz="2400" dirty="0" smtClean="0"/>
              <a:t>first</a:t>
            </a:r>
            <a:r>
              <a:rPr lang="en-US" sz="2400" dirty="0" smtClean="0"/>
              <a:t> law (correctly) states </a:t>
            </a:r>
            <a:r>
              <a:rPr lang="en-US" sz="2400" dirty="0"/>
              <a:t>that </a:t>
            </a:r>
            <a:r>
              <a:rPr lang="en-US" sz="2400" i="1" dirty="0"/>
              <a:t>planets</a:t>
            </a:r>
            <a:r>
              <a:rPr lang="en-US" sz="2400" dirty="0"/>
              <a:t> travel in elliptical orbits around the Sun, with the Sun at one focus of the ellipse</a:t>
            </a:r>
          </a:p>
          <a:p>
            <a:pPr>
              <a:buSzPct val="75000"/>
              <a:buFont typeface="Symbol" charset="0"/>
              <a:buChar char=""/>
            </a:pPr>
            <a:r>
              <a:rPr lang="en-US" sz="2400" dirty="0"/>
              <a:t>In fact, </a:t>
            </a:r>
            <a:r>
              <a:rPr lang="en-US" sz="2400" b="1" dirty="0"/>
              <a:t>ALL</a:t>
            </a:r>
            <a:r>
              <a:rPr lang="en-US" sz="2400" dirty="0"/>
              <a:t> objects (e.g., comets and asteroids) orbit in elliptical orbits</a:t>
            </a:r>
          </a:p>
          <a:p>
            <a:pPr>
              <a:buSzPct val="75000"/>
              <a:buFont typeface="Symbol" charset="0"/>
              <a:buChar char=""/>
            </a:pPr>
            <a:r>
              <a:rPr lang="en-US" sz="2400" dirty="0"/>
              <a:t>Most planetary orbits, while elliptical, are only slightly elongated, so they are close to circles</a:t>
            </a:r>
          </a:p>
          <a:p>
            <a:pPr>
              <a:buSzPct val="75000"/>
              <a:buFont typeface="Symbol" charset="0"/>
              <a:buChar char=""/>
            </a:pPr>
            <a:r>
              <a:rPr lang="en-US" sz="2400" dirty="0"/>
              <a:t>Many comets, however, orbit in very eccentric orbits</a:t>
            </a:r>
          </a:p>
        </p:txBody>
      </p:sp>
    </p:spTree>
    <p:extLst>
      <p:ext uri="{BB962C8B-B14F-4D97-AF65-F5344CB8AC3E}">
        <p14:creationId xmlns:p14="http://schemas.microsoft.com/office/powerpoint/2010/main" val="37620915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685800" y="2971800"/>
            <a:ext cx="7772400" cy="4114800"/>
          </a:xfrm>
        </p:spPr>
        <p:txBody>
          <a:bodyPr/>
          <a:lstStyle/>
          <a:p>
            <a:pPr marL="609600" indent="-609600">
              <a:buFontTx/>
              <a:buNone/>
            </a:pPr>
            <a:r>
              <a:rPr lang="en-US" sz="2800"/>
              <a:t>Which of the orbit configurations is not possible given Kepler</a:t>
            </a:r>
            <a:r>
              <a:rPr lang="ja-JP" altLang="en-US" sz="2800"/>
              <a:t>’</a:t>
            </a:r>
            <a:r>
              <a:rPr lang="en-US" sz="2800"/>
              <a:t>s law of ellipses?</a:t>
            </a:r>
          </a:p>
          <a:p>
            <a:pPr marL="609600" indent="-609600">
              <a:buFontTx/>
              <a:buAutoNum type="alphaUcPeriod"/>
            </a:pPr>
            <a:r>
              <a:rPr lang="en-US" sz="2800"/>
              <a:t>A</a:t>
            </a:r>
          </a:p>
          <a:p>
            <a:pPr marL="609600" indent="-609600">
              <a:buFontTx/>
              <a:buAutoNum type="alphaUcPeriod"/>
            </a:pPr>
            <a:r>
              <a:rPr lang="en-US" sz="2800"/>
              <a:t>B</a:t>
            </a:r>
          </a:p>
          <a:p>
            <a:pPr marL="609600" indent="-609600">
              <a:buFontTx/>
              <a:buAutoNum type="alphaUcPeriod"/>
            </a:pPr>
            <a:r>
              <a:rPr lang="en-US" sz="2800"/>
              <a:t>C</a:t>
            </a:r>
          </a:p>
          <a:p>
            <a:pPr marL="609600" indent="-609600">
              <a:buFontTx/>
              <a:buAutoNum type="alphaUcPeriod"/>
            </a:pPr>
            <a:r>
              <a:rPr lang="en-US" sz="2800"/>
              <a:t>D</a:t>
            </a:r>
          </a:p>
          <a:p>
            <a:pPr marL="609600" indent="-609600">
              <a:buFontTx/>
              <a:buAutoNum type="alphaUcPeriod"/>
            </a:pPr>
            <a:r>
              <a:rPr lang="en-US" sz="2800"/>
              <a:t>All are possible</a:t>
            </a:r>
            <a:endParaRPr lang="en-US"/>
          </a:p>
        </p:txBody>
      </p:sp>
      <p:pic>
        <p:nvPicPr>
          <p:cNvPr id="27652" name="Picture 4" descr="kepl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381000"/>
            <a:ext cx="7467600" cy="2303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41924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Kepler's 2</a:t>
            </a:r>
            <a:r>
              <a:rPr lang="en-US" baseline="33000"/>
              <a:t>nd</a:t>
            </a:r>
            <a:r>
              <a:rPr lang="en-US"/>
              <a:t> law</a:t>
            </a:r>
          </a:p>
        </p:txBody>
      </p:sp>
      <p:sp>
        <p:nvSpPr>
          <p:cNvPr id="8198" name="Rectangle 6"/>
          <p:cNvSpPr>
            <a:spLocks noGrp="1" noChangeArrowheads="1"/>
          </p:cNvSpPr>
          <p:nvPr>
            <p:ph type="body" idx="1"/>
          </p:nvPr>
        </p:nvSpPr>
        <p:spPr>
          <a:xfrm>
            <a:off x="685800" y="1981200"/>
            <a:ext cx="7772400" cy="1752600"/>
          </a:xfrm>
        </p:spPr>
        <p:txBody>
          <a:bodyPr>
            <a:normAutofit fontScale="92500"/>
          </a:bodyPr>
          <a:lstStyle/>
          <a:p>
            <a:pPr>
              <a:lnSpc>
                <a:spcPct val="90000"/>
              </a:lnSpc>
              <a:buSzPct val="45000"/>
              <a:buFont typeface="Wingdings" charset="0"/>
              <a:buChar char=""/>
            </a:pPr>
            <a:r>
              <a:rPr lang="en-US" sz="2400"/>
              <a:t>In their elliptical orbits, planets travel faster when they are closer to the Sun, and slower when they are farther from it</a:t>
            </a:r>
          </a:p>
          <a:p>
            <a:pPr>
              <a:lnSpc>
                <a:spcPct val="90000"/>
              </a:lnSpc>
              <a:buSzPct val="45000"/>
              <a:buFont typeface="Wingdings" charset="0"/>
              <a:buChar char=""/>
            </a:pPr>
            <a:r>
              <a:rPr lang="en-US" sz="2400"/>
              <a:t>More specifically, law of equal areas: planetary orbits sweep out equal areas (between Sun and planet) in equal times</a:t>
            </a:r>
            <a:endParaRPr lang="en-US" sz="2000"/>
          </a:p>
        </p:txBody>
      </p:sp>
      <p:pic>
        <p:nvPicPr>
          <p:cNvPr id="8200" name="Picture 8" descr="kepl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117975"/>
            <a:ext cx="4724400" cy="2360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60425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09600" y="1219200"/>
            <a:ext cx="7772400" cy="4114800"/>
          </a:xfrm>
        </p:spPr>
        <p:txBody>
          <a:bodyPr>
            <a:normAutofit lnSpcReduction="10000"/>
          </a:bodyPr>
          <a:lstStyle/>
          <a:p>
            <a:pPr marL="609600" indent="-609600">
              <a:lnSpc>
                <a:spcPct val="90000"/>
              </a:lnSpc>
              <a:buFontTx/>
              <a:buNone/>
            </a:pPr>
            <a:r>
              <a:rPr lang="en-US" sz="2800"/>
              <a:t>If we discovered a planet that had a perfectly circular orbit, with the Sun at the center of the circle</a:t>
            </a:r>
          </a:p>
          <a:p>
            <a:pPr marL="609600" indent="-609600">
              <a:lnSpc>
                <a:spcPct val="90000"/>
              </a:lnSpc>
              <a:buFont typeface="Arial" charset="0"/>
              <a:buAutoNum type="alphaUcPeriod"/>
            </a:pPr>
            <a:r>
              <a:rPr lang="en-US" sz="2800"/>
              <a:t>It would contradict Kepler</a:t>
            </a:r>
            <a:r>
              <a:rPr lang="ja-JP" altLang="en-US" sz="2800"/>
              <a:t>’</a:t>
            </a:r>
            <a:r>
              <a:rPr lang="en-US" sz="2800"/>
              <a:t>s laws</a:t>
            </a:r>
          </a:p>
          <a:p>
            <a:pPr marL="609600" indent="-609600">
              <a:lnSpc>
                <a:spcPct val="90000"/>
              </a:lnSpc>
              <a:buFont typeface="Arial" charset="0"/>
              <a:buAutoNum type="alphaUcPeriod"/>
            </a:pPr>
            <a:r>
              <a:rPr lang="en-US" sz="2800"/>
              <a:t>The planet would not move</a:t>
            </a:r>
          </a:p>
          <a:p>
            <a:pPr marL="609600" indent="-609600">
              <a:lnSpc>
                <a:spcPct val="90000"/>
              </a:lnSpc>
              <a:buFont typeface="Arial" charset="0"/>
              <a:buAutoNum type="alphaUcPeriod"/>
            </a:pPr>
            <a:r>
              <a:rPr lang="en-US" sz="2800"/>
              <a:t>The planet would change its speed as it went around in its orbit</a:t>
            </a:r>
          </a:p>
          <a:p>
            <a:pPr marL="609600" indent="-609600">
              <a:lnSpc>
                <a:spcPct val="90000"/>
              </a:lnSpc>
              <a:buFont typeface="Arial" charset="0"/>
              <a:buAutoNum type="alphaUcPeriod"/>
            </a:pPr>
            <a:r>
              <a:rPr lang="en-US" sz="2800"/>
              <a:t>The planet would orbit at the same speed through the entire orbit</a:t>
            </a:r>
          </a:p>
          <a:p>
            <a:pPr marL="609600" indent="-609600">
              <a:lnSpc>
                <a:spcPct val="90000"/>
              </a:lnSpc>
              <a:buFont typeface="Arial" charset="0"/>
              <a:buAutoNum type="alphaUcPeriod"/>
            </a:pPr>
            <a:r>
              <a:rPr lang="en-US" sz="2800"/>
              <a:t>The world as we know it would come to an end</a:t>
            </a:r>
          </a:p>
        </p:txBody>
      </p:sp>
    </p:spTree>
    <p:extLst>
      <p:ext uri="{BB962C8B-B14F-4D97-AF65-F5344CB8AC3E}">
        <p14:creationId xmlns:p14="http://schemas.microsoft.com/office/powerpoint/2010/main" val="5632344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3507</TotalTime>
  <Words>800</Words>
  <Application>Microsoft Macintosh PowerPoint</Application>
  <PresentationFormat>On-screen Show (4:3)</PresentationFormat>
  <Paragraphs>97</Paragraphs>
  <Slides>15</Slides>
  <Notes>14</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Blank Presentation</vt:lpstr>
      <vt:lpstr>History of Solar System Understanding</vt:lpstr>
      <vt:lpstr>Recap/Announcements</vt:lpstr>
      <vt:lpstr>The value of accurate data</vt:lpstr>
      <vt:lpstr>Kepler's model of the Solar System</vt:lpstr>
      <vt:lpstr>Kepler's first law</vt:lpstr>
      <vt:lpstr>Law of ellipses in the Solar System</vt:lpstr>
      <vt:lpstr>PowerPoint Presentation</vt:lpstr>
      <vt:lpstr>Kepler's 2nd law</vt:lpstr>
      <vt:lpstr>PowerPoint Presentation</vt:lpstr>
      <vt:lpstr>Kepler’s 3rd law: the Harmonic Law</vt:lpstr>
      <vt:lpstr>PowerPoint Presentation</vt:lpstr>
      <vt:lpstr>P2 = a3</vt:lpstr>
      <vt:lpstr>P2 = a3</vt:lpstr>
      <vt:lpstr>Why do Kepler's laws work?</vt:lpstr>
      <vt:lpstr>To Do</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36</cp:revision>
  <dcterms:created xsi:type="dcterms:W3CDTF">2012-03-08T17:29:50Z</dcterms:created>
  <dcterms:modified xsi:type="dcterms:W3CDTF">2013-09-18T19:19:21Z</dcterms:modified>
</cp:coreProperties>
</file>