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1" r:id="rId2"/>
  </p:sldMasterIdLst>
  <p:notesMasterIdLst>
    <p:notesMasterId r:id="rId32"/>
  </p:notesMasterIdLst>
  <p:sldIdLst>
    <p:sldId id="290" r:id="rId3"/>
    <p:sldId id="291" r:id="rId4"/>
    <p:sldId id="292" r:id="rId5"/>
    <p:sldId id="289" r:id="rId6"/>
    <p:sldId id="277" r:id="rId7"/>
    <p:sldId id="278" r:id="rId8"/>
    <p:sldId id="279" r:id="rId9"/>
    <p:sldId id="280" r:id="rId10"/>
    <p:sldId id="281" r:id="rId11"/>
    <p:sldId id="282" r:id="rId12"/>
    <p:sldId id="283" r:id="rId13"/>
    <p:sldId id="284"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0" d="100"/>
          <a:sy n="80" d="100"/>
        </p:scale>
        <p:origin x="-936"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notesMaster" Target="notesMasters/notesMaster1.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44153C-03B7-6740-A391-B84EB5AD48E3}" type="datetimeFigureOut">
              <a:rPr lang="en-US" smtClean="0"/>
              <a:t>9/16/13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ECB32D-A4E6-3241-A94D-5AF1B1FB74EF}" type="slidenum">
              <a:rPr lang="en-US" smtClean="0"/>
              <a:t>‹#›</a:t>
            </a:fld>
            <a:endParaRPr lang="en-US"/>
          </a:p>
        </p:txBody>
      </p:sp>
    </p:spTree>
    <p:extLst>
      <p:ext uri="{BB962C8B-B14F-4D97-AF65-F5344CB8AC3E}">
        <p14:creationId xmlns:p14="http://schemas.microsoft.com/office/powerpoint/2010/main" val="115549088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018968-0A07-904D-9633-E924958A55E3}" type="slidenum">
              <a:rPr lang="en-US">
                <a:solidFill>
                  <a:prstClr val="black"/>
                </a:solidFill>
              </a:rPr>
              <a:pPr/>
              <a:t>1</a:t>
            </a:fld>
            <a:endParaRPr lang="en-US">
              <a:solidFill>
                <a:prstClr val="black"/>
              </a:solidFill>
            </a:endParaRPr>
          </a:p>
        </p:txBody>
      </p:sp>
      <p:sp>
        <p:nvSpPr>
          <p:cNvPr id="419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8B56DD-7892-8342-9439-AF776F04F219}" type="slidenum">
              <a:rPr lang="en-US"/>
              <a:pPr/>
              <a:t>11</a:t>
            </a:fld>
            <a:endParaRPr lang="en-US"/>
          </a:p>
        </p:txBody>
      </p:sp>
      <p:sp>
        <p:nvSpPr>
          <p:cNvPr id="29698"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29699"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D46C19-744B-A545-A466-93B3EA71A812}" type="slidenum">
              <a:rPr lang="en-US"/>
              <a:pPr/>
              <a:t>12</a:t>
            </a:fld>
            <a:endParaRPr lang="en-US"/>
          </a:p>
        </p:txBody>
      </p:sp>
      <p:sp>
        <p:nvSpPr>
          <p:cNvPr id="31746"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31747"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8747A8-9FBD-B440-8E70-68C8F09DCC3E}" type="slidenum">
              <a:rPr lang="en-US"/>
              <a:pPr/>
              <a:t>13</a:t>
            </a:fld>
            <a:endParaRPr lang="en-US"/>
          </a:p>
        </p:txBody>
      </p:sp>
      <p:sp>
        <p:nvSpPr>
          <p:cNvPr id="15362"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15363"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B5B9EB-DB75-5B4C-8CE1-1EA506899132}" type="slidenum">
              <a:rPr lang="en-US"/>
              <a:pPr/>
              <a:t>14</a:t>
            </a:fld>
            <a:endParaRPr lang="en-US"/>
          </a:p>
        </p:txBody>
      </p:sp>
      <p:sp>
        <p:nvSpPr>
          <p:cNvPr id="235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B06413-6EBC-124B-AAEC-29778E88C521}" type="slidenum">
              <a:rPr lang="en-US"/>
              <a:pPr/>
              <a:t>15</a:t>
            </a:fld>
            <a:endParaRPr lang="en-US"/>
          </a:p>
        </p:txBody>
      </p:sp>
      <p:sp>
        <p:nvSpPr>
          <p:cNvPr id="2457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72CF24-D73A-A246-80DA-08C0F5BA65DC}" type="slidenum">
              <a:rPr lang="en-US"/>
              <a:pPr/>
              <a:t>16</a:t>
            </a:fld>
            <a:endParaRPr lang="en-US"/>
          </a:p>
        </p:txBody>
      </p:sp>
      <p:sp>
        <p:nvSpPr>
          <p:cNvPr id="17410"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17411"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B6671A-86C4-7D4B-9EEA-E42F29D3AA8D}" type="slidenum">
              <a:rPr lang="en-US"/>
              <a:pPr/>
              <a:t>17</a:t>
            </a:fld>
            <a:endParaRPr lang="en-US"/>
          </a:p>
        </p:txBody>
      </p:sp>
      <p:sp>
        <p:nvSpPr>
          <p:cNvPr id="19458"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19459"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BA299E-5BF8-2443-A750-9D41A8BB1694}" type="slidenum">
              <a:rPr lang="en-US"/>
              <a:pPr/>
              <a:t>18</a:t>
            </a:fld>
            <a:endParaRPr lang="en-US"/>
          </a:p>
        </p:txBody>
      </p:sp>
      <p:sp>
        <p:nvSpPr>
          <p:cNvPr id="5122"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5123"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FCEB82-1774-974D-9406-B78E8D110A1D}" type="slidenum">
              <a:rPr lang="en-US"/>
              <a:pPr/>
              <a:t>19</a:t>
            </a:fld>
            <a:endParaRPr lang="en-US"/>
          </a:p>
        </p:txBody>
      </p:sp>
      <p:sp>
        <p:nvSpPr>
          <p:cNvPr id="7170"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7171"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8B1BC5-1BE9-2348-9E26-1B73D8F85165}" type="slidenum">
              <a:rPr lang="en-US"/>
              <a:pPr/>
              <a:t>20</a:t>
            </a:fld>
            <a:endParaRPr lang="en-US"/>
          </a:p>
        </p:txBody>
      </p:sp>
      <p:sp>
        <p:nvSpPr>
          <p:cNvPr id="3379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9BF86C-052A-6947-8308-2566E0F59C27}" type="slidenum">
              <a:rPr lang="en-US"/>
              <a:pPr/>
              <a:t>3</a:t>
            </a:fld>
            <a:endParaRPr lang="en-US"/>
          </a:p>
        </p:txBody>
      </p:sp>
      <p:sp>
        <p:nvSpPr>
          <p:cNvPr id="17410"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17411"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B48865-6167-B34D-9C79-B7843B8BE5A8}" type="slidenum">
              <a:rPr lang="en-US"/>
              <a:pPr/>
              <a:t>21</a:t>
            </a:fld>
            <a:endParaRPr lang="en-US"/>
          </a:p>
        </p:txBody>
      </p:sp>
      <p:sp>
        <p:nvSpPr>
          <p:cNvPr id="348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4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750721-5017-544A-9CD5-DA4F40A3FF01}" type="slidenum">
              <a:rPr lang="en-US"/>
              <a:pPr/>
              <a:t>22</a:t>
            </a:fld>
            <a:endParaRPr lang="en-US"/>
          </a:p>
        </p:txBody>
      </p:sp>
      <p:sp>
        <p:nvSpPr>
          <p:cNvPr id="9218"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9219"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AA79C7-CC43-A944-92E2-0C15CE550104}" type="slidenum">
              <a:rPr lang="en-US"/>
              <a:pPr/>
              <a:t>23</a:t>
            </a:fld>
            <a:endParaRPr lang="en-US"/>
          </a:p>
        </p:txBody>
      </p:sp>
      <p:sp>
        <p:nvSpPr>
          <p:cNvPr id="3584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CED790-EE7F-B045-B965-3FD536C31BC5}" type="slidenum">
              <a:rPr lang="en-US"/>
              <a:pPr/>
              <a:t>24</a:t>
            </a:fld>
            <a:endParaRPr lang="en-US"/>
          </a:p>
        </p:txBody>
      </p:sp>
      <p:sp>
        <p:nvSpPr>
          <p:cNvPr id="409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0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1B42A2-CBF5-F44A-A1E6-9BDBB4E1FFF8}" type="slidenum">
              <a:rPr lang="en-US"/>
              <a:pPr/>
              <a:t>25</a:t>
            </a:fld>
            <a:endParaRPr lang="en-US"/>
          </a:p>
        </p:txBody>
      </p:sp>
      <p:sp>
        <p:nvSpPr>
          <p:cNvPr id="368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6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8771D3-CD30-764E-A3E9-56F8384245B9}" type="slidenum">
              <a:rPr lang="en-US"/>
              <a:pPr/>
              <a:t>26</a:t>
            </a:fld>
            <a:endParaRPr lang="en-US"/>
          </a:p>
        </p:txBody>
      </p:sp>
      <p:sp>
        <p:nvSpPr>
          <p:cNvPr id="3789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7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3D33A5-8DBC-434D-A136-1A4F86E48CD1}" type="slidenum">
              <a:rPr lang="en-US"/>
              <a:pPr/>
              <a:t>27</a:t>
            </a:fld>
            <a:endParaRPr lang="en-US"/>
          </a:p>
        </p:txBody>
      </p:sp>
      <p:sp>
        <p:nvSpPr>
          <p:cNvPr id="3891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8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F2ABC0-A141-BA4B-829A-6E712A053926}" type="slidenum">
              <a:rPr lang="en-US"/>
              <a:pPr/>
              <a:t>28</a:t>
            </a:fld>
            <a:endParaRPr lang="en-US"/>
          </a:p>
        </p:txBody>
      </p:sp>
      <p:sp>
        <p:nvSpPr>
          <p:cNvPr id="11266"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11267"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2DE0B7-48A6-2E44-9E4E-90569E844435}" type="slidenum">
              <a:rPr lang="en-US"/>
              <a:pPr/>
              <a:t>29</a:t>
            </a:fld>
            <a:endParaRPr lang="en-US"/>
          </a:p>
        </p:txBody>
      </p:sp>
      <p:sp>
        <p:nvSpPr>
          <p:cNvPr id="450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5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87F342-DD4E-284B-8FF7-3BD2B33D62A6}" type="slidenum">
              <a:rPr lang="en-US"/>
              <a:pPr/>
              <a:t>4</a:t>
            </a:fld>
            <a:endParaRPr lang="en-US"/>
          </a:p>
        </p:txBody>
      </p:sp>
      <p:sp>
        <p:nvSpPr>
          <p:cNvPr id="19458"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19459"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0D368F-D62E-D74B-B033-89452FC33366}" type="slidenum">
              <a:rPr lang="en-US"/>
              <a:pPr/>
              <a:t>5</a:t>
            </a:fld>
            <a:endParaRPr lang="en-US"/>
          </a:p>
        </p:txBody>
      </p:sp>
      <p:sp>
        <p:nvSpPr>
          <p:cNvPr id="23554"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23555"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B5FC5D-D950-B441-B04C-857A29294A7E}" type="slidenum">
              <a:rPr lang="en-US"/>
              <a:pPr/>
              <a:t>6</a:t>
            </a:fld>
            <a:endParaRPr lang="en-US"/>
          </a:p>
        </p:txBody>
      </p:sp>
      <p:sp>
        <p:nvSpPr>
          <p:cNvPr id="450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5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6634AF-CC14-0646-8432-5A3867A63009}" type="slidenum">
              <a:rPr lang="en-US"/>
              <a:pPr/>
              <a:t>7</a:t>
            </a:fld>
            <a:endParaRPr lang="en-US"/>
          </a:p>
        </p:txBody>
      </p:sp>
      <p:sp>
        <p:nvSpPr>
          <p:cNvPr id="40962"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40963"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02DB5D-C8F7-614D-8DD4-79151F1E15A5}" type="slidenum">
              <a:rPr lang="en-US"/>
              <a:pPr/>
              <a:t>8</a:t>
            </a:fld>
            <a:endParaRPr lang="en-US"/>
          </a:p>
        </p:txBody>
      </p:sp>
      <p:sp>
        <p:nvSpPr>
          <p:cNvPr id="25602"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25603"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9FFA71-63BD-2A4F-9284-3AF28438511A}" type="slidenum">
              <a:rPr lang="en-US"/>
              <a:pPr/>
              <a:t>9</a:t>
            </a:fld>
            <a:endParaRPr lang="en-US"/>
          </a:p>
        </p:txBody>
      </p:sp>
      <p:sp>
        <p:nvSpPr>
          <p:cNvPr id="49154"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491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1165F3-5C03-294C-ABD0-403CF9E49717}" type="slidenum">
              <a:rPr lang="en-US"/>
              <a:pPr/>
              <a:t>10</a:t>
            </a:fld>
            <a:endParaRPr lang="en-US"/>
          </a:p>
        </p:txBody>
      </p:sp>
      <p:sp>
        <p:nvSpPr>
          <p:cNvPr id="27650" name="Text Box 2"/>
          <p:cNvSpPr txBox="1">
            <a:spLocks noGrp="1" noRot="1" noChangeAspect="1" noChangeArrowheads="1"/>
          </p:cNvSpPr>
          <p:nvPr>
            <p:ph type="sldImg"/>
          </p:nvPr>
        </p:nvSpPr>
        <p:spPr bwMode="auto">
          <a:xfrm>
            <a:off x="1143000" y="693738"/>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sp>
      <p:sp>
        <p:nvSpPr>
          <p:cNvPr id="27651" name="Text Box 3"/>
          <p:cNvSpPr txBox="1">
            <a:spLocks noGrp="1" noChangeArrowheads="1"/>
          </p:cNvSpPr>
          <p:nvPr>
            <p:ph type="body" idx="1"/>
          </p:nvPr>
        </p:nvSpPr>
        <p:spPr bwMode="auto">
          <a:xfrm>
            <a:off x="685800" y="4341813"/>
            <a:ext cx="5487988" cy="4032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wrap="none" lIns="82058" tIns="41029" rIns="82058" bIns="41029"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9ED9B3-4F73-6049-9642-A2CB926BA5FC}" type="datetimeFigureOut">
              <a:rPr lang="en-US" smtClean="0"/>
              <a:t>9/16/13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57004-2F49-B149-9787-4F210D811529}" type="slidenum">
              <a:rPr lang="en-US" smtClean="0"/>
              <a:t>‹#›</a:t>
            </a:fld>
            <a:endParaRPr lang="en-US"/>
          </a:p>
        </p:txBody>
      </p:sp>
    </p:spTree>
    <p:extLst>
      <p:ext uri="{BB962C8B-B14F-4D97-AF65-F5344CB8AC3E}">
        <p14:creationId xmlns:p14="http://schemas.microsoft.com/office/powerpoint/2010/main" val="84643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9ED9B3-4F73-6049-9642-A2CB926BA5FC}" type="datetimeFigureOut">
              <a:rPr lang="en-US" smtClean="0"/>
              <a:t>9/16/13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57004-2F49-B149-9787-4F210D811529}" type="slidenum">
              <a:rPr lang="en-US" smtClean="0"/>
              <a:t>‹#›</a:t>
            </a:fld>
            <a:endParaRPr lang="en-US"/>
          </a:p>
        </p:txBody>
      </p:sp>
    </p:spTree>
    <p:extLst>
      <p:ext uri="{BB962C8B-B14F-4D97-AF65-F5344CB8AC3E}">
        <p14:creationId xmlns:p14="http://schemas.microsoft.com/office/powerpoint/2010/main" val="179476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9ED9B3-4F73-6049-9642-A2CB926BA5FC}" type="datetimeFigureOut">
              <a:rPr lang="en-US" smtClean="0"/>
              <a:t>9/16/13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57004-2F49-B149-9787-4F210D811529}" type="slidenum">
              <a:rPr lang="en-US" smtClean="0"/>
              <a:t>‹#›</a:t>
            </a:fld>
            <a:endParaRPr lang="en-US"/>
          </a:p>
        </p:txBody>
      </p:sp>
    </p:spTree>
    <p:extLst>
      <p:ext uri="{BB962C8B-B14F-4D97-AF65-F5344CB8AC3E}">
        <p14:creationId xmlns:p14="http://schemas.microsoft.com/office/powerpoint/2010/main" val="36285790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p:spPr>
        <p:txBody>
          <a:bodyPr/>
          <a:lstStyle>
            <a:lvl1pPr>
              <a:defRPr/>
            </a:lvl1pPr>
          </a:lstStyle>
          <a:p>
            <a:endParaRPr 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8400"/>
            <a:ext cx="1905000" cy="457200"/>
          </a:xfrm>
        </p:spPr>
        <p:txBody>
          <a:bodyPr/>
          <a:lstStyle>
            <a:lvl1pPr>
              <a:defRPr/>
            </a:lvl1pPr>
          </a:lstStyle>
          <a:p>
            <a:fld id="{0F78C63F-9FC5-0D4E-89F3-9D364FF96D3B}" type="slidenum">
              <a:rPr lang="en-US"/>
              <a:pPr/>
              <a:t>‹#›</a:t>
            </a:fld>
            <a:endParaRPr lang="en-US"/>
          </a:p>
        </p:txBody>
      </p:sp>
    </p:spTree>
    <p:extLst>
      <p:ext uri="{BB962C8B-B14F-4D97-AF65-F5344CB8AC3E}">
        <p14:creationId xmlns:p14="http://schemas.microsoft.com/office/powerpoint/2010/main" val="40531321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49488F5-DC1C-FE4C-9DDD-2E0C2E34392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2374625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E8AC4728-713E-EF49-B2DE-3751A846F5A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0123900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CA652421-7739-6348-9080-D9132713006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1770956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0D42773-57EE-5446-AA52-897682A65EC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3363964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B71634D3-D80A-3B4E-A2AE-92E99A370A5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1382364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AE219D67-C8D3-D743-9C3D-497F8D73E55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2176400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EC3258B5-E2BF-B04C-B7CA-B8756F133B4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383292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9ED9B3-4F73-6049-9642-A2CB926BA5FC}" type="datetimeFigureOut">
              <a:rPr lang="en-US" smtClean="0"/>
              <a:t>9/16/13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57004-2F49-B149-9787-4F210D811529}" type="slidenum">
              <a:rPr lang="en-US" smtClean="0"/>
              <a:t>‹#›</a:t>
            </a:fld>
            <a:endParaRPr lang="en-US"/>
          </a:p>
        </p:txBody>
      </p:sp>
    </p:spTree>
    <p:extLst>
      <p:ext uri="{BB962C8B-B14F-4D97-AF65-F5344CB8AC3E}">
        <p14:creationId xmlns:p14="http://schemas.microsoft.com/office/powerpoint/2010/main" val="32984005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984F97B0-4AF5-F14A-85F3-E69370EA1A6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2008737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88174D4A-E8C7-6148-9C53-EC4FB159359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9543301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C5C842B-C97F-8048-A430-93B866650B5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948611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1D3EF2F7-5FC6-7A46-9CB1-7D084A676DE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6479433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a:xfrm>
            <a:off x="6553200" y="6248400"/>
            <a:ext cx="1905000" cy="457200"/>
          </a:xfrm>
        </p:spPr>
        <p:txBody>
          <a:bodyPr/>
          <a:lstStyle>
            <a:lvl1pPr>
              <a:defRPr/>
            </a:lvl1pPr>
          </a:lstStyle>
          <a:p>
            <a:fld id="{21C0C822-C01D-5B4B-B7EF-78E64CFD70E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486164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9ED9B3-4F73-6049-9642-A2CB926BA5FC}" type="datetimeFigureOut">
              <a:rPr lang="en-US" smtClean="0"/>
              <a:t>9/16/13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57004-2F49-B149-9787-4F210D811529}" type="slidenum">
              <a:rPr lang="en-US" smtClean="0"/>
              <a:t>‹#›</a:t>
            </a:fld>
            <a:endParaRPr lang="en-US"/>
          </a:p>
        </p:txBody>
      </p:sp>
    </p:spTree>
    <p:extLst>
      <p:ext uri="{BB962C8B-B14F-4D97-AF65-F5344CB8AC3E}">
        <p14:creationId xmlns:p14="http://schemas.microsoft.com/office/powerpoint/2010/main" val="1851853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9ED9B3-4F73-6049-9642-A2CB926BA5FC}" type="datetimeFigureOut">
              <a:rPr lang="en-US" smtClean="0"/>
              <a:t>9/16/13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657004-2F49-B149-9787-4F210D811529}" type="slidenum">
              <a:rPr lang="en-US" smtClean="0"/>
              <a:t>‹#›</a:t>
            </a:fld>
            <a:endParaRPr lang="en-US"/>
          </a:p>
        </p:txBody>
      </p:sp>
    </p:spTree>
    <p:extLst>
      <p:ext uri="{BB962C8B-B14F-4D97-AF65-F5344CB8AC3E}">
        <p14:creationId xmlns:p14="http://schemas.microsoft.com/office/powerpoint/2010/main" val="1939482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9ED9B3-4F73-6049-9642-A2CB926BA5FC}" type="datetimeFigureOut">
              <a:rPr lang="en-US" smtClean="0"/>
              <a:t>9/16/13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657004-2F49-B149-9787-4F210D811529}" type="slidenum">
              <a:rPr lang="en-US" smtClean="0"/>
              <a:t>‹#›</a:t>
            </a:fld>
            <a:endParaRPr lang="en-US"/>
          </a:p>
        </p:txBody>
      </p:sp>
    </p:spTree>
    <p:extLst>
      <p:ext uri="{BB962C8B-B14F-4D97-AF65-F5344CB8AC3E}">
        <p14:creationId xmlns:p14="http://schemas.microsoft.com/office/powerpoint/2010/main" val="995530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9ED9B3-4F73-6049-9642-A2CB926BA5FC}" type="datetimeFigureOut">
              <a:rPr lang="en-US" smtClean="0"/>
              <a:t>9/16/13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657004-2F49-B149-9787-4F210D811529}" type="slidenum">
              <a:rPr lang="en-US" smtClean="0"/>
              <a:t>‹#›</a:t>
            </a:fld>
            <a:endParaRPr lang="en-US"/>
          </a:p>
        </p:txBody>
      </p:sp>
    </p:spTree>
    <p:extLst>
      <p:ext uri="{BB962C8B-B14F-4D97-AF65-F5344CB8AC3E}">
        <p14:creationId xmlns:p14="http://schemas.microsoft.com/office/powerpoint/2010/main" val="3038523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9ED9B3-4F73-6049-9642-A2CB926BA5FC}" type="datetimeFigureOut">
              <a:rPr lang="en-US" smtClean="0"/>
              <a:t>9/16/13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657004-2F49-B149-9787-4F210D811529}" type="slidenum">
              <a:rPr lang="en-US" smtClean="0"/>
              <a:t>‹#›</a:t>
            </a:fld>
            <a:endParaRPr lang="en-US"/>
          </a:p>
        </p:txBody>
      </p:sp>
    </p:spTree>
    <p:extLst>
      <p:ext uri="{BB962C8B-B14F-4D97-AF65-F5344CB8AC3E}">
        <p14:creationId xmlns:p14="http://schemas.microsoft.com/office/powerpoint/2010/main" val="1979012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9ED9B3-4F73-6049-9642-A2CB926BA5FC}" type="datetimeFigureOut">
              <a:rPr lang="en-US" smtClean="0"/>
              <a:t>9/16/13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657004-2F49-B149-9787-4F210D811529}" type="slidenum">
              <a:rPr lang="en-US" smtClean="0"/>
              <a:t>‹#›</a:t>
            </a:fld>
            <a:endParaRPr lang="en-US"/>
          </a:p>
        </p:txBody>
      </p:sp>
    </p:spTree>
    <p:extLst>
      <p:ext uri="{BB962C8B-B14F-4D97-AF65-F5344CB8AC3E}">
        <p14:creationId xmlns:p14="http://schemas.microsoft.com/office/powerpoint/2010/main" val="2375076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9ED9B3-4F73-6049-9642-A2CB926BA5FC}" type="datetimeFigureOut">
              <a:rPr lang="en-US" smtClean="0"/>
              <a:t>9/16/13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657004-2F49-B149-9787-4F210D811529}" type="slidenum">
              <a:rPr lang="en-US" smtClean="0"/>
              <a:t>‹#›</a:t>
            </a:fld>
            <a:endParaRPr lang="en-US"/>
          </a:p>
        </p:txBody>
      </p:sp>
    </p:spTree>
    <p:extLst>
      <p:ext uri="{BB962C8B-B14F-4D97-AF65-F5344CB8AC3E}">
        <p14:creationId xmlns:p14="http://schemas.microsoft.com/office/powerpoint/2010/main" val="199241016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slideLayout" Target="../slideLayouts/slideLayout24.xml"/><Relationship Id="rId13" Type="http://schemas.openxmlformats.org/officeDocument/2006/relationships/theme" Target="../theme/theme2.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9ED9B3-4F73-6049-9642-A2CB926BA5FC}" type="datetimeFigureOut">
              <a:rPr lang="en-US" smtClean="0"/>
              <a:t>9/16/13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657004-2F49-B149-9787-4F210D811529}" type="slidenum">
              <a:rPr lang="en-US" smtClean="0"/>
              <a:t>‹#›</a:t>
            </a:fld>
            <a:endParaRPr lang="en-US"/>
          </a:p>
        </p:txBody>
      </p:sp>
    </p:spTree>
    <p:extLst>
      <p:ext uri="{BB962C8B-B14F-4D97-AF65-F5344CB8AC3E}">
        <p14:creationId xmlns:p14="http://schemas.microsoft.com/office/powerpoint/2010/main" val="4099204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pPr defTabSz="914400" eaLnBrk="0" fontAlgn="base" hangingPunct="0">
              <a:spcBef>
                <a:spcPct val="0"/>
              </a:spcBef>
              <a:spcAft>
                <a:spcPct val="0"/>
              </a:spcAft>
            </a:pPr>
            <a:endParaRPr lang="en-US" smtClean="0">
              <a:solidFill>
                <a:srgbClr val="000000"/>
              </a:solidFill>
              <a:latin typeface="Arial" charset="0"/>
              <a:ea typeface="ＭＳ Ｐゴシック" charset="0"/>
              <a:cs typeface="ＭＳ Ｐゴシック" charset="0"/>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pPr defTabSz="914400" eaLnBrk="0" fontAlgn="base" hangingPunct="0">
              <a:spcBef>
                <a:spcPct val="0"/>
              </a:spcBef>
              <a:spcAft>
                <a:spcPct val="0"/>
              </a:spcAft>
            </a:pPr>
            <a:endParaRPr lang="en-US" smtClean="0">
              <a:solidFill>
                <a:srgbClr val="000000"/>
              </a:solidFill>
              <a:latin typeface="Arial" charset="0"/>
              <a:ea typeface="ＭＳ Ｐゴシック" charset="0"/>
              <a:cs typeface="ＭＳ Ｐゴシック" charset="0"/>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pPr defTabSz="914400" eaLnBrk="0" fontAlgn="base" hangingPunct="0">
              <a:spcBef>
                <a:spcPct val="0"/>
              </a:spcBef>
              <a:spcAft>
                <a:spcPct val="0"/>
              </a:spcAft>
            </a:pPr>
            <a:fld id="{A134874A-8B51-B64B-A1A1-048F0DE0CCDB}" type="slidenum">
              <a:rPr lang="en-US" smtClean="0">
                <a:solidFill>
                  <a:srgbClr val="000000"/>
                </a:solidFill>
                <a:latin typeface="Arial" charset="0"/>
                <a:ea typeface="ＭＳ Ｐゴシック" charset="0"/>
                <a:cs typeface="ＭＳ Ｐゴシック" charset="0"/>
              </a:rPr>
              <a:pPr defTabSz="914400" eaLnBrk="0" fontAlgn="base" hangingPunct="0">
                <a:spcBef>
                  <a:spcPct val="0"/>
                </a:spcBef>
                <a:spcAft>
                  <a:spcPct val="0"/>
                </a:spcAft>
              </a:pPr>
              <a:t>‹#›</a:t>
            </a:fld>
            <a:endParaRPr lang="en-US" smtClean="0">
              <a:solidFill>
                <a:srgbClr val="000000"/>
              </a:solidFill>
              <a:latin typeface="Arial" charset="0"/>
              <a:ea typeface="ＭＳ Ｐゴシック" charset="0"/>
              <a:cs typeface="ＭＳ Ｐゴシック" charset="0"/>
            </a:endParaRPr>
          </a:p>
        </p:txBody>
      </p:sp>
    </p:spTree>
    <p:extLst>
      <p:ext uri="{BB962C8B-B14F-4D97-AF65-F5344CB8AC3E}">
        <p14:creationId xmlns:p14="http://schemas.microsoft.com/office/powerpoint/2010/main" val="27428284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charset="0"/>
          <a:cs typeface="ＭＳ Ｐゴシック" charset="0"/>
        </a:defRPr>
      </a:lvl2pPr>
      <a:lvl3pPr algn="ctr" rtl="0" fontAlgn="base">
        <a:spcBef>
          <a:spcPct val="0"/>
        </a:spcBef>
        <a:spcAft>
          <a:spcPct val="0"/>
        </a:spcAft>
        <a:defRPr sz="4400">
          <a:solidFill>
            <a:schemeClr val="tx2"/>
          </a:solidFill>
          <a:latin typeface="Arial" charset="0"/>
          <a:ea typeface="ＭＳ Ｐゴシック" charset="0"/>
          <a:cs typeface="ＭＳ Ｐゴシック" charset="0"/>
        </a:defRPr>
      </a:lvl3pPr>
      <a:lvl4pPr algn="ctr" rtl="0" fontAlgn="base">
        <a:spcBef>
          <a:spcPct val="0"/>
        </a:spcBef>
        <a:spcAft>
          <a:spcPct val="0"/>
        </a:spcAft>
        <a:defRPr sz="4400">
          <a:solidFill>
            <a:schemeClr val="tx2"/>
          </a:solidFill>
          <a:latin typeface="Arial" charset="0"/>
          <a:ea typeface="ＭＳ Ｐゴシック" charset="0"/>
          <a:cs typeface="ＭＳ Ｐゴシック" charset="0"/>
        </a:defRPr>
      </a:lvl4pPr>
      <a:lvl5pPr algn="ctr" rtl="0" fontAlgn="base">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cs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cs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cs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cs typeface="ＭＳ Ｐゴシック"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10.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1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12.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1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228600"/>
            <a:ext cx="7772400" cy="1143000"/>
          </a:xfrm>
        </p:spPr>
        <p:txBody>
          <a:bodyPr/>
          <a:lstStyle/>
          <a:p>
            <a:r>
              <a:rPr lang="en-US">
                <a:solidFill>
                  <a:srgbClr val="FFFF00"/>
                </a:solidFill>
              </a:rPr>
              <a:t>History of Solar System Understanding</a:t>
            </a:r>
            <a:endParaRPr lang="en-US"/>
          </a:p>
        </p:txBody>
      </p:sp>
      <p:sp>
        <p:nvSpPr>
          <p:cNvPr id="2051" name="Rectangle 3"/>
          <p:cNvSpPr>
            <a:spLocks noGrp="1" noChangeArrowheads="1"/>
          </p:cNvSpPr>
          <p:nvPr>
            <p:ph type="subTitle" idx="1"/>
          </p:nvPr>
        </p:nvSpPr>
        <p:spPr>
          <a:xfrm>
            <a:off x="1295400" y="5105400"/>
            <a:ext cx="6400800" cy="1752600"/>
          </a:xfrm>
        </p:spPr>
        <p:txBody>
          <a:bodyPr/>
          <a:lstStyle/>
          <a:p>
            <a:r>
              <a:rPr lang="en-US">
                <a:solidFill>
                  <a:srgbClr val="FFFF00"/>
                </a:solidFill>
              </a:rPr>
              <a:t>How do we know the Earth goes around the Sun?</a:t>
            </a:r>
            <a:endParaRPr lang="en-US"/>
          </a:p>
        </p:txBody>
      </p:sp>
    </p:spTree>
    <p:extLst>
      <p:ext uri="{BB962C8B-B14F-4D97-AF65-F5344CB8AC3E}">
        <p14:creationId xmlns:p14="http://schemas.microsoft.com/office/powerpoint/2010/main" val="113020149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186290"/>
            <a:ext cx="7773988" cy="1144588"/>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lstStyle/>
          <a:p>
            <a:pPr defTabSz="4572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a:t>Geocentric model of Ptolemy</a:t>
            </a:r>
          </a:p>
        </p:txBody>
      </p:sp>
      <p:sp>
        <p:nvSpPr>
          <p:cNvPr id="26628" name="Rectangle 4"/>
          <p:cNvSpPr>
            <a:spLocks noGrp="1" noChangeArrowheads="1"/>
          </p:cNvSpPr>
          <p:nvPr>
            <p:ph type="body" idx="1"/>
          </p:nvPr>
        </p:nvSpPr>
        <p:spPr>
          <a:xfrm>
            <a:off x="685800" y="1588126"/>
            <a:ext cx="8077200" cy="4572000"/>
          </a:xfrm>
        </p:spPr>
        <p:txBody>
          <a:bodyPr>
            <a:noAutofit/>
          </a:bodyPr>
          <a:lstStyle/>
          <a:p>
            <a:pPr>
              <a:lnSpc>
                <a:spcPct val="90000"/>
              </a:lnSpc>
              <a:buSzPct val="45000"/>
              <a:buFont typeface="Wingdings" charset="0"/>
              <a:buChar char=""/>
            </a:pPr>
            <a:r>
              <a:rPr lang="en-US" sz="2200" dirty="0"/>
              <a:t>Most elaborate geocentric model was developed by the astronomer </a:t>
            </a:r>
            <a:r>
              <a:rPr lang="en-US" sz="2200" dirty="0" smtClean="0"/>
              <a:t>Ptolemy around 150 AD</a:t>
            </a:r>
            <a:endParaRPr lang="en-US" sz="2200" dirty="0"/>
          </a:p>
          <a:p>
            <a:pPr lvl="1">
              <a:lnSpc>
                <a:spcPct val="90000"/>
              </a:lnSpc>
              <a:buSzPct val="45000"/>
              <a:buFont typeface="Wingdings" charset="0"/>
              <a:buChar char=""/>
            </a:pPr>
            <a:r>
              <a:rPr lang="en-US" sz="2200" dirty="0"/>
              <a:t>Fixed Mercury and Venus to the Sun to account for when they are seen</a:t>
            </a:r>
          </a:p>
          <a:p>
            <a:pPr lvl="1">
              <a:lnSpc>
                <a:spcPct val="90000"/>
              </a:lnSpc>
              <a:buSzPct val="45000"/>
              <a:buFont typeface="Wingdings" charset="0"/>
              <a:buChar char=""/>
            </a:pPr>
            <a:r>
              <a:rPr lang="en-US" sz="2200" dirty="0"/>
              <a:t>Used model to predict positions of planets on subsequent nights --&gt; </a:t>
            </a:r>
            <a:r>
              <a:rPr lang="en-US" sz="2200" dirty="0" smtClean="0"/>
              <a:t>didn’t </a:t>
            </a:r>
            <a:r>
              <a:rPr lang="en-US" sz="2200" dirty="0"/>
              <a:t>work so well!</a:t>
            </a:r>
          </a:p>
          <a:p>
            <a:pPr>
              <a:lnSpc>
                <a:spcPct val="90000"/>
              </a:lnSpc>
              <a:buSzPct val="45000"/>
              <a:buFont typeface="Wingdings" charset="0"/>
              <a:buChar char=""/>
            </a:pPr>
            <a:r>
              <a:rPr lang="en-US" sz="2200" dirty="0"/>
              <a:t>Ptolemy made lots of small adjustments to the basic picture to try to better match the observed position of planets</a:t>
            </a:r>
          </a:p>
          <a:p>
            <a:pPr>
              <a:lnSpc>
                <a:spcPct val="90000"/>
              </a:lnSpc>
              <a:buSzPct val="45000"/>
              <a:buFont typeface="Wingdings" charset="0"/>
              <a:buChar char=""/>
            </a:pPr>
            <a:r>
              <a:rPr lang="en-US" sz="2200" dirty="0"/>
              <a:t>Always preserved Earth at center (geocentric) and circular orbits, but had some orbits off center, some orbits tied to other orbits, etc. --&gt; complicated</a:t>
            </a:r>
          </a:p>
          <a:p>
            <a:pPr>
              <a:lnSpc>
                <a:spcPct val="90000"/>
              </a:lnSpc>
              <a:buSzPct val="45000"/>
              <a:buFont typeface="Wingdings" charset="0"/>
              <a:buChar char=""/>
            </a:pPr>
            <a:r>
              <a:rPr lang="en-US" sz="2200" dirty="0"/>
              <a:t>Even with complications, model didn't perfectly predict planetary positions</a:t>
            </a:r>
          </a:p>
          <a:p>
            <a:pPr>
              <a:lnSpc>
                <a:spcPct val="90000"/>
              </a:lnSpc>
              <a:buSzPct val="45000"/>
              <a:buFont typeface="Wingdings" charset="0"/>
              <a:buChar char=""/>
            </a:pPr>
            <a:r>
              <a:rPr lang="en-US" sz="2200" dirty="0"/>
              <a:t>Still, this was the main model of the Solar System for ~</a:t>
            </a:r>
            <a:r>
              <a:rPr lang="en-US" sz="2200" dirty="0" smtClean="0"/>
              <a:t>1500 </a:t>
            </a:r>
            <a:r>
              <a:rPr lang="en-US" sz="2200" dirty="0"/>
              <a:t>years!</a:t>
            </a:r>
          </a:p>
        </p:txBody>
      </p:sp>
    </p:spTree>
    <p:extLst>
      <p:ext uri="{BB962C8B-B14F-4D97-AF65-F5344CB8AC3E}">
        <p14:creationId xmlns:p14="http://schemas.microsoft.com/office/powerpoint/2010/main" val="333167497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66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266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26628">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6628">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6628">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6628">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662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649288"/>
            <a:ext cx="7773988" cy="1063625"/>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lstStyle/>
          <a:p>
            <a:pPr defTabSz="4572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t>Ptolemaic model</a:t>
            </a:r>
          </a:p>
        </p:txBody>
      </p:sp>
      <p:pic>
        <p:nvPicPr>
          <p:cNvPr id="286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0788" y="156799"/>
            <a:ext cx="7239000" cy="63198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Tree>
    <p:extLst>
      <p:ext uri="{BB962C8B-B14F-4D97-AF65-F5344CB8AC3E}">
        <p14:creationId xmlns:p14="http://schemas.microsoft.com/office/powerpoint/2010/main" val="372277672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21486"/>
            <a:ext cx="7773988" cy="1144588"/>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normAutofit fontScale="90000"/>
          </a:bodyPr>
          <a:lstStyle/>
          <a:p>
            <a:pPr defTabSz="4572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a:t>The Renaissance and birth of heliocentric models</a:t>
            </a:r>
          </a:p>
        </p:txBody>
      </p:sp>
      <p:sp>
        <p:nvSpPr>
          <p:cNvPr id="30724" name="Rectangle 4"/>
          <p:cNvSpPr>
            <a:spLocks noGrp="1" noChangeArrowheads="1"/>
          </p:cNvSpPr>
          <p:nvPr>
            <p:ph type="body" idx="1"/>
          </p:nvPr>
        </p:nvSpPr>
        <p:spPr>
          <a:xfrm>
            <a:off x="457200" y="1210524"/>
            <a:ext cx="8229600" cy="4525963"/>
          </a:xfrm>
        </p:spPr>
        <p:txBody>
          <a:bodyPr>
            <a:noAutofit/>
          </a:bodyPr>
          <a:lstStyle/>
          <a:p>
            <a:pPr>
              <a:lnSpc>
                <a:spcPct val="90000"/>
              </a:lnSpc>
              <a:buSzPct val="45000"/>
              <a:buFont typeface="Wingdings" charset="0"/>
              <a:buChar char=""/>
            </a:pPr>
            <a:r>
              <a:rPr lang="en-US" sz="2200" dirty="0"/>
              <a:t>In the 1500s and 1600s, Europe went through Renaissance, where many ideas were reconsidered</a:t>
            </a:r>
          </a:p>
          <a:p>
            <a:pPr>
              <a:lnSpc>
                <a:spcPct val="90000"/>
              </a:lnSpc>
              <a:buSzPct val="45000"/>
              <a:buFont typeface="Wingdings" charset="0"/>
              <a:buChar char=""/>
            </a:pPr>
            <a:r>
              <a:rPr lang="en-US" sz="2200" dirty="0"/>
              <a:t>Copernicus, a Polish astronomer, suggested a dramatically different model of the Solar System, a heliocentric model, with the Sun at the center</a:t>
            </a:r>
          </a:p>
          <a:p>
            <a:pPr>
              <a:lnSpc>
                <a:spcPct val="90000"/>
              </a:lnSpc>
              <a:buSzPct val="45000"/>
              <a:buFont typeface="Wingdings" charset="0"/>
              <a:buChar char=""/>
            </a:pPr>
            <a:r>
              <a:rPr lang="en-US" sz="2200" dirty="0"/>
              <a:t>Copernicus preserved the idea that planets orbited in </a:t>
            </a:r>
            <a:r>
              <a:rPr lang="en-US" sz="2200" i="1" dirty="0"/>
              <a:t>circular </a:t>
            </a:r>
            <a:r>
              <a:rPr lang="en-US" sz="2200" dirty="0"/>
              <a:t>orbits around the </a:t>
            </a:r>
            <a:r>
              <a:rPr lang="en-US" sz="2200" dirty="0" smtClean="0"/>
              <a:t>Sun</a:t>
            </a:r>
            <a:endParaRPr lang="en-US" sz="2200" dirty="0" smtClean="0"/>
          </a:p>
          <a:p>
            <a:pPr lvl="1">
              <a:lnSpc>
                <a:spcPct val="90000"/>
              </a:lnSpc>
              <a:buSzPct val="45000"/>
              <a:buFont typeface="Wingdings" charset="0"/>
              <a:buChar char=""/>
            </a:pPr>
            <a:r>
              <a:rPr lang="en-US" sz="1800" dirty="0" smtClean="0"/>
              <a:t>Explained retrograde motion as we now understand it</a:t>
            </a:r>
          </a:p>
          <a:p>
            <a:pPr>
              <a:lnSpc>
                <a:spcPct val="90000"/>
              </a:lnSpc>
              <a:buSzPct val="45000"/>
              <a:buFont typeface="Wingdings" charset="0"/>
              <a:buChar char=""/>
            </a:pPr>
            <a:r>
              <a:rPr lang="en-US" sz="2200" dirty="0" smtClean="0"/>
              <a:t> </a:t>
            </a:r>
            <a:r>
              <a:rPr lang="en-US" sz="2200" dirty="0" smtClean="0"/>
              <a:t>H</a:t>
            </a:r>
            <a:r>
              <a:rPr lang="en-US" sz="2200" dirty="0" smtClean="0"/>
              <a:t>owever, used </a:t>
            </a:r>
            <a:r>
              <a:rPr lang="en-US" sz="2200" dirty="0"/>
              <a:t>model to predict location of planets, unfortunately, these </a:t>
            </a:r>
            <a:r>
              <a:rPr lang="en-US" sz="2200" dirty="0" smtClean="0"/>
              <a:t>didn’t </a:t>
            </a:r>
            <a:r>
              <a:rPr lang="en-US" sz="2200" dirty="0"/>
              <a:t>turn out so well!</a:t>
            </a:r>
          </a:p>
          <a:p>
            <a:pPr>
              <a:lnSpc>
                <a:spcPct val="90000"/>
              </a:lnSpc>
              <a:buSzPct val="45000"/>
              <a:buFont typeface="Wingdings" charset="0"/>
              <a:buChar char=""/>
            </a:pPr>
            <a:r>
              <a:rPr lang="en-US" sz="2200" dirty="0"/>
              <a:t>Big debate ensued, between geocentric and heliocentric models</a:t>
            </a:r>
          </a:p>
          <a:p>
            <a:pPr lvl="1">
              <a:lnSpc>
                <a:spcPct val="90000"/>
              </a:lnSpc>
              <a:buSzPct val="75000"/>
              <a:buFont typeface="Symbol" charset="0"/>
              <a:buChar char=""/>
            </a:pPr>
            <a:r>
              <a:rPr lang="en-US" sz="2200" dirty="0"/>
              <a:t>Debate was partly scientific, based on how well each model did in predicted where planets would be observed. Unfortunately, neither made perfect predictions!</a:t>
            </a:r>
          </a:p>
          <a:p>
            <a:pPr lvl="1">
              <a:lnSpc>
                <a:spcPct val="90000"/>
              </a:lnSpc>
              <a:buSzPct val="75000"/>
              <a:buFont typeface="Symbol" charset="0"/>
              <a:buChar char=""/>
            </a:pPr>
            <a:r>
              <a:rPr lang="en-US" sz="2200" dirty="0"/>
              <a:t>Debate was partly philosophical, as some people/institutions had strong opinions about Earth being centrally located</a:t>
            </a:r>
          </a:p>
        </p:txBody>
      </p:sp>
    </p:spTree>
    <p:extLst>
      <p:ext uri="{BB962C8B-B14F-4D97-AF65-F5344CB8AC3E}">
        <p14:creationId xmlns:p14="http://schemas.microsoft.com/office/powerpoint/2010/main" val="284056300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2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72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724">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30724">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30724">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30724">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30724">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072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37306"/>
            <a:ext cx="7773988" cy="1144588"/>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lstStyle/>
          <a:p>
            <a:pPr defTabSz="4572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a:t>The impact of new technology</a:t>
            </a:r>
          </a:p>
        </p:txBody>
      </p:sp>
      <p:sp>
        <p:nvSpPr>
          <p:cNvPr id="14339" name="Rectangle 3"/>
          <p:cNvSpPr>
            <a:spLocks noGrp="1" noChangeArrowheads="1"/>
          </p:cNvSpPr>
          <p:nvPr>
            <p:ph type="body" idx="1"/>
          </p:nvPr>
        </p:nvSpPr>
        <p:spPr>
          <a:xfrm>
            <a:off x="685800" y="1181894"/>
            <a:ext cx="7924800" cy="4572000"/>
          </a:xfrm>
        </p:spPr>
        <p:txBody>
          <a:bodyPr>
            <a:noAutofit/>
          </a:bodyPr>
          <a:lstStyle/>
          <a:p>
            <a:pPr>
              <a:lnSpc>
                <a:spcPct val="90000"/>
              </a:lnSpc>
              <a:buSzPct val="45000"/>
              <a:buFont typeface="Wingdings" charset="0"/>
              <a:buChar char=""/>
            </a:pPr>
            <a:r>
              <a:rPr lang="en-US" sz="2800" dirty="0"/>
              <a:t>At the same time, new technology started to be used for astronomical observations</a:t>
            </a:r>
          </a:p>
          <a:p>
            <a:pPr>
              <a:lnSpc>
                <a:spcPct val="90000"/>
              </a:lnSpc>
              <a:buSzPct val="45000"/>
              <a:buFont typeface="Wingdings" charset="0"/>
              <a:buChar char=""/>
            </a:pPr>
            <a:r>
              <a:rPr lang="en-US" sz="2800" dirty="0"/>
              <a:t>Galileo used optics to make telescopes to look at the sky</a:t>
            </a:r>
          </a:p>
          <a:p>
            <a:pPr lvl="1">
              <a:lnSpc>
                <a:spcPct val="90000"/>
              </a:lnSpc>
              <a:buSzPct val="75000"/>
              <a:buFont typeface="Symbol" charset="0"/>
              <a:buChar char=""/>
            </a:pPr>
            <a:r>
              <a:rPr lang="en-US" dirty="0"/>
              <a:t>Discovered moons around planets (Jupiter in particular) that clearly moved in orbit around the parent planet --&gt; strong philosophical implication that there are objects that orbit something beside the Earth!</a:t>
            </a:r>
          </a:p>
          <a:p>
            <a:pPr lvl="1">
              <a:lnSpc>
                <a:spcPct val="90000"/>
              </a:lnSpc>
              <a:buSzPct val="75000"/>
              <a:buFont typeface="Symbol" charset="0"/>
              <a:buChar char=""/>
            </a:pPr>
            <a:r>
              <a:rPr lang="en-US" dirty="0"/>
              <a:t>Discovered that planets are resolved disks. This allowed him to observe phases of planets!</a:t>
            </a:r>
          </a:p>
          <a:p>
            <a:pPr lvl="2">
              <a:lnSpc>
                <a:spcPct val="90000"/>
              </a:lnSpc>
              <a:buSzPct val="75000"/>
              <a:buFont typeface="Symbol" charset="0"/>
              <a:buChar char=""/>
            </a:pPr>
            <a:r>
              <a:rPr lang="en-US" sz="2800" dirty="0"/>
              <a:t>Of particular interest was Venus….</a:t>
            </a:r>
          </a:p>
        </p:txBody>
      </p:sp>
      <p:pic>
        <p:nvPicPr>
          <p:cNvPr id="4" name="Picture 3"/>
          <p:cNvPicPr>
            <a:picLocks noChangeAspect="1"/>
          </p:cNvPicPr>
          <p:nvPr/>
        </p:nvPicPr>
        <p:blipFill>
          <a:blip r:embed="rId3"/>
          <a:stretch>
            <a:fillRect/>
          </a:stretch>
        </p:blipFill>
        <p:spPr>
          <a:xfrm>
            <a:off x="3238984" y="0"/>
            <a:ext cx="4892494" cy="6858000"/>
          </a:xfrm>
          <a:prstGeom prst="rect">
            <a:avLst/>
          </a:prstGeom>
        </p:spPr>
      </p:pic>
    </p:spTree>
    <p:extLst>
      <p:ext uri="{BB962C8B-B14F-4D97-AF65-F5344CB8AC3E}">
        <p14:creationId xmlns:p14="http://schemas.microsoft.com/office/powerpoint/2010/main" val="93751741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4"/>
                                        </p:tgtEl>
                                        <p:attrNameLst>
                                          <p:attrName>style.visibility</p:attrName>
                                        </p:attrNameLst>
                                      </p:cBhvr>
                                      <p:to>
                                        <p:strVal val="hidden"/>
                                      </p:to>
                                    </p:set>
                                  </p:childTnLst>
                                </p:cTn>
                              </p:par>
                            </p:childTnLst>
                          </p:cTn>
                        </p:par>
                        <p:par>
                          <p:cTn id="19" fill="hold">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14339">
                                            <p:txEl>
                                              <p:pRg st="2" end="2"/>
                                            </p:txEl>
                                          </p:spTgt>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14339">
                                            <p:txEl>
                                              <p:pRg st="3" end="3"/>
                                            </p:txEl>
                                          </p:spTgt>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p:txBody>
          <a:bodyPr/>
          <a:lstStyle/>
          <a:p>
            <a:pPr>
              <a:buFontTx/>
              <a:buNone/>
            </a:pPr>
            <a:r>
              <a:rPr lang="en-US" sz="2800" dirty="0"/>
              <a:t>In the heliocentric model, both Venus and Earth orbit the Sun (at different speeds). If you looked at Venus through a telescope (so you could see the disk), you would expect to see:</a:t>
            </a:r>
          </a:p>
          <a:p>
            <a:pPr>
              <a:buFontTx/>
              <a:buNone/>
            </a:pPr>
            <a:r>
              <a:rPr lang="en-US" sz="2800" dirty="0"/>
              <a:t>    A ) always a full Venus</a:t>
            </a:r>
          </a:p>
          <a:p>
            <a:pPr>
              <a:buFontTx/>
              <a:buNone/>
            </a:pPr>
            <a:r>
              <a:rPr lang="en-US" sz="2800" dirty="0"/>
              <a:t>    B) always a half Venus</a:t>
            </a:r>
          </a:p>
          <a:p>
            <a:pPr>
              <a:buFontTx/>
              <a:buNone/>
            </a:pPr>
            <a:r>
              <a:rPr lang="en-US" sz="2800" dirty="0"/>
              <a:t>    C) always a crescent Venus</a:t>
            </a:r>
          </a:p>
          <a:p>
            <a:pPr>
              <a:buFontTx/>
              <a:buNone/>
            </a:pPr>
            <a:r>
              <a:rPr lang="en-US" sz="2800" dirty="0"/>
              <a:t>    D) different phases at different </a:t>
            </a:r>
            <a:r>
              <a:rPr lang="en-US" sz="2800" dirty="0" smtClean="0"/>
              <a:t>times</a:t>
            </a:r>
          </a:p>
          <a:p>
            <a:pPr>
              <a:buFontTx/>
              <a:buNone/>
            </a:pPr>
            <a:r>
              <a:rPr lang="en-US" sz="2800" dirty="0"/>
              <a:t> </a:t>
            </a:r>
            <a:r>
              <a:rPr lang="en-US" sz="2800" dirty="0" smtClean="0"/>
              <a:t>   E) Venus would still look like a point </a:t>
            </a:r>
            <a:endParaRPr lang="en-US" sz="2800" dirty="0"/>
          </a:p>
        </p:txBody>
      </p:sp>
    </p:spTree>
    <p:extLst>
      <p:ext uri="{BB962C8B-B14F-4D97-AF65-F5344CB8AC3E}">
        <p14:creationId xmlns:p14="http://schemas.microsoft.com/office/powerpoint/2010/main" val="52372515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457200" y="381000"/>
            <a:ext cx="5257800" cy="4572000"/>
          </a:xfrm>
        </p:spPr>
        <p:txBody>
          <a:bodyPr>
            <a:noAutofit/>
          </a:bodyPr>
          <a:lstStyle/>
          <a:p>
            <a:pPr>
              <a:lnSpc>
                <a:spcPct val="90000"/>
              </a:lnSpc>
              <a:buFontTx/>
              <a:buNone/>
            </a:pPr>
            <a:r>
              <a:rPr lang="en-US" sz="2400" dirty="0"/>
              <a:t>In the geocentric model, both Venus and the Sun orbit the Earth. To explain retrograde motion, Venus orbits in an epicycle. To explain the fact that Venus is only seen near sunrise and sunset, the orbit of Venus is "tied" to the orbit of the Sun. In this model, if you looked at Venus through a telescope (so you could see the disk), you would expect to see:</a:t>
            </a:r>
          </a:p>
          <a:p>
            <a:pPr>
              <a:lnSpc>
                <a:spcPct val="90000"/>
              </a:lnSpc>
              <a:buFontTx/>
              <a:buNone/>
            </a:pPr>
            <a:r>
              <a:rPr lang="en-US" sz="2400" dirty="0"/>
              <a:t>    A. always a full Venus</a:t>
            </a:r>
          </a:p>
          <a:p>
            <a:pPr>
              <a:lnSpc>
                <a:spcPct val="90000"/>
              </a:lnSpc>
              <a:buFontTx/>
              <a:buNone/>
            </a:pPr>
            <a:r>
              <a:rPr lang="en-US" sz="2400" dirty="0"/>
              <a:t>    B. always a half Venus</a:t>
            </a:r>
          </a:p>
          <a:p>
            <a:pPr>
              <a:lnSpc>
                <a:spcPct val="90000"/>
              </a:lnSpc>
              <a:buFontTx/>
              <a:buNone/>
            </a:pPr>
            <a:r>
              <a:rPr lang="en-US" sz="2400" dirty="0"/>
              <a:t>    C. either a crescent or new Venus</a:t>
            </a:r>
          </a:p>
          <a:p>
            <a:pPr>
              <a:lnSpc>
                <a:spcPct val="90000"/>
              </a:lnSpc>
              <a:buFontTx/>
              <a:buNone/>
            </a:pPr>
            <a:r>
              <a:rPr lang="en-US" sz="2400" dirty="0"/>
              <a:t>    D. all different phases at different times </a:t>
            </a:r>
            <a:endParaRPr lang="en-US" sz="2400" dirty="0" smtClean="0"/>
          </a:p>
          <a:p>
            <a:pPr>
              <a:lnSpc>
                <a:spcPct val="90000"/>
              </a:lnSpc>
              <a:buFontTx/>
              <a:buNone/>
            </a:pPr>
            <a:r>
              <a:rPr lang="en-US" sz="2400" dirty="0"/>
              <a:t> </a:t>
            </a:r>
            <a:r>
              <a:rPr lang="en-US" sz="2400" dirty="0" smtClean="0"/>
              <a:t>   E. Venus would only look like a point</a:t>
            </a:r>
            <a:endParaRPr lang="en-US" sz="2400" dirty="0"/>
          </a:p>
        </p:txBody>
      </p:sp>
      <p:pic>
        <p:nvPicPr>
          <p:cNvPr id="22532" name="Picture 4" descr="ptolem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685800"/>
            <a:ext cx="3429000" cy="3394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065801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649288"/>
            <a:ext cx="7773988" cy="1063625"/>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lstStyle/>
          <a:p>
            <a:pPr defTabSz="4572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t>The phases of Venus</a:t>
            </a:r>
          </a:p>
        </p:txBody>
      </p:sp>
      <p:pic>
        <p:nvPicPr>
          <p:cNvPr id="163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2256"/>
            <a:ext cx="6173429" cy="615793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2" name="TextBox 1"/>
          <p:cNvSpPr txBox="1"/>
          <p:nvPr/>
        </p:nvSpPr>
        <p:spPr>
          <a:xfrm>
            <a:off x="317526" y="6027003"/>
            <a:ext cx="8633690" cy="830997"/>
          </a:xfrm>
          <a:prstGeom prst="rect">
            <a:avLst/>
          </a:prstGeom>
          <a:noFill/>
        </p:spPr>
        <p:txBody>
          <a:bodyPr wrap="square" rtlCol="0">
            <a:spAutoFit/>
          </a:bodyPr>
          <a:lstStyle/>
          <a:p>
            <a:r>
              <a:rPr lang="en-US" sz="2400" dirty="0" smtClean="0"/>
              <a:t>All phases observed </a:t>
            </a:r>
            <a:r>
              <a:rPr lang="en-US" sz="2400" dirty="0" smtClean="0">
                <a:sym typeface="Wingdings"/>
              </a:rPr>
              <a:t> </a:t>
            </a:r>
            <a:r>
              <a:rPr lang="en-US" sz="2400" dirty="0" smtClean="0"/>
              <a:t>Strong </a:t>
            </a:r>
            <a:r>
              <a:rPr lang="en-US" sz="2400" dirty="0" smtClean="0"/>
              <a:t>evidence for heliocentric model over geocentric model!!</a:t>
            </a:r>
            <a:endParaRPr lang="en-US" sz="2400" dirty="0"/>
          </a:p>
        </p:txBody>
      </p:sp>
    </p:spTree>
    <p:extLst>
      <p:ext uri="{BB962C8B-B14F-4D97-AF65-F5344CB8AC3E}">
        <p14:creationId xmlns:p14="http://schemas.microsoft.com/office/powerpoint/2010/main" val="118708940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81013" y="180975"/>
            <a:ext cx="8228012" cy="1063625"/>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lstStyle/>
          <a:p>
            <a:pPr defTabSz="4572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t>The value of accurate data</a:t>
            </a:r>
          </a:p>
        </p:txBody>
      </p:sp>
      <p:sp>
        <p:nvSpPr>
          <p:cNvPr id="18435" name="Rectangle 3"/>
          <p:cNvSpPr>
            <a:spLocks noGrp="1" noChangeArrowheads="1"/>
          </p:cNvSpPr>
          <p:nvPr>
            <p:ph type="body" idx="1"/>
          </p:nvPr>
        </p:nvSpPr>
        <p:spPr>
          <a:xfrm>
            <a:off x="609600" y="1600200"/>
            <a:ext cx="7772400" cy="4114800"/>
          </a:xfrm>
        </p:spPr>
        <p:txBody>
          <a:bodyPr>
            <a:noAutofit/>
          </a:bodyPr>
          <a:lstStyle/>
          <a:p>
            <a:pPr>
              <a:lnSpc>
                <a:spcPct val="90000"/>
              </a:lnSpc>
              <a:buSzPct val="45000"/>
              <a:buFont typeface="Wingdings" charset="0"/>
              <a:buChar char=""/>
            </a:pPr>
            <a:r>
              <a:rPr lang="en-US" sz="2400" dirty="0"/>
              <a:t>Despite the evidence for a heliocentric model, there was still the problem that the model of Copernicus failed to predict locations of planets perfectly</a:t>
            </a:r>
          </a:p>
          <a:p>
            <a:pPr>
              <a:lnSpc>
                <a:spcPct val="90000"/>
              </a:lnSpc>
              <a:buSzPct val="45000"/>
              <a:buFont typeface="Wingdings" charset="0"/>
              <a:buChar char=""/>
            </a:pPr>
            <a:r>
              <a:rPr lang="en-US" sz="2400" dirty="0" err="1"/>
              <a:t>Tycho</a:t>
            </a:r>
            <a:r>
              <a:rPr lang="en-US" sz="2400" dirty="0"/>
              <a:t> Brahe was an astronomer who realized that getting the most precise measurements of planetary positions would be of great value to constrain theories about how the Solar System is laid out</a:t>
            </a:r>
          </a:p>
          <a:p>
            <a:pPr lvl="1">
              <a:lnSpc>
                <a:spcPct val="90000"/>
              </a:lnSpc>
              <a:buSzPct val="75000"/>
              <a:buFont typeface="Symbol" charset="0"/>
              <a:buChar char=""/>
            </a:pPr>
            <a:r>
              <a:rPr lang="en-US" sz="2400" dirty="0"/>
              <a:t>He spent several years in the late 1500's collecting precise data on planetary positions, and made these available for others to think about</a:t>
            </a:r>
          </a:p>
          <a:p>
            <a:pPr>
              <a:lnSpc>
                <a:spcPct val="90000"/>
              </a:lnSpc>
              <a:buSzPct val="45000"/>
              <a:buFont typeface="Wingdings" charset="0"/>
              <a:buChar char=""/>
            </a:pPr>
            <a:r>
              <a:rPr lang="en-US" sz="2400" dirty="0"/>
              <a:t>Many people (including </a:t>
            </a:r>
            <a:r>
              <a:rPr lang="en-US" sz="2400" dirty="0" err="1"/>
              <a:t>Tycho</a:t>
            </a:r>
            <a:r>
              <a:rPr lang="en-US" sz="2400" dirty="0"/>
              <a:t>) tried to devise models to reproduce the observations</a:t>
            </a:r>
          </a:p>
          <a:p>
            <a:pPr>
              <a:lnSpc>
                <a:spcPct val="90000"/>
              </a:lnSpc>
              <a:buSzPct val="45000"/>
              <a:buFont typeface="Wingdings" charset="0"/>
              <a:buChar char=""/>
            </a:pPr>
            <a:r>
              <a:rPr lang="en-US" sz="2400" dirty="0"/>
              <a:t>Finally, one succeeded ….. Johannes </a:t>
            </a:r>
            <a:r>
              <a:rPr lang="en-US" sz="2400" dirty="0" err="1"/>
              <a:t>Kepler</a:t>
            </a:r>
            <a:endParaRPr lang="en-US" sz="2400" dirty="0"/>
          </a:p>
        </p:txBody>
      </p:sp>
    </p:spTree>
    <p:extLst>
      <p:ext uri="{BB962C8B-B14F-4D97-AF65-F5344CB8AC3E}">
        <p14:creationId xmlns:p14="http://schemas.microsoft.com/office/powerpoint/2010/main" val="344188530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84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843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8435">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8435">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1843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228600"/>
            <a:ext cx="8228013" cy="1063625"/>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lstStyle/>
          <a:p>
            <a:pPr defTabSz="4572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t>Kepler's model of the Solar System</a:t>
            </a:r>
          </a:p>
        </p:txBody>
      </p:sp>
      <p:sp>
        <p:nvSpPr>
          <p:cNvPr id="3077" name="Rectangle 5"/>
          <p:cNvSpPr>
            <a:spLocks noGrp="1" noChangeArrowheads="1"/>
          </p:cNvSpPr>
          <p:nvPr>
            <p:ph type="body" idx="1"/>
          </p:nvPr>
        </p:nvSpPr>
        <p:spPr/>
        <p:txBody>
          <a:bodyPr/>
          <a:lstStyle/>
          <a:p>
            <a:pPr>
              <a:lnSpc>
                <a:spcPct val="90000"/>
              </a:lnSpc>
              <a:buSzPct val="45000"/>
              <a:buFont typeface="Wingdings" charset="0"/>
              <a:buChar char=""/>
            </a:pPr>
            <a:r>
              <a:rPr lang="en-US" sz="2400"/>
              <a:t>Kepler came up with a model that was able to fit the observations perfectly, and predict locations of planets.</a:t>
            </a:r>
          </a:p>
          <a:p>
            <a:pPr>
              <a:lnSpc>
                <a:spcPct val="90000"/>
              </a:lnSpc>
              <a:buSzPct val="45000"/>
              <a:buFont typeface="Wingdings" charset="0"/>
              <a:buChar char=""/>
            </a:pPr>
            <a:r>
              <a:rPr lang="en-US" sz="2400"/>
              <a:t>Key points:</a:t>
            </a:r>
          </a:p>
          <a:p>
            <a:pPr lvl="1">
              <a:lnSpc>
                <a:spcPct val="90000"/>
              </a:lnSpc>
              <a:buSzPct val="75000"/>
              <a:buFont typeface="Symbol" charset="0"/>
              <a:buChar char=""/>
            </a:pPr>
            <a:r>
              <a:rPr lang="en-US" sz="2400"/>
              <a:t>model was tied to reproducing observations: data is what it is!</a:t>
            </a:r>
          </a:p>
          <a:p>
            <a:pPr lvl="1">
              <a:lnSpc>
                <a:spcPct val="90000"/>
              </a:lnSpc>
              <a:buSzPct val="75000"/>
              <a:buFont typeface="Symbol" charset="0"/>
              <a:buChar char=""/>
            </a:pPr>
            <a:r>
              <a:rPr lang="en-US" sz="2400"/>
              <a:t>had to release preconceptions: </a:t>
            </a:r>
          </a:p>
          <a:p>
            <a:pPr lvl="2">
              <a:lnSpc>
                <a:spcPct val="90000"/>
              </a:lnSpc>
              <a:buSzPct val="75000"/>
              <a:buFont typeface="Symbol" charset="0"/>
              <a:buChar char=""/>
            </a:pPr>
            <a:r>
              <a:rPr lang="en-US"/>
              <a:t>Earth is not at the center</a:t>
            </a:r>
          </a:p>
          <a:p>
            <a:pPr lvl="2">
              <a:lnSpc>
                <a:spcPct val="90000"/>
              </a:lnSpc>
              <a:buSzPct val="75000"/>
              <a:buFont typeface="Symbol" charset="0"/>
              <a:buChar char=""/>
            </a:pPr>
            <a:r>
              <a:rPr lang="en-US"/>
              <a:t>orbits aren't circles!</a:t>
            </a:r>
          </a:p>
          <a:p>
            <a:pPr>
              <a:lnSpc>
                <a:spcPct val="90000"/>
              </a:lnSpc>
              <a:buSzPct val="45000"/>
              <a:buFont typeface="Wingdings" charset="0"/>
              <a:buChar char=""/>
            </a:pPr>
            <a:r>
              <a:rPr lang="en-US" sz="2400"/>
              <a:t>Kepler's model was characterized by his 3 Laws of Planetary Motion</a:t>
            </a:r>
          </a:p>
        </p:txBody>
      </p:sp>
    </p:spTree>
    <p:extLst>
      <p:ext uri="{BB962C8B-B14F-4D97-AF65-F5344CB8AC3E}">
        <p14:creationId xmlns:p14="http://schemas.microsoft.com/office/powerpoint/2010/main" val="293115208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7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077">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3077">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3077">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3077">
                                            <p:txEl>
                                              <p:pRg st="5" end="5"/>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307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304800"/>
            <a:ext cx="7773988" cy="1144588"/>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lstStyle/>
          <a:p>
            <a:pPr defTabSz="4572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t>Kepler's first law</a:t>
            </a:r>
          </a:p>
        </p:txBody>
      </p:sp>
      <p:sp>
        <p:nvSpPr>
          <p:cNvPr id="6148" name="Rectangle 4"/>
          <p:cNvSpPr>
            <a:spLocks noGrp="1" noChangeArrowheads="1"/>
          </p:cNvSpPr>
          <p:nvPr>
            <p:ph type="body" idx="1"/>
          </p:nvPr>
        </p:nvSpPr>
        <p:spPr>
          <a:xfrm>
            <a:off x="685800" y="1676400"/>
            <a:ext cx="7772400" cy="4724400"/>
          </a:xfrm>
        </p:spPr>
        <p:txBody>
          <a:bodyPr/>
          <a:lstStyle/>
          <a:p>
            <a:pPr>
              <a:buSzPct val="45000"/>
              <a:buFont typeface="Wingdings" charset="0"/>
              <a:buChar char=""/>
            </a:pPr>
            <a:r>
              <a:rPr lang="en-US" sz="2000"/>
              <a:t>Planets travel in elliptical orbits with the Sun located at one of the focii of the ellipse</a:t>
            </a:r>
          </a:p>
          <a:p>
            <a:pPr lvl="1">
              <a:buSzPct val="75000"/>
              <a:buFont typeface="Symbol" charset="0"/>
              <a:buChar char=""/>
            </a:pPr>
            <a:r>
              <a:rPr lang="en-US" sz="2000"/>
              <a:t>What is an ellipse?</a:t>
            </a:r>
          </a:p>
          <a:p>
            <a:pPr lvl="2">
              <a:buSzPct val="75000"/>
              <a:buFont typeface="Symbol" charset="0"/>
              <a:buChar char=""/>
            </a:pPr>
            <a:r>
              <a:rPr lang="en-US" sz="2000"/>
              <a:t>Compare to a circle, which is described by ONE thing: size (radius or diameter) and a center</a:t>
            </a:r>
          </a:p>
          <a:p>
            <a:pPr lvl="2">
              <a:buSzPct val="75000"/>
              <a:buFont typeface="Symbol" charset="0"/>
              <a:buChar char=""/>
            </a:pPr>
            <a:r>
              <a:rPr lang="en-US" sz="2000"/>
              <a:t>Described by TWO things: size and squashedness (eccentricy)</a:t>
            </a:r>
          </a:p>
          <a:p>
            <a:pPr lvl="2">
              <a:buSzPct val="75000"/>
              <a:buFont typeface="Symbol" charset="0"/>
              <a:buChar char=""/>
            </a:pPr>
            <a:r>
              <a:rPr lang="en-US" sz="2000"/>
              <a:t>How do you draw one? Instead of one center, there are TWO focii. Separation of focii related to eccentricity.</a:t>
            </a:r>
          </a:p>
          <a:p>
            <a:pPr lvl="2">
              <a:buSzPct val="75000"/>
              <a:buFont typeface="Symbol" charset="0"/>
              <a:buChar char=""/>
            </a:pPr>
            <a:r>
              <a:rPr lang="en-US" sz="2000"/>
              <a:t>Size of an ellipse is specified by the length of its </a:t>
            </a:r>
            <a:r>
              <a:rPr lang="en-US" sz="2000" i="1"/>
              <a:t>semimajor axis </a:t>
            </a:r>
            <a:r>
              <a:rPr lang="en-US" sz="2000"/>
              <a:t>(analogous to radius of circle)</a:t>
            </a:r>
          </a:p>
          <a:p>
            <a:pPr lvl="1">
              <a:buSzPct val="75000"/>
              <a:buFont typeface="Symbol" charset="0"/>
              <a:buChar char=""/>
            </a:pPr>
            <a:endParaRPr lang="en-US"/>
          </a:p>
        </p:txBody>
      </p:sp>
      <p:pic>
        <p:nvPicPr>
          <p:cNvPr id="6149" name="Picture 5" descr="ellips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447800"/>
            <a:ext cx="7467600" cy="4721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916421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14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6148">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6148">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6148">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6149"/>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xit" presetSubtype="10" fill="hold" nodeType="clickEffect">
                                  <p:stCondLst>
                                    <p:cond delay="0"/>
                                  </p:stCondLst>
                                  <p:childTnLst>
                                    <p:animEffect transition="out" filter="blinds(horizontal)">
                                      <p:cBhvr>
                                        <p:cTn id="24" dur="500"/>
                                        <p:tgtEl>
                                          <p:spTgt spid="6149"/>
                                        </p:tgtEl>
                                      </p:cBhvr>
                                    </p:animEffect>
                                    <p:set>
                                      <p:cBhvr>
                                        <p:cTn id="25" dur="1" fill="hold">
                                          <p:stCondLst>
                                            <p:cond delay="499"/>
                                          </p:stCondLst>
                                        </p:cTn>
                                        <p:tgtEl>
                                          <p:spTgt spid="6149"/>
                                        </p:tgtEl>
                                        <p:attrNameLst>
                                          <p:attrName>style.visibility</p:attrName>
                                        </p:attrNameLst>
                                      </p:cBhvr>
                                      <p:to>
                                        <p:strVal val="hidden"/>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499"/>
                                          </p:stCondLst>
                                        </p:cTn>
                                        <p:tgtEl>
                                          <p:spTgt spid="6148">
                                            <p:txEl>
                                              <p:pRg st="4" end="4"/>
                                            </p:txEl>
                                          </p:spTgt>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grpId="0" nodeType="clickEffect">
                                  <p:stCondLst>
                                    <p:cond delay="0"/>
                                  </p:stCondLst>
                                  <p:childTnLst>
                                    <p:set>
                                      <p:cBhvr>
                                        <p:cTn id="33" dur="1" fill="hold">
                                          <p:stCondLst>
                                            <p:cond delay="499"/>
                                          </p:stCondLst>
                                        </p:cTn>
                                        <p:tgtEl>
                                          <p:spTgt spid="614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0226"/>
            <a:ext cx="7772400" cy="1143000"/>
          </a:xfrm>
        </p:spPr>
        <p:txBody>
          <a:bodyPr/>
          <a:lstStyle/>
          <a:p>
            <a:r>
              <a:rPr lang="en-US" dirty="0" smtClean="0"/>
              <a:t>Recap/Announcements</a:t>
            </a:r>
            <a:endParaRPr lang="en-US" dirty="0"/>
          </a:p>
        </p:txBody>
      </p:sp>
      <p:sp>
        <p:nvSpPr>
          <p:cNvPr id="3" name="Content Placeholder 2"/>
          <p:cNvSpPr>
            <a:spLocks noGrp="1"/>
          </p:cNvSpPr>
          <p:nvPr>
            <p:ph idx="1"/>
          </p:nvPr>
        </p:nvSpPr>
        <p:spPr>
          <a:xfrm>
            <a:off x="685800" y="1163703"/>
            <a:ext cx="7772400" cy="4114800"/>
          </a:xfrm>
        </p:spPr>
        <p:txBody>
          <a:bodyPr/>
          <a:lstStyle/>
          <a:p>
            <a:r>
              <a:rPr lang="en-US" dirty="0" smtClean="0"/>
              <a:t>Canvas assignment due today </a:t>
            </a:r>
          </a:p>
          <a:p>
            <a:r>
              <a:rPr lang="en-US" dirty="0" smtClean="0"/>
              <a:t>Moon motions in the sky due </a:t>
            </a:r>
          </a:p>
          <a:p>
            <a:r>
              <a:rPr lang="en-US" dirty="0" smtClean="0"/>
              <a:t>Campus observatory</a:t>
            </a:r>
          </a:p>
          <a:p>
            <a:r>
              <a:rPr lang="en-US" dirty="0" smtClean="0"/>
              <a:t>Midterm 9/27</a:t>
            </a:r>
            <a:endParaRPr lang="en-US" dirty="0" smtClean="0"/>
          </a:p>
          <a:p>
            <a:r>
              <a:rPr lang="en-US" dirty="0" smtClean="0"/>
              <a:t>Appearance </a:t>
            </a:r>
            <a:r>
              <a:rPr lang="en-US" dirty="0" smtClean="0"/>
              <a:t>and motions of objects in the sky:</a:t>
            </a:r>
          </a:p>
          <a:p>
            <a:pPr lvl="1"/>
            <a:r>
              <a:rPr lang="en-US" dirty="0" smtClean="0"/>
              <a:t>Motions of planets: retrograde motion</a:t>
            </a:r>
          </a:p>
          <a:p>
            <a:pPr lvl="1"/>
            <a:r>
              <a:rPr lang="en-US" dirty="0" smtClean="0"/>
              <a:t>Appearance of planets: phases</a:t>
            </a:r>
          </a:p>
          <a:p>
            <a:pPr lvl="1"/>
            <a:r>
              <a:rPr lang="en-US" dirty="0" smtClean="0"/>
              <a:t>Appearance of planets: time of day they can be </a:t>
            </a:r>
            <a:r>
              <a:rPr lang="en-US" dirty="0" smtClean="0"/>
              <a:t>seen</a:t>
            </a:r>
            <a:endParaRPr lang="en-US" dirty="0" smtClean="0"/>
          </a:p>
        </p:txBody>
      </p:sp>
    </p:spTree>
    <p:extLst>
      <p:ext uri="{BB962C8B-B14F-4D97-AF65-F5344CB8AC3E}">
        <p14:creationId xmlns:p14="http://schemas.microsoft.com/office/powerpoint/2010/main" val="428028786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t>Law of ellipses in the Solar System</a:t>
            </a:r>
          </a:p>
        </p:txBody>
      </p:sp>
      <p:sp>
        <p:nvSpPr>
          <p:cNvPr id="32771" name="Rectangle 3"/>
          <p:cNvSpPr>
            <a:spLocks noGrp="1" noChangeArrowheads="1"/>
          </p:cNvSpPr>
          <p:nvPr>
            <p:ph type="body" idx="1"/>
          </p:nvPr>
        </p:nvSpPr>
        <p:spPr/>
        <p:txBody>
          <a:bodyPr/>
          <a:lstStyle/>
          <a:p>
            <a:pPr>
              <a:buSzPct val="75000"/>
              <a:buFont typeface="Symbol" charset="0"/>
              <a:buChar char=""/>
            </a:pPr>
            <a:r>
              <a:rPr lang="en-US" sz="2400"/>
              <a:t>Kepler's laws correctly state that planets travel in elliptical orbits around the Sun, with the Sun at one focus of the ellipse</a:t>
            </a:r>
          </a:p>
          <a:p>
            <a:pPr>
              <a:buSzPct val="75000"/>
              <a:buFont typeface="Symbol" charset="0"/>
              <a:buChar char=""/>
            </a:pPr>
            <a:r>
              <a:rPr lang="en-US" sz="2400"/>
              <a:t>In fact, ALL objects (e.g., comets and asteroids) orbit in elliptical orbits</a:t>
            </a:r>
          </a:p>
          <a:p>
            <a:pPr>
              <a:buSzPct val="75000"/>
              <a:buFont typeface="Symbol" charset="0"/>
              <a:buChar char=""/>
            </a:pPr>
            <a:r>
              <a:rPr lang="en-US" sz="2400"/>
              <a:t>Most planetary orbits, while elliptical, are only slightly elongated, so they are close to circles</a:t>
            </a:r>
          </a:p>
          <a:p>
            <a:pPr>
              <a:buSzPct val="75000"/>
              <a:buFont typeface="Symbol" charset="0"/>
              <a:buChar char=""/>
            </a:pPr>
            <a:r>
              <a:rPr lang="en-US" sz="2400"/>
              <a:t>Many comets, however, orbit in very eccentric orbits</a:t>
            </a:r>
          </a:p>
        </p:txBody>
      </p:sp>
    </p:spTree>
    <p:extLst>
      <p:ext uri="{BB962C8B-B14F-4D97-AF65-F5344CB8AC3E}">
        <p14:creationId xmlns:p14="http://schemas.microsoft.com/office/powerpoint/2010/main" val="37620915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685800" y="2971800"/>
            <a:ext cx="7772400" cy="4114800"/>
          </a:xfrm>
        </p:spPr>
        <p:txBody>
          <a:bodyPr/>
          <a:lstStyle/>
          <a:p>
            <a:pPr marL="609600" indent="-609600">
              <a:buFontTx/>
              <a:buNone/>
            </a:pPr>
            <a:r>
              <a:rPr lang="en-US" sz="2800"/>
              <a:t>Which of the orbit configurations is not possible given Kepler</a:t>
            </a:r>
            <a:r>
              <a:rPr lang="ja-JP" altLang="en-US" sz="2800"/>
              <a:t>’</a:t>
            </a:r>
            <a:r>
              <a:rPr lang="en-US" sz="2800"/>
              <a:t>s law of ellipses?</a:t>
            </a:r>
          </a:p>
          <a:p>
            <a:pPr marL="609600" indent="-609600">
              <a:buFontTx/>
              <a:buAutoNum type="alphaUcPeriod"/>
            </a:pPr>
            <a:r>
              <a:rPr lang="en-US" sz="2800"/>
              <a:t>A</a:t>
            </a:r>
          </a:p>
          <a:p>
            <a:pPr marL="609600" indent="-609600">
              <a:buFontTx/>
              <a:buAutoNum type="alphaUcPeriod"/>
            </a:pPr>
            <a:r>
              <a:rPr lang="en-US" sz="2800"/>
              <a:t>B</a:t>
            </a:r>
          </a:p>
          <a:p>
            <a:pPr marL="609600" indent="-609600">
              <a:buFontTx/>
              <a:buAutoNum type="alphaUcPeriod"/>
            </a:pPr>
            <a:r>
              <a:rPr lang="en-US" sz="2800"/>
              <a:t>C</a:t>
            </a:r>
          </a:p>
          <a:p>
            <a:pPr marL="609600" indent="-609600">
              <a:buFontTx/>
              <a:buAutoNum type="alphaUcPeriod"/>
            </a:pPr>
            <a:r>
              <a:rPr lang="en-US" sz="2800"/>
              <a:t>D</a:t>
            </a:r>
          </a:p>
          <a:p>
            <a:pPr marL="609600" indent="-609600">
              <a:buFontTx/>
              <a:buAutoNum type="alphaUcPeriod"/>
            </a:pPr>
            <a:r>
              <a:rPr lang="en-US" sz="2800"/>
              <a:t>All are possible</a:t>
            </a:r>
            <a:endParaRPr lang="en-US"/>
          </a:p>
        </p:txBody>
      </p:sp>
      <p:pic>
        <p:nvPicPr>
          <p:cNvPr id="27652" name="Picture 4" descr="kepler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381000"/>
            <a:ext cx="7467600" cy="2303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41924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649288"/>
            <a:ext cx="7773988" cy="1063625"/>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lstStyle/>
          <a:p>
            <a:pPr defTabSz="4572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t>Kepler's 2</a:t>
            </a:r>
            <a:r>
              <a:rPr lang="en-US" baseline="33000"/>
              <a:t>nd</a:t>
            </a:r>
            <a:r>
              <a:rPr lang="en-US"/>
              <a:t> law</a:t>
            </a:r>
          </a:p>
        </p:txBody>
      </p:sp>
      <p:sp>
        <p:nvSpPr>
          <p:cNvPr id="8198" name="Rectangle 6"/>
          <p:cNvSpPr>
            <a:spLocks noGrp="1" noChangeArrowheads="1"/>
          </p:cNvSpPr>
          <p:nvPr>
            <p:ph type="body" idx="1"/>
          </p:nvPr>
        </p:nvSpPr>
        <p:spPr>
          <a:xfrm>
            <a:off x="685800" y="1981200"/>
            <a:ext cx="7772400" cy="1752600"/>
          </a:xfrm>
        </p:spPr>
        <p:txBody>
          <a:bodyPr>
            <a:normAutofit fontScale="92500"/>
          </a:bodyPr>
          <a:lstStyle/>
          <a:p>
            <a:pPr>
              <a:lnSpc>
                <a:spcPct val="90000"/>
              </a:lnSpc>
              <a:buSzPct val="45000"/>
              <a:buFont typeface="Wingdings" charset="0"/>
              <a:buChar char=""/>
            </a:pPr>
            <a:r>
              <a:rPr lang="en-US" sz="2400"/>
              <a:t>In their elliptical orbits, planets travel faster when they are closer to the Sun, and slower when they are farther from it</a:t>
            </a:r>
          </a:p>
          <a:p>
            <a:pPr>
              <a:lnSpc>
                <a:spcPct val="90000"/>
              </a:lnSpc>
              <a:buSzPct val="45000"/>
              <a:buFont typeface="Wingdings" charset="0"/>
              <a:buChar char=""/>
            </a:pPr>
            <a:r>
              <a:rPr lang="en-US" sz="2400"/>
              <a:t>More specifically, law of equal areas: planetary orbits sweep out equal areas (between Sun and planet) in equal times</a:t>
            </a:r>
            <a:endParaRPr lang="en-US" sz="2000"/>
          </a:p>
        </p:txBody>
      </p:sp>
      <p:pic>
        <p:nvPicPr>
          <p:cNvPr id="8200" name="Picture 8" descr="kepler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4117975"/>
            <a:ext cx="4724400" cy="23606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560425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609600" y="1219200"/>
            <a:ext cx="7772400" cy="4114800"/>
          </a:xfrm>
        </p:spPr>
        <p:txBody>
          <a:bodyPr>
            <a:normAutofit lnSpcReduction="10000"/>
          </a:bodyPr>
          <a:lstStyle/>
          <a:p>
            <a:pPr marL="609600" indent="-609600">
              <a:lnSpc>
                <a:spcPct val="90000"/>
              </a:lnSpc>
              <a:buFontTx/>
              <a:buNone/>
            </a:pPr>
            <a:r>
              <a:rPr lang="en-US" sz="2800"/>
              <a:t>If we discovered a planet that had a perfectly circular orbit, with the Sun at the center of the circle</a:t>
            </a:r>
          </a:p>
          <a:p>
            <a:pPr marL="609600" indent="-609600">
              <a:lnSpc>
                <a:spcPct val="90000"/>
              </a:lnSpc>
              <a:buFont typeface="Arial" charset="0"/>
              <a:buAutoNum type="alphaUcPeriod"/>
            </a:pPr>
            <a:r>
              <a:rPr lang="en-US" sz="2800"/>
              <a:t>It would contradict Kepler</a:t>
            </a:r>
            <a:r>
              <a:rPr lang="ja-JP" altLang="en-US" sz="2800"/>
              <a:t>’</a:t>
            </a:r>
            <a:r>
              <a:rPr lang="en-US" sz="2800"/>
              <a:t>s laws</a:t>
            </a:r>
          </a:p>
          <a:p>
            <a:pPr marL="609600" indent="-609600">
              <a:lnSpc>
                <a:spcPct val="90000"/>
              </a:lnSpc>
              <a:buFont typeface="Arial" charset="0"/>
              <a:buAutoNum type="alphaUcPeriod"/>
            </a:pPr>
            <a:r>
              <a:rPr lang="en-US" sz="2800"/>
              <a:t>The planet would not move</a:t>
            </a:r>
          </a:p>
          <a:p>
            <a:pPr marL="609600" indent="-609600">
              <a:lnSpc>
                <a:spcPct val="90000"/>
              </a:lnSpc>
              <a:buFont typeface="Arial" charset="0"/>
              <a:buAutoNum type="alphaUcPeriod"/>
            </a:pPr>
            <a:r>
              <a:rPr lang="en-US" sz="2800"/>
              <a:t>The planet would change its speed as it went around in its orbit</a:t>
            </a:r>
          </a:p>
          <a:p>
            <a:pPr marL="609600" indent="-609600">
              <a:lnSpc>
                <a:spcPct val="90000"/>
              </a:lnSpc>
              <a:buFont typeface="Arial" charset="0"/>
              <a:buAutoNum type="alphaUcPeriod"/>
            </a:pPr>
            <a:r>
              <a:rPr lang="en-US" sz="2800"/>
              <a:t>The planet would orbit at the same speed through the entire orbit</a:t>
            </a:r>
          </a:p>
          <a:p>
            <a:pPr marL="609600" indent="-609600">
              <a:lnSpc>
                <a:spcPct val="90000"/>
              </a:lnSpc>
              <a:buFont typeface="Arial" charset="0"/>
              <a:buAutoNum type="alphaUcPeriod"/>
            </a:pPr>
            <a:r>
              <a:rPr lang="en-US" sz="2800"/>
              <a:t>The world as we know it would come to an end</a:t>
            </a:r>
          </a:p>
        </p:txBody>
      </p:sp>
    </p:spTree>
    <p:extLst>
      <p:ext uri="{BB962C8B-B14F-4D97-AF65-F5344CB8AC3E}">
        <p14:creationId xmlns:p14="http://schemas.microsoft.com/office/powerpoint/2010/main" val="5632344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normAutofit fontScale="90000"/>
          </a:bodyPr>
          <a:lstStyle/>
          <a:p>
            <a:r>
              <a:rPr lang="en-US"/>
              <a:t>Kepler</a:t>
            </a:r>
            <a:r>
              <a:rPr lang="ja-JP" altLang="en-US"/>
              <a:t>’</a:t>
            </a:r>
            <a:r>
              <a:rPr lang="en-US"/>
              <a:t>s 3rd law: the Harmonic Law</a:t>
            </a:r>
          </a:p>
        </p:txBody>
      </p:sp>
      <p:sp>
        <p:nvSpPr>
          <p:cNvPr id="39939" name="Rectangle 3"/>
          <p:cNvSpPr>
            <a:spLocks noGrp="1" noChangeArrowheads="1"/>
          </p:cNvSpPr>
          <p:nvPr>
            <p:ph type="body" idx="1"/>
          </p:nvPr>
        </p:nvSpPr>
        <p:spPr/>
        <p:txBody>
          <a:bodyPr/>
          <a:lstStyle/>
          <a:p>
            <a:pPr eaLnBrk="0" hangingPunct="0">
              <a:spcBef>
                <a:spcPct val="50000"/>
              </a:spcBef>
            </a:pPr>
            <a:r>
              <a:rPr lang="en-US" sz="2400">
                <a:solidFill>
                  <a:srgbClr val="000000"/>
                </a:solidFill>
                <a:cs typeface="msgothic" charset="0"/>
              </a:rPr>
              <a:t> The time it takes for a planet to go around the Sun is related to the size of its orbit; more distant planets take longer to go around.   </a:t>
            </a:r>
          </a:p>
          <a:p>
            <a:pPr eaLnBrk="0" hangingPunct="0">
              <a:spcBef>
                <a:spcPct val="50000"/>
              </a:spcBef>
            </a:pPr>
            <a:r>
              <a:rPr lang="en-US" sz="2400">
                <a:solidFill>
                  <a:srgbClr val="000000"/>
                </a:solidFill>
                <a:cs typeface="msgothic" charset="0"/>
              </a:rPr>
              <a:t> Mathematically                                               </a:t>
            </a:r>
          </a:p>
          <a:p>
            <a:pPr eaLnBrk="0" hangingPunct="0">
              <a:spcBef>
                <a:spcPct val="50000"/>
              </a:spcBef>
              <a:buFontTx/>
              <a:buNone/>
            </a:pPr>
            <a:r>
              <a:rPr lang="en-US" sz="2400">
                <a:solidFill>
                  <a:srgbClr val="000000"/>
                </a:solidFill>
                <a:cs typeface="msgothic" charset="0"/>
              </a:rPr>
              <a:t> (Period in years)</a:t>
            </a:r>
            <a:r>
              <a:rPr lang="en-US" sz="2400" baseline="30000">
                <a:solidFill>
                  <a:srgbClr val="000000"/>
                </a:solidFill>
                <a:cs typeface="msgothic" charset="0"/>
              </a:rPr>
              <a:t>2</a:t>
            </a:r>
            <a:r>
              <a:rPr lang="en-US" sz="2400">
                <a:solidFill>
                  <a:srgbClr val="000000"/>
                </a:solidFill>
                <a:cs typeface="msgothic" charset="0"/>
              </a:rPr>
              <a:t> = (semimajoraxis in a.u.)</a:t>
            </a:r>
            <a:r>
              <a:rPr lang="en-US" sz="2400" baseline="30000">
                <a:solidFill>
                  <a:srgbClr val="000000"/>
                </a:solidFill>
                <a:cs typeface="msgothic" charset="0"/>
              </a:rPr>
              <a:t>3</a:t>
            </a:r>
          </a:p>
          <a:p>
            <a:pPr eaLnBrk="0" hangingPunct="0">
              <a:spcBef>
                <a:spcPct val="50000"/>
              </a:spcBef>
            </a:pPr>
            <a:r>
              <a:rPr lang="en-US" sz="2400" baseline="30000">
                <a:solidFill>
                  <a:srgbClr val="000000"/>
                </a:solidFill>
                <a:cs typeface="msgothic" charset="0"/>
              </a:rPr>
              <a:t>  </a:t>
            </a:r>
            <a:r>
              <a:rPr lang="en-US" sz="2400">
                <a:solidFill>
                  <a:srgbClr val="000000"/>
                </a:solidFill>
                <a:cs typeface="msgothic" charset="0"/>
              </a:rPr>
              <a:t>Remember, an astronomical unit is the average distance between the Earth and the Sun. It is a unit of distance used within the Solar System</a:t>
            </a:r>
          </a:p>
        </p:txBody>
      </p:sp>
      <p:pic>
        <p:nvPicPr>
          <p:cNvPr id="39940" name="Picture 4" descr="orbit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774700"/>
            <a:ext cx="6083300" cy="6083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79890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99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99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99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993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99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t>P</a:t>
            </a:r>
            <a:r>
              <a:rPr lang="en-US" baseline="30000"/>
              <a:t>2</a:t>
            </a:r>
            <a:r>
              <a:rPr lang="en-US"/>
              <a:t> = a</a:t>
            </a:r>
            <a:r>
              <a:rPr lang="en-US" baseline="30000"/>
              <a:t>3</a:t>
            </a:r>
            <a:endParaRPr lang="en-US"/>
          </a:p>
        </p:txBody>
      </p:sp>
      <p:sp>
        <p:nvSpPr>
          <p:cNvPr id="29699" name="Rectangle 3"/>
          <p:cNvSpPr>
            <a:spLocks noGrp="1" noChangeArrowheads="1"/>
          </p:cNvSpPr>
          <p:nvPr>
            <p:ph type="body" idx="1"/>
          </p:nvPr>
        </p:nvSpPr>
        <p:spPr/>
        <p:txBody>
          <a:bodyPr/>
          <a:lstStyle/>
          <a:p>
            <a:pPr>
              <a:lnSpc>
                <a:spcPct val="90000"/>
              </a:lnSpc>
              <a:buFontTx/>
              <a:buNone/>
            </a:pPr>
            <a:r>
              <a:rPr lang="en-US" sz="2800"/>
              <a:t>If we found a planet that orbited the Sun every 8 years, how big would the semimajor axis of its orbit be?</a:t>
            </a:r>
          </a:p>
          <a:p>
            <a:pPr>
              <a:lnSpc>
                <a:spcPct val="90000"/>
              </a:lnSpc>
              <a:buFontTx/>
              <a:buNone/>
            </a:pPr>
            <a:r>
              <a:rPr lang="en-US" sz="2800"/>
              <a:t>	A. 4 au</a:t>
            </a:r>
          </a:p>
          <a:p>
            <a:pPr>
              <a:lnSpc>
                <a:spcPct val="90000"/>
              </a:lnSpc>
              <a:buFontTx/>
              <a:buNone/>
            </a:pPr>
            <a:r>
              <a:rPr lang="en-US" sz="2800"/>
              <a:t>	B. 8 au</a:t>
            </a:r>
          </a:p>
          <a:p>
            <a:pPr>
              <a:lnSpc>
                <a:spcPct val="90000"/>
              </a:lnSpc>
              <a:buFontTx/>
              <a:buNone/>
            </a:pPr>
            <a:r>
              <a:rPr lang="en-US" sz="2800"/>
              <a:t>   C. 16 au</a:t>
            </a:r>
          </a:p>
          <a:p>
            <a:pPr>
              <a:lnSpc>
                <a:spcPct val="90000"/>
              </a:lnSpc>
              <a:buFontTx/>
              <a:buNone/>
            </a:pPr>
            <a:r>
              <a:rPr lang="en-US" sz="2800"/>
              <a:t>   D. 64 au</a:t>
            </a:r>
          </a:p>
          <a:p>
            <a:pPr>
              <a:lnSpc>
                <a:spcPct val="90000"/>
              </a:lnSpc>
              <a:buFontTx/>
              <a:buNone/>
            </a:pPr>
            <a:r>
              <a:rPr lang="en-US" sz="2800"/>
              <a:t>   E. no clue</a:t>
            </a:r>
          </a:p>
          <a:p>
            <a:pPr>
              <a:lnSpc>
                <a:spcPct val="90000"/>
              </a:lnSpc>
            </a:pPr>
            <a:endParaRPr lang="en-US" sz="2800"/>
          </a:p>
        </p:txBody>
      </p:sp>
    </p:spTree>
    <p:extLst>
      <p:ext uri="{BB962C8B-B14F-4D97-AF65-F5344CB8AC3E}">
        <p14:creationId xmlns:p14="http://schemas.microsoft.com/office/powerpoint/2010/main" val="13588372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t>P</a:t>
            </a:r>
            <a:r>
              <a:rPr lang="en-US" baseline="30000"/>
              <a:t>2</a:t>
            </a:r>
            <a:r>
              <a:rPr lang="en-US"/>
              <a:t> = a</a:t>
            </a:r>
            <a:r>
              <a:rPr lang="en-US" baseline="30000"/>
              <a:t>3</a:t>
            </a:r>
            <a:endParaRPr lang="en-US"/>
          </a:p>
        </p:txBody>
      </p:sp>
      <p:sp>
        <p:nvSpPr>
          <p:cNvPr id="30723" name="Rectangle 3"/>
          <p:cNvSpPr>
            <a:spLocks noGrp="1" noChangeArrowheads="1"/>
          </p:cNvSpPr>
          <p:nvPr>
            <p:ph type="body" idx="1"/>
          </p:nvPr>
        </p:nvSpPr>
        <p:spPr/>
        <p:txBody>
          <a:bodyPr/>
          <a:lstStyle/>
          <a:p>
            <a:pPr>
              <a:lnSpc>
                <a:spcPct val="90000"/>
              </a:lnSpc>
              <a:buFontTx/>
              <a:buNone/>
            </a:pPr>
            <a:r>
              <a:rPr lang="en-US" sz="2800"/>
              <a:t>Jupiter orbits about 5 times farther from the Sun than the Earth does. How long does it take Jupiter to go around the Sun?</a:t>
            </a:r>
          </a:p>
          <a:p>
            <a:pPr>
              <a:lnSpc>
                <a:spcPct val="90000"/>
              </a:lnSpc>
              <a:buFontTx/>
              <a:buNone/>
            </a:pPr>
            <a:r>
              <a:rPr lang="en-US" sz="2800"/>
              <a:t>	A. about 5 years</a:t>
            </a:r>
          </a:p>
          <a:p>
            <a:pPr>
              <a:lnSpc>
                <a:spcPct val="90000"/>
              </a:lnSpc>
              <a:buFontTx/>
              <a:buNone/>
            </a:pPr>
            <a:r>
              <a:rPr lang="en-US" sz="2800"/>
              <a:t>	B. about 11 years</a:t>
            </a:r>
          </a:p>
          <a:p>
            <a:pPr>
              <a:lnSpc>
                <a:spcPct val="90000"/>
              </a:lnSpc>
              <a:buFontTx/>
              <a:buNone/>
            </a:pPr>
            <a:r>
              <a:rPr lang="en-US" sz="2800"/>
              <a:t>   C. about 25 years</a:t>
            </a:r>
          </a:p>
          <a:p>
            <a:pPr>
              <a:lnSpc>
                <a:spcPct val="90000"/>
              </a:lnSpc>
              <a:buFontTx/>
              <a:buNone/>
            </a:pPr>
            <a:r>
              <a:rPr lang="en-US" sz="2800"/>
              <a:t>   D. about 100 years</a:t>
            </a:r>
          </a:p>
          <a:p>
            <a:pPr>
              <a:lnSpc>
                <a:spcPct val="90000"/>
              </a:lnSpc>
              <a:buFontTx/>
              <a:buNone/>
            </a:pPr>
            <a:r>
              <a:rPr lang="en-US" sz="2800"/>
              <a:t>   E. no clue</a:t>
            </a:r>
          </a:p>
          <a:p>
            <a:pPr>
              <a:lnSpc>
                <a:spcPct val="90000"/>
              </a:lnSpc>
            </a:pPr>
            <a:endParaRPr lang="en-US" sz="2800"/>
          </a:p>
        </p:txBody>
      </p:sp>
    </p:spTree>
    <p:extLst>
      <p:ext uri="{BB962C8B-B14F-4D97-AF65-F5344CB8AC3E}">
        <p14:creationId xmlns:p14="http://schemas.microsoft.com/office/powerpoint/2010/main" val="10799129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685800" y="3352800"/>
            <a:ext cx="7772400" cy="3657600"/>
          </a:xfrm>
        </p:spPr>
        <p:txBody>
          <a:bodyPr/>
          <a:lstStyle/>
          <a:p>
            <a:pPr marL="609600" indent="-609600">
              <a:buFontTx/>
              <a:buNone/>
            </a:pPr>
            <a:r>
              <a:rPr lang="en-US"/>
              <a:t>Which planet takes longer to orbit?</a:t>
            </a:r>
          </a:p>
          <a:p>
            <a:pPr marL="609600" indent="-609600">
              <a:buFontTx/>
              <a:buAutoNum type="alphaUcPeriod"/>
            </a:pPr>
            <a:r>
              <a:rPr lang="en-US"/>
              <a:t>Planet A</a:t>
            </a:r>
          </a:p>
          <a:p>
            <a:pPr marL="609600" indent="-609600">
              <a:buFontTx/>
              <a:buAutoNum type="alphaUcPeriod"/>
            </a:pPr>
            <a:r>
              <a:rPr lang="en-US"/>
              <a:t>Planet B</a:t>
            </a:r>
          </a:p>
          <a:p>
            <a:pPr marL="609600" indent="-609600">
              <a:buFontTx/>
              <a:buAutoNum type="alphaUcPeriod"/>
            </a:pPr>
            <a:r>
              <a:rPr lang="en-US"/>
              <a:t>Both take the same amount of time</a:t>
            </a:r>
          </a:p>
          <a:p>
            <a:pPr marL="609600" indent="-609600">
              <a:buFontTx/>
              <a:buAutoNum type="alphaUcPeriod"/>
            </a:pPr>
            <a:r>
              <a:rPr lang="en-US"/>
              <a:t>Can</a:t>
            </a:r>
            <a:r>
              <a:rPr lang="ja-JP" altLang="en-US"/>
              <a:t>’</a:t>
            </a:r>
            <a:r>
              <a:rPr lang="en-US"/>
              <a:t>t tell from information given</a:t>
            </a:r>
          </a:p>
          <a:p>
            <a:pPr marL="609600" indent="-609600">
              <a:buFontTx/>
              <a:buAutoNum type="alphaUcPeriod"/>
            </a:pPr>
            <a:r>
              <a:rPr lang="en-US"/>
              <a:t>No clue</a:t>
            </a:r>
          </a:p>
        </p:txBody>
      </p:sp>
      <p:pic>
        <p:nvPicPr>
          <p:cNvPr id="31748" name="Picture 4" descr="kepler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304800"/>
            <a:ext cx="6400800" cy="2636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26488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649288"/>
            <a:ext cx="7773988" cy="1063625"/>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lstStyle/>
          <a:p>
            <a:pPr defTabSz="4572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t>Why do Kepler's laws work?</a:t>
            </a:r>
          </a:p>
        </p:txBody>
      </p:sp>
      <p:sp>
        <p:nvSpPr>
          <p:cNvPr id="10245" name="Rectangle 5"/>
          <p:cNvSpPr>
            <a:spLocks noGrp="1" noChangeArrowheads="1"/>
          </p:cNvSpPr>
          <p:nvPr>
            <p:ph type="body" idx="1"/>
          </p:nvPr>
        </p:nvSpPr>
        <p:spPr/>
        <p:txBody>
          <a:bodyPr/>
          <a:lstStyle/>
          <a:p>
            <a:pPr>
              <a:lnSpc>
                <a:spcPct val="90000"/>
              </a:lnSpc>
              <a:buSzPct val="45000"/>
              <a:buFont typeface="Wingdings" charset="0"/>
              <a:buChar char=""/>
            </a:pPr>
            <a:r>
              <a:rPr lang="en-US"/>
              <a:t>Kepler's model correctly describes the Solar System and motions within it</a:t>
            </a:r>
          </a:p>
          <a:p>
            <a:pPr>
              <a:lnSpc>
                <a:spcPct val="90000"/>
              </a:lnSpc>
              <a:buSzPct val="45000"/>
              <a:buFont typeface="Wingdings" charset="0"/>
              <a:buChar char=""/>
            </a:pPr>
            <a:r>
              <a:rPr lang="en-US"/>
              <a:t>However, it does NOT explain WHY the planets orbit according to Kepler's law</a:t>
            </a:r>
          </a:p>
          <a:p>
            <a:pPr>
              <a:lnSpc>
                <a:spcPct val="90000"/>
              </a:lnSpc>
              <a:buSzPct val="45000"/>
              <a:buFont typeface="Wingdings" charset="0"/>
              <a:buChar char=""/>
            </a:pPr>
            <a:r>
              <a:rPr lang="en-US"/>
              <a:t>The understanding of WHY the planets move as they do was developed in the late 1600's by Isaac Newton, who introduced the concept of gravity</a:t>
            </a:r>
          </a:p>
        </p:txBody>
      </p:sp>
    </p:spTree>
    <p:extLst>
      <p:ext uri="{BB962C8B-B14F-4D97-AF65-F5344CB8AC3E}">
        <p14:creationId xmlns:p14="http://schemas.microsoft.com/office/powerpoint/2010/main" val="347465379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24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024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024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t>To Do</a:t>
            </a:r>
          </a:p>
        </p:txBody>
      </p:sp>
      <p:sp>
        <p:nvSpPr>
          <p:cNvPr id="41987" name="Rectangle 3"/>
          <p:cNvSpPr>
            <a:spLocks noGrp="1" noChangeArrowheads="1"/>
          </p:cNvSpPr>
          <p:nvPr>
            <p:ph type="body" idx="1"/>
          </p:nvPr>
        </p:nvSpPr>
        <p:spPr/>
        <p:txBody>
          <a:bodyPr/>
          <a:lstStyle/>
          <a:p>
            <a:r>
              <a:rPr lang="en-US" dirty="0" smtClean="0"/>
              <a:t>Read about </a:t>
            </a:r>
            <a:r>
              <a:rPr lang="en-US" dirty="0" err="1" smtClean="0"/>
              <a:t>Kepler’s</a:t>
            </a:r>
            <a:r>
              <a:rPr lang="en-US" dirty="0" smtClean="0"/>
              <a:t> laws</a:t>
            </a:r>
          </a:p>
          <a:p>
            <a:r>
              <a:rPr lang="en-US" dirty="0" smtClean="0"/>
              <a:t>Moon motions in the sky</a:t>
            </a:r>
          </a:p>
          <a:p>
            <a:r>
              <a:rPr lang="en-US" dirty="0" smtClean="0"/>
              <a:t>Campus observatory</a:t>
            </a:r>
            <a:endParaRPr lang="en-US" dirty="0"/>
          </a:p>
        </p:txBody>
      </p:sp>
    </p:spTree>
    <p:extLst>
      <p:ext uri="{BB962C8B-B14F-4D97-AF65-F5344CB8AC3E}">
        <p14:creationId xmlns:p14="http://schemas.microsoft.com/office/powerpoint/2010/main" val="373579321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314325"/>
            <a:ext cx="8228013" cy="1062038"/>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lstStyle/>
          <a:p>
            <a:pPr defTabSz="457200" hangingPunct="0">
              <a:lnSpc>
                <a:spcPct val="93000"/>
              </a:lnSpc>
              <a:buClr>
                <a:srgbClr val="000000"/>
              </a:buClr>
              <a:buFont typeface="Times New Roman"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solidFill>
                  <a:srgbClr val="000000"/>
                </a:solidFill>
                <a:cs typeface="msgothic" charset="0"/>
              </a:rPr>
              <a:t>Figuring out the Solar System</a:t>
            </a:r>
          </a:p>
        </p:txBody>
      </p:sp>
      <p:sp>
        <p:nvSpPr>
          <p:cNvPr id="16388" name="Text Box 4"/>
          <p:cNvSpPr txBox="1">
            <a:spLocks noChangeArrowheads="1"/>
          </p:cNvSpPr>
          <p:nvPr/>
        </p:nvSpPr>
        <p:spPr bwMode="auto">
          <a:xfrm>
            <a:off x="685799" y="1752600"/>
            <a:ext cx="7999413" cy="48320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buFontTx/>
              <a:buChar char="•"/>
            </a:pPr>
            <a:r>
              <a:rPr lang="en-US" sz="2800" dirty="0"/>
              <a:t> </a:t>
            </a:r>
            <a:r>
              <a:rPr lang="en-US" sz="2800" dirty="0" smtClean="0"/>
              <a:t>We’ve </a:t>
            </a:r>
            <a:r>
              <a:rPr lang="en-US" sz="2800" dirty="0"/>
              <a:t>talked about how objects appear to move in the sky given our understanding of how objects move in the Solar System</a:t>
            </a:r>
          </a:p>
          <a:p>
            <a:pPr>
              <a:spcBef>
                <a:spcPct val="50000"/>
              </a:spcBef>
              <a:buFontTx/>
              <a:buChar char="•"/>
            </a:pPr>
            <a:r>
              <a:rPr lang="en-US" sz="2800" dirty="0"/>
              <a:t> In reality, people looked at the sky, saw how objects moved, and </a:t>
            </a:r>
            <a:r>
              <a:rPr lang="en-US" sz="2800" i="1" dirty="0"/>
              <a:t>figured out</a:t>
            </a:r>
            <a:r>
              <a:rPr lang="en-US" sz="2800" dirty="0"/>
              <a:t> the Solar System!</a:t>
            </a:r>
          </a:p>
          <a:p>
            <a:pPr>
              <a:spcBef>
                <a:spcPct val="50000"/>
              </a:spcBef>
              <a:buFontTx/>
              <a:buChar char="•"/>
            </a:pPr>
            <a:r>
              <a:rPr lang="en-US" sz="2800" dirty="0"/>
              <a:t> </a:t>
            </a:r>
            <a:r>
              <a:rPr lang="en-US" sz="2800" dirty="0" smtClean="0"/>
              <a:t>Following the development of this understanding provides </a:t>
            </a:r>
            <a:r>
              <a:rPr lang="en-US" sz="2800" dirty="0"/>
              <a:t>a great example of how the process of science </a:t>
            </a:r>
            <a:r>
              <a:rPr lang="en-US" sz="2800" dirty="0" smtClean="0"/>
              <a:t>works, in particular how models are modifying and rejected in the light of new measurements</a:t>
            </a:r>
            <a:endParaRPr lang="en-US" dirty="0"/>
          </a:p>
        </p:txBody>
      </p:sp>
    </p:spTree>
    <p:extLst>
      <p:ext uri="{BB962C8B-B14F-4D97-AF65-F5344CB8AC3E}">
        <p14:creationId xmlns:p14="http://schemas.microsoft.com/office/powerpoint/2010/main" val="386532325"/>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314325"/>
            <a:ext cx="8228013" cy="1062038"/>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lstStyle/>
          <a:p>
            <a:pPr defTabSz="457200" hangingPunct="0">
              <a:lnSpc>
                <a:spcPct val="93000"/>
              </a:lnSpc>
              <a:buClr>
                <a:srgbClr val="000000"/>
              </a:buClr>
              <a:buFont typeface="Times New Roman"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solidFill>
                  <a:srgbClr val="000000"/>
                </a:solidFill>
                <a:cs typeface="msgothic" charset="0"/>
              </a:rPr>
              <a:t>Basic observations</a:t>
            </a:r>
          </a:p>
        </p:txBody>
      </p:sp>
      <p:sp>
        <p:nvSpPr>
          <p:cNvPr id="2" name="TextBox 1"/>
          <p:cNvSpPr txBox="1"/>
          <p:nvPr/>
        </p:nvSpPr>
        <p:spPr>
          <a:xfrm>
            <a:off x="457200" y="1376968"/>
            <a:ext cx="8228013" cy="4401205"/>
          </a:xfrm>
          <a:prstGeom prst="rect">
            <a:avLst/>
          </a:prstGeom>
          <a:noFill/>
        </p:spPr>
        <p:txBody>
          <a:bodyPr wrap="square" rtlCol="0">
            <a:spAutoFit/>
          </a:bodyPr>
          <a:lstStyle/>
          <a:p>
            <a:pPr marL="285750" indent="-285750">
              <a:buFont typeface="Arial"/>
              <a:buChar char="•"/>
            </a:pPr>
            <a:r>
              <a:rPr lang="en-US" sz="2800" dirty="0" smtClean="0"/>
              <a:t>Sun goes around in the sky</a:t>
            </a:r>
          </a:p>
          <a:p>
            <a:pPr marL="285750" indent="-285750">
              <a:buFont typeface="Arial"/>
              <a:buChar char="•"/>
            </a:pPr>
            <a:r>
              <a:rPr lang="en-US" sz="2800" dirty="0" smtClean="0"/>
              <a:t>Stars go around, but you see different stars over the course of a year</a:t>
            </a:r>
          </a:p>
          <a:p>
            <a:pPr marL="285750" indent="-285750">
              <a:buFont typeface="Arial"/>
              <a:buChar char="•"/>
            </a:pPr>
            <a:r>
              <a:rPr lang="en-US" sz="2800" dirty="0" smtClean="0"/>
              <a:t>Moon goes around, but also moves around in the sky once per month</a:t>
            </a:r>
          </a:p>
          <a:p>
            <a:pPr marL="285750" indent="-285750">
              <a:buFont typeface="Arial"/>
              <a:buChar char="•"/>
            </a:pPr>
            <a:r>
              <a:rPr lang="en-US" sz="2800" dirty="0" smtClean="0"/>
              <a:t>Planets are objects with more complicated motion in the sky</a:t>
            </a:r>
          </a:p>
          <a:p>
            <a:pPr marL="742950" lvl="1" indent="-285750">
              <a:buFont typeface="Arial"/>
              <a:buChar char="•"/>
            </a:pPr>
            <a:r>
              <a:rPr lang="en-US" sz="2800" dirty="0" smtClean="0"/>
              <a:t>Retrograde motion</a:t>
            </a:r>
          </a:p>
          <a:p>
            <a:pPr marL="742950" lvl="1" indent="-285750">
              <a:buFont typeface="Arial"/>
              <a:buChar char="•"/>
            </a:pPr>
            <a:r>
              <a:rPr lang="en-US" sz="2800" dirty="0" smtClean="0"/>
              <a:t>Some, like Venus, are only visible at certain times of day (near sunrise and sunset)</a:t>
            </a:r>
          </a:p>
        </p:txBody>
      </p:sp>
    </p:spTree>
    <p:extLst>
      <p:ext uri="{BB962C8B-B14F-4D97-AF65-F5344CB8AC3E}">
        <p14:creationId xmlns:p14="http://schemas.microsoft.com/office/powerpoint/2010/main" val="252290950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292118"/>
            <a:ext cx="7773988" cy="1144588"/>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lstStyle/>
          <a:p>
            <a:pPr defTabSz="4572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dirty="0"/>
              <a:t>The </a:t>
            </a:r>
            <a:r>
              <a:rPr lang="en-US" dirty="0" smtClean="0"/>
              <a:t>model </a:t>
            </a:r>
            <a:r>
              <a:rPr lang="en-US" dirty="0"/>
              <a:t>from ancient Greece</a:t>
            </a:r>
          </a:p>
        </p:txBody>
      </p:sp>
      <p:sp>
        <p:nvSpPr>
          <p:cNvPr id="22534" name="Text Box 6"/>
          <p:cNvSpPr txBox="1">
            <a:spLocks noGrp="1" noChangeArrowheads="1"/>
          </p:cNvSpPr>
          <p:nvPr>
            <p:ph type="body" idx="1"/>
          </p:nvPr>
        </p:nvSpPr>
        <p:spPr>
          <a:noFill/>
          <a:ln/>
        </p:spPr>
        <p:txBody>
          <a:bodyPr>
            <a:noAutofit/>
          </a:bodyPr>
          <a:lstStyle/>
          <a:p>
            <a:pPr>
              <a:buSzPct val="45000"/>
              <a:buFont typeface="Wingdings" charset="0"/>
              <a:buChar char=""/>
            </a:pPr>
            <a:r>
              <a:rPr lang="en-US" sz="2400" dirty="0"/>
              <a:t>Earth is located at the center of the Universe, and stands still</a:t>
            </a:r>
          </a:p>
          <a:p>
            <a:pPr lvl="1">
              <a:buSzPct val="75000"/>
              <a:buFont typeface="Symbol" charset="0"/>
              <a:buChar char=""/>
            </a:pPr>
            <a:r>
              <a:rPr lang="en-US" sz="2400" dirty="0"/>
              <a:t>Partly motivated by preconception (we </a:t>
            </a:r>
            <a:r>
              <a:rPr lang="en-US" sz="2400" dirty="0" smtClean="0"/>
              <a:t>don’t </a:t>
            </a:r>
            <a:r>
              <a:rPr lang="en-US" sz="2400" dirty="0"/>
              <a:t>feel like we are moving)</a:t>
            </a:r>
          </a:p>
          <a:p>
            <a:pPr lvl="1">
              <a:buSzPct val="75000"/>
              <a:buFont typeface="Symbol" charset="0"/>
              <a:buChar char=""/>
            </a:pPr>
            <a:r>
              <a:rPr lang="en-US" sz="2400" dirty="0"/>
              <a:t>Partly motivated by lack of observed parallax of stars</a:t>
            </a:r>
          </a:p>
          <a:p>
            <a:pPr lvl="1">
              <a:buSzPct val="75000"/>
              <a:buFont typeface="Symbol" charset="0"/>
              <a:buChar char=""/>
            </a:pPr>
            <a:r>
              <a:rPr lang="en-US" sz="2400" dirty="0"/>
              <a:t>Some Greeks, in particular, Aristarchus, did think about the possibility of the Earth revolving around the Sun</a:t>
            </a:r>
          </a:p>
          <a:p>
            <a:pPr>
              <a:buSzPct val="45000"/>
              <a:buFont typeface="Wingdings" charset="0"/>
              <a:buChar char=""/>
            </a:pPr>
            <a:r>
              <a:rPr lang="en-US" sz="2400" dirty="0"/>
              <a:t>Objects move in circular orbits around the Earth</a:t>
            </a:r>
          </a:p>
          <a:p>
            <a:pPr lvl="1">
              <a:buSzPct val="75000"/>
              <a:buFont typeface="Symbol" charset="0"/>
              <a:buChar char=""/>
            </a:pPr>
            <a:r>
              <a:rPr lang="en-US" sz="2400" dirty="0"/>
              <a:t>Circles preferred because of simplicity (pre-conception?)</a:t>
            </a:r>
          </a:p>
          <a:p>
            <a:pPr>
              <a:buSzPct val="75000"/>
              <a:buFont typeface="Symbol" charset="0"/>
              <a:buChar char=""/>
            </a:pPr>
            <a:r>
              <a:rPr lang="en-US" sz="2400" dirty="0"/>
              <a:t>Sun moves around once per day, stars move around a bit slower, Moon slower, </a:t>
            </a:r>
            <a:r>
              <a:rPr lang="en-US" sz="2400" dirty="0" err="1"/>
              <a:t>etc</a:t>
            </a:r>
            <a:endParaRPr lang="en-US" sz="2400" dirty="0"/>
          </a:p>
        </p:txBody>
      </p:sp>
    </p:spTree>
    <p:extLst>
      <p:ext uri="{BB962C8B-B14F-4D97-AF65-F5344CB8AC3E}">
        <p14:creationId xmlns:p14="http://schemas.microsoft.com/office/powerpoint/2010/main" val="228283114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253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253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253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2534">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2534">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2534">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253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4"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762000" y="0"/>
            <a:ext cx="7772400" cy="1143000"/>
          </a:xfrm>
        </p:spPr>
        <p:txBody>
          <a:bodyPr/>
          <a:lstStyle/>
          <a:p>
            <a:r>
              <a:rPr lang="en-US"/>
              <a:t>Rejecting a theory</a:t>
            </a:r>
          </a:p>
        </p:txBody>
      </p:sp>
      <p:sp>
        <p:nvSpPr>
          <p:cNvPr id="38915" name="Rectangle 3"/>
          <p:cNvSpPr>
            <a:spLocks noGrp="1" noChangeArrowheads="1"/>
          </p:cNvSpPr>
          <p:nvPr>
            <p:ph type="body" idx="1"/>
          </p:nvPr>
        </p:nvSpPr>
        <p:spPr>
          <a:xfrm>
            <a:off x="685800" y="3380600"/>
            <a:ext cx="7772400" cy="2667000"/>
          </a:xfrm>
        </p:spPr>
        <p:txBody>
          <a:bodyPr>
            <a:noAutofit/>
          </a:bodyPr>
          <a:lstStyle/>
          <a:p>
            <a:pPr marL="609600" indent="-609600">
              <a:lnSpc>
                <a:spcPct val="90000"/>
              </a:lnSpc>
              <a:buFontTx/>
              <a:buNone/>
            </a:pPr>
            <a:r>
              <a:rPr lang="en-US" sz="2800" dirty="0"/>
              <a:t>Which of the following observations does this simple geocentric model fail to explain?</a:t>
            </a:r>
          </a:p>
          <a:p>
            <a:pPr marL="609600" indent="-609600">
              <a:lnSpc>
                <a:spcPct val="90000"/>
              </a:lnSpc>
              <a:buFont typeface="Arial" charset="0"/>
              <a:buAutoNum type="alphaUcPeriod"/>
            </a:pPr>
            <a:r>
              <a:rPr lang="en-US" sz="2800" dirty="0"/>
              <a:t>Rising and setting of the Sun</a:t>
            </a:r>
          </a:p>
          <a:p>
            <a:pPr marL="609600" indent="-609600">
              <a:lnSpc>
                <a:spcPct val="90000"/>
              </a:lnSpc>
              <a:buFont typeface="Arial" charset="0"/>
              <a:buAutoNum type="alphaUcPeriod"/>
            </a:pPr>
            <a:r>
              <a:rPr lang="en-US" sz="2800" dirty="0"/>
              <a:t>Motion of the stars around the sky</a:t>
            </a:r>
          </a:p>
          <a:p>
            <a:pPr marL="609600" indent="-609600">
              <a:lnSpc>
                <a:spcPct val="90000"/>
              </a:lnSpc>
              <a:buFont typeface="Arial" charset="0"/>
              <a:buAutoNum type="alphaUcPeriod"/>
            </a:pPr>
            <a:r>
              <a:rPr lang="en-US" sz="2800" dirty="0"/>
              <a:t>Retrograde motion of the planets</a:t>
            </a:r>
          </a:p>
          <a:p>
            <a:pPr marL="609600" indent="-609600">
              <a:lnSpc>
                <a:spcPct val="90000"/>
              </a:lnSpc>
              <a:buFont typeface="Arial" charset="0"/>
              <a:buAutoNum type="alphaUcPeriod"/>
            </a:pPr>
            <a:r>
              <a:rPr lang="en-US" sz="2800" dirty="0"/>
              <a:t>All of the above</a:t>
            </a:r>
          </a:p>
          <a:p>
            <a:pPr marL="609600" indent="-609600">
              <a:lnSpc>
                <a:spcPct val="90000"/>
              </a:lnSpc>
              <a:buFont typeface="Arial" charset="0"/>
              <a:buAutoNum type="alphaUcPeriod"/>
            </a:pPr>
            <a:r>
              <a:rPr lang="en-US" sz="2800" dirty="0"/>
              <a:t>None of the above</a:t>
            </a:r>
          </a:p>
        </p:txBody>
      </p:sp>
      <p:pic>
        <p:nvPicPr>
          <p:cNvPr id="38918" name="Picture 6" descr="geo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0"/>
            <a:ext cx="2901950" cy="298926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685800" y="1508125"/>
            <a:ext cx="4394200" cy="1846659"/>
          </a:xfrm>
          <a:prstGeom prst="rect">
            <a:avLst/>
          </a:prstGeom>
          <a:noFill/>
        </p:spPr>
        <p:txBody>
          <a:bodyPr wrap="square" rtlCol="0">
            <a:spAutoFit/>
          </a:bodyPr>
          <a:lstStyle/>
          <a:p>
            <a:r>
              <a:rPr lang="en-US" sz="2400" dirty="0"/>
              <a:t>All </a:t>
            </a:r>
            <a:r>
              <a:rPr lang="en-US" sz="2400" dirty="0" smtClean="0"/>
              <a:t>objects </a:t>
            </a:r>
            <a:r>
              <a:rPr lang="en-US" sz="2400" dirty="0"/>
              <a:t>go in circular orbits around </a:t>
            </a:r>
            <a:r>
              <a:rPr lang="en-US" sz="2400" dirty="0" smtClean="0"/>
              <a:t>earth. </a:t>
            </a:r>
            <a:r>
              <a:rPr lang="en-US" sz="2400" dirty="0"/>
              <a:t>All orbits are independent of each other, with different periods.</a:t>
            </a:r>
          </a:p>
          <a:p>
            <a:endParaRPr lang="en-US" dirty="0"/>
          </a:p>
        </p:txBody>
      </p:sp>
    </p:spTree>
    <p:extLst>
      <p:ext uri="{BB962C8B-B14F-4D97-AF65-F5344CB8AC3E}">
        <p14:creationId xmlns:p14="http://schemas.microsoft.com/office/powerpoint/2010/main" val="230020581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09600"/>
            <a:ext cx="7773988" cy="1144588"/>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lstStyle/>
          <a:p>
            <a:pPr defTabSz="4572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t>The model from ancient Greece</a:t>
            </a:r>
          </a:p>
        </p:txBody>
      </p:sp>
      <p:sp>
        <p:nvSpPr>
          <p:cNvPr id="39939" name="Rectangle 3"/>
          <p:cNvSpPr>
            <a:spLocks noGrp="1" noChangeArrowheads="1"/>
          </p:cNvSpPr>
          <p:nvPr>
            <p:ph type="body" idx="1"/>
          </p:nvPr>
        </p:nvSpPr>
        <p:spPr>
          <a:xfrm>
            <a:off x="457200" y="2133600"/>
            <a:ext cx="8228013" cy="4525963"/>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19201" rIns="0" bIns="0"/>
          <a:lstStyle/>
          <a:p>
            <a:pPr marL="863600" lvl="1" indent="-287338" defTabSz="457200">
              <a:buSzPct val="45000"/>
              <a:buFont typeface="Wingdings"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t>Motions of planets (retrograde motion) can't be explained in simplest picture!</a:t>
            </a:r>
          </a:p>
          <a:p>
            <a:pPr marL="863600" lvl="1" indent="-287338" defTabSz="457200">
              <a:buSzPct val="75000"/>
              <a:buFont typeface="Symbol"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t>What did they do?  Modify the model!</a:t>
            </a:r>
          </a:p>
          <a:p>
            <a:pPr marL="863600" lvl="1" indent="-287338" defTabSz="457200">
              <a:buSzPct val="75000"/>
              <a:buFont typeface="Symbol"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t>Introduction of epicycles to explain retrograde motion</a:t>
            </a:r>
            <a:endParaRPr lang="en-US" sz="2000"/>
          </a:p>
        </p:txBody>
      </p:sp>
    </p:spTree>
    <p:extLst>
      <p:ext uri="{BB962C8B-B14F-4D97-AF65-F5344CB8AC3E}">
        <p14:creationId xmlns:p14="http://schemas.microsoft.com/office/powerpoint/2010/main" val="308530993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649288"/>
            <a:ext cx="7773988" cy="1063625"/>
          </a:xfrm>
          <a:ln/>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35203" rIns="0" bIns="0"/>
          <a:lstStyle/>
          <a:p>
            <a:pPr defTabSz="45720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a:t>Epicycles</a:t>
            </a:r>
          </a:p>
        </p:txBody>
      </p:sp>
      <p:pic>
        <p:nvPicPr>
          <p:cNvPr id="2457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8040" y="1556803"/>
            <a:ext cx="4865687" cy="46799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Tree>
    <p:extLst>
      <p:ext uri="{BB962C8B-B14F-4D97-AF65-F5344CB8AC3E}">
        <p14:creationId xmlns:p14="http://schemas.microsoft.com/office/powerpoint/2010/main" val="13667074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371600" y="69850"/>
            <a:ext cx="7772400" cy="1143000"/>
          </a:xfrm>
        </p:spPr>
        <p:txBody>
          <a:bodyPr/>
          <a:lstStyle/>
          <a:p>
            <a:r>
              <a:rPr lang="en-US" dirty="0"/>
              <a:t>Rejecting a theory</a:t>
            </a:r>
          </a:p>
        </p:txBody>
      </p:sp>
      <p:sp>
        <p:nvSpPr>
          <p:cNvPr id="48131" name="Rectangle 3"/>
          <p:cNvSpPr>
            <a:spLocks noGrp="1" noChangeArrowheads="1"/>
          </p:cNvSpPr>
          <p:nvPr>
            <p:ph type="body" idx="1"/>
          </p:nvPr>
        </p:nvSpPr>
        <p:spPr>
          <a:xfrm>
            <a:off x="457200" y="3276600"/>
            <a:ext cx="7772400" cy="2971800"/>
          </a:xfrm>
        </p:spPr>
        <p:txBody>
          <a:bodyPr>
            <a:normAutofit fontScale="85000" lnSpcReduction="20000"/>
          </a:bodyPr>
          <a:lstStyle/>
          <a:p>
            <a:pPr marL="609600" indent="-609600">
              <a:lnSpc>
                <a:spcPct val="90000"/>
              </a:lnSpc>
              <a:buFontTx/>
              <a:buNone/>
            </a:pPr>
            <a:r>
              <a:rPr lang="en-US" sz="2800" dirty="0"/>
              <a:t>Which of the following observations does this model fail to explain?</a:t>
            </a:r>
          </a:p>
          <a:p>
            <a:pPr marL="609600" indent="-609600">
              <a:lnSpc>
                <a:spcPct val="90000"/>
              </a:lnSpc>
              <a:buFont typeface="Arial" charset="0"/>
              <a:buAutoNum type="alphaUcPeriod"/>
            </a:pPr>
            <a:r>
              <a:rPr lang="en-US" sz="2800" dirty="0"/>
              <a:t>Retrograde motion of Mars</a:t>
            </a:r>
          </a:p>
          <a:p>
            <a:pPr marL="609600" indent="-609600">
              <a:lnSpc>
                <a:spcPct val="90000"/>
              </a:lnSpc>
              <a:buFont typeface="Arial" charset="0"/>
              <a:buAutoNum type="alphaUcPeriod"/>
            </a:pPr>
            <a:r>
              <a:rPr lang="en-US" sz="2800" dirty="0"/>
              <a:t>Retrograde motion of Venus</a:t>
            </a:r>
          </a:p>
          <a:p>
            <a:pPr marL="609600" indent="-609600">
              <a:lnSpc>
                <a:spcPct val="90000"/>
              </a:lnSpc>
              <a:buFont typeface="Arial" charset="0"/>
              <a:buAutoNum type="alphaUcPeriod"/>
            </a:pPr>
            <a:r>
              <a:rPr lang="en-US" sz="2800" dirty="0"/>
              <a:t>Time of day we can see </a:t>
            </a:r>
            <a:r>
              <a:rPr lang="en-US" sz="2800" dirty="0" smtClean="0"/>
              <a:t>Mars (all times over course of a few years)</a:t>
            </a:r>
            <a:endParaRPr lang="en-US" sz="2800" dirty="0"/>
          </a:p>
          <a:p>
            <a:pPr marL="609600" indent="-609600">
              <a:lnSpc>
                <a:spcPct val="90000"/>
              </a:lnSpc>
              <a:buFont typeface="Arial" charset="0"/>
              <a:buAutoNum type="alphaUcPeriod"/>
            </a:pPr>
            <a:r>
              <a:rPr lang="en-US" sz="2800" dirty="0"/>
              <a:t>Time of day we can see </a:t>
            </a:r>
            <a:r>
              <a:rPr lang="en-US" sz="2800" dirty="0" smtClean="0"/>
              <a:t>Venus (only near sunrise and sunset, plus daytime)</a:t>
            </a:r>
            <a:endParaRPr lang="en-US" sz="2800" dirty="0"/>
          </a:p>
          <a:p>
            <a:pPr marL="609600" indent="-609600">
              <a:lnSpc>
                <a:spcPct val="90000"/>
              </a:lnSpc>
              <a:buFont typeface="Arial" charset="0"/>
              <a:buAutoNum type="alphaUcPeriod"/>
            </a:pPr>
            <a:r>
              <a:rPr lang="en-US" sz="2800" dirty="0"/>
              <a:t>All of the above</a:t>
            </a:r>
          </a:p>
        </p:txBody>
      </p:sp>
      <p:pic>
        <p:nvPicPr>
          <p:cNvPr id="48134" name="Picture 6" descr="geo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0"/>
            <a:ext cx="3251200" cy="331311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57200" y="1031875"/>
            <a:ext cx="3876675" cy="1938992"/>
          </a:xfrm>
          <a:prstGeom prst="rect">
            <a:avLst/>
          </a:prstGeom>
          <a:noFill/>
        </p:spPr>
        <p:txBody>
          <a:bodyPr wrap="square" rtlCol="0">
            <a:spAutoFit/>
          </a:bodyPr>
          <a:lstStyle/>
          <a:p>
            <a:r>
              <a:rPr lang="en-US" sz="2400" dirty="0" smtClean="0"/>
              <a:t>All objects go in circular orbits around earth, with planets in epicycles. All orbits are independent of each other, with different periods.</a:t>
            </a:r>
            <a:endParaRPr lang="en-US" sz="2400" dirty="0"/>
          </a:p>
        </p:txBody>
      </p:sp>
    </p:spTree>
    <p:extLst>
      <p:ext uri="{BB962C8B-B14F-4D97-AF65-F5344CB8AC3E}">
        <p14:creationId xmlns:p14="http://schemas.microsoft.com/office/powerpoint/2010/main" val="43300511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3466</TotalTime>
  <Words>1840</Words>
  <Application>Microsoft Macintosh PowerPoint</Application>
  <PresentationFormat>On-screen Show (4:3)</PresentationFormat>
  <Paragraphs>191</Paragraphs>
  <Slides>29</Slides>
  <Notes>28</Notes>
  <HiddenSlides>12</HiddenSlides>
  <MMClips>0</MMClips>
  <ScaleCrop>false</ScaleCrop>
  <HeadingPairs>
    <vt:vector size="4" baseType="variant">
      <vt:variant>
        <vt:lpstr>Theme</vt:lpstr>
      </vt:variant>
      <vt:variant>
        <vt:i4>2</vt:i4>
      </vt:variant>
      <vt:variant>
        <vt:lpstr>Slide Titles</vt:lpstr>
      </vt:variant>
      <vt:variant>
        <vt:i4>29</vt:i4>
      </vt:variant>
    </vt:vector>
  </HeadingPairs>
  <TitlesOfParts>
    <vt:vector size="31" baseType="lpstr">
      <vt:lpstr>Office Theme</vt:lpstr>
      <vt:lpstr>Blank Presentation</vt:lpstr>
      <vt:lpstr>History of Solar System Understanding</vt:lpstr>
      <vt:lpstr>Recap/Announcements</vt:lpstr>
      <vt:lpstr>Figuring out the Solar System</vt:lpstr>
      <vt:lpstr>Basic observations</vt:lpstr>
      <vt:lpstr>The model from ancient Greece</vt:lpstr>
      <vt:lpstr>Rejecting a theory</vt:lpstr>
      <vt:lpstr>The model from ancient Greece</vt:lpstr>
      <vt:lpstr>Epicycles</vt:lpstr>
      <vt:lpstr>Rejecting a theory</vt:lpstr>
      <vt:lpstr>Geocentric model of Ptolemy</vt:lpstr>
      <vt:lpstr>Ptolemaic model</vt:lpstr>
      <vt:lpstr>The Renaissance and birth of heliocentric models</vt:lpstr>
      <vt:lpstr>The impact of new technology</vt:lpstr>
      <vt:lpstr>PowerPoint Presentation</vt:lpstr>
      <vt:lpstr>PowerPoint Presentation</vt:lpstr>
      <vt:lpstr>The phases of Venus</vt:lpstr>
      <vt:lpstr>The value of accurate data</vt:lpstr>
      <vt:lpstr>Kepler's model of the Solar System</vt:lpstr>
      <vt:lpstr>Kepler's first law</vt:lpstr>
      <vt:lpstr>Law of ellipses in the Solar System</vt:lpstr>
      <vt:lpstr>PowerPoint Presentation</vt:lpstr>
      <vt:lpstr>Kepler's 2nd law</vt:lpstr>
      <vt:lpstr>PowerPoint Presentation</vt:lpstr>
      <vt:lpstr>Kepler’s 3rd law: the Harmonic Law</vt:lpstr>
      <vt:lpstr>P2 = a3</vt:lpstr>
      <vt:lpstr>P2 = a3</vt:lpstr>
      <vt:lpstr>PowerPoint Presentation</vt:lpstr>
      <vt:lpstr>Why do Kepler's laws work?</vt:lpstr>
      <vt:lpstr>To Do</vt:lpstr>
    </vt:vector>
  </TitlesOfParts>
  <Company>New Mexico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Holtzman</dc:creator>
  <cp:lastModifiedBy>Jon Holtzman</cp:lastModifiedBy>
  <cp:revision>30</cp:revision>
  <dcterms:created xsi:type="dcterms:W3CDTF">2012-03-08T17:29:50Z</dcterms:created>
  <dcterms:modified xsi:type="dcterms:W3CDTF">2013-09-18T18:37:34Z</dcterms:modified>
</cp:coreProperties>
</file>