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97" r:id="rId3"/>
    <p:sldId id="298" r:id="rId4"/>
    <p:sldId id="261" r:id="rId5"/>
    <p:sldId id="262" r:id="rId6"/>
    <p:sldId id="263" r:id="rId7"/>
    <p:sldId id="264" r:id="rId8"/>
    <p:sldId id="265" r:id="rId9"/>
    <p:sldId id="266" r:id="rId10"/>
    <p:sldId id="267" r:id="rId11"/>
    <p:sldId id="299"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26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12"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A0C89-4DB4-8E43-816A-E771F595E96B}" type="datetimeFigureOut">
              <a:rPr lang="en-US" smtClean="0"/>
              <a:t>9/12/13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5668C-28B8-8B48-917A-0AE11B618869}" type="slidenum">
              <a:rPr lang="en-US" smtClean="0"/>
              <a:t>‹#›</a:t>
            </a:fld>
            <a:endParaRPr lang="en-US"/>
          </a:p>
        </p:txBody>
      </p:sp>
    </p:spTree>
    <p:extLst>
      <p:ext uri="{BB962C8B-B14F-4D97-AF65-F5344CB8AC3E}">
        <p14:creationId xmlns:p14="http://schemas.microsoft.com/office/powerpoint/2010/main" val="20820079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5448B-EE2B-9443-AD7B-1065E1B23487}" type="slidenum">
              <a:rPr lang="en-US">
                <a:solidFill>
                  <a:prstClr val="black"/>
                </a:solidFill>
              </a:rPr>
              <a:pPr/>
              <a:t>1</a:t>
            </a:fld>
            <a:endParaRPr lang="en-US">
              <a:solidFill>
                <a:prstClr val="black"/>
              </a:solidFill>
            </a:endParaRPr>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C493E-C4B6-FF45-999C-F3BF7963D588}" type="slidenum">
              <a:rPr lang="en-US"/>
              <a:pPr/>
              <a:t>11</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94281-970B-974E-B4CE-4049CBAAD6D9}" type="slidenum">
              <a:rPr lang="en-US"/>
              <a:pPr/>
              <a:t>12</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274E3-AB46-9F4A-981F-AA96B53E31D1}" type="slidenum">
              <a:rPr lang="en-US"/>
              <a:pPr/>
              <a:t>13</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A4CB6-4152-294F-A71D-539586F8B187}" type="slidenum">
              <a:rPr lang="en-US"/>
              <a:pPr/>
              <a:t>14</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0D6ED-3D2A-1044-86B7-68BB5531B4DF}" type="slidenum">
              <a:rPr lang="en-US"/>
              <a:pPr/>
              <a:t>15</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ED936-1797-1E4C-A1E4-7DFF9BCE27AD}" type="slidenum">
              <a:rPr lang="en-US"/>
              <a:pPr/>
              <a:t>16</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EBB8-CEA6-DB47-AC85-555B20DA5A44}" type="slidenum">
              <a:rPr lang="en-US"/>
              <a:pPr/>
              <a:t>17</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BFD46-1D9C-7B4C-9782-F9CD78AA4FEE}" type="slidenum">
              <a:rPr lang="en-US"/>
              <a:pPr/>
              <a:t>18</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05919-AA8E-4C43-A393-C555E760FBAB}" type="slidenum">
              <a:rPr lang="en-US"/>
              <a:pPr/>
              <a:t>19</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BA501-3C65-9A49-9B5E-3F0A0621FB87}" type="slidenum">
              <a:rPr lang="en-US"/>
              <a:pPr/>
              <a:t>20</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882D-9313-0541-902D-AC176B73CBB4}" type="slidenum">
              <a:rPr lang="en-US"/>
              <a:pPr/>
              <a:t>2</a:t>
            </a:fld>
            <a:endParaRPr lang="en-US"/>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DAD79-0049-5F46-B502-9A0DD31ADC7A}" type="slidenum">
              <a:rPr lang="en-US"/>
              <a:pPr/>
              <a:t>21</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8308F-F70A-684A-A010-850F27D82C7F}" type="slidenum">
              <a:rPr lang="en-US"/>
              <a:pPr/>
              <a:t>24</a:t>
            </a:fld>
            <a:endParaRPr lang="en-US"/>
          </a:p>
        </p:txBody>
      </p:sp>
      <p:sp>
        <p:nvSpPr>
          <p:cNvPr id="38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E93F2-B957-924B-B1B7-8749BA7BD15B}" type="slidenum">
              <a:rPr lang="en-US"/>
              <a:pPr/>
              <a:t>25</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0371A-2376-2744-9A79-BAE7672F7B29}" type="slidenum">
              <a:rPr lang="en-US"/>
              <a:pPr/>
              <a:t>3</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2EC5F-1163-CD43-B05A-3CACA4668C52}" type="slidenum">
              <a:rPr lang="en-US"/>
              <a:pPr/>
              <a:t>4</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E5D3D-8050-D54C-A3F1-0883EE2127A1}" type="slidenum">
              <a:rPr lang="en-US"/>
              <a:pPr/>
              <a:t>5</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A7081-7B9B-F947-94D2-F86930EAEB05}" type="slidenum">
              <a:rPr lang="en-US"/>
              <a:pPr/>
              <a:t>6</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480F1-8EF4-5B47-9F10-8A7738EC780B}" type="slidenum">
              <a:rPr lang="en-US"/>
              <a:pPr/>
              <a:t>7</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1760E-A7D0-BB4F-BEB9-EE6A5A93D1A3}" type="slidenum">
              <a:rPr lang="en-US"/>
              <a:pPr/>
              <a:t>8</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043E7-3DE1-904E-8984-6F286A0B9BB5}" type="slidenum">
              <a:rPr lang="en-US"/>
              <a:pPr/>
              <a:t>9</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58FDB-B64B-E047-8531-BA9F8C3E507D}"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30694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58FDB-B64B-E047-8531-BA9F8C3E507D}"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368058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58FDB-B64B-E047-8531-BA9F8C3E507D}"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30415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C266D8-F46A-2A4E-871C-8950BF819A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6260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79312D-DAD4-DB44-A3DD-1E189421E1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874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C5836-2E00-E44A-8F06-26F685C77D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1243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713103-2D42-D442-BA52-C2CBC80D5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786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170DF8B-8C55-EB4D-90EA-DDEEBF1EA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693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99880A7-FE71-B94C-9CCE-F32507C0E5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2738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5FD67D7-8B8A-F64E-8670-7B8142DC1E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3569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F4AD8A-63C2-FC4F-BFC7-D7DBA50A8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580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58FDB-B64B-E047-8531-BA9F8C3E507D}"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67841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811136-7478-A64A-BCCD-C500281CEB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6567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82214F-4507-9D41-AC03-E0AF67D14C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3350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3E485A-E366-3C43-B387-BAD42E4FEE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52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58FDB-B64B-E047-8531-BA9F8C3E507D}"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171571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58FDB-B64B-E047-8531-BA9F8C3E507D}" type="datetimeFigureOut">
              <a:rPr lang="en-US" smtClean="0"/>
              <a:t>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39255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58FDB-B64B-E047-8531-BA9F8C3E507D}" type="datetimeFigureOut">
              <a:rPr lang="en-US" smtClean="0"/>
              <a:t>9/12/13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227977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58FDB-B64B-E047-8531-BA9F8C3E507D}" type="datetimeFigureOut">
              <a:rPr lang="en-US" smtClean="0"/>
              <a:t>9/12/13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115746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58FDB-B64B-E047-8531-BA9F8C3E507D}" type="datetimeFigureOut">
              <a:rPr lang="en-US" smtClean="0"/>
              <a:t>9/12/13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271518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58FDB-B64B-E047-8531-BA9F8C3E507D}" type="datetimeFigureOut">
              <a:rPr lang="en-US" smtClean="0"/>
              <a:t>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25237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58FDB-B64B-E047-8531-BA9F8C3E507D}" type="datetimeFigureOut">
              <a:rPr lang="en-US" smtClean="0"/>
              <a:t>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6A2FB-C19A-6F49-9E9B-E0444382FD00}" type="slidenum">
              <a:rPr lang="en-US" smtClean="0"/>
              <a:t>‹#›</a:t>
            </a:fld>
            <a:endParaRPr lang="en-US"/>
          </a:p>
        </p:txBody>
      </p:sp>
    </p:spTree>
    <p:extLst>
      <p:ext uri="{BB962C8B-B14F-4D97-AF65-F5344CB8AC3E}">
        <p14:creationId xmlns:p14="http://schemas.microsoft.com/office/powerpoint/2010/main" val="3130714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58FDB-B64B-E047-8531-BA9F8C3E507D}" type="datetimeFigureOut">
              <a:rPr lang="en-US" smtClean="0"/>
              <a:t>9/12/13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6A2FB-C19A-6F49-9E9B-E0444382FD00}" type="slidenum">
              <a:rPr lang="en-US" smtClean="0"/>
              <a:t>‹#›</a:t>
            </a:fld>
            <a:endParaRPr lang="en-US"/>
          </a:p>
        </p:txBody>
      </p:sp>
    </p:spTree>
    <p:extLst>
      <p:ext uri="{BB962C8B-B14F-4D97-AF65-F5344CB8AC3E}">
        <p14:creationId xmlns:p14="http://schemas.microsoft.com/office/powerpoint/2010/main" val="268623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2C0D083A-CC27-CD40-9D33-C8DCF7505600}"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38406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267200"/>
            <a:ext cx="7772400" cy="1143000"/>
          </a:xfrm>
        </p:spPr>
        <p:txBody>
          <a:bodyPr/>
          <a:lstStyle/>
          <a:p>
            <a:r>
              <a:rPr lang="en-US">
                <a:solidFill>
                  <a:srgbClr val="00FF00"/>
                </a:solidFill>
              </a:rPr>
              <a:t>Moon</a:t>
            </a:r>
            <a:endParaRPr lang="en-US"/>
          </a:p>
        </p:txBody>
      </p:sp>
      <p:sp>
        <p:nvSpPr>
          <p:cNvPr id="2051" name="Rectangle 3"/>
          <p:cNvSpPr>
            <a:spLocks noGrp="1" noChangeArrowheads="1"/>
          </p:cNvSpPr>
          <p:nvPr>
            <p:ph type="subTitle" idx="1"/>
          </p:nvPr>
        </p:nvSpPr>
        <p:spPr>
          <a:xfrm>
            <a:off x="1371600" y="5486400"/>
            <a:ext cx="6400800" cy="1752600"/>
          </a:xfrm>
        </p:spPr>
        <p:txBody>
          <a:bodyPr/>
          <a:lstStyle/>
          <a:p>
            <a:r>
              <a:rPr lang="en-US">
                <a:solidFill>
                  <a:srgbClr val="00FF00"/>
                </a:solidFill>
              </a:rPr>
              <a:t>Phases and eclipses</a:t>
            </a:r>
            <a:endParaRPr lang="en-US"/>
          </a:p>
        </p:txBody>
      </p:sp>
    </p:spTree>
    <p:extLst>
      <p:ext uri="{BB962C8B-B14F-4D97-AF65-F5344CB8AC3E}">
        <p14:creationId xmlns:p14="http://schemas.microsoft.com/office/powerpoint/2010/main" val="797561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Say I told you that there was going to be a lunar eclipse in one week. What would be the phase of the Moon today?</a:t>
            </a:r>
          </a:p>
          <a:p>
            <a:pPr marL="514350" indent="-514350">
              <a:buAutoNum type="alphaUcPeriod"/>
            </a:pPr>
            <a:r>
              <a:rPr lang="en-US" dirty="0" smtClean="0"/>
              <a:t>New</a:t>
            </a:r>
          </a:p>
          <a:p>
            <a:pPr marL="514350" indent="-514350">
              <a:buAutoNum type="alphaUcPeriod"/>
            </a:pPr>
            <a:r>
              <a:rPr lang="en-US" dirty="0" smtClean="0"/>
              <a:t>First quarter</a:t>
            </a:r>
          </a:p>
          <a:p>
            <a:pPr marL="514350" indent="-514350">
              <a:buAutoNum type="alphaUcPeriod"/>
            </a:pPr>
            <a:r>
              <a:rPr lang="en-US" dirty="0" smtClean="0"/>
              <a:t>Full</a:t>
            </a:r>
          </a:p>
          <a:p>
            <a:pPr marL="514350" indent="-514350">
              <a:buAutoNum type="alphaUcPeriod"/>
            </a:pPr>
            <a:r>
              <a:rPr lang="en-US" dirty="0" smtClean="0"/>
              <a:t>Third quarter</a:t>
            </a:r>
          </a:p>
          <a:p>
            <a:pPr marL="514350" indent="-514350">
              <a:buAutoNum type="alphaUcPeriod"/>
            </a:pPr>
            <a:r>
              <a:rPr lang="en-US" dirty="0" smtClean="0"/>
              <a:t>Waning crescent</a:t>
            </a:r>
            <a:endParaRPr lang="en-US" dirty="0"/>
          </a:p>
        </p:txBody>
      </p:sp>
    </p:spTree>
    <p:extLst>
      <p:ext uri="{BB962C8B-B14F-4D97-AF65-F5344CB8AC3E}">
        <p14:creationId xmlns:p14="http://schemas.microsoft.com/office/powerpoint/2010/main" val="12917235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Motion of planets in the sky</a:t>
            </a:r>
          </a:p>
        </p:txBody>
      </p:sp>
      <p:sp>
        <p:nvSpPr>
          <p:cNvPr id="12291" name="Rectangle 3"/>
          <p:cNvSpPr>
            <a:spLocks noGrp="1" noChangeArrowheads="1"/>
          </p:cNvSpPr>
          <p:nvPr>
            <p:ph type="body" idx="1"/>
          </p:nvPr>
        </p:nvSpPr>
        <p:spPr/>
        <p:txBody>
          <a:bodyPr/>
          <a:lstStyle/>
          <a:p>
            <a:r>
              <a:rPr lang="en-US" sz="2800" dirty="0"/>
              <a:t>More complicated than motion of Sun, stars, or Moon, because apparent motion is combination of:</a:t>
            </a:r>
          </a:p>
          <a:p>
            <a:pPr lvl="1"/>
            <a:r>
              <a:rPr lang="en-US" sz="2400" dirty="0"/>
              <a:t>Reflex motion of </a:t>
            </a:r>
            <a:r>
              <a:rPr lang="en-US" sz="2400" dirty="0" smtClean="0"/>
              <a:t>Earth’s </a:t>
            </a:r>
            <a:r>
              <a:rPr lang="en-US" sz="2400" dirty="0"/>
              <a:t>rotation</a:t>
            </a:r>
          </a:p>
          <a:p>
            <a:pPr lvl="1"/>
            <a:r>
              <a:rPr lang="en-US" sz="2400" dirty="0"/>
              <a:t>Reflex motion of </a:t>
            </a:r>
            <a:r>
              <a:rPr lang="en-US" sz="2400" dirty="0" smtClean="0"/>
              <a:t>Earth’s </a:t>
            </a:r>
            <a:r>
              <a:rPr lang="en-US" sz="2400" dirty="0"/>
              <a:t>revolution</a:t>
            </a:r>
          </a:p>
          <a:p>
            <a:pPr lvl="1"/>
            <a:r>
              <a:rPr lang="en-US" sz="2400" dirty="0"/>
              <a:t>Intrinsic motion of planet around Sun</a:t>
            </a:r>
          </a:p>
          <a:p>
            <a:r>
              <a:rPr lang="en-US" sz="2800" dirty="0"/>
              <a:t>Motion of planets very important in historical context of how we came to figure out the nature of the Solar System</a:t>
            </a:r>
          </a:p>
        </p:txBody>
      </p:sp>
    </p:spTree>
    <p:extLst>
      <p:ext uri="{BB962C8B-B14F-4D97-AF65-F5344CB8AC3E}">
        <p14:creationId xmlns:p14="http://schemas.microsoft.com/office/powerpoint/2010/main" val="295880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Planetary </a:t>
            </a:r>
            <a:r>
              <a:rPr lang="en-US" dirty="0" smtClean="0"/>
              <a:t>orbits</a:t>
            </a:r>
            <a:endParaRPr lang="en-US" dirty="0"/>
          </a:p>
        </p:txBody>
      </p:sp>
      <p:sp>
        <p:nvSpPr>
          <p:cNvPr id="13315" name="Rectangle 3"/>
          <p:cNvSpPr>
            <a:spLocks noGrp="1" noChangeArrowheads="1"/>
          </p:cNvSpPr>
          <p:nvPr>
            <p:ph type="body" idx="1"/>
          </p:nvPr>
        </p:nvSpPr>
        <p:spPr/>
        <p:txBody>
          <a:bodyPr/>
          <a:lstStyle/>
          <a:p>
            <a:r>
              <a:rPr lang="en-US"/>
              <a:t>All planets go around the Sun in the same direction</a:t>
            </a:r>
          </a:p>
          <a:p>
            <a:r>
              <a:rPr lang="en-US"/>
              <a:t>All major planets go around the Sun in approximately the same plane</a:t>
            </a:r>
          </a:p>
          <a:p>
            <a:r>
              <a:rPr lang="en-US"/>
              <a:t>Planets nearer the Sun move faster than those further out</a:t>
            </a:r>
          </a:p>
        </p:txBody>
      </p:sp>
    </p:spTree>
    <p:extLst>
      <p:ext uri="{BB962C8B-B14F-4D97-AF65-F5344CB8AC3E}">
        <p14:creationId xmlns:p14="http://schemas.microsoft.com/office/powerpoint/2010/main" val="348826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506817"/>
            <a:ext cx="7772400" cy="4114800"/>
          </a:xfrm>
        </p:spPr>
        <p:txBody>
          <a:bodyPr>
            <a:noAutofit/>
          </a:bodyPr>
          <a:lstStyle/>
          <a:p>
            <a:pPr>
              <a:lnSpc>
                <a:spcPct val="90000"/>
              </a:lnSpc>
              <a:buFontTx/>
              <a:buNone/>
            </a:pPr>
            <a:r>
              <a:rPr lang="en-US" sz="2800" dirty="0"/>
              <a:t>Imagine the Earth stood perfectly still (no rotation, no revolution), and we were watching Mars as it orbited the Sun. How would Mars appear to move in the sky?</a:t>
            </a:r>
          </a:p>
          <a:p>
            <a:pPr>
              <a:lnSpc>
                <a:spcPct val="90000"/>
              </a:lnSpc>
              <a:buFontTx/>
              <a:buNone/>
            </a:pPr>
            <a:r>
              <a:rPr lang="en-US" sz="2800" dirty="0"/>
              <a:t>   A. Mars would move in a big circle around the sky once every 24 hours</a:t>
            </a:r>
          </a:p>
          <a:p>
            <a:pPr>
              <a:lnSpc>
                <a:spcPct val="90000"/>
              </a:lnSpc>
              <a:buFontTx/>
              <a:buNone/>
            </a:pPr>
            <a:r>
              <a:rPr lang="en-US" sz="2800" dirty="0"/>
              <a:t>   B. Mars would move in a big circle around the sky once every year</a:t>
            </a:r>
          </a:p>
          <a:p>
            <a:pPr>
              <a:lnSpc>
                <a:spcPct val="90000"/>
              </a:lnSpc>
              <a:buFontTx/>
              <a:buNone/>
            </a:pPr>
            <a:r>
              <a:rPr lang="en-US" sz="2800" dirty="0"/>
              <a:t>   C. Mars would move in a big circle around the sky over the time period in which Mars makes one full revolution around the Sun (almost 2 years)</a:t>
            </a:r>
          </a:p>
          <a:p>
            <a:pPr>
              <a:lnSpc>
                <a:spcPct val="90000"/>
              </a:lnSpc>
              <a:buFontTx/>
              <a:buNone/>
            </a:pPr>
            <a:r>
              <a:rPr lang="en-US" sz="2800" dirty="0"/>
              <a:t>   D. Mars would travel back and forth along a line in the sky</a:t>
            </a:r>
          </a:p>
          <a:p>
            <a:pPr>
              <a:lnSpc>
                <a:spcPct val="90000"/>
              </a:lnSpc>
              <a:buFontTx/>
              <a:buNone/>
            </a:pPr>
            <a:r>
              <a:rPr lang="en-US" sz="2800" dirty="0"/>
              <a:t>   E. Mars would not appear to move at all </a:t>
            </a:r>
          </a:p>
        </p:txBody>
      </p:sp>
    </p:spTree>
    <p:extLst>
      <p:ext uri="{BB962C8B-B14F-4D97-AF65-F5344CB8AC3E}">
        <p14:creationId xmlns:p14="http://schemas.microsoft.com/office/powerpoint/2010/main" val="1922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3400" y="838200"/>
            <a:ext cx="7772400" cy="5486400"/>
          </a:xfrm>
        </p:spPr>
        <p:txBody>
          <a:bodyPr/>
          <a:lstStyle/>
          <a:p>
            <a:pPr>
              <a:lnSpc>
                <a:spcPct val="90000"/>
              </a:lnSpc>
              <a:buFontTx/>
              <a:buNone/>
            </a:pPr>
            <a:r>
              <a:rPr lang="en-US" sz="2400" dirty="0"/>
              <a:t>Imagine Mars stood perfectly still (no rotation, no revolution), and we were watching Mars as Earth rotated around its axis, imagining for the time being that rotation was the only motion. How would Mars appear to move in the sky?</a:t>
            </a:r>
          </a:p>
          <a:p>
            <a:pPr>
              <a:lnSpc>
                <a:spcPct val="90000"/>
              </a:lnSpc>
              <a:buFontTx/>
              <a:buNone/>
            </a:pPr>
            <a:r>
              <a:rPr lang="en-US" sz="2400" dirty="0"/>
              <a:t>   A. Mars would move in a big circle around the sky once every 24 hours</a:t>
            </a:r>
          </a:p>
          <a:p>
            <a:pPr>
              <a:lnSpc>
                <a:spcPct val="90000"/>
              </a:lnSpc>
              <a:buFontTx/>
              <a:buNone/>
            </a:pPr>
            <a:r>
              <a:rPr lang="en-US" sz="2400" dirty="0"/>
              <a:t>   B. Mars would move in a big circle around the sky once every year</a:t>
            </a:r>
          </a:p>
          <a:p>
            <a:pPr>
              <a:lnSpc>
                <a:spcPct val="90000"/>
              </a:lnSpc>
              <a:buFontTx/>
              <a:buNone/>
            </a:pPr>
            <a:r>
              <a:rPr lang="en-US" sz="2400" dirty="0"/>
              <a:t>   C. Mars would move in a big circle around the sky over the time period where Mars makes one full revolution around the Sun</a:t>
            </a:r>
          </a:p>
          <a:p>
            <a:pPr>
              <a:lnSpc>
                <a:spcPct val="90000"/>
              </a:lnSpc>
              <a:buFontTx/>
              <a:buNone/>
            </a:pPr>
            <a:r>
              <a:rPr lang="en-US" sz="2400" dirty="0"/>
              <a:t>   D. Mars would travel back and forth along a line in the sky</a:t>
            </a:r>
          </a:p>
          <a:p>
            <a:pPr>
              <a:lnSpc>
                <a:spcPct val="90000"/>
              </a:lnSpc>
              <a:buFontTx/>
              <a:buNone/>
            </a:pPr>
            <a:r>
              <a:rPr lang="en-US" sz="2400" dirty="0"/>
              <a:t>   E. Mars would not appear to move at all</a:t>
            </a:r>
            <a:r>
              <a:rPr lang="en-US" dirty="0"/>
              <a:t> </a:t>
            </a:r>
          </a:p>
        </p:txBody>
      </p:sp>
    </p:spTree>
    <p:extLst>
      <p:ext uri="{BB962C8B-B14F-4D97-AF65-F5344CB8AC3E}">
        <p14:creationId xmlns:p14="http://schemas.microsoft.com/office/powerpoint/2010/main" val="94991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71781"/>
            <a:ext cx="7772400" cy="4114800"/>
          </a:xfrm>
        </p:spPr>
        <p:txBody>
          <a:bodyPr>
            <a:noAutofit/>
          </a:bodyPr>
          <a:lstStyle/>
          <a:p>
            <a:pPr>
              <a:lnSpc>
                <a:spcPct val="90000"/>
              </a:lnSpc>
              <a:buFontTx/>
              <a:buNone/>
            </a:pPr>
            <a:r>
              <a:rPr lang="en-US" sz="2800" dirty="0"/>
              <a:t>Imagine Mars stood perfectly still (no rotation, no revolution), and we were watching Mars as Earth revolved around the Sun, imagining for the time being that revolution was the only motion. How would Mars appear to move in the sky?</a:t>
            </a:r>
          </a:p>
          <a:p>
            <a:pPr>
              <a:lnSpc>
                <a:spcPct val="90000"/>
              </a:lnSpc>
              <a:buFontTx/>
              <a:buNone/>
            </a:pPr>
            <a:r>
              <a:rPr lang="en-US" sz="2800" dirty="0"/>
              <a:t>    A. Mars would move in a big circle around the sky once every 24 hours</a:t>
            </a:r>
          </a:p>
          <a:p>
            <a:pPr>
              <a:lnSpc>
                <a:spcPct val="90000"/>
              </a:lnSpc>
              <a:buFontTx/>
              <a:buNone/>
            </a:pPr>
            <a:r>
              <a:rPr lang="en-US" sz="2800" dirty="0"/>
              <a:t>    B. Mars would move in a big circle around the sky once every year</a:t>
            </a:r>
          </a:p>
          <a:p>
            <a:pPr>
              <a:lnSpc>
                <a:spcPct val="90000"/>
              </a:lnSpc>
              <a:buFontTx/>
              <a:buNone/>
            </a:pPr>
            <a:r>
              <a:rPr lang="en-US" sz="2800" dirty="0"/>
              <a:t>    C. Mars would move in a big circle around the sky over the time period where Mars makes one full revolution around the Sun</a:t>
            </a:r>
          </a:p>
          <a:p>
            <a:pPr>
              <a:lnSpc>
                <a:spcPct val="90000"/>
              </a:lnSpc>
              <a:buFontTx/>
              <a:buNone/>
            </a:pPr>
            <a:r>
              <a:rPr lang="en-US" sz="2800" dirty="0"/>
              <a:t>    D. Mars would travel back and forth along a line in the sky</a:t>
            </a:r>
          </a:p>
          <a:p>
            <a:pPr>
              <a:lnSpc>
                <a:spcPct val="90000"/>
              </a:lnSpc>
              <a:buFontTx/>
              <a:buNone/>
            </a:pPr>
            <a:r>
              <a:rPr lang="en-US" sz="2800" dirty="0"/>
              <a:t>    E. Mars would not appear to move at all </a:t>
            </a:r>
          </a:p>
        </p:txBody>
      </p:sp>
    </p:spTree>
    <p:extLst>
      <p:ext uri="{BB962C8B-B14F-4D97-AF65-F5344CB8AC3E}">
        <p14:creationId xmlns:p14="http://schemas.microsoft.com/office/powerpoint/2010/main" val="159550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Retrograde motion</a:t>
            </a:r>
          </a:p>
        </p:txBody>
      </p:sp>
      <p:sp>
        <p:nvSpPr>
          <p:cNvPr id="17411" name="Rectangle 3"/>
          <p:cNvSpPr>
            <a:spLocks noGrp="1" noChangeArrowheads="1"/>
          </p:cNvSpPr>
          <p:nvPr>
            <p:ph type="body" idx="1"/>
          </p:nvPr>
        </p:nvSpPr>
        <p:spPr>
          <a:xfrm>
            <a:off x="0" y="1600200"/>
            <a:ext cx="4876800" cy="5257800"/>
          </a:xfrm>
        </p:spPr>
        <p:txBody>
          <a:bodyPr/>
          <a:lstStyle/>
          <a:p>
            <a:pPr>
              <a:lnSpc>
                <a:spcPct val="90000"/>
              </a:lnSpc>
            </a:pPr>
            <a:r>
              <a:rPr lang="en-US" sz="1800" dirty="0"/>
              <a:t>Because of combination of intrinsic and reflex motion, apparent motion of planets can be complex</a:t>
            </a:r>
          </a:p>
          <a:p>
            <a:pPr>
              <a:lnSpc>
                <a:spcPct val="90000"/>
              </a:lnSpc>
            </a:pPr>
            <a:r>
              <a:rPr lang="en-US" sz="1800" dirty="0"/>
              <a:t>Planets don</a:t>
            </a:r>
            <a:r>
              <a:rPr lang="ja-JP" altLang="en-US" sz="1800" dirty="0"/>
              <a:t>’</a:t>
            </a:r>
            <a:r>
              <a:rPr lang="en-US" sz="1800" dirty="0"/>
              <a:t>t always appear to move the same direction over the course of a year</a:t>
            </a:r>
          </a:p>
          <a:p>
            <a:pPr lvl="1">
              <a:lnSpc>
                <a:spcPct val="90000"/>
              </a:lnSpc>
            </a:pPr>
            <a:r>
              <a:rPr lang="en-US" sz="1800" dirty="0"/>
              <a:t>Different from stars, Sun, and Moon</a:t>
            </a:r>
          </a:p>
          <a:p>
            <a:pPr lvl="1">
              <a:lnSpc>
                <a:spcPct val="90000"/>
              </a:lnSpc>
            </a:pPr>
            <a:r>
              <a:rPr lang="en-US" sz="1800" dirty="0"/>
              <a:t>People have recognized this for a long time and knew that the planets were somehow different!</a:t>
            </a:r>
          </a:p>
          <a:p>
            <a:pPr>
              <a:lnSpc>
                <a:spcPct val="90000"/>
              </a:lnSpc>
            </a:pPr>
            <a:r>
              <a:rPr lang="en-US" sz="1800" dirty="0"/>
              <a:t>The </a:t>
            </a:r>
            <a:r>
              <a:rPr lang="ja-JP" altLang="en-US" sz="1800" dirty="0"/>
              <a:t>“</a:t>
            </a:r>
            <a:r>
              <a:rPr lang="en-US" sz="1800" dirty="0"/>
              <a:t>backing up</a:t>
            </a:r>
            <a:r>
              <a:rPr lang="ja-JP" altLang="en-US" sz="1800" dirty="0"/>
              <a:t>”</a:t>
            </a:r>
            <a:r>
              <a:rPr lang="en-US" sz="1800" dirty="0"/>
              <a:t> of the planets is known as </a:t>
            </a:r>
            <a:r>
              <a:rPr lang="en-US" sz="1800" i="1" dirty="0"/>
              <a:t>retrograde motion</a:t>
            </a:r>
          </a:p>
          <a:p>
            <a:pPr lvl="1">
              <a:lnSpc>
                <a:spcPct val="90000"/>
              </a:lnSpc>
            </a:pPr>
            <a:r>
              <a:rPr lang="en-US" sz="1800" dirty="0"/>
              <a:t>Outer planets show retrograde motion because they are moving slower than us, so when the Earth </a:t>
            </a:r>
            <a:r>
              <a:rPr lang="ja-JP" altLang="en-US" sz="1800" dirty="0"/>
              <a:t>“</a:t>
            </a:r>
            <a:r>
              <a:rPr lang="en-US" sz="1800" dirty="0"/>
              <a:t>passes</a:t>
            </a:r>
            <a:r>
              <a:rPr lang="ja-JP" altLang="en-US" sz="1800" dirty="0"/>
              <a:t>”</a:t>
            </a:r>
            <a:r>
              <a:rPr lang="en-US" sz="1800" dirty="0"/>
              <a:t> them, they appear to back up</a:t>
            </a:r>
          </a:p>
          <a:p>
            <a:pPr lvl="1">
              <a:lnSpc>
                <a:spcPct val="90000"/>
              </a:lnSpc>
            </a:pPr>
            <a:r>
              <a:rPr lang="en-US" sz="1800" dirty="0"/>
              <a:t>Inner planets show retrograde motion because they are orbiting Sun faster than us and we view their motion from outside their orbits</a:t>
            </a:r>
          </a:p>
        </p:txBody>
      </p:sp>
      <p:pic>
        <p:nvPicPr>
          <p:cNvPr id="17412" name="Picture 4" descr="re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6757988"/>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retrogrademars2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22" y="682315"/>
            <a:ext cx="8605838" cy="573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23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411">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4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1741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499"/>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Planets: appearance</a:t>
            </a:r>
          </a:p>
        </p:txBody>
      </p:sp>
      <p:sp>
        <p:nvSpPr>
          <p:cNvPr id="19459" name="Rectangle 3"/>
          <p:cNvSpPr>
            <a:spLocks noGrp="1" noChangeArrowheads="1"/>
          </p:cNvSpPr>
          <p:nvPr>
            <p:ph type="body" idx="1"/>
          </p:nvPr>
        </p:nvSpPr>
        <p:spPr>
          <a:xfrm>
            <a:off x="457200" y="1417638"/>
            <a:ext cx="8229600" cy="4525963"/>
          </a:xfrm>
        </p:spPr>
        <p:txBody>
          <a:bodyPr>
            <a:noAutofit/>
          </a:bodyPr>
          <a:lstStyle/>
          <a:p>
            <a:pPr>
              <a:lnSpc>
                <a:spcPct val="90000"/>
              </a:lnSpc>
            </a:pPr>
            <a:r>
              <a:rPr lang="en-US" sz="2800" dirty="0"/>
              <a:t>When you look at planets through even a small telescope, you see that they are close enough so that you can actually see the disk of the planet</a:t>
            </a:r>
          </a:p>
          <a:p>
            <a:pPr lvl="1">
              <a:lnSpc>
                <a:spcPct val="90000"/>
              </a:lnSpc>
            </a:pPr>
            <a:r>
              <a:rPr lang="en-US" dirty="0"/>
              <a:t>Even without a telescope, because their apparent size is bigger than that of stars, they often </a:t>
            </a:r>
            <a:r>
              <a:rPr lang="en-US" dirty="0" smtClean="0"/>
              <a:t>don’t </a:t>
            </a:r>
            <a:r>
              <a:rPr lang="en-US" dirty="0"/>
              <a:t>twinkle as much</a:t>
            </a:r>
          </a:p>
          <a:p>
            <a:pPr>
              <a:lnSpc>
                <a:spcPct val="90000"/>
              </a:lnSpc>
            </a:pPr>
            <a:r>
              <a:rPr lang="en-US" sz="2800" dirty="0"/>
              <a:t>When you use a telescope, you can see that planets, like the Moon, have phases</a:t>
            </a:r>
          </a:p>
          <a:p>
            <a:pPr lvl="1">
              <a:lnSpc>
                <a:spcPct val="90000"/>
              </a:lnSpc>
            </a:pPr>
            <a:r>
              <a:rPr lang="en-US" dirty="0"/>
              <a:t>Makes sense, because we see planets because they reflect light from the Sun: phases occur when things are seen in reflected sunlight, because the position of THREE things matter: Sun, Earth, and object</a:t>
            </a:r>
          </a:p>
        </p:txBody>
      </p:sp>
    </p:spTree>
    <p:extLst>
      <p:ext uri="{BB962C8B-B14F-4D97-AF65-F5344CB8AC3E}">
        <p14:creationId xmlns:p14="http://schemas.microsoft.com/office/powerpoint/2010/main" val="2763437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09600" y="429400"/>
            <a:ext cx="7772400" cy="4114800"/>
          </a:xfrm>
        </p:spPr>
        <p:txBody>
          <a:bodyPr>
            <a:noAutofit/>
          </a:bodyPr>
          <a:lstStyle/>
          <a:p>
            <a:pPr>
              <a:lnSpc>
                <a:spcPct val="90000"/>
              </a:lnSpc>
              <a:buFontTx/>
              <a:buNone/>
            </a:pPr>
            <a:r>
              <a:rPr lang="en-US" sz="2800" dirty="0"/>
              <a:t>Imagine we looked at Venus over the time it took Venus to make a complete orbit around the Sun. We see Venus because it is reflecting light from the Sun. If we looked at Venus through a telescope, we would see</a:t>
            </a:r>
          </a:p>
          <a:p>
            <a:pPr>
              <a:lnSpc>
                <a:spcPct val="90000"/>
              </a:lnSpc>
              <a:buFontTx/>
              <a:buNone/>
            </a:pPr>
            <a:r>
              <a:rPr lang="en-US" sz="2800" dirty="0"/>
              <a:t>    A. that Venus always looks "full", i.e. we would always see the fully illuminated half of Venus</a:t>
            </a:r>
          </a:p>
          <a:p>
            <a:pPr>
              <a:lnSpc>
                <a:spcPct val="90000"/>
              </a:lnSpc>
              <a:buFontTx/>
              <a:buNone/>
            </a:pPr>
            <a:r>
              <a:rPr lang="en-US" sz="2800" dirty="0"/>
              <a:t>    B. that the part of Venus that we could see from Earth wasn't fully illuminated, and always looked like it was in "crescent phase"</a:t>
            </a:r>
          </a:p>
          <a:p>
            <a:pPr>
              <a:lnSpc>
                <a:spcPct val="90000"/>
              </a:lnSpc>
              <a:buFontTx/>
              <a:buNone/>
            </a:pPr>
            <a:r>
              <a:rPr lang="en-US" sz="2800" dirty="0"/>
              <a:t>    C. that the part of Venus that we could see from Earth was sometimes fully illuminated, but sometimes looked like it was in "gibbous phase"</a:t>
            </a:r>
          </a:p>
          <a:p>
            <a:pPr>
              <a:lnSpc>
                <a:spcPct val="90000"/>
              </a:lnSpc>
              <a:buFontTx/>
              <a:buNone/>
            </a:pPr>
            <a:r>
              <a:rPr lang="en-US" sz="2800" dirty="0"/>
              <a:t>    D. that Venus went through the full set of different phases over the course of its year </a:t>
            </a:r>
          </a:p>
        </p:txBody>
      </p:sp>
      <p:pic>
        <p:nvPicPr>
          <p:cNvPr id="2" name="Picture 1" descr="venus-phase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19" y="429400"/>
            <a:ext cx="8033540" cy="6198468"/>
          </a:xfrm>
          <a:prstGeom prst="rect">
            <a:avLst/>
          </a:prstGeom>
        </p:spPr>
      </p:pic>
    </p:spTree>
    <p:extLst>
      <p:ext uri="{BB962C8B-B14F-4D97-AF65-F5344CB8AC3E}">
        <p14:creationId xmlns:p14="http://schemas.microsoft.com/office/powerpoint/2010/main" val="1260017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533400" y="381000"/>
            <a:ext cx="7772400" cy="4114800"/>
          </a:xfrm>
        </p:spPr>
        <p:txBody>
          <a:bodyPr>
            <a:noAutofit/>
          </a:bodyPr>
          <a:lstStyle/>
          <a:p>
            <a:pPr>
              <a:lnSpc>
                <a:spcPct val="90000"/>
              </a:lnSpc>
              <a:buFontTx/>
              <a:buNone/>
            </a:pPr>
            <a:r>
              <a:rPr lang="en-US" sz="2800" dirty="0"/>
              <a:t>Imagine we looked at Jupiter over the time it took Jupiter to make a complete orbit around the Sun. We see Jupiter because it is reflecting light from the Sun. If we looked at Jupiter through a telescope, we would see</a:t>
            </a:r>
          </a:p>
          <a:p>
            <a:pPr>
              <a:lnSpc>
                <a:spcPct val="90000"/>
              </a:lnSpc>
              <a:buFontTx/>
              <a:buNone/>
            </a:pPr>
            <a:r>
              <a:rPr lang="en-US" sz="2800" dirty="0"/>
              <a:t>    A. that Jupiter always looks "full", i.e. we would always see the fully illuminated half of Jupiter</a:t>
            </a:r>
          </a:p>
          <a:p>
            <a:pPr>
              <a:lnSpc>
                <a:spcPct val="90000"/>
              </a:lnSpc>
              <a:buFontTx/>
              <a:buNone/>
            </a:pPr>
            <a:r>
              <a:rPr lang="en-US" sz="2800" dirty="0"/>
              <a:t>    B. that the part of Jupiter that we could see from Earth wasn't fully illuminated, and always looked like it was in "crescent phase"</a:t>
            </a:r>
          </a:p>
          <a:p>
            <a:pPr>
              <a:lnSpc>
                <a:spcPct val="90000"/>
              </a:lnSpc>
              <a:buFontTx/>
              <a:buNone/>
            </a:pPr>
            <a:r>
              <a:rPr lang="en-US" sz="2800" dirty="0"/>
              <a:t>    C. that the part of Jupiter that we could see from Earth was sometimes fully illuminated, but sometimes looked like it was in "gibbous phase"</a:t>
            </a:r>
          </a:p>
          <a:p>
            <a:pPr>
              <a:lnSpc>
                <a:spcPct val="90000"/>
              </a:lnSpc>
              <a:buFontTx/>
              <a:buNone/>
            </a:pPr>
            <a:r>
              <a:rPr lang="en-US" sz="2800" dirty="0"/>
              <a:t>    D. that Jupiter went through the full set of different phases over the course of its year </a:t>
            </a:r>
          </a:p>
        </p:txBody>
      </p:sp>
    </p:spTree>
    <p:extLst>
      <p:ext uri="{BB962C8B-B14F-4D97-AF65-F5344CB8AC3E}">
        <p14:creationId xmlns:p14="http://schemas.microsoft.com/office/powerpoint/2010/main" val="3324644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a:lstStyle/>
          <a:p>
            <a:r>
              <a:rPr lang="en-US" dirty="0"/>
              <a:t>Recap</a:t>
            </a:r>
          </a:p>
        </p:txBody>
      </p:sp>
      <p:sp>
        <p:nvSpPr>
          <p:cNvPr id="3075" name="Rectangle 3"/>
          <p:cNvSpPr>
            <a:spLocks noGrp="1" noChangeArrowheads="1"/>
          </p:cNvSpPr>
          <p:nvPr>
            <p:ph type="body" idx="1"/>
          </p:nvPr>
        </p:nvSpPr>
        <p:spPr>
          <a:xfrm>
            <a:off x="685800" y="1371600"/>
            <a:ext cx="7772400" cy="5257800"/>
          </a:xfrm>
        </p:spPr>
        <p:txBody>
          <a:bodyPr>
            <a:normAutofit/>
          </a:bodyPr>
          <a:lstStyle/>
          <a:p>
            <a:pPr>
              <a:lnSpc>
                <a:spcPct val="90000"/>
              </a:lnSpc>
            </a:pPr>
            <a:r>
              <a:rPr lang="en-US" sz="2800" dirty="0" smtClean="0"/>
              <a:t>New Canvas homework to be posted due next Wednesday</a:t>
            </a:r>
          </a:p>
          <a:p>
            <a:pPr>
              <a:lnSpc>
                <a:spcPct val="90000"/>
              </a:lnSpc>
            </a:pPr>
            <a:r>
              <a:rPr lang="en-US" sz="2800" dirty="0" smtClean="0"/>
              <a:t>Midterm 2 weeks from today: 9/27</a:t>
            </a:r>
          </a:p>
          <a:p>
            <a:pPr>
              <a:lnSpc>
                <a:spcPct val="90000"/>
              </a:lnSpc>
            </a:pPr>
            <a:r>
              <a:rPr lang="en-US" sz="2800" dirty="0" smtClean="0"/>
              <a:t>Moon</a:t>
            </a:r>
            <a:endParaRPr lang="en-US" sz="2800" dirty="0" smtClean="0"/>
          </a:p>
          <a:p>
            <a:pPr lvl="1">
              <a:lnSpc>
                <a:spcPct val="90000"/>
              </a:lnSpc>
            </a:pPr>
            <a:r>
              <a:rPr lang="en-US" dirty="0" smtClean="0"/>
              <a:t>Orbit of the Moon and changing time of day when you can see it: motion of Moon in the sky</a:t>
            </a:r>
            <a:endParaRPr lang="en-US" dirty="0"/>
          </a:p>
          <a:p>
            <a:pPr lvl="1">
              <a:lnSpc>
                <a:spcPct val="90000"/>
              </a:lnSpc>
            </a:pPr>
            <a:r>
              <a:rPr lang="en-US" dirty="0"/>
              <a:t>Phases of the </a:t>
            </a:r>
            <a:r>
              <a:rPr lang="en-US" dirty="0" smtClean="0"/>
              <a:t>Moon: related to location of Moon in its orbit because of relative configuration of Sun, Moon, and Earth</a:t>
            </a:r>
          </a:p>
          <a:p>
            <a:pPr lvl="2">
              <a:lnSpc>
                <a:spcPct val="90000"/>
              </a:lnSpc>
            </a:pPr>
            <a:r>
              <a:rPr lang="en-US" sz="2800" dirty="0" smtClean="0"/>
              <a:t>Phase </a:t>
            </a:r>
            <a:r>
              <a:rPr lang="en-US" sz="2800" dirty="0"/>
              <a:t>of moon </a:t>
            </a:r>
            <a:r>
              <a:rPr lang="en-US" sz="2800" dirty="0" smtClean="0"/>
              <a:t>is </a:t>
            </a:r>
            <a:r>
              <a:rPr lang="en-US" sz="2800" dirty="0"/>
              <a:t>correlated with time of day when Moon is above the </a:t>
            </a:r>
            <a:r>
              <a:rPr lang="en-US" sz="2800" dirty="0" smtClean="0"/>
              <a:t>horizon</a:t>
            </a:r>
            <a:endParaRPr lang="en-US" sz="2800" dirty="0"/>
          </a:p>
        </p:txBody>
      </p:sp>
    </p:spTree>
    <p:extLst>
      <p:ext uri="{BB962C8B-B14F-4D97-AF65-F5344CB8AC3E}">
        <p14:creationId xmlns:p14="http://schemas.microsoft.com/office/powerpoint/2010/main" val="107071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Planets: phases</a:t>
            </a:r>
          </a:p>
        </p:txBody>
      </p:sp>
      <p:sp>
        <p:nvSpPr>
          <p:cNvPr id="33795" name="Rectangle 3"/>
          <p:cNvSpPr>
            <a:spLocks noGrp="1" noChangeArrowheads="1"/>
          </p:cNvSpPr>
          <p:nvPr>
            <p:ph type="body" idx="1"/>
          </p:nvPr>
        </p:nvSpPr>
        <p:spPr/>
        <p:txBody>
          <a:bodyPr/>
          <a:lstStyle/>
          <a:p>
            <a:r>
              <a:rPr lang="en-US" dirty="0"/>
              <a:t>When you look at planets through a telescope, you see they have phases</a:t>
            </a:r>
          </a:p>
          <a:p>
            <a:pPr lvl="1"/>
            <a:r>
              <a:rPr lang="en-US" dirty="0"/>
              <a:t>Planets closer to Sun than Earth (Mercury and Venus) have all phases</a:t>
            </a:r>
          </a:p>
          <a:p>
            <a:pPr lvl="1"/>
            <a:r>
              <a:rPr lang="en-US" dirty="0"/>
              <a:t>Planets farther from Sun than Earth only have phases full or close to it</a:t>
            </a:r>
          </a:p>
          <a:p>
            <a:r>
              <a:rPr lang="en-US" dirty="0"/>
              <a:t>Without a telescope, you </a:t>
            </a:r>
            <a:r>
              <a:rPr lang="en-US" dirty="0" smtClean="0"/>
              <a:t>can’t </a:t>
            </a:r>
            <a:r>
              <a:rPr lang="en-US" dirty="0"/>
              <a:t>see the phases!</a:t>
            </a:r>
          </a:p>
        </p:txBody>
      </p:sp>
    </p:spTree>
    <p:extLst>
      <p:ext uri="{BB962C8B-B14F-4D97-AF65-F5344CB8AC3E}">
        <p14:creationId xmlns:p14="http://schemas.microsoft.com/office/powerpoint/2010/main" val="1018522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Planets: time of day</a:t>
            </a:r>
          </a:p>
        </p:txBody>
      </p:sp>
      <p:sp>
        <p:nvSpPr>
          <p:cNvPr id="18435" name="Rectangle 3"/>
          <p:cNvSpPr>
            <a:spLocks noGrp="1" noChangeArrowheads="1"/>
          </p:cNvSpPr>
          <p:nvPr>
            <p:ph type="body" idx="1"/>
          </p:nvPr>
        </p:nvSpPr>
        <p:spPr/>
        <p:txBody>
          <a:bodyPr/>
          <a:lstStyle/>
          <a:p>
            <a:r>
              <a:rPr lang="en-US"/>
              <a:t>Not all planets can be seen at all times of day!</a:t>
            </a:r>
          </a:p>
          <a:p>
            <a:pPr>
              <a:buFontTx/>
              <a:buNone/>
            </a:pPr>
            <a:endParaRPr lang="en-US"/>
          </a:p>
        </p:txBody>
      </p:sp>
    </p:spTree>
    <p:extLst>
      <p:ext uri="{BB962C8B-B14F-4D97-AF65-F5344CB8AC3E}">
        <p14:creationId xmlns:p14="http://schemas.microsoft.com/office/powerpoint/2010/main" val="3482049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lstStyle/>
          <a:p>
            <a:pPr marL="609600" indent="-609600">
              <a:lnSpc>
                <a:spcPct val="90000"/>
              </a:lnSpc>
              <a:buFontTx/>
              <a:buNone/>
            </a:pPr>
            <a:r>
              <a:rPr lang="en-US" sz="2800" dirty="0"/>
              <a:t>If you watch over the course of several years, at what times of day can you see </a:t>
            </a:r>
            <a:r>
              <a:rPr lang="en-US" sz="2800" dirty="0" smtClean="0"/>
              <a:t>Venus (imagining that it was possible to see it even during daytime)?</a:t>
            </a:r>
            <a:endParaRPr lang="en-US" sz="2800" dirty="0"/>
          </a:p>
          <a:p>
            <a:pPr marL="609600" indent="-609600">
              <a:lnSpc>
                <a:spcPct val="90000"/>
              </a:lnSpc>
              <a:buFontTx/>
              <a:buNone/>
            </a:pPr>
            <a:r>
              <a:rPr lang="en-US" sz="2800" dirty="0"/>
              <a:t>A. At all times of day</a:t>
            </a:r>
          </a:p>
          <a:p>
            <a:pPr marL="609600" indent="-609600">
              <a:lnSpc>
                <a:spcPct val="90000"/>
              </a:lnSpc>
              <a:buFontTx/>
              <a:buNone/>
            </a:pPr>
            <a:r>
              <a:rPr lang="en-US" sz="2800" dirty="0"/>
              <a:t>B. Only during the middle of the night</a:t>
            </a:r>
          </a:p>
          <a:p>
            <a:pPr marL="609600" indent="-609600">
              <a:lnSpc>
                <a:spcPct val="90000"/>
              </a:lnSpc>
              <a:buFontTx/>
              <a:buNone/>
            </a:pPr>
            <a:r>
              <a:rPr lang="en-US" sz="2800" dirty="0"/>
              <a:t>C. Only during the middle of the day</a:t>
            </a:r>
          </a:p>
          <a:p>
            <a:pPr marL="609600" indent="-609600">
              <a:lnSpc>
                <a:spcPct val="90000"/>
              </a:lnSpc>
              <a:buFontTx/>
              <a:buNone/>
            </a:pPr>
            <a:r>
              <a:rPr lang="en-US" sz="2800" dirty="0"/>
              <a:t>D. Only in daytime, and shortly before or after sunrise/sunset</a:t>
            </a:r>
          </a:p>
          <a:p>
            <a:pPr marL="609600" indent="-609600">
              <a:lnSpc>
                <a:spcPct val="90000"/>
              </a:lnSpc>
              <a:buFontTx/>
              <a:buNone/>
            </a:pPr>
            <a:r>
              <a:rPr lang="en-US" sz="2800" dirty="0"/>
              <a:t>E. never</a:t>
            </a:r>
          </a:p>
          <a:p>
            <a:pPr marL="609600" indent="-609600">
              <a:lnSpc>
                <a:spcPct val="90000"/>
              </a:lnSpc>
              <a:buFontTx/>
              <a:buNone/>
            </a:pPr>
            <a:endParaRPr lang="en-US" sz="2800" dirty="0"/>
          </a:p>
        </p:txBody>
      </p:sp>
    </p:spTree>
    <p:extLst>
      <p:ext uri="{BB962C8B-B14F-4D97-AF65-F5344CB8AC3E}">
        <p14:creationId xmlns:p14="http://schemas.microsoft.com/office/powerpoint/2010/main" val="1708736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p:txBody>
          <a:bodyPr/>
          <a:lstStyle/>
          <a:p>
            <a:pPr marL="609600" indent="-609600">
              <a:lnSpc>
                <a:spcPct val="90000"/>
              </a:lnSpc>
              <a:buFontTx/>
              <a:buNone/>
            </a:pPr>
            <a:r>
              <a:rPr lang="en-US" sz="2800" dirty="0"/>
              <a:t>If you watch over the course of several years, at what times of day can you see </a:t>
            </a:r>
            <a:r>
              <a:rPr lang="en-US" sz="2800" dirty="0" smtClean="0"/>
              <a:t>Jupiter (again, imagining that it was possible to see even during daytime)?</a:t>
            </a:r>
            <a:endParaRPr lang="en-US" sz="2800" dirty="0"/>
          </a:p>
          <a:p>
            <a:pPr marL="609600" indent="-609600">
              <a:lnSpc>
                <a:spcPct val="90000"/>
              </a:lnSpc>
              <a:buFontTx/>
              <a:buNone/>
            </a:pPr>
            <a:r>
              <a:rPr lang="en-US" sz="2800" dirty="0"/>
              <a:t>A. At all times of day</a:t>
            </a:r>
          </a:p>
          <a:p>
            <a:pPr marL="609600" indent="-609600">
              <a:lnSpc>
                <a:spcPct val="90000"/>
              </a:lnSpc>
              <a:buFontTx/>
              <a:buNone/>
            </a:pPr>
            <a:r>
              <a:rPr lang="en-US" sz="2800" dirty="0"/>
              <a:t>B. Only during the middle of the night</a:t>
            </a:r>
          </a:p>
          <a:p>
            <a:pPr marL="609600" indent="-609600">
              <a:lnSpc>
                <a:spcPct val="90000"/>
              </a:lnSpc>
              <a:buFontTx/>
              <a:buNone/>
            </a:pPr>
            <a:r>
              <a:rPr lang="en-US" sz="2800" dirty="0"/>
              <a:t>C. Only during the middle of the day</a:t>
            </a:r>
          </a:p>
          <a:p>
            <a:pPr marL="609600" indent="-609600">
              <a:lnSpc>
                <a:spcPct val="90000"/>
              </a:lnSpc>
              <a:buFontTx/>
              <a:buNone/>
            </a:pPr>
            <a:r>
              <a:rPr lang="en-US" sz="2800" dirty="0"/>
              <a:t>D. Only in daytime, and shortly before or after sunrise/sunset</a:t>
            </a:r>
          </a:p>
          <a:p>
            <a:pPr marL="609600" indent="-609600">
              <a:lnSpc>
                <a:spcPct val="90000"/>
              </a:lnSpc>
              <a:buFontTx/>
              <a:buNone/>
            </a:pPr>
            <a:r>
              <a:rPr lang="en-US" sz="2800" dirty="0"/>
              <a:t>E. never</a:t>
            </a:r>
          </a:p>
          <a:p>
            <a:pPr marL="609600" indent="-609600">
              <a:lnSpc>
                <a:spcPct val="90000"/>
              </a:lnSpc>
              <a:buFontTx/>
              <a:buNone/>
            </a:pPr>
            <a:endParaRPr lang="en-US" sz="2800" dirty="0"/>
          </a:p>
        </p:txBody>
      </p:sp>
    </p:spTree>
    <p:extLst>
      <p:ext uri="{BB962C8B-B14F-4D97-AF65-F5344CB8AC3E}">
        <p14:creationId xmlns:p14="http://schemas.microsoft.com/office/powerpoint/2010/main" val="1325034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Planets: time of day</a:t>
            </a:r>
          </a:p>
        </p:txBody>
      </p:sp>
      <p:sp>
        <p:nvSpPr>
          <p:cNvPr id="37891" name="Rectangle 3"/>
          <p:cNvSpPr>
            <a:spLocks noGrp="1" noChangeArrowheads="1"/>
          </p:cNvSpPr>
          <p:nvPr>
            <p:ph type="body" idx="1"/>
          </p:nvPr>
        </p:nvSpPr>
        <p:spPr/>
        <p:txBody>
          <a:bodyPr/>
          <a:lstStyle/>
          <a:p>
            <a:pPr>
              <a:lnSpc>
                <a:spcPct val="90000"/>
              </a:lnSpc>
              <a:buFontTx/>
              <a:buNone/>
            </a:pPr>
            <a:endParaRPr lang="en-US" sz="2800"/>
          </a:p>
          <a:p>
            <a:pPr>
              <a:lnSpc>
                <a:spcPct val="90000"/>
              </a:lnSpc>
            </a:pPr>
            <a:r>
              <a:rPr lang="en-US" sz="2800"/>
              <a:t>When can you see Mercury and Venus?</a:t>
            </a:r>
          </a:p>
          <a:p>
            <a:pPr lvl="1">
              <a:lnSpc>
                <a:spcPct val="90000"/>
              </a:lnSpc>
            </a:pPr>
            <a:r>
              <a:rPr lang="en-US" sz="2400"/>
              <a:t>Always seen </a:t>
            </a:r>
            <a:r>
              <a:rPr lang="ja-JP" altLang="en-US" sz="2400"/>
              <a:t>“</a:t>
            </a:r>
            <a:r>
              <a:rPr lang="en-US" sz="2400"/>
              <a:t>near</a:t>
            </a:r>
            <a:r>
              <a:rPr lang="ja-JP" altLang="en-US" sz="2400"/>
              <a:t>”</a:t>
            </a:r>
            <a:r>
              <a:rPr lang="en-US" sz="2400"/>
              <a:t> the Sun, so always during daytime or close to it</a:t>
            </a:r>
          </a:p>
          <a:p>
            <a:pPr lvl="1">
              <a:lnSpc>
                <a:spcPct val="90000"/>
              </a:lnSpc>
            </a:pPr>
            <a:r>
              <a:rPr lang="en-US" sz="2400"/>
              <a:t>The </a:t>
            </a:r>
            <a:r>
              <a:rPr lang="ja-JP" altLang="en-US" sz="2400"/>
              <a:t>“</a:t>
            </a:r>
            <a:r>
              <a:rPr lang="en-US" sz="2400"/>
              <a:t>evening</a:t>
            </a:r>
            <a:r>
              <a:rPr lang="ja-JP" altLang="en-US" sz="2400"/>
              <a:t>”</a:t>
            </a:r>
            <a:r>
              <a:rPr lang="en-US" sz="2400"/>
              <a:t> or </a:t>
            </a:r>
            <a:r>
              <a:rPr lang="ja-JP" altLang="en-US" sz="2400"/>
              <a:t>“</a:t>
            </a:r>
            <a:r>
              <a:rPr lang="en-US" sz="2400"/>
              <a:t>morning</a:t>
            </a:r>
            <a:r>
              <a:rPr lang="ja-JP" altLang="en-US" sz="2400"/>
              <a:t>”</a:t>
            </a:r>
            <a:r>
              <a:rPr lang="en-US" sz="2400"/>
              <a:t> star</a:t>
            </a:r>
          </a:p>
          <a:p>
            <a:pPr>
              <a:lnSpc>
                <a:spcPct val="90000"/>
              </a:lnSpc>
            </a:pPr>
            <a:r>
              <a:rPr lang="en-US" sz="2800"/>
              <a:t>When can you see planets that orbit farther from the Sun than Earth?</a:t>
            </a:r>
          </a:p>
          <a:p>
            <a:pPr lvl="1">
              <a:lnSpc>
                <a:spcPct val="90000"/>
              </a:lnSpc>
            </a:pPr>
            <a:r>
              <a:rPr lang="en-US" sz="2400"/>
              <a:t>Depends on their location in their orbit</a:t>
            </a:r>
          </a:p>
          <a:p>
            <a:pPr lvl="1">
              <a:lnSpc>
                <a:spcPct val="90000"/>
              </a:lnSpc>
            </a:pPr>
            <a:r>
              <a:rPr lang="en-US" sz="2400"/>
              <a:t>Over time, can be seen anytime of day</a:t>
            </a:r>
          </a:p>
        </p:txBody>
      </p:sp>
    </p:spTree>
    <p:extLst>
      <p:ext uri="{BB962C8B-B14F-4D97-AF65-F5344CB8AC3E}">
        <p14:creationId xmlns:p14="http://schemas.microsoft.com/office/powerpoint/2010/main" val="3583153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To do</a:t>
            </a:r>
          </a:p>
        </p:txBody>
      </p:sp>
      <p:sp>
        <p:nvSpPr>
          <p:cNvPr id="10243" name="Rectangle 3"/>
          <p:cNvSpPr>
            <a:spLocks noGrp="1" noChangeArrowheads="1"/>
          </p:cNvSpPr>
          <p:nvPr>
            <p:ph type="body" idx="1"/>
          </p:nvPr>
        </p:nvSpPr>
        <p:spPr/>
        <p:txBody>
          <a:bodyPr/>
          <a:lstStyle/>
          <a:p>
            <a:r>
              <a:rPr lang="en-US" dirty="0" smtClean="0"/>
              <a:t>Canvas homework on seasons and moon</a:t>
            </a:r>
          </a:p>
          <a:p>
            <a:r>
              <a:rPr lang="en-US" dirty="0" smtClean="0"/>
              <a:t>Next week lab: Moon</a:t>
            </a:r>
            <a:endParaRPr lang="en-US" dirty="0"/>
          </a:p>
          <a:p>
            <a:r>
              <a:rPr lang="en-US" dirty="0" smtClean="0"/>
              <a:t>Next motions in the sky </a:t>
            </a:r>
            <a:r>
              <a:rPr lang="en-US" dirty="0" smtClean="0"/>
              <a:t>assignment?</a:t>
            </a:r>
            <a:endParaRPr lang="en-US" dirty="0" smtClean="0"/>
          </a:p>
        </p:txBody>
      </p:sp>
    </p:spTree>
    <p:extLst>
      <p:ext uri="{BB962C8B-B14F-4D97-AF65-F5344CB8AC3E}">
        <p14:creationId xmlns:p14="http://schemas.microsoft.com/office/powerpoint/2010/main" val="31000397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609600" y="1066800"/>
            <a:ext cx="7772400" cy="4114800"/>
          </a:xfrm>
        </p:spPr>
        <p:txBody>
          <a:bodyPr/>
          <a:lstStyle/>
          <a:p>
            <a:pPr>
              <a:buFontTx/>
              <a:buNone/>
            </a:pPr>
            <a:r>
              <a:rPr lang="en-US" dirty="0"/>
              <a:t>What phase of the Moon is being shown?</a:t>
            </a:r>
          </a:p>
          <a:p>
            <a:pPr>
              <a:buFontTx/>
              <a:buNone/>
            </a:pPr>
            <a:r>
              <a:rPr lang="en-US" dirty="0"/>
              <a:t>    A. New</a:t>
            </a:r>
          </a:p>
          <a:p>
            <a:pPr>
              <a:buFontTx/>
              <a:buNone/>
            </a:pPr>
            <a:r>
              <a:rPr lang="en-US" dirty="0"/>
              <a:t>    B. Crescent</a:t>
            </a:r>
          </a:p>
          <a:p>
            <a:pPr>
              <a:buFontTx/>
              <a:buNone/>
            </a:pPr>
            <a:r>
              <a:rPr lang="en-US" dirty="0"/>
              <a:t>    C. </a:t>
            </a:r>
            <a:r>
              <a:rPr lang="en-US" dirty="0" smtClean="0"/>
              <a:t>Quarter</a:t>
            </a:r>
          </a:p>
          <a:p>
            <a:pPr>
              <a:buFontTx/>
              <a:buNone/>
            </a:pPr>
            <a:r>
              <a:rPr lang="en-US" dirty="0"/>
              <a:t> </a:t>
            </a:r>
            <a:r>
              <a:rPr lang="en-US" dirty="0" smtClean="0"/>
              <a:t>   D. Gibbous</a:t>
            </a:r>
            <a:endParaRPr lang="en-US" dirty="0"/>
          </a:p>
          <a:p>
            <a:pPr>
              <a:buFontTx/>
              <a:buNone/>
            </a:pPr>
            <a:r>
              <a:rPr lang="en-US" dirty="0"/>
              <a:t>    </a:t>
            </a:r>
            <a:r>
              <a:rPr lang="en-US" dirty="0" smtClean="0"/>
              <a:t>E. </a:t>
            </a:r>
            <a:r>
              <a:rPr lang="en-US" dirty="0"/>
              <a:t>Full </a:t>
            </a:r>
          </a:p>
        </p:txBody>
      </p:sp>
    </p:spTree>
    <p:extLst>
      <p:ext uri="{BB962C8B-B14F-4D97-AF65-F5344CB8AC3E}">
        <p14:creationId xmlns:p14="http://schemas.microsoft.com/office/powerpoint/2010/main" val="42447491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3400" y="1219200"/>
            <a:ext cx="7772400" cy="4114800"/>
          </a:xfrm>
        </p:spPr>
        <p:txBody>
          <a:bodyPr/>
          <a:lstStyle/>
          <a:p>
            <a:pPr>
              <a:buFontTx/>
              <a:buNone/>
            </a:pPr>
            <a:r>
              <a:rPr lang="en-US" dirty="0"/>
              <a:t>You see the full moon rising over the eastern horizon. What time is it?</a:t>
            </a:r>
          </a:p>
          <a:p>
            <a:pPr>
              <a:buFontTx/>
              <a:buNone/>
            </a:pPr>
            <a:r>
              <a:rPr lang="en-US" dirty="0"/>
              <a:t> A. Noon </a:t>
            </a:r>
          </a:p>
          <a:p>
            <a:pPr>
              <a:buFontTx/>
              <a:buNone/>
            </a:pPr>
            <a:r>
              <a:rPr lang="en-US" dirty="0"/>
              <a:t> B. Sunset</a:t>
            </a:r>
          </a:p>
          <a:p>
            <a:pPr>
              <a:buFontTx/>
              <a:buNone/>
            </a:pPr>
            <a:r>
              <a:rPr lang="en-US" dirty="0"/>
              <a:t> C. Midnight </a:t>
            </a:r>
          </a:p>
          <a:p>
            <a:pPr>
              <a:buFontTx/>
              <a:buNone/>
            </a:pPr>
            <a:r>
              <a:rPr lang="en-US" dirty="0"/>
              <a:t> D. Sunrise</a:t>
            </a:r>
          </a:p>
          <a:p>
            <a:pPr>
              <a:buFontTx/>
              <a:buNone/>
            </a:pPr>
            <a:r>
              <a:rPr lang="en-US" dirty="0"/>
              <a:t> E. </a:t>
            </a:r>
            <a:r>
              <a:rPr lang="en-US" dirty="0" smtClean="0"/>
              <a:t>It depends on the time of year</a:t>
            </a:r>
            <a:endParaRPr lang="en-US" dirty="0"/>
          </a:p>
        </p:txBody>
      </p:sp>
    </p:spTree>
    <p:extLst>
      <p:ext uri="{BB962C8B-B14F-4D97-AF65-F5344CB8AC3E}">
        <p14:creationId xmlns:p14="http://schemas.microsoft.com/office/powerpoint/2010/main" val="10138249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533400" y="1219200"/>
            <a:ext cx="7772400" cy="4114800"/>
          </a:xfrm>
        </p:spPr>
        <p:txBody>
          <a:bodyPr/>
          <a:lstStyle/>
          <a:p>
            <a:pPr>
              <a:buFontTx/>
              <a:buNone/>
            </a:pPr>
            <a:r>
              <a:rPr lang="en-US" dirty="0"/>
              <a:t>You see the first quarter moon rising over the eastern horizon. What time is it?</a:t>
            </a:r>
          </a:p>
          <a:p>
            <a:pPr>
              <a:buFontTx/>
              <a:buNone/>
            </a:pPr>
            <a:r>
              <a:rPr lang="en-US" dirty="0"/>
              <a:t> A. Noon </a:t>
            </a:r>
          </a:p>
          <a:p>
            <a:pPr>
              <a:buFontTx/>
              <a:buNone/>
            </a:pPr>
            <a:r>
              <a:rPr lang="en-US" dirty="0"/>
              <a:t> B. Sunset</a:t>
            </a:r>
          </a:p>
          <a:p>
            <a:pPr>
              <a:buFontTx/>
              <a:buNone/>
            </a:pPr>
            <a:r>
              <a:rPr lang="en-US" dirty="0"/>
              <a:t> C. Midnight </a:t>
            </a:r>
          </a:p>
          <a:p>
            <a:pPr>
              <a:buFontTx/>
              <a:buNone/>
            </a:pPr>
            <a:r>
              <a:rPr lang="en-US" dirty="0"/>
              <a:t> D. Sunrise</a:t>
            </a:r>
          </a:p>
          <a:p>
            <a:pPr>
              <a:buFontTx/>
              <a:buNone/>
            </a:pPr>
            <a:r>
              <a:rPr lang="en-US" dirty="0"/>
              <a:t> E. </a:t>
            </a:r>
            <a:r>
              <a:rPr lang="en-US" dirty="0" smtClean="0"/>
              <a:t>Can’t </a:t>
            </a:r>
            <a:r>
              <a:rPr lang="en-US" dirty="0"/>
              <a:t>tell for sure</a:t>
            </a:r>
          </a:p>
        </p:txBody>
      </p:sp>
    </p:spTree>
    <p:extLst>
      <p:ext uri="{BB962C8B-B14F-4D97-AF65-F5344CB8AC3E}">
        <p14:creationId xmlns:p14="http://schemas.microsoft.com/office/powerpoint/2010/main" val="42188662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1219200"/>
            <a:ext cx="7772400" cy="4114800"/>
          </a:xfrm>
        </p:spPr>
        <p:txBody>
          <a:bodyPr/>
          <a:lstStyle/>
          <a:p>
            <a:pPr>
              <a:lnSpc>
                <a:spcPct val="90000"/>
              </a:lnSpc>
              <a:buFontTx/>
              <a:buNone/>
            </a:pPr>
            <a:r>
              <a:rPr lang="en-US" dirty="0"/>
              <a:t>You see the third quarter moon passing nearly directly overhead. What time is it?</a:t>
            </a:r>
          </a:p>
          <a:p>
            <a:pPr>
              <a:lnSpc>
                <a:spcPct val="90000"/>
              </a:lnSpc>
              <a:buFontTx/>
              <a:buNone/>
            </a:pPr>
            <a:r>
              <a:rPr lang="en-US" dirty="0"/>
              <a:t> A. Noon </a:t>
            </a:r>
          </a:p>
          <a:p>
            <a:pPr>
              <a:lnSpc>
                <a:spcPct val="90000"/>
              </a:lnSpc>
              <a:buFontTx/>
              <a:buNone/>
            </a:pPr>
            <a:r>
              <a:rPr lang="en-US" dirty="0"/>
              <a:t> B. Sunset</a:t>
            </a:r>
          </a:p>
          <a:p>
            <a:pPr>
              <a:lnSpc>
                <a:spcPct val="90000"/>
              </a:lnSpc>
              <a:buFontTx/>
              <a:buNone/>
            </a:pPr>
            <a:r>
              <a:rPr lang="en-US" dirty="0"/>
              <a:t> C. Midnight </a:t>
            </a:r>
          </a:p>
          <a:p>
            <a:pPr>
              <a:lnSpc>
                <a:spcPct val="90000"/>
              </a:lnSpc>
              <a:buFontTx/>
              <a:buNone/>
            </a:pPr>
            <a:r>
              <a:rPr lang="en-US" dirty="0"/>
              <a:t> D. Sunrise</a:t>
            </a:r>
          </a:p>
          <a:p>
            <a:pPr>
              <a:lnSpc>
                <a:spcPct val="90000"/>
              </a:lnSpc>
              <a:buFontTx/>
              <a:buNone/>
            </a:pPr>
            <a:r>
              <a:rPr lang="en-US" dirty="0"/>
              <a:t> E. </a:t>
            </a:r>
            <a:r>
              <a:rPr lang="en-US" dirty="0" smtClean="0"/>
              <a:t>Can’t </a:t>
            </a:r>
            <a:r>
              <a:rPr lang="en-US" dirty="0"/>
              <a:t>tell for sure</a:t>
            </a:r>
          </a:p>
        </p:txBody>
      </p:sp>
    </p:spTree>
    <p:extLst>
      <p:ext uri="{BB962C8B-B14F-4D97-AF65-F5344CB8AC3E}">
        <p14:creationId xmlns:p14="http://schemas.microsoft.com/office/powerpoint/2010/main" val="20893704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Eclipses</a:t>
            </a:r>
          </a:p>
        </p:txBody>
      </p:sp>
      <p:sp>
        <p:nvSpPr>
          <p:cNvPr id="13315" name="Rectangle 3"/>
          <p:cNvSpPr>
            <a:spLocks noGrp="1" noChangeArrowheads="1"/>
          </p:cNvSpPr>
          <p:nvPr>
            <p:ph type="body" idx="1"/>
          </p:nvPr>
        </p:nvSpPr>
        <p:spPr/>
        <p:txBody>
          <a:bodyPr/>
          <a:lstStyle/>
          <a:p>
            <a:pPr>
              <a:lnSpc>
                <a:spcPct val="90000"/>
              </a:lnSpc>
            </a:pPr>
            <a:r>
              <a:rPr lang="en-US" sz="2400" dirty="0"/>
              <a:t>Eclipses occur when the Earth, Moon, and Sun are directly in line, so that the Earth blocks light from reaching the Moon, or the Moon blocks light from reaching the Earth</a:t>
            </a:r>
          </a:p>
          <a:p>
            <a:pPr lvl="1">
              <a:lnSpc>
                <a:spcPct val="90000"/>
              </a:lnSpc>
            </a:pPr>
            <a:r>
              <a:rPr lang="en-US" sz="2000" dirty="0"/>
              <a:t>Solar eclipse: Moon between Earth and Sun</a:t>
            </a:r>
          </a:p>
          <a:p>
            <a:pPr lvl="1">
              <a:lnSpc>
                <a:spcPct val="90000"/>
              </a:lnSpc>
            </a:pPr>
            <a:r>
              <a:rPr lang="en-US" sz="2000" dirty="0"/>
              <a:t>Lunar eclipse: Earth between Moon and Sun</a:t>
            </a:r>
          </a:p>
          <a:p>
            <a:pPr lvl="1">
              <a:lnSpc>
                <a:spcPct val="90000"/>
              </a:lnSpc>
            </a:pPr>
            <a:r>
              <a:rPr lang="en-US" sz="2000" dirty="0"/>
              <a:t>Note these can only occur at particular phases of the Moon!</a:t>
            </a:r>
            <a:endParaRPr lang="en-US" sz="2400" dirty="0"/>
          </a:p>
          <a:p>
            <a:pPr>
              <a:lnSpc>
                <a:spcPct val="90000"/>
              </a:lnSpc>
            </a:pPr>
            <a:r>
              <a:rPr lang="en-US" sz="2400" dirty="0"/>
              <a:t>Eclipses do not happen frequently because of the tilt of the </a:t>
            </a:r>
            <a:r>
              <a:rPr lang="en-US" sz="2400" dirty="0" smtClean="0"/>
              <a:t>Moon’s </a:t>
            </a:r>
            <a:r>
              <a:rPr lang="en-US" sz="2400" dirty="0"/>
              <a:t>orbit relative to the plane in which the Earth revolves around the Sun</a:t>
            </a:r>
          </a:p>
          <a:p>
            <a:pPr lvl="1">
              <a:lnSpc>
                <a:spcPct val="90000"/>
              </a:lnSpc>
            </a:pPr>
            <a:r>
              <a:rPr lang="en-US" sz="2000" dirty="0"/>
              <a:t>Since tilt is constant as Earth orbits the Moon, there are two times during the year when eclipses are possible -- if Moon is at the right phase during these times!</a:t>
            </a:r>
            <a:endParaRPr lang="en-US" sz="2400" dirty="0"/>
          </a:p>
        </p:txBody>
      </p:sp>
      <p:pic>
        <p:nvPicPr>
          <p:cNvPr id="13316" name="Picture 4" descr="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659" y="0"/>
            <a:ext cx="6934200" cy="68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162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1331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Lunar eclipses: appearance</a:t>
            </a:r>
          </a:p>
        </p:txBody>
      </p:sp>
      <p:sp>
        <p:nvSpPr>
          <p:cNvPr id="24579" name="Rectangle 3"/>
          <p:cNvSpPr>
            <a:spLocks noGrp="1" noChangeArrowheads="1"/>
          </p:cNvSpPr>
          <p:nvPr>
            <p:ph type="body" idx="1"/>
          </p:nvPr>
        </p:nvSpPr>
        <p:spPr/>
        <p:txBody>
          <a:bodyPr/>
          <a:lstStyle/>
          <a:p>
            <a:pPr>
              <a:lnSpc>
                <a:spcPct val="90000"/>
              </a:lnSpc>
            </a:pPr>
            <a:r>
              <a:rPr lang="en-US" dirty="0"/>
              <a:t>Earth is bigger than Moon, so it casts a larger shadow: entire Moon fits inside of this</a:t>
            </a:r>
          </a:p>
          <a:p>
            <a:pPr lvl="1">
              <a:lnSpc>
                <a:spcPct val="90000"/>
              </a:lnSpc>
            </a:pPr>
            <a:r>
              <a:rPr lang="en-US" dirty="0"/>
              <a:t>When there is a lunar eclipse, it can be seen from anywhere on Earth</a:t>
            </a:r>
          </a:p>
          <a:p>
            <a:pPr lvl="1">
              <a:lnSpc>
                <a:spcPct val="90000"/>
              </a:lnSpc>
            </a:pPr>
            <a:r>
              <a:rPr lang="en-US" dirty="0"/>
              <a:t>Lunar eclipses last for several hours</a:t>
            </a:r>
          </a:p>
          <a:p>
            <a:pPr lvl="1">
              <a:lnSpc>
                <a:spcPct val="90000"/>
              </a:lnSpc>
            </a:pPr>
            <a:r>
              <a:rPr lang="en-US" dirty="0"/>
              <a:t>During a lunar eclipse, Earth</a:t>
            </a:r>
            <a:r>
              <a:rPr lang="ja-JP" altLang="en-US" dirty="0"/>
              <a:t>’</a:t>
            </a:r>
            <a:r>
              <a:rPr lang="en-US" dirty="0"/>
              <a:t>s atmosphere refracts some sunlight, so Moon can still be faintly seen</a:t>
            </a:r>
          </a:p>
        </p:txBody>
      </p:sp>
      <p:pic>
        <p:nvPicPr>
          <p:cNvPr id="24580" name="Picture 4" descr="lu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75" y="820738"/>
            <a:ext cx="7288213" cy="55943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lun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75" y="532183"/>
            <a:ext cx="7239000" cy="6034088"/>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eclip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075" y="120650"/>
            <a:ext cx="6705600" cy="661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58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458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Solar eclipses: appearance</a:t>
            </a:r>
          </a:p>
        </p:txBody>
      </p:sp>
      <p:sp>
        <p:nvSpPr>
          <p:cNvPr id="25603" name="Rectangle 3"/>
          <p:cNvSpPr>
            <a:spLocks noGrp="1" noChangeArrowheads="1"/>
          </p:cNvSpPr>
          <p:nvPr>
            <p:ph type="body" idx="1"/>
          </p:nvPr>
        </p:nvSpPr>
        <p:spPr/>
        <p:txBody>
          <a:bodyPr/>
          <a:lstStyle/>
          <a:p>
            <a:pPr>
              <a:lnSpc>
                <a:spcPct val="90000"/>
              </a:lnSpc>
            </a:pPr>
            <a:r>
              <a:rPr lang="en-US" sz="2800" dirty="0"/>
              <a:t>Moon is smaller than Earth, so it casts a smaller shadow, and the full shadow only hits a small piece of Earth</a:t>
            </a:r>
          </a:p>
          <a:p>
            <a:pPr lvl="1">
              <a:lnSpc>
                <a:spcPct val="90000"/>
              </a:lnSpc>
            </a:pPr>
            <a:r>
              <a:rPr lang="en-US" sz="2400" dirty="0"/>
              <a:t>When there is a solar eclipse, it can only be seen from a small strip on Earth</a:t>
            </a:r>
          </a:p>
          <a:p>
            <a:pPr lvl="1">
              <a:lnSpc>
                <a:spcPct val="90000"/>
              </a:lnSpc>
            </a:pPr>
            <a:r>
              <a:rPr lang="en-US" sz="2400" dirty="0"/>
              <a:t>Solar eclipse only lasts several minutes, before a given location on Earth rotates out of the shadow</a:t>
            </a:r>
          </a:p>
          <a:p>
            <a:pPr lvl="1">
              <a:lnSpc>
                <a:spcPct val="90000"/>
              </a:lnSpc>
            </a:pPr>
            <a:r>
              <a:rPr lang="en-US" sz="2400" dirty="0"/>
              <a:t>Coincidence: apparent size of Moon is about the same as apparent size of Sun! But there is some variation since orbit of Moon is slightly elliptical</a:t>
            </a:r>
          </a:p>
        </p:txBody>
      </p:sp>
      <p:pic>
        <p:nvPicPr>
          <p:cNvPr id="25604" name="Picture 4" descr="ann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7188200" cy="5894388"/>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sol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09600"/>
            <a:ext cx="7772400" cy="58293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eclip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00013"/>
            <a:ext cx="6629400" cy="654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70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60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4736</TotalTime>
  <Words>1886</Words>
  <Application>Microsoft Macintosh PowerPoint</Application>
  <PresentationFormat>On-screen Show (4:3)</PresentationFormat>
  <Paragraphs>160</Paragraphs>
  <Slides>25</Slides>
  <Notes>22</Notes>
  <HiddenSlides>9</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Blank Presentation</vt:lpstr>
      <vt:lpstr>Moon</vt:lpstr>
      <vt:lpstr>Recap</vt:lpstr>
      <vt:lpstr>PowerPoint Presentation</vt:lpstr>
      <vt:lpstr>PowerPoint Presentation</vt:lpstr>
      <vt:lpstr>PowerPoint Presentation</vt:lpstr>
      <vt:lpstr>PowerPoint Presentation</vt:lpstr>
      <vt:lpstr>Eclipses</vt:lpstr>
      <vt:lpstr>Lunar eclipses: appearance</vt:lpstr>
      <vt:lpstr>Solar eclipses: appearance</vt:lpstr>
      <vt:lpstr>PowerPoint Presentation</vt:lpstr>
      <vt:lpstr>Motion of planets in the sky</vt:lpstr>
      <vt:lpstr>Planetary orbits</vt:lpstr>
      <vt:lpstr>PowerPoint Presentation</vt:lpstr>
      <vt:lpstr>PowerPoint Presentation</vt:lpstr>
      <vt:lpstr>PowerPoint Presentation</vt:lpstr>
      <vt:lpstr>Retrograde motion</vt:lpstr>
      <vt:lpstr>Planets: appearance</vt:lpstr>
      <vt:lpstr>PowerPoint Presentation</vt:lpstr>
      <vt:lpstr>PowerPoint Presentation</vt:lpstr>
      <vt:lpstr>Planets: phases</vt:lpstr>
      <vt:lpstr>Planets: time of day</vt:lpstr>
      <vt:lpstr>PowerPoint Presentation</vt:lpstr>
      <vt:lpstr>PowerPoint Presentation</vt:lpstr>
      <vt:lpstr>Planets: time of day</vt:lpstr>
      <vt:lpstr>To do</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26</cp:revision>
  <dcterms:created xsi:type="dcterms:W3CDTF">2012-01-18T03:47:21Z</dcterms:created>
  <dcterms:modified xsi:type="dcterms:W3CDTF">2013-09-16T03:13:19Z</dcterms:modified>
</cp:coreProperties>
</file>