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24"/>
  </p:notesMasterIdLst>
  <p:sldIdLst>
    <p:sldId id="297" r:id="rId3"/>
    <p:sldId id="258" r:id="rId4"/>
    <p:sldId id="298" r:id="rId5"/>
    <p:sldId id="291" r:id="rId6"/>
    <p:sldId id="292" r:id="rId7"/>
    <p:sldId id="293" r:id="rId8"/>
    <p:sldId id="294" r:id="rId9"/>
    <p:sldId id="295" r:id="rId10"/>
    <p:sldId id="296" r:id="rId11"/>
    <p:sldId id="287" r:id="rId12"/>
    <p:sldId id="288" r:id="rId13"/>
    <p:sldId id="289" r:id="rId14"/>
    <p:sldId id="290" r:id="rId15"/>
    <p:sldId id="261" r:id="rId16"/>
    <p:sldId id="262" r:id="rId17"/>
    <p:sldId id="263" r:id="rId18"/>
    <p:sldId id="264" r:id="rId19"/>
    <p:sldId id="265" r:id="rId20"/>
    <p:sldId id="266" r:id="rId21"/>
    <p:sldId id="267" r:id="rId22"/>
    <p:sldId id="268"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3" d="100"/>
          <a:sy n="63" d="100"/>
        </p:scale>
        <p:origin x="-808"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3A0C89-4DB4-8E43-816A-E771F595E96B}" type="datetimeFigureOut">
              <a:rPr lang="en-US" smtClean="0"/>
              <a:t>9/11/13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B5668C-28B8-8B48-917A-0AE11B618869}" type="slidenum">
              <a:rPr lang="en-US" smtClean="0"/>
              <a:t>‹#›</a:t>
            </a:fld>
            <a:endParaRPr lang="en-US"/>
          </a:p>
        </p:txBody>
      </p:sp>
    </p:spTree>
    <p:extLst>
      <p:ext uri="{BB962C8B-B14F-4D97-AF65-F5344CB8AC3E}">
        <p14:creationId xmlns:p14="http://schemas.microsoft.com/office/powerpoint/2010/main" val="208200797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15448B-EE2B-9443-AD7B-1065E1B23487}" type="slidenum">
              <a:rPr lang="en-US">
                <a:solidFill>
                  <a:prstClr val="black"/>
                </a:solidFill>
              </a:rPr>
              <a:pPr/>
              <a:t>1</a:t>
            </a:fld>
            <a:endParaRPr lang="en-US">
              <a:solidFill>
                <a:prstClr val="black"/>
              </a:solidFill>
            </a:endParaRPr>
          </a:p>
        </p:txBody>
      </p:sp>
      <p:sp>
        <p:nvSpPr>
          <p:cNvPr id="1229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2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E9CA59-D260-3548-99A1-5C1EB885893A}" type="slidenum">
              <a:rPr lang="en-US"/>
              <a:pPr/>
              <a:t>11</a:t>
            </a:fld>
            <a:endParaRPr lang="en-US"/>
          </a:p>
        </p:txBody>
      </p:sp>
      <p:sp>
        <p:nvSpPr>
          <p:cNvPr id="3379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8D2A1E-351F-8445-9374-6CD904836972}" type="slidenum">
              <a:rPr lang="en-US"/>
              <a:pPr/>
              <a:t>12</a:t>
            </a:fld>
            <a:endParaRPr lang="en-US"/>
          </a:p>
        </p:txBody>
      </p:sp>
      <p:sp>
        <p:nvSpPr>
          <p:cNvPr id="348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4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B50F37-C610-DA4D-8488-1316E6D56F63}" type="slidenum">
              <a:rPr lang="en-US"/>
              <a:pPr/>
              <a:t>13</a:t>
            </a:fld>
            <a:endParaRPr lang="en-US"/>
          </a:p>
        </p:txBody>
      </p:sp>
      <p:sp>
        <p:nvSpPr>
          <p:cNvPr id="3584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A0371A-2376-2744-9A79-BAE7672F7B29}" type="slidenum">
              <a:rPr lang="en-US"/>
              <a:pPr/>
              <a:t>14</a:t>
            </a:fld>
            <a:endParaRPr lang="en-US"/>
          </a:p>
        </p:txBody>
      </p:sp>
      <p:sp>
        <p:nvSpPr>
          <p:cNvPr id="194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9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72EC5F-1163-CD43-B05A-3CACA4668C52}" type="slidenum">
              <a:rPr lang="en-US"/>
              <a:pPr/>
              <a:t>15</a:t>
            </a:fld>
            <a:endParaRPr lang="en-US"/>
          </a:p>
        </p:txBody>
      </p:sp>
      <p:sp>
        <p:nvSpPr>
          <p:cNvPr id="2048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7E5D3D-8050-D54C-A3F1-0883EE2127A1}" type="slidenum">
              <a:rPr lang="en-US"/>
              <a:pPr/>
              <a:t>16</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4A7081-7B9B-F947-94D2-F86930EAEB05}" type="slidenum">
              <a:rPr lang="en-US"/>
              <a:pPr/>
              <a:t>17</a:t>
            </a:fld>
            <a:endParaRPr lang="en-US"/>
          </a:p>
        </p:txBody>
      </p:sp>
      <p:sp>
        <p:nvSpPr>
          <p:cNvPr id="2253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C480F1-8EF4-5B47-9F10-8A7738EC780B}" type="slidenum">
              <a:rPr lang="en-US"/>
              <a:pPr/>
              <a:t>18</a:t>
            </a:fld>
            <a:endParaRPr lang="en-US"/>
          </a:p>
        </p:txBody>
      </p:sp>
      <p:sp>
        <p:nvSpPr>
          <p:cNvPr id="235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E1760E-A7D0-BB4F-BEB9-EE6A5A93D1A3}" type="slidenum">
              <a:rPr lang="en-US"/>
              <a:pPr/>
              <a:t>19</a:t>
            </a:fld>
            <a:endParaRPr lang="en-US"/>
          </a:p>
        </p:txBody>
      </p:sp>
      <p:sp>
        <p:nvSpPr>
          <p:cNvPr id="2662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6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F043E7-3DE1-904E-8984-6F286A0B9BB5}" type="slidenum">
              <a:rPr lang="en-US"/>
              <a:pPr/>
              <a:t>20</a:t>
            </a:fld>
            <a:endParaRPr lang="en-US"/>
          </a:p>
        </p:txBody>
      </p:sp>
      <p:sp>
        <p:nvSpPr>
          <p:cNvPr id="2765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7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7423B1-8329-CF4C-A8CB-9E37B482FD8F}" type="slidenum">
              <a:rPr lang="en-US"/>
              <a:pPr/>
              <a:t>2</a:t>
            </a:fld>
            <a:endParaRPr lang="en-US"/>
          </a:p>
        </p:txBody>
      </p:sp>
      <p:sp>
        <p:nvSpPr>
          <p:cNvPr id="9218"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921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7E93F2-B957-924B-B1B7-8749BA7BD15B}" type="slidenum">
              <a:rPr lang="en-US"/>
              <a:pPr/>
              <a:t>21</a:t>
            </a:fld>
            <a:endParaRPr lang="en-US"/>
          </a:p>
        </p:txBody>
      </p:sp>
      <p:sp>
        <p:nvSpPr>
          <p:cNvPr id="11266"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126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D0EFF3-8817-3244-9B4D-CFD3E0BBA1CB}" type="slidenum">
              <a:rPr lang="en-US"/>
              <a:pPr/>
              <a:t>3</a:t>
            </a:fld>
            <a:endParaRPr lang="en-US"/>
          </a:p>
        </p:txBody>
      </p:sp>
      <p:sp>
        <p:nvSpPr>
          <p:cNvPr id="3789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7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FDFADB-F4AF-3B47-B4E7-62E800FD022A}" type="slidenum">
              <a:rPr lang="en-US"/>
              <a:pPr/>
              <a:t>4</a:t>
            </a:fld>
            <a:endParaRPr lang="en-US"/>
          </a:p>
        </p:txBody>
      </p:sp>
      <p:sp>
        <p:nvSpPr>
          <p:cNvPr id="286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8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A4E46E-FE38-0D43-8C46-ED282535C020}" type="slidenum">
              <a:rPr lang="en-US"/>
              <a:pPr/>
              <a:t>5</a:t>
            </a:fld>
            <a:endParaRPr lang="en-US"/>
          </a:p>
        </p:txBody>
      </p:sp>
      <p:sp>
        <p:nvSpPr>
          <p:cNvPr id="2969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9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83B76E-865C-CA45-BD6B-EF545C1BEEA6}" type="slidenum">
              <a:rPr lang="en-US"/>
              <a:pPr/>
              <a:t>6</a:t>
            </a:fld>
            <a:endParaRPr lang="en-US"/>
          </a:p>
        </p:txBody>
      </p:sp>
      <p:sp>
        <p:nvSpPr>
          <p:cNvPr id="307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0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E0FACF-32DF-F243-BFCA-CDFAC9308714}" type="slidenum">
              <a:rPr lang="en-US"/>
              <a:pPr/>
              <a:t>7</a:t>
            </a:fld>
            <a:endParaRPr lang="en-US"/>
          </a:p>
        </p:txBody>
      </p:sp>
      <p:sp>
        <p:nvSpPr>
          <p:cNvPr id="3174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224C5D-F23F-BA4B-BA8C-523125863679}" type="slidenum">
              <a:rPr lang="en-US"/>
              <a:pPr/>
              <a:t>8</a:t>
            </a:fld>
            <a:endParaRPr lang="en-US"/>
          </a:p>
        </p:txBody>
      </p:sp>
      <p:sp>
        <p:nvSpPr>
          <p:cNvPr id="3993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9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5718A4-9D68-E14B-AEF3-A9EB6F3473D2}" type="slidenum">
              <a:rPr lang="en-US"/>
              <a:pPr/>
              <a:t>10</a:t>
            </a:fld>
            <a:endParaRPr lang="en-US"/>
          </a:p>
        </p:txBody>
      </p:sp>
      <p:sp>
        <p:nvSpPr>
          <p:cNvPr id="3277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277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C58FDB-B64B-E047-8531-BA9F8C3E507D}" type="datetimeFigureOut">
              <a:rPr lang="en-US" smtClean="0"/>
              <a:t>9/11/13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6A2FB-C19A-6F49-9E9B-E0444382FD00}" type="slidenum">
              <a:rPr lang="en-US" smtClean="0"/>
              <a:t>‹#›</a:t>
            </a:fld>
            <a:endParaRPr lang="en-US"/>
          </a:p>
        </p:txBody>
      </p:sp>
    </p:spTree>
    <p:extLst>
      <p:ext uri="{BB962C8B-B14F-4D97-AF65-F5344CB8AC3E}">
        <p14:creationId xmlns:p14="http://schemas.microsoft.com/office/powerpoint/2010/main" val="3069454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C58FDB-B64B-E047-8531-BA9F8C3E507D}" type="datetimeFigureOut">
              <a:rPr lang="en-US" smtClean="0"/>
              <a:t>9/11/13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6A2FB-C19A-6F49-9E9B-E0444382FD00}" type="slidenum">
              <a:rPr lang="en-US" smtClean="0"/>
              <a:t>‹#›</a:t>
            </a:fld>
            <a:endParaRPr lang="en-US"/>
          </a:p>
        </p:txBody>
      </p:sp>
    </p:spTree>
    <p:extLst>
      <p:ext uri="{BB962C8B-B14F-4D97-AF65-F5344CB8AC3E}">
        <p14:creationId xmlns:p14="http://schemas.microsoft.com/office/powerpoint/2010/main" val="3680585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C58FDB-B64B-E047-8531-BA9F8C3E507D}" type="datetimeFigureOut">
              <a:rPr lang="en-US" smtClean="0"/>
              <a:t>9/11/13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6A2FB-C19A-6F49-9E9B-E0444382FD00}" type="slidenum">
              <a:rPr lang="en-US" smtClean="0"/>
              <a:t>‹#›</a:t>
            </a:fld>
            <a:endParaRPr lang="en-US"/>
          </a:p>
        </p:txBody>
      </p:sp>
    </p:spTree>
    <p:extLst>
      <p:ext uri="{BB962C8B-B14F-4D97-AF65-F5344CB8AC3E}">
        <p14:creationId xmlns:p14="http://schemas.microsoft.com/office/powerpoint/2010/main" val="3041594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0FC266D8-F46A-2A4E-871C-8950BF819A1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4462607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7C79312D-DAD4-DB44-A3DD-1E189421E1D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8087452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4C3C5836-2E00-E44A-8F06-26F685C77D1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5212430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FE713103-2D42-D442-BA52-C2CBC80D5518}"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9977865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2170DF8B-8C55-EB4D-90EA-DDEEBF1EAA7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7669374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E99880A7-FE71-B94C-9CCE-F32507C0E5D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8827387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F5FD67D7-8B8A-F64E-8670-7B8142DC1E0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9935699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26F4AD8A-63C2-FC4F-BFC7-D7DBA50A88F6}"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55800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C58FDB-B64B-E047-8531-BA9F8C3E507D}" type="datetimeFigureOut">
              <a:rPr lang="en-US" smtClean="0"/>
              <a:t>9/11/13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6A2FB-C19A-6F49-9E9B-E0444382FD00}" type="slidenum">
              <a:rPr lang="en-US" smtClean="0"/>
              <a:t>‹#›</a:t>
            </a:fld>
            <a:endParaRPr lang="en-US"/>
          </a:p>
        </p:txBody>
      </p:sp>
    </p:spTree>
    <p:extLst>
      <p:ext uri="{BB962C8B-B14F-4D97-AF65-F5344CB8AC3E}">
        <p14:creationId xmlns:p14="http://schemas.microsoft.com/office/powerpoint/2010/main" val="678414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D0811136-7478-A64A-BCCD-C500281CEBB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2065676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782214F-4507-9D41-AC03-E0AF67D14CE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0333509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AF3E485A-E366-3C43-B387-BAD42E4FEE9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45259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C58FDB-B64B-E047-8531-BA9F8C3E507D}" type="datetimeFigureOut">
              <a:rPr lang="en-US" smtClean="0"/>
              <a:t>9/11/13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E6A2FB-C19A-6F49-9E9B-E0444382FD00}" type="slidenum">
              <a:rPr lang="en-US" smtClean="0"/>
              <a:t>‹#›</a:t>
            </a:fld>
            <a:endParaRPr lang="en-US"/>
          </a:p>
        </p:txBody>
      </p:sp>
    </p:spTree>
    <p:extLst>
      <p:ext uri="{BB962C8B-B14F-4D97-AF65-F5344CB8AC3E}">
        <p14:creationId xmlns:p14="http://schemas.microsoft.com/office/powerpoint/2010/main" val="1715717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C58FDB-B64B-E047-8531-BA9F8C3E507D}" type="datetimeFigureOut">
              <a:rPr lang="en-US" smtClean="0"/>
              <a:t>9/11/13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6A2FB-C19A-6F49-9E9B-E0444382FD00}" type="slidenum">
              <a:rPr lang="en-US" smtClean="0"/>
              <a:t>‹#›</a:t>
            </a:fld>
            <a:endParaRPr lang="en-US"/>
          </a:p>
        </p:txBody>
      </p:sp>
    </p:spTree>
    <p:extLst>
      <p:ext uri="{BB962C8B-B14F-4D97-AF65-F5344CB8AC3E}">
        <p14:creationId xmlns:p14="http://schemas.microsoft.com/office/powerpoint/2010/main" val="392551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C58FDB-B64B-E047-8531-BA9F8C3E507D}" type="datetimeFigureOut">
              <a:rPr lang="en-US" smtClean="0"/>
              <a:t>9/11/13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E6A2FB-C19A-6F49-9E9B-E0444382FD00}" type="slidenum">
              <a:rPr lang="en-US" smtClean="0"/>
              <a:t>‹#›</a:t>
            </a:fld>
            <a:endParaRPr lang="en-US"/>
          </a:p>
        </p:txBody>
      </p:sp>
    </p:spTree>
    <p:extLst>
      <p:ext uri="{BB962C8B-B14F-4D97-AF65-F5344CB8AC3E}">
        <p14:creationId xmlns:p14="http://schemas.microsoft.com/office/powerpoint/2010/main" val="2279775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C58FDB-B64B-E047-8531-BA9F8C3E507D}" type="datetimeFigureOut">
              <a:rPr lang="en-US" smtClean="0"/>
              <a:t>9/11/13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E6A2FB-C19A-6F49-9E9B-E0444382FD00}" type="slidenum">
              <a:rPr lang="en-US" smtClean="0"/>
              <a:t>‹#›</a:t>
            </a:fld>
            <a:endParaRPr lang="en-US"/>
          </a:p>
        </p:txBody>
      </p:sp>
    </p:spTree>
    <p:extLst>
      <p:ext uri="{BB962C8B-B14F-4D97-AF65-F5344CB8AC3E}">
        <p14:creationId xmlns:p14="http://schemas.microsoft.com/office/powerpoint/2010/main" val="1157463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58FDB-B64B-E047-8531-BA9F8C3E507D}" type="datetimeFigureOut">
              <a:rPr lang="en-US" smtClean="0"/>
              <a:t>9/11/13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E6A2FB-C19A-6F49-9E9B-E0444382FD00}" type="slidenum">
              <a:rPr lang="en-US" smtClean="0"/>
              <a:t>‹#›</a:t>
            </a:fld>
            <a:endParaRPr lang="en-US"/>
          </a:p>
        </p:txBody>
      </p:sp>
    </p:spTree>
    <p:extLst>
      <p:ext uri="{BB962C8B-B14F-4D97-AF65-F5344CB8AC3E}">
        <p14:creationId xmlns:p14="http://schemas.microsoft.com/office/powerpoint/2010/main" val="2715183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C58FDB-B64B-E047-8531-BA9F8C3E507D}" type="datetimeFigureOut">
              <a:rPr lang="en-US" smtClean="0"/>
              <a:t>9/11/13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6A2FB-C19A-6F49-9E9B-E0444382FD00}" type="slidenum">
              <a:rPr lang="en-US" smtClean="0"/>
              <a:t>‹#›</a:t>
            </a:fld>
            <a:endParaRPr lang="en-US"/>
          </a:p>
        </p:txBody>
      </p:sp>
    </p:spTree>
    <p:extLst>
      <p:ext uri="{BB962C8B-B14F-4D97-AF65-F5344CB8AC3E}">
        <p14:creationId xmlns:p14="http://schemas.microsoft.com/office/powerpoint/2010/main" val="252377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C58FDB-B64B-E047-8531-BA9F8C3E507D}" type="datetimeFigureOut">
              <a:rPr lang="en-US" smtClean="0"/>
              <a:t>9/11/13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E6A2FB-C19A-6F49-9E9B-E0444382FD00}" type="slidenum">
              <a:rPr lang="en-US" smtClean="0"/>
              <a:t>‹#›</a:t>
            </a:fld>
            <a:endParaRPr lang="en-US"/>
          </a:p>
        </p:txBody>
      </p:sp>
    </p:spTree>
    <p:extLst>
      <p:ext uri="{BB962C8B-B14F-4D97-AF65-F5344CB8AC3E}">
        <p14:creationId xmlns:p14="http://schemas.microsoft.com/office/powerpoint/2010/main" val="31307142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58FDB-B64B-E047-8531-BA9F8C3E507D}" type="datetimeFigureOut">
              <a:rPr lang="en-US" smtClean="0"/>
              <a:t>9/11/13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E6A2FB-C19A-6F49-9E9B-E0444382FD00}" type="slidenum">
              <a:rPr lang="en-US" smtClean="0"/>
              <a:t>‹#›</a:t>
            </a:fld>
            <a:endParaRPr lang="en-US"/>
          </a:p>
        </p:txBody>
      </p:sp>
    </p:spTree>
    <p:extLst>
      <p:ext uri="{BB962C8B-B14F-4D97-AF65-F5344CB8AC3E}">
        <p14:creationId xmlns:p14="http://schemas.microsoft.com/office/powerpoint/2010/main" val="2686238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vl1pPr>
          </a:lstStyle>
          <a:p>
            <a:pPr defTabSz="914400" eaLnBrk="0" fontAlgn="base" hangingPunct="0">
              <a:spcBef>
                <a:spcPct val="0"/>
              </a:spcBef>
              <a:spcAft>
                <a:spcPct val="0"/>
              </a:spcAft>
            </a:pPr>
            <a:endParaRPr lang="en-US" smtClean="0">
              <a:solidFill>
                <a:srgbClr val="000000"/>
              </a:solidFill>
              <a:latin typeface="Arial" charset="0"/>
              <a:ea typeface="ＭＳ Ｐゴシック" charset="0"/>
              <a:cs typeface="ＭＳ Ｐゴシック" charset="0"/>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vl1pPr>
          </a:lstStyle>
          <a:p>
            <a:pPr defTabSz="914400" eaLnBrk="0" fontAlgn="base" hangingPunct="0">
              <a:spcBef>
                <a:spcPct val="0"/>
              </a:spcBef>
              <a:spcAft>
                <a:spcPct val="0"/>
              </a:spcAft>
            </a:pPr>
            <a:endParaRPr lang="en-US" smtClean="0">
              <a:solidFill>
                <a:srgbClr val="000000"/>
              </a:solidFill>
              <a:latin typeface="Arial" charset="0"/>
              <a:ea typeface="ＭＳ Ｐゴシック" charset="0"/>
              <a:cs typeface="ＭＳ Ｐゴシック" charset="0"/>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pPr defTabSz="914400" eaLnBrk="0" fontAlgn="base" hangingPunct="0">
              <a:spcBef>
                <a:spcPct val="0"/>
              </a:spcBef>
              <a:spcAft>
                <a:spcPct val="0"/>
              </a:spcAft>
            </a:pPr>
            <a:fld id="{2C0D083A-CC27-CD40-9D33-C8DCF7505600}" type="slidenum">
              <a:rPr lang="en-US" smtClean="0">
                <a:solidFill>
                  <a:srgbClr val="000000"/>
                </a:solidFill>
                <a:latin typeface="Arial" charset="0"/>
                <a:ea typeface="ＭＳ Ｐゴシック" charset="0"/>
                <a:cs typeface="ＭＳ Ｐゴシック" charset="0"/>
              </a:rPr>
              <a:pPr defTabSz="914400" eaLnBrk="0" fontAlgn="base" hangingPunct="0">
                <a:spcBef>
                  <a:spcPct val="0"/>
                </a:spcBef>
                <a:spcAft>
                  <a:spcPct val="0"/>
                </a:spcAft>
              </a:pPr>
              <a:t>‹#›</a:t>
            </a:fld>
            <a:endParaRPr lang="en-US" smtClean="0">
              <a:solidFill>
                <a:srgbClr val="000000"/>
              </a:solidFill>
              <a:latin typeface="Arial" charset="0"/>
              <a:ea typeface="ＭＳ Ｐゴシック" charset="0"/>
              <a:cs typeface="ＭＳ Ｐゴシック" charset="0"/>
            </a:endParaRPr>
          </a:p>
        </p:txBody>
      </p:sp>
    </p:spTree>
    <p:extLst>
      <p:ext uri="{BB962C8B-B14F-4D97-AF65-F5344CB8AC3E}">
        <p14:creationId xmlns:p14="http://schemas.microsoft.com/office/powerpoint/2010/main" val="14384064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ＭＳ Ｐゴシック" charset="0"/>
          <a:cs typeface="ＭＳ Ｐゴシック" charset="0"/>
        </a:defRPr>
      </a:lvl2pPr>
      <a:lvl3pPr algn="ctr" rtl="0" fontAlgn="base">
        <a:spcBef>
          <a:spcPct val="0"/>
        </a:spcBef>
        <a:spcAft>
          <a:spcPct val="0"/>
        </a:spcAft>
        <a:defRPr sz="4400">
          <a:solidFill>
            <a:schemeClr val="tx2"/>
          </a:solidFill>
          <a:latin typeface="Arial" charset="0"/>
          <a:ea typeface="ＭＳ Ｐゴシック" charset="0"/>
          <a:cs typeface="ＭＳ Ｐゴシック" charset="0"/>
        </a:defRPr>
      </a:lvl3pPr>
      <a:lvl4pPr algn="ctr" rtl="0" fontAlgn="base">
        <a:spcBef>
          <a:spcPct val="0"/>
        </a:spcBef>
        <a:spcAft>
          <a:spcPct val="0"/>
        </a:spcAft>
        <a:defRPr sz="4400">
          <a:solidFill>
            <a:schemeClr val="tx2"/>
          </a:solidFill>
          <a:latin typeface="Arial" charset="0"/>
          <a:ea typeface="ＭＳ Ｐゴシック" charset="0"/>
          <a:cs typeface="ＭＳ Ｐゴシック" charset="0"/>
        </a:defRPr>
      </a:lvl4pPr>
      <a:lvl5pPr algn="ctr" rtl="0" fontAlgn="base">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cs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cs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cs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cs typeface="ＭＳ Ｐゴシック"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astro.unl.edu/naap/lps/animations/lps.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jpe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4" Type="http://schemas.openxmlformats.org/officeDocument/2006/relationships/image" Target="../media/image7.jpe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4267200"/>
            <a:ext cx="7772400" cy="1143000"/>
          </a:xfrm>
        </p:spPr>
        <p:txBody>
          <a:bodyPr/>
          <a:lstStyle/>
          <a:p>
            <a:r>
              <a:rPr lang="en-US">
                <a:solidFill>
                  <a:srgbClr val="00FF00"/>
                </a:solidFill>
              </a:rPr>
              <a:t>Moon</a:t>
            </a:r>
            <a:endParaRPr lang="en-US"/>
          </a:p>
        </p:txBody>
      </p:sp>
      <p:sp>
        <p:nvSpPr>
          <p:cNvPr id="2051" name="Rectangle 3"/>
          <p:cNvSpPr>
            <a:spLocks noGrp="1" noChangeArrowheads="1"/>
          </p:cNvSpPr>
          <p:nvPr>
            <p:ph type="subTitle" idx="1"/>
          </p:nvPr>
        </p:nvSpPr>
        <p:spPr>
          <a:xfrm>
            <a:off x="1371600" y="5486400"/>
            <a:ext cx="6400800" cy="1752600"/>
          </a:xfrm>
        </p:spPr>
        <p:txBody>
          <a:bodyPr/>
          <a:lstStyle/>
          <a:p>
            <a:r>
              <a:rPr lang="en-US">
                <a:solidFill>
                  <a:srgbClr val="00FF00"/>
                </a:solidFill>
              </a:rPr>
              <a:t>Phases and eclipses</a:t>
            </a:r>
            <a:endParaRPr lang="en-US"/>
          </a:p>
        </p:txBody>
      </p:sp>
    </p:spTree>
    <p:extLst>
      <p:ext uri="{BB962C8B-B14F-4D97-AF65-F5344CB8AC3E}">
        <p14:creationId xmlns:p14="http://schemas.microsoft.com/office/powerpoint/2010/main" val="7975617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t>Orbit of the Moon</a:t>
            </a:r>
          </a:p>
        </p:txBody>
      </p:sp>
      <p:sp>
        <p:nvSpPr>
          <p:cNvPr id="21507" name="Rectangle 3"/>
          <p:cNvSpPr>
            <a:spLocks noGrp="1" noChangeArrowheads="1"/>
          </p:cNvSpPr>
          <p:nvPr>
            <p:ph type="body" idx="1"/>
          </p:nvPr>
        </p:nvSpPr>
        <p:spPr/>
        <p:txBody>
          <a:bodyPr/>
          <a:lstStyle/>
          <a:p>
            <a:r>
              <a:rPr lang="en-US" sz="2800" dirty="0"/>
              <a:t>Moon orbits around the Earth, once every 29 days or so</a:t>
            </a:r>
          </a:p>
          <a:p>
            <a:r>
              <a:rPr lang="en-US" sz="2800" dirty="0"/>
              <a:t>Plane of </a:t>
            </a:r>
            <a:r>
              <a:rPr lang="en-US" sz="2800" dirty="0" smtClean="0"/>
              <a:t>Moon’s </a:t>
            </a:r>
            <a:r>
              <a:rPr lang="en-US" sz="2800" dirty="0"/>
              <a:t>orbit is close (but not identical) to plane of </a:t>
            </a:r>
            <a:r>
              <a:rPr lang="en-US" sz="2800" dirty="0" smtClean="0"/>
              <a:t>Earth’s </a:t>
            </a:r>
            <a:r>
              <a:rPr lang="en-US" sz="2800" dirty="0"/>
              <a:t>orbit around Sun</a:t>
            </a:r>
          </a:p>
          <a:p>
            <a:r>
              <a:rPr lang="en-US" sz="2800" dirty="0"/>
              <a:t>Time of day Moon can be seen depends on where it is in its orbit relative to Sun</a:t>
            </a:r>
          </a:p>
          <a:p>
            <a:endParaRPr lang="en-US" sz="2800" dirty="0"/>
          </a:p>
        </p:txBody>
      </p:sp>
    </p:spTree>
    <p:extLst>
      <p:ext uri="{BB962C8B-B14F-4D97-AF65-F5344CB8AC3E}">
        <p14:creationId xmlns:p14="http://schemas.microsoft.com/office/powerpoint/2010/main" val="15749992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15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150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150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t>Motion of Moon &amp; Time of Day</a:t>
            </a:r>
          </a:p>
        </p:txBody>
      </p:sp>
      <p:sp>
        <p:nvSpPr>
          <p:cNvPr id="23555" name="Rectangle 3"/>
          <p:cNvSpPr>
            <a:spLocks noGrp="1" noChangeArrowheads="1"/>
          </p:cNvSpPr>
          <p:nvPr>
            <p:ph type="body" idx="1"/>
          </p:nvPr>
        </p:nvSpPr>
        <p:spPr/>
        <p:txBody>
          <a:bodyPr/>
          <a:lstStyle/>
          <a:p>
            <a:pPr>
              <a:lnSpc>
                <a:spcPct val="90000"/>
              </a:lnSpc>
            </a:pPr>
            <a:r>
              <a:rPr lang="en-US" sz="2800" dirty="0" smtClean="0"/>
              <a:t>Moon’s </a:t>
            </a:r>
            <a:r>
              <a:rPr lang="en-US" sz="2800" dirty="0"/>
              <a:t>declination changes like the </a:t>
            </a:r>
            <a:r>
              <a:rPr lang="en-US" sz="2800" dirty="0" smtClean="0"/>
              <a:t>Sun’s </a:t>
            </a:r>
            <a:r>
              <a:rPr lang="en-US" sz="2800" dirty="0"/>
              <a:t>does, but over the course of a month, not a year!</a:t>
            </a:r>
          </a:p>
          <a:p>
            <a:pPr>
              <a:lnSpc>
                <a:spcPct val="90000"/>
              </a:lnSpc>
            </a:pPr>
            <a:r>
              <a:rPr lang="en-US" sz="2800" dirty="0"/>
              <a:t>Path of Moon through the sky changes over the course of a month</a:t>
            </a:r>
          </a:p>
          <a:p>
            <a:pPr>
              <a:lnSpc>
                <a:spcPct val="90000"/>
              </a:lnSpc>
            </a:pPr>
            <a:r>
              <a:rPr lang="en-US" sz="2800" dirty="0"/>
              <a:t>Each day/night, Moon moves across sky because of reflex motion of Earth</a:t>
            </a:r>
            <a:r>
              <a:rPr lang="ja-JP" altLang="en-US" sz="2800" dirty="0"/>
              <a:t>’</a:t>
            </a:r>
            <a:r>
              <a:rPr lang="en-US" sz="2800" dirty="0"/>
              <a:t>s rotation</a:t>
            </a:r>
          </a:p>
          <a:p>
            <a:pPr>
              <a:lnSpc>
                <a:spcPct val="90000"/>
              </a:lnSpc>
            </a:pPr>
            <a:r>
              <a:rPr lang="en-US" sz="2800" dirty="0"/>
              <a:t>On top of this, intrinsic motion of Moon, from W to E, is visible from night to night</a:t>
            </a:r>
          </a:p>
        </p:txBody>
      </p:sp>
    </p:spTree>
    <p:extLst>
      <p:ext uri="{BB962C8B-B14F-4D97-AF65-F5344CB8AC3E}">
        <p14:creationId xmlns:p14="http://schemas.microsoft.com/office/powerpoint/2010/main" val="422967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35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355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355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35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t>Phases of the Moon</a:t>
            </a:r>
          </a:p>
        </p:txBody>
      </p:sp>
      <p:sp>
        <p:nvSpPr>
          <p:cNvPr id="22531" name="Rectangle 3"/>
          <p:cNvSpPr>
            <a:spLocks noGrp="1" noChangeArrowheads="1"/>
          </p:cNvSpPr>
          <p:nvPr>
            <p:ph type="body" idx="1"/>
          </p:nvPr>
        </p:nvSpPr>
        <p:spPr/>
        <p:txBody>
          <a:bodyPr/>
          <a:lstStyle/>
          <a:p>
            <a:r>
              <a:rPr lang="en-US" sz="2800"/>
              <a:t>We see moon because it reflects sunlight</a:t>
            </a:r>
          </a:p>
          <a:p>
            <a:r>
              <a:rPr lang="en-US" sz="2800"/>
              <a:t>Appearance of Moon depends on relative locations of Sun, Earth, and Moon --&gt; phases of the moon</a:t>
            </a:r>
          </a:p>
          <a:p>
            <a:r>
              <a:rPr lang="en-US" sz="2800"/>
              <a:t>Half of the Moon is always lit up -- the half facing the Sun</a:t>
            </a:r>
          </a:p>
          <a:p>
            <a:r>
              <a:rPr lang="en-US" sz="2800"/>
              <a:t>We see different fractions of this half depending on where the Moon is in its orbit</a:t>
            </a:r>
          </a:p>
        </p:txBody>
      </p:sp>
      <p:pic>
        <p:nvPicPr>
          <p:cNvPr id="22532" name="Picture 4" descr="moon_phases_diagra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0"/>
            <a:ext cx="7543800" cy="6791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50417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25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253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253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253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25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t>Moon phases AND time of day</a:t>
            </a:r>
          </a:p>
        </p:txBody>
      </p:sp>
      <p:sp>
        <p:nvSpPr>
          <p:cNvPr id="25603" name="Rectangle 3"/>
          <p:cNvSpPr>
            <a:spLocks noGrp="1" noChangeArrowheads="1"/>
          </p:cNvSpPr>
          <p:nvPr>
            <p:ph type="body" idx="1"/>
          </p:nvPr>
        </p:nvSpPr>
        <p:spPr/>
        <p:txBody>
          <a:bodyPr/>
          <a:lstStyle/>
          <a:p>
            <a:pPr>
              <a:lnSpc>
                <a:spcPct val="90000"/>
              </a:lnSpc>
            </a:pPr>
            <a:r>
              <a:rPr lang="en-US" sz="2800" dirty="0"/>
              <a:t>Both time of day when Moon can be seen and phase of Moon depend on where Moon is in its orbit</a:t>
            </a:r>
          </a:p>
          <a:p>
            <a:pPr>
              <a:lnSpc>
                <a:spcPct val="90000"/>
              </a:lnSpc>
            </a:pPr>
            <a:r>
              <a:rPr lang="en-US" sz="2800" dirty="0"/>
              <a:t>As a result, a given phase always rises and sets about the same time</a:t>
            </a:r>
          </a:p>
          <a:p>
            <a:pPr>
              <a:lnSpc>
                <a:spcPct val="90000"/>
              </a:lnSpc>
            </a:pPr>
            <a:r>
              <a:rPr lang="en-US" sz="2800" dirty="0"/>
              <a:t>Animation: </a:t>
            </a:r>
            <a:r>
              <a:rPr lang="en-US" sz="2800" dirty="0">
                <a:hlinkClick r:id="rId3"/>
              </a:rPr>
              <a:t>http://astro.unl.edu/naap/lps/animations/lps.html</a:t>
            </a:r>
            <a:endParaRPr lang="en-US" sz="2800" dirty="0"/>
          </a:p>
          <a:p>
            <a:pPr>
              <a:lnSpc>
                <a:spcPct val="90000"/>
              </a:lnSpc>
            </a:pPr>
            <a:endParaRPr lang="en-US" sz="2800" dirty="0"/>
          </a:p>
        </p:txBody>
      </p:sp>
    </p:spTree>
    <p:extLst>
      <p:ext uri="{BB962C8B-B14F-4D97-AF65-F5344CB8AC3E}">
        <p14:creationId xmlns:p14="http://schemas.microsoft.com/office/powerpoint/2010/main" val="20769320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56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560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560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609600" y="1066800"/>
            <a:ext cx="7772400" cy="4114800"/>
          </a:xfrm>
        </p:spPr>
        <p:txBody>
          <a:bodyPr/>
          <a:lstStyle/>
          <a:p>
            <a:pPr>
              <a:buFontTx/>
              <a:buNone/>
            </a:pPr>
            <a:r>
              <a:rPr lang="en-US"/>
              <a:t>What phase of the Moon is being shown?</a:t>
            </a:r>
          </a:p>
          <a:p>
            <a:pPr>
              <a:buFontTx/>
              <a:buNone/>
            </a:pPr>
            <a:r>
              <a:rPr lang="en-US"/>
              <a:t>    A. New</a:t>
            </a:r>
          </a:p>
          <a:p>
            <a:pPr>
              <a:buFontTx/>
              <a:buNone/>
            </a:pPr>
            <a:r>
              <a:rPr lang="en-US"/>
              <a:t>    B. Crescent</a:t>
            </a:r>
          </a:p>
          <a:p>
            <a:pPr>
              <a:buFontTx/>
              <a:buNone/>
            </a:pPr>
            <a:r>
              <a:rPr lang="en-US"/>
              <a:t>    C. Quarter</a:t>
            </a:r>
          </a:p>
          <a:p>
            <a:pPr>
              <a:buFontTx/>
              <a:buNone/>
            </a:pPr>
            <a:r>
              <a:rPr lang="en-US"/>
              <a:t>    D. Full </a:t>
            </a:r>
          </a:p>
        </p:txBody>
      </p:sp>
    </p:spTree>
    <p:extLst>
      <p:ext uri="{BB962C8B-B14F-4D97-AF65-F5344CB8AC3E}">
        <p14:creationId xmlns:p14="http://schemas.microsoft.com/office/powerpoint/2010/main" val="42447491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533400" y="1219200"/>
            <a:ext cx="7772400" cy="4114800"/>
          </a:xfrm>
        </p:spPr>
        <p:txBody>
          <a:bodyPr/>
          <a:lstStyle/>
          <a:p>
            <a:pPr>
              <a:buFontTx/>
              <a:buNone/>
            </a:pPr>
            <a:r>
              <a:rPr lang="en-US" dirty="0"/>
              <a:t>You see the full moon rising over the eastern horizon. What time is it?</a:t>
            </a:r>
          </a:p>
          <a:p>
            <a:pPr>
              <a:buFontTx/>
              <a:buNone/>
            </a:pPr>
            <a:r>
              <a:rPr lang="en-US" dirty="0"/>
              <a:t> A. Noon </a:t>
            </a:r>
          </a:p>
          <a:p>
            <a:pPr>
              <a:buFontTx/>
              <a:buNone/>
            </a:pPr>
            <a:r>
              <a:rPr lang="en-US" dirty="0"/>
              <a:t> B. Sunset</a:t>
            </a:r>
          </a:p>
          <a:p>
            <a:pPr>
              <a:buFontTx/>
              <a:buNone/>
            </a:pPr>
            <a:r>
              <a:rPr lang="en-US" dirty="0"/>
              <a:t> C. Midnight </a:t>
            </a:r>
          </a:p>
          <a:p>
            <a:pPr>
              <a:buFontTx/>
              <a:buNone/>
            </a:pPr>
            <a:r>
              <a:rPr lang="en-US" dirty="0"/>
              <a:t> D. Sunrise</a:t>
            </a:r>
          </a:p>
          <a:p>
            <a:pPr>
              <a:buFontTx/>
              <a:buNone/>
            </a:pPr>
            <a:r>
              <a:rPr lang="en-US" dirty="0"/>
              <a:t> E. </a:t>
            </a:r>
            <a:r>
              <a:rPr lang="en-US" dirty="0" smtClean="0"/>
              <a:t>Can’t </a:t>
            </a:r>
            <a:r>
              <a:rPr lang="en-US" dirty="0"/>
              <a:t>tell for sure</a:t>
            </a:r>
          </a:p>
        </p:txBody>
      </p:sp>
    </p:spTree>
    <p:extLst>
      <p:ext uri="{BB962C8B-B14F-4D97-AF65-F5344CB8AC3E}">
        <p14:creationId xmlns:p14="http://schemas.microsoft.com/office/powerpoint/2010/main" val="10138249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533400" y="1219200"/>
            <a:ext cx="7772400" cy="4114800"/>
          </a:xfrm>
        </p:spPr>
        <p:txBody>
          <a:bodyPr/>
          <a:lstStyle/>
          <a:p>
            <a:pPr>
              <a:buFontTx/>
              <a:buNone/>
            </a:pPr>
            <a:r>
              <a:rPr lang="en-US" dirty="0"/>
              <a:t>You see the first quarter moon rising over the eastern horizon. What time is it?</a:t>
            </a:r>
          </a:p>
          <a:p>
            <a:pPr>
              <a:buFontTx/>
              <a:buNone/>
            </a:pPr>
            <a:r>
              <a:rPr lang="en-US" dirty="0"/>
              <a:t> A. Noon </a:t>
            </a:r>
          </a:p>
          <a:p>
            <a:pPr>
              <a:buFontTx/>
              <a:buNone/>
            </a:pPr>
            <a:r>
              <a:rPr lang="en-US" dirty="0"/>
              <a:t> B. Sunset</a:t>
            </a:r>
          </a:p>
          <a:p>
            <a:pPr>
              <a:buFontTx/>
              <a:buNone/>
            </a:pPr>
            <a:r>
              <a:rPr lang="en-US" dirty="0"/>
              <a:t> C. Midnight </a:t>
            </a:r>
          </a:p>
          <a:p>
            <a:pPr>
              <a:buFontTx/>
              <a:buNone/>
            </a:pPr>
            <a:r>
              <a:rPr lang="en-US" dirty="0"/>
              <a:t> D. Sunrise</a:t>
            </a:r>
          </a:p>
          <a:p>
            <a:pPr>
              <a:buFontTx/>
              <a:buNone/>
            </a:pPr>
            <a:r>
              <a:rPr lang="en-US" dirty="0"/>
              <a:t> E. </a:t>
            </a:r>
            <a:r>
              <a:rPr lang="en-US" dirty="0" smtClean="0"/>
              <a:t>Can’t </a:t>
            </a:r>
            <a:r>
              <a:rPr lang="en-US" dirty="0"/>
              <a:t>tell for sure</a:t>
            </a:r>
          </a:p>
        </p:txBody>
      </p:sp>
    </p:spTree>
    <p:extLst>
      <p:ext uri="{BB962C8B-B14F-4D97-AF65-F5344CB8AC3E}">
        <p14:creationId xmlns:p14="http://schemas.microsoft.com/office/powerpoint/2010/main" val="42188662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533400" y="1219200"/>
            <a:ext cx="7772400" cy="4114800"/>
          </a:xfrm>
        </p:spPr>
        <p:txBody>
          <a:bodyPr/>
          <a:lstStyle/>
          <a:p>
            <a:pPr>
              <a:lnSpc>
                <a:spcPct val="90000"/>
              </a:lnSpc>
              <a:buFontTx/>
              <a:buNone/>
            </a:pPr>
            <a:r>
              <a:rPr lang="en-US" dirty="0"/>
              <a:t>You see the third quarter moon passing nearly directly overhead. What time is it?</a:t>
            </a:r>
          </a:p>
          <a:p>
            <a:pPr>
              <a:lnSpc>
                <a:spcPct val="90000"/>
              </a:lnSpc>
              <a:buFontTx/>
              <a:buNone/>
            </a:pPr>
            <a:r>
              <a:rPr lang="en-US" dirty="0"/>
              <a:t> A. Noon </a:t>
            </a:r>
          </a:p>
          <a:p>
            <a:pPr>
              <a:lnSpc>
                <a:spcPct val="90000"/>
              </a:lnSpc>
              <a:buFontTx/>
              <a:buNone/>
            </a:pPr>
            <a:r>
              <a:rPr lang="en-US" dirty="0"/>
              <a:t> B. Sunset</a:t>
            </a:r>
          </a:p>
          <a:p>
            <a:pPr>
              <a:lnSpc>
                <a:spcPct val="90000"/>
              </a:lnSpc>
              <a:buFontTx/>
              <a:buNone/>
            </a:pPr>
            <a:r>
              <a:rPr lang="en-US" dirty="0"/>
              <a:t> C. Midnight </a:t>
            </a:r>
          </a:p>
          <a:p>
            <a:pPr>
              <a:lnSpc>
                <a:spcPct val="90000"/>
              </a:lnSpc>
              <a:buFontTx/>
              <a:buNone/>
            </a:pPr>
            <a:r>
              <a:rPr lang="en-US" dirty="0"/>
              <a:t> D. Sunrise</a:t>
            </a:r>
          </a:p>
          <a:p>
            <a:pPr>
              <a:lnSpc>
                <a:spcPct val="90000"/>
              </a:lnSpc>
              <a:buFontTx/>
              <a:buNone/>
            </a:pPr>
            <a:r>
              <a:rPr lang="en-US" dirty="0"/>
              <a:t> E. </a:t>
            </a:r>
            <a:r>
              <a:rPr lang="en-US" dirty="0" smtClean="0"/>
              <a:t>Can’t </a:t>
            </a:r>
            <a:r>
              <a:rPr lang="en-US" dirty="0"/>
              <a:t>tell for sure</a:t>
            </a:r>
          </a:p>
        </p:txBody>
      </p:sp>
    </p:spTree>
    <p:extLst>
      <p:ext uri="{BB962C8B-B14F-4D97-AF65-F5344CB8AC3E}">
        <p14:creationId xmlns:p14="http://schemas.microsoft.com/office/powerpoint/2010/main" val="20893704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Eclipses</a:t>
            </a:r>
          </a:p>
        </p:txBody>
      </p:sp>
      <p:sp>
        <p:nvSpPr>
          <p:cNvPr id="13315" name="Rectangle 3"/>
          <p:cNvSpPr>
            <a:spLocks noGrp="1" noChangeArrowheads="1"/>
          </p:cNvSpPr>
          <p:nvPr>
            <p:ph type="body" idx="1"/>
          </p:nvPr>
        </p:nvSpPr>
        <p:spPr/>
        <p:txBody>
          <a:bodyPr/>
          <a:lstStyle/>
          <a:p>
            <a:pPr>
              <a:lnSpc>
                <a:spcPct val="90000"/>
              </a:lnSpc>
            </a:pPr>
            <a:r>
              <a:rPr lang="en-US" sz="2400" dirty="0"/>
              <a:t>Eclipses occur when the Earth, Moon, and Sun are directly in line, so that the Earth blocks light from reaching the Moon, or the Moon blocks light from reaching the Earth</a:t>
            </a:r>
          </a:p>
          <a:p>
            <a:pPr lvl="1">
              <a:lnSpc>
                <a:spcPct val="90000"/>
              </a:lnSpc>
            </a:pPr>
            <a:r>
              <a:rPr lang="en-US" sz="2000" dirty="0"/>
              <a:t>Solar eclipse: Moon between Earth and Sun</a:t>
            </a:r>
          </a:p>
          <a:p>
            <a:pPr lvl="1">
              <a:lnSpc>
                <a:spcPct val="90000"/>
              </a:lnSpc>
            </a:pPr>
            <a:r>
              <a:rPr lang="en-US" sz="2000" dirty="0"/>
              <a:t>Lunar eclipse: Earth between Moon and Sun</a:t>
            </a:r>
          </a:p>
          <a:p>
            <a:pPr lvl="1">
              <a:lnSpc>
                <a:spcPct val="90000"/>
              </a:lnSpc>
            </a:pPr>
            <a:r>
              <a:rPr lang="en-US" sz="2000" dirty="0"/>
              <a:t>Note these can only occur at particular phases of the Moon!</a:t>
            </a:r>
            <a:endParaRPr lang="en-US" sz="2400" dirty="0"/>
          </a:p>
          <a:p>
            <a:pPr>
              <a:lnSpc>
                <a:spcPct val="90000"/>
              </a:lnSpc>
            </a:pPr>
            <a:r>
              <a:rPr lang="en-US" sz="2400" dirty="0"/>
              <a:t>Eclipses do not happen frequently because of the tilt of the </a:t>
            </a:r>
            <a:r>
              <a:rPr lang="en-US" sz="2400" dirty="0" smtClean="0"/>
              <a:t>Moon’s </a:t>
            </a:r>
            <a:r>
              <a:rPr lang="en-US" sz="2400" dirty="0"/>
              <a:t>orbit relative to the plane in which the Earth revolves around the Sun</a:t>
            </a:r>
          </a:p>
          <a:p>
            <a:pPr lvl="1">
              <a:lnSpc>
                <a:spcPct val="90000"/>
              </a:lnSpc>
            </a:pPr>
            <a:r>
              <a:rPr lang="en-US" sz="2000" dirty="0"/>
              <a:t>Since tilt is constant as Earth orbits the Moon, there are two times during the year when eclipses are possible -- if Moon is at the right phase during these times!</a:t>
            </a:r>
            <a:endParaRPr lang="en-US" sz="2400" dirty="0"/>
          </a:p>
        </p:txBody>
      </p:sp>
      <p:pic>
        <p:nvPicPr>
          <p:cNvPr id="13316" name="Picture 4" descr="eclip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6659" y="0"/>
            <a:ext cx="6934200" cy="68405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81621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3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33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33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331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331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3316"/>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xit" presetSubtype="0" fill="hold" nodeType="clickEffect">
                                  <p:stCondLst>
                                    <p:cond delay="0"/>
                                  </p:stCondLst>
                                  <p:childTnLst>
                                    <p:set>
                                      <p:cBhvr>
                                        <p:cTn id="30" dur="1" fill="hold">
                                          <p:stCondLst>
                                            <p:cond delay="0"/>
                                          </p:stCondLst>
                                        </p:cTn>
                                        <p:tgtEl>
                                          <p:spTgt spid="13316"/>
                                        </p:tgtEl>
                                        <p:attrNameLst>
                                          <p:attrName>style.visibility</p:attrName>
                                        </p:attrNameLst>
                                      </p:cBhvr>
                                      <p:to>
                                        <p:strVal val="hidden"/>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3315">
                                            <p:txEl>
                                              <p:pRg st="5" end="5"/>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33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Lunar eclipses: appearance</a:t>
            </a:r>
          </a:p>
        </p:txBody>
      </p:sp>
      <p:sp>
        <p:nvSpPr>
          <p:cNvPr id="24579" name="Rectangle 3"/>
          <p:cNvSpPr>
            <a:spLocks noGrp="1" noChangeArrowheads="1"/>
          </p:cNvSpPr>
          <p:nvPr>
            <p:ph type="body" idx="1"/>
          </p:nvPr>
        </p:nvSpPr>
        <p:spPr/>
        <p:txBody>
          <a:bodyPr/>
          <a:lstStyle/>
          <a:p>
            <a:pPr>
              <a:lnSpc>
                <a:spcPct val="90000"/>
              </a:lnSpc>
            </a:pPr>
            <a:r>
              <a:rPr lang="en-US" dirty="0"/>
              <a:t>Earth is bigger than Moon, so it casts a larger shadow: entire Moon fits inside of this</a:t>
            </a:r>
          </a:p>
          <a:p>
            <a:pPr lvl="1">
              <a:lnSpc>
                <a:spcPct val="90000"/>
              </a:lnSpc>
            </a:pPr>
            <a:r>
              <a:rPr lang="en-US" dirty="0"/>
              <a:t>When there is a lunar eclipse, it can be seen from anywhere on Earth</a:t>
            </a:r>
          </a:p>
          <a:p>
            <a:pPr lvl="1">
              <a:lnSpc>
                <a:spcPct val="90000"/>
              </a:lnSpc>
            </a:pPr>
            <a:r>
              <a:rPr lang="en-US" dirty="0"/>
              <a:t>Lunar eclipses last for several hours</a:t>
            </a:r>
          </a:p>
          <a:p>
            <a:pPr lvl="1">
              <a:lnSpc>
                <a:spcPct val="90000"/>
              </a:lnSpc>
            </a:pPr>
            <a:r>
              <a:rPr lang="en-US" dirty="0"/>
              <a:t>During a lunar eclipse, Earth</a:t>
            </a:r>
            <a:r>
              <a:rPr lang="ja-JP" altLang="en-US" dirty="0"/>
              <a:t>’</a:t>
            </a:r>
            <a:r>
              <a:rPr lang="en-US" dirty="0"/>
              <a:t>s atmosphere refracts some sunlight, so Moon can still be faintly seen</a:t>
            </a:r>
          </a:p>
        </p:txBody>
      </p:sp>
      <p:pic>
        <p:nvPicPr>
          <p:cNvPr id="24580" name="Picture 4" descr="luna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1075" y="820738"/>
            <a:ext cx="7288213" cy="5594350"/>
          </a:xfrm>
          <a:prstGeom prst="rect">
            <a:avLst/>
          </a:prstGeom>
          <a:noFill/>
          <a:extLst>
            <a:ext uri="{909E8E84-426E-40dd-AFC4-6F175D3DCCD1}">
              <a14:hiddenFill xmlns:a14="http://schemas.microsoft.com/office/drawing/2010/main">
                <a:solidFill>
                  <a:srgbClr val="FFFFFF"/>
                </a:solidFill>
              </a14:hiddenFill>
            </a:ext>
          </a:extLst>
        </p:spPr>
      </p:pic>
      <p:pic>
        <p:nvPicPr>
          <p:cNvPr id="24581" name="Picture 5" descr="lunar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1075" y="532183"/>
            <a:ext cx="7239000" cy="6034088"/>
          </a:xfrm>
          <a:prstGeom prst="rect">
            <a:avLst/>
          </a:prstGeom>
          <a:noFill/>
          <a:extLst>
            <a:ext uri="{909E8E84-426E-40dd-AFC4-6F175D3DCCD1}">
              <a14:hiddenFill xmlns:a14="http://schemas.microsoft.com/office/drawing/2010/main">
                <a:solidFill>
                  <a:srgbClr val="FFFFFF"/>
                </a:solidFill>
              </a14:hiddenFill>
            </a:ext>
          </a:extLst>
        </p:spPr>
      </p:pic>
      <p:pic>
        <p:nvPicPr>
          <p:cNvPr id="24582" name="Picture 6" descr="eclips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1075" y="120650"/>
            <a:ext cx="6705600" cy="66151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91581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458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xit" presetSubtype="0" fill="hold" nodeType="clickEffect">
                                  <p:stCondLst>
                                    <p:cond delay="0"/>
                                  </p:stCondLst>
                                  <p:childTnLst>
                                    <p:set>
                                      <p:cBhvr>
                                        <p:cTn id="14" dur="1" fill="hold">
                                          <p:stCondLst>
                                            <p:cond delay="0"/>
                                          </p:stCondLst>
                                        </p:cTn>
                                        <p:tgtEl>
                                          <p:spTgt spid="24582"/>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499"/>
                                          </p:stCondLst>
                                        </p:cTn>
                                        <p:tgtEl>
                                          <p:spTgt spid="24579">
                                            <p:txEl>
                                              <p:pRg st="1" end="1"/>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24579">
                                            <p:txEl>
                                              <p:pRg st="2" end="2"/>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24580"/>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xit" presetSubtype="0" fill="hold" nodeType="clickEffect">
                                  <p:stCondLst>
                                    <p:cond delay="0"/>
                                  </p:stCondLst>
                                  <p:childTnLst>
                                    <p:set>
                                      <p:cBhvr>
                                        <p:cTn id="28" dur="1" fill="hold">
                                          <p:stCondLst>
                                            <p:cond delay="0"/>
                                          </p:stCondLst>
                                        </p:cTn>
                                        <p:tgtEl>
                                          <p:spTgt spid="24580"/>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499"/>
                                          </p:stCondLst>
                                        </p:cTn>
                                        <p:tgtEl>
                                          <p:spTgt spid="24579">
                                            <p:txEl>
                                              <p:pRg st="3" end="3"/>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245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228600"/>
            <a:ext cx="7772400" cy="1143000"/>
          </a:xfrm>
        </p:spPr>
        <p:txBody>
          <a:bodyPr/>
          <a:lstStyle/>
          <a:p>
            <a:r>
              <a:rPr lang="en-US"/>
              <a:t>Recap</a:t>
            </a:r>
          </a:p>
        </p:txBody>
      </p:sp>
      <p:sp>
        <p:nvSpPr>
          <p:cNvPr id="8195" name="Rectangle 3"/>
          <p:cNvSpPr>
            <a:spLocks noGrp="1" noChangeArrowheads="1"/>
          </p:cNvSpPr>
          <p:nvPr>
            <p:ph type="body" idx="1"/>
          </p:nvPr>
        </p:nvSpPr>
        <p:spPr>
          <a:xfrm>
            <a:off x="685800" y="1371600"/>
            <a:ext cx="7772400" cy="5257800"/>
          </a:xfrm>
        </p:spPr>
        <p:txBody>
          <a:bodyPr/>
          <a:lstStyle/>
          <a:p>
            <a:pPr>
              <a:lnSpc>
                <a:spcPct val="90000"/>
              </a:lnSpc>
            </a:pPr>
            <a:r>
              <a:rPr lang="en-US" sz="2400" dirty="0" smtClean="0"/>
              <a:t>Seasons: arise </a:t>
            </a:r>
            <a:r>
              <a:rPr lang="en-US" sz="2400" dirty="0"/>
              <a:t>from tilt of </a:t>
            </a:r>
            <a:r>
              <a:rPr lang="en-US" sz="2400" dirty="0" smtClean="0"/>
              <a:t>Earth’s rotation axis</a:t>
            </a:r>
          </a:p>
          <a:p>
            <a:pPr lvl="1">
              <a:lnSpc>
                <a:spcPct val="90000"/>
              </a:lnSpc>
            </a:pPr>
            <a:r>
              <a:rPr lang="en-US" sz="2400" dirty="0" smtClean="0"/>
              <a:t>Path of Sun across sky changes over the course of year, sometimes higher, sometimes lower</a:t>
            </a:r>
            <a:endParaRPr lang="en-US" sz="2400" dirty="0"/>
          </a:p>
          <a:p>
            <a:pPr lvl="1">
              <a:lnSpc>
                <a:spcPct val="90000"/>
              </a:lnSpc>
            </a:pPr>
            <a:r>
              <a:rPr lang="en-US" sz="2400" dirty="0"/>
              <a:t>Concentration of sunlight</a:t>
            </a:r>
          </a:p>
          <a:p>
            <a:pPr lvl="1">
              <a:lnSpc>
                <a:spcPct val="90000"/>
              </a:lnSpc>
            </a:pPr>
            <a:r>
              <a:rPr lang="en-US" sz="2400" dirty="0"/>
              <a:t>Length of day</a:t>
            </a:r>
          </a:p>
          <a:p>
            <a:pPr lvl="1">
              <a:lnSpc>
                <a:spcPct val="90000"/>
              </a:lnSpc>
            </a:pPr>
            <a:r>
              <a:rPr lang="en-US" sz="2400" dirty="0"/>
              <a:t>Seasons on other </a:t>
            </a:r>
            <a:r>
              <a:rPr lang="en-US" sz="2400" dirty="0" smtClean="0"/>
              <a:t>planets</a:t>
            </a:r>
            <a:endParaRPr lang="en-US" sz="2400" dirty="0"/>
          </a:p>
        </p:txBody>
      </p:sp>
    </p:spTree>
    <p:extLst>
      <p:ext uri="{BB962C8B-B14F-4D97-AF65-F5344CB8AC3E}">
        <p14:creationId xmlns:p14="http://schemas.microsoft.com/office/powerpoint/2010/main" val="134704783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t>Solar eclipses: appearance</a:t>
            </a:r>
          </a:p>
        </p:txBody>
      </p:sp>
      <p:sp>
        <p:nvSpPr>
          <p:cNvPr id="25603" name="Rectangle 3"/>
          <p:cNvSpPr>
            <a:spLocks noGrp="1" noChangeArrowheads="1"/>
          </p:cNvSpPr>
          <p:nvPr>
            <p:ph type="body" idx="1"/>
          </p:nvPr>
        </p:nvSpPr>
        <p:spPr/>
        <p:txBody>
          <a:bodyPr/>
          <a:lstStyle/>
          <a:p>
            <a:pPr>
              <a:lnSpc>
                <a:spcPct val="90000"/>
              </a:lnSpc>
            </a:pPr>
            <a:r>
              <a:rPr lang="en-US" sz="2800" dirty="0"/>
              <a:t>Moon is smaller than Earth, so it casts a smaller shadow, and the full shadow only hits a small piece of Earth</a:t>
            </a:r>
          </a:p>
          <a:p>
            <a:pPr lvl="1">
              <a:lnSpc>
                <a:spcPct val="90000"/>
              </a:lnSpc>
            </a:pPr>
            <a:r>
              <a:rPr lang="en-US" sz="2400" dirty="0"/>
              <a:t>When there is a solar eclipse, it can only be seen from a small strip on Earth</a:t>
            </a:r>
          </a:p>
          <a:p>
            <a:pPr lvl="1">
              <a:lnSpc>
                <a:spcPct val="90000"/>
              </a:lnSpc>
            </a:pPr>
            <a:r>
              <a:rPr lang="en-US" sz="2400" dirty="0"/>
              <a:t>Solar eclipse only lasts several minutes, before a given location on Earth rotates out of the shadow</a:t>
            </a:r>
          </a:p>
          <a:p>
            <a:pPr lvl="1">
              <a:lnSpc>
                <a:spcPct val="90000"/>
              </a:lnSpc>
            </a:pPr>
            <a:r>
              <a:rPr lang="en-US" sz="2400" dirty="0"/>
              <a:t>Coincidence: apparent size of Moon is about the same as apparent size of Sun! But there is some variation since orbit of Moon is slightly elliptical</a:t>
            </a:r>
          </a:p>
        </p:txBody>
      </p:sp>
      <p:pic>
        <p:nvPicPr>
          <p:cNvPr id="25604" name="Picture 4" descr="annula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609600"/>
            <a:ext cx="7188200" cy="5894388"/>
          </a:xfrm>
          <a:prstGeom prst="rect">
            <a:avLst/>
          </a:prstGeom>
          <a:noFill/>
          <a:extLst>
            <a:ext uri="{909E8E84-426E-40dd-AFC4-6F175D3DCCD1}">
              <a14:hiddenFill xmlns:a14="http://schemas.microsoft.com/office/drawing/2010/main">
                <a:solidFill>
                  <a:srgbClr val="FFFFFF"/>
                </a:solidFill>
              </a14:hiddenFill>
            </a:ext>
          </a:extLst>
        </p:spPr>
      </p:pic>
      <p:pic>
        <p:nvPicPr>
          <p:cNvPr id="25605" name="Picture 5" descr="solar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609600"/>
            <a:ext cx="7772400" cy="5829300"/>
          </a:xfrm>
          <a:prstGeom prst="rect">
            <a:avLst/>
          </a:prstGeom>
          <a:noFill/>
          <a:extLst>
            <a:ext uri="{909E8E84-426E-40dd-AFC4-6F175D3DCCD1}">
              <a14:hiddenFill xmlns:a14="http://schemas.microsoft.com/office/drawing/2010/main">
                <a:solidFill>
                  <a:srgbClr val="FFFFFF"/>
                </a:solidFill>
              </a14:hiddenFill>
            </a:ext>
          </a:extLst>
        </p:spPr>
      </p:pic>
      <p:pic>
        <p:nvPicPr>
          <p:cNvPr id="25606" name="Picture 6" descr="eclips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100013"/>
            <a:ext cx="6629400" cy="6540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05700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56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560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xit" presetSubtype="0" fill="hold" nodeType="clickEffect">
                                  <p:stCondLst>
                                    <p:cond delay="0"/>
                                  </p:stCondLst>
                                  <p:childTnLst>
                                    <p:set>
                                      <p:cBhvr>
                                        <p:cTn id="14" dur="1" fill="hold">
                                          <p:stCondLst>
                                            <p:cond delay="0"/>
                                          </p:stCondLst>
                                        </p:cTn>
                                        <p:tgtEl>
                                          <p:spTgt spid="25606"/>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499"/>
                                          </p:stCondLst>
                                        </p:cTn>
                                        <p:tgtEl>
                                          <p:spTgt spid="25603">
                                            <p:txEl>
                                              <p:pRg st="1" end="1"/>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25603">
                                            <p:txEl>
                                              <p:pRg st="2" end="2"/>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25603">
                                            <p:txEl>
                                              <p:pRg st="3" end="3"/>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25604"/>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256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To do</a:t>
            </a:r>
          </a:p>
        </p:txBody>
      </p:sp>
      <p:sp>
        <p:nvSpPr>
          <p:cNvPr id="10243" name="Rectangle 3"/>
          <p:cNvSpPr>
            <a:spLocks noGrp="1" noChangeArrowheads="1"/>
          </p:cNvSpPr>
          <p:nvPr>
            <p:ph type="body" idx="1"/>
          </p:nvPr>
        </p:nvSpPr>
        <p:spPr/>
        <p:txBody>
          <a:bodyPr/>
          <a:lstStyle/>
          <a:p>
            <a:r>
              <a:rPr lang="en-US" dirty="0"/>
              <a:t>Lab this </a:t>
            </a:r>
            <a:r>
              <a:rPr lang="en-US" dirty="0" smtClean="0"/>
              <a:t>week and next</a:t>
            </a:r>
            <a:endParaRPr lang="en-US" dirty="0"/>
          </a:p>
          <a:p>
            <a:r>
              <a:rPr lang="en-US" dirty="0" smtClean="0"/>
              <a:t>Next motions in the </a:t>
            </a:r>
            <a:r>
              <a:rPr lang="en-US" smtClean="0"/>
              <a:t>sky assignment</a:t>
            </a:r>
            <a:endParaRPr lang="en-US" dirty="0" smtClean="0"/>
          </a:p>
        </p:txBody>
      </p:sp>
    </p:spTree>
    <p:extLst>
      <p:ext uri="{BB962C8B-B14F-4D97-AF65-F5344CB8AC3E}">
        <p14:creationId xmlns:p14="http://schemas.microsoft.com/office/powerpoint/2010/main" val="310003974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fontScale="90000"/>
          </a:bodyPr>
          <a:lstStyle/>
          <a:p>
            <a:r>
              <a:rPr lang="en-US" dirty="0"/>
              <a:t>Reflex motion of stars from </a:t>
            </a:r>
            <a:r>
              <a:rPr lang="en-US" dirty="0" smtClean="0"/>
              <a:t>Earth’s </a:t>
            </a:r>
            <a:r>
              <a:rPr lang="en-US" dirty="0"/>
              <a:t>revolution</a:t>
            </a:r>
          </a:p>
        </p:txBody>
      </p:sp>
      <p:sp>
        <p:nvSpPr>
          <p:cNvPr id="26627" name="Rectangle 3"/>
          <p:cNvSpPr>
            <a:spLocks noGrp="1" noChangeArrowheads="1"/>
          </p:cNvSpPr>
          <p:nvPr>
            <p:ph type="body" idx="1"/>
          </p:nvPr>
        </p:nvSpPr>
        <p:spPr>
          <a:xfrm>
            <a:off x="457200" y="1616275"/>
            <a:ext cx="8229600" cy="5257800"/>
          </a:xfrm>
        </p:spPr>
        <p:txBody>
          <a:bodyPr>
            <a:normAutofit lnSpcReduction="10000"/>
          </a:bodyPr>
          <a:lstStyle/>
          <a:p>
            <a:pPr>
              <a:lnSpc>
                <a:spcPct val="90000"/>
              </a:lnSpc>
            </a:pPr>
            <a:r>
              <a:rPr lang="en-US" sz="2800" dirty="0"/>
              <a:t>We talked about reflex motion of stars and Sun from </a:t>
            </a:r>
            <a:r>
              <a:rPr lang="en-US" sz="2800" dirty="0" smtClean="0"/>
              <a:t>Earth’s </a:t>
            </a:r>
            <a:r>
              <a:rPr lang="en-US" sz="2800" dirty="0"/>
              <a:t>rotation (circles in the sky)</a:t>
            </a:r>
          </a:p>
          <a:p>
            <a:pPr>
              <a:lnSpc>
                <a:spcPct val="90000"/>
              </a:lnSpc>
            </a:pPr>
            <a:r>
              <a:rPr lang="en-US" sz="2800" dirty="0"/>
              <a:t>We talked about reflex motion of Sun from </a:t>
            </a:r>
            <a:r>
              <a:rPr lang="en-US" sz="2800" dirty="0" smtClean="0"/>
              <a:t>Earth’s </a:t>
            </a:r>
            <a:r>
              <a:rPr lang="en-US" sz="2800" dirty="0"/>
              <a:t>revolution (different constellations at different times of year, seasons)</a:t>
            </a:r>
          </a:p>
          <a:p>
            <a:pPr>
              <a:lnSpc>
                <a:spcPct val="90000"/>
              </a:lnSpc>
            </a:pPr>
            <a:r>
              <a:rPr lang="en-US" sz="2800" dirty="0"/>
              <a:t>What about reflex motion of stars from </a:t>
            </a:r>
            <a:r>
              <a:rPr lang="en-US" sz="2800" dirty="0" smtClean="0"/>
              <a:t>Earth’s </a:t>
            </a:r>
            <a:r>
              <a:rPr lang="en-US" sz="2800" dirty="0"/>
              <a:t>revolution</a:t>
            </a:r>
            <a:r>
              <a:rPr lang="en-US" sz="2800" dirty="0" smtClean="0"/>
              <a:t>?</a:t>
            </a:r>
          </a:p>
          <a:p>
            <a:pPr lvl="1">
              <a:lnSpc>
                <a:spcPct val="90000"/>
              </a:lnSpc>
            </a:pPr>
            <a:r>
              <a:rPr lang="en-US" sz="2400" dirty="0" smtClean="0"/>
              <a:t>Stars are very far away compared to distance between Earth and Sun</a:t>
            </a:r>
          </a:p>
          <a:p>
            <a:pPr lvl="1">
              <a:lnSpc>
                <a:spcPct val="90000"/>
              </a:lnSpc>
            </a:pPr>
            <a:r>
              <a:rPr lang="en-US" sz="2400" dirty="0" smtClean="0"/>
              <a:t>Nonetheless, there is a very small effect, detectable for the nearest stars, arising from viewing them from different sides of the Sun; this is called parallax</a:t>
            </a:r>
          </a:p>
          <a:p>
            <a:pPr lvl="1">
              <a:lnSpc>
                <a:spcPct val="90000"/>
              </a:lnSpc>
            </a:pPr>
            <a:r>
              <a:rPr lang="en-US" sz="2400" dirty="0" smtClean="0"/>
              <a:t>Parallax is very important from the respect of measuring distances to astronomical objects, as we’ll discuss later</a:t>
            </a:r>
            <a:endParaRPr lang="en-US" sz="2400" dirty="0"/>
          </a:p>
        </p:txBody>
      </p:sp>
    </p:spTree>
    <p:extLst>
      <p:ext uri="{BB962C8B-B14F-4D97-AF65-F5344CB8AC3E}">
        <p14:creationId xmlns:p14="http://schemas.microsoft.com/office/powerpoint/2010/main" val="2689341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66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66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6627">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26627">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2662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266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609600" y="1066800"/>
            <a:ext cx="7772400" cy="4114800"/>
          </a:xfrm>
        </p:spPr>
        <p:txBody>
          <a:bodyPr/>
          <a:lstStyle/>
          <a:p>
            <a:pPr>
              <a:lnSpc>
                <a:spcPct val="90000"/>
              </a:lnSpc>
              <a:buFontTx/>
              <a:buNone/>
            </a:pPr>
            <a:r>
              <a:rPr lang="en-US" sz="2800" dirty="0"/>
              <a:t>The rising and setting of the Sun each day is caused by:</a:t>
            </a:r>
          </a:p>
          <a:p>
            <a:pPr>
              <a:lnSpc>
                <a:spcPct val="90000"/>
              </a:lnSpc>
              <a:buFontTx/>
              <a:buNone/>
            </a:pPr>
            <a:r>
              <a:rPr lang="en-US" sz="2800" dirty="0"/>
              <a:t>    A. intrinsic motion of the Sun around the Earth</a:t>
            </a:r>
          </a:p>
          <a:p>
            <a:pPr>
              <a:lnSpc>
                <a:spcPct val="90000"/>
              </a:lnSpc>
              <a:buFontTx/>
              <a:buNone/>
            </a:pPr>
            <a:r>
              <a:rPr lang="en-US" sz="2800" dirty="0"/>
              <a:t>    B. reflex motion from Earth rotating on its </a:t>
            </a:r>
            <a:r>
              <a:rPr lang="en-US" sz="2800" dirty="0" smtClean="0"/>
              <a:t>axis</a:t>
            </a:r>
          </a:p>
          <a:p>
            <a:pPr>
              <a:lnSpc>
                <a:spcPct val="90000"/>
              </a:lnSpc>
              <a:buFontTx/>
              <a:buNone/>
            </a:pPr>
            <a:r>
              <a:rPr lang="en-US" sz="2800" dirty="0"/>
              <a:t> </a:t>
            </a:r>
            <a:r>
              <a:rPr lang="en-US" sz="2800" dirty="0" smtClean="0"/>
              <a:t>   C. the 23.5 degree tilt of the Earth’s axis</a:t>
            </a:r>
            <a:endParaRPr lang="en-US" sz="2800" dirty="0"/>
          </a:p>
          <a:p>
            <a:pPr>
              <a:lnSpc>
                <a:spcPct val="90000"/>
              </a:lnSpc>
              <a:buFontTx/>
              <a:buNone/>
            </a:pPr>
            <a:r>
              <a:rPr lang="en-US" sz="2800" dirty="0"/>
              <a:t>    C. reflex motion from Earth revolving around the Sun</a:t>
            </a:r>
          </a:p>
          <a:p>
            <a:pPr>
              <a:lnSpc>
                <a:spcPct val="90000"/>
              </a:lnSpc>
              <a:buFontTx/>
              <a:buNone/>
            </a:pPr>
            <a:r>
              <a:rPr lang="en-US" sz="2800" dirty="0"/>
              <a:t>    D. intrinsic motion of the Sun around the center of the Milky Way </a:t>
            </a:r>
          </a:p>
        </p:txBody>
      </p:sp>
    </p:spTree>
    <p:extLst>
      <p:ext uri="{BB962C8B-B14F-4D97-AF65-F5344CB8AC3E}">
        <p14:creationId xmlns:p14="http://schemas.microsoft.com/office/powerpoint/2010/main" val="363922344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685800" y="1066800"/>
            <a:ext cx="7772400" cy="4114800"/>
          </a:xfrm>
        </p:spPr>
        <p:txBody>
          <a:bodyPr>
            <a:normAutofit lnSpcReduction="10000"/>
          </a:bodyPr>
          <a:lstStyle/>
          <a:p>
            <a:pPr>
              <a:lnSpc>
                <a:spcPct val="90000"/>
              </a:lnSpc>
              <a:buFontTx/>
              <a:buNone/>
            </a:pPr>
            <a:r>
              <a:rPr lang="en-US" sz="2800" dirty="0"/>
              <a:t>The circular motion of the stars around the North Star is caused by:</a:t>
            </a:r>
          </a:p>
          <a:p>
            <a:pPr>
              <a:lnSpc>
                <a:spcPct val="90000"/>
              </a:lnSpc>
              <a:buFontTx/>
              <a:buNone/>
            </a:pPr>
            <a:r>
              <a:rPr lang="en-US" sz="2800" dirty="0"/>
              <a:t>    A. intrinsic motion of the stars around the North Star</a:t>
            </a:r>
          </a:p>
          <a:p>
            <a:pPr>
              <a:lnSpc>
                <a:spcPct val="90000"/>
              </a:lnSpc>
              <a:buFontTx/>
              <a:buNone/>
            </a:pPr>
            <a:r>
              <a:rPr lang="en-US" sz="2800" dirty="0"/>
              <a:t>    B. reflex motion from Earth rotating on its </a:t>
            </a:r>
            <a:r>
              <a:rPr lang="en-US" sz="2800" dirty="0" smtClean="0"/>
              <a:t>axis</a:t>
            </a:r>
          </a:p>
          <a:p>
            <a:pPr>
              <a:lnSpc>
                <a:spcPct val="90000"/>
              </a:lnSpc>
              <a:buFontTx/>
              <a:buNone/>
            </a:pPr>
            <a:r>
              <a:rPr lang="en-US" sz="2800" dirty="0" smtClean="0"/>
              <a:t>	C. the 23.5 degree tilt of the Earth’s axis</a:t>
            </a:r>
            <a:endParaRPr lang="en-US" sz="2800" dirty="0"/>
          </a:p>
          <a:p>
            <a:pPr>
              <a:lnSpc>
                <a:spcPct val="90000"/>
              </a:lnSpc>
              <a:buFontTx/>
              <a:buNone/>
            </a:pPr>
            <a:r>
              <a:rPr lang="en-US" sz="2800" dirty="0"/>
              <a:t>    </a:t>
            </a:r>
            <a:r>
              <a:rPr lang="en-US" sz="2800" dirty="0" smtClean="0"/>
              <a:t>D. </a:t>
            </a:r>
            <a:r>
              <a:rPr lang="en-US" sz="2800" dirty="0"/>
              <a:t>reflex motion from Earth revolving around the Sun</a:t>
            </a:r>
          </a:p>
          <a:p>
            <a:pPr>
              <a:lnSpc>
                <a:spcPct val="90000"/>
              </a:lnSpc>
              <a:buFontTx/>
              <a:buNone/>
            </a:pPr>
            <a:r>
              <a:rPr lang="en-US" sz="2800" dirty="0"/>
              <a:t>    </a:t>
            </a:r>
            <a:r>
              <a:rPr lang="en-US" sz="2800" dirty="0" smtClean="0"/>
              <a:t>E. </a:t>
            </a:r>
            <a:r>
              <a:rPr lang="en-US" sz="2800" dirty="0"/>
              <a:t>intrinsic motion of the stars around the center of the Milky Way </a:t>
            </a:r>
          </a:p>
        </p:txBody>
      </p:sp>
    </p:spTree>
    <p:extLst>
      <p:ext uri="{BB962C8B-B14F-4D97-AF65-F5344CB8AC3E}">
        <p14:creationId xmlns:p14="http://schemas.microsoft.com/office/powerpoint/2010/main" val="369336087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609600" y="990600"/>
            <a:ext cx="7772400" cy="4114800"/>
          </a:xfrm>
        </p:spPr>
        <p:txBody>
          <a:bodyPr/>
          <a:lstStyle/>
          <a:p>
            <a:pPr>
              <a:buFontTx/>
              <a:buNone/>
            </a:pPr>
            <a:r>
              <a:rPr lang="en-US" sz="2800" dirty="0"/>
              <a:t>The changing of constellations that can be seen at different times of year is caused by:</a:t>
            </a:r>
          </a:p>
          <a:p>
            <a:pPr>
              <a:buFontTx/>
              <a:buNone/>
            </a:pPr>
            <a:r>
              <a:rPr lang="en-US" sz="2800" dirty="0"/>
              <a:t>    A. intrinsic motion of the stars around the Earth</a:t>
            </a:r>
          </a:p>
          <a:p>
            <a:pPr>
              <a:buFontTx/>
              <a:buNone/>
            </a:pPr>
            <a:r>
              <a:rPr lang="en-US" sz="2800" dirty="0"/>
              <a:t>    B. motion of Earth rotating on its </a:t>
            </a:r>
            <a:r>
              <a:rPr lang="en-US" sz="2800" dirty="0" smtClean="0"/>
              <a:t>axis</a:t>
            </a:r>
          </a:p>
          <a:p>
            <a:pPr>
              <a:buFontTx/>
              <a:buNone/>
            </a:pPr>
            <a:r>
              <a:rPr lang="en-US" sz="2800" dirty="0"/>
              <a:t>	</a:t>
            </a:r>
            <a:r>
              <a:rPr lang="en-US" sz="2800" dirty="0" smtClean="0"/>
              <a:t>C. the 23.5 degree tilt of the Earth’s axis</a:t>
            </a:r>
            <a:endParaRPr lang="en-US" sz="2800" dirty="0"/>
          </a:p>
          <a:p>
            <a:pPr>
              <a:buFontTx/>
              <a:buNone/>
            </a:pPr>
            <a:r>
              <a:rPr lang="en-US" sz="2800" dirty="0"/>
              <a:t>    D</a:t>
            </a:r>
            <a:r>
              <a:rPr lang="en-US" sz="2800" dirty="0" smtClean="0"/>
              <a:t>. </a:t>
            </a:r>
            <a:r>
              <a:rPr lang="en-US" sz="2800" dirty="0"/>
              <a:t>motion of Earth revolving around the Sun</a:t>
            </a:r>
          </a:p>
          <a:p>
            <a:pPr>
              <a:buFontTx/>
              <a:buNone/>
            </a:pPr>
            <a:r>
              <a:rPr lang="en-US" sz="2800" dirty="0"/>
              <a:t>    </a:t>
            </a:r>
            <a:r>
              <a:rPr lang="en-US" sz="2800" dirty="0" smtClean="0"/>
              <a:t>E. </a:t>
            </a:r>
            <a:r>
              <a:rPr lang="en-US" sz="2800" dirty="0"/>
              <a:t>intrinsic motion of the stars around the center of the Milky Way </a:t>
            </a:r>
          </a:p>
        </p:txBody>
      </p:sp>
    </p:spTree>
    <p:extLst>
      <p:ext uri="{BB962C8B-B14F-4D97-AF65-F5344CB8AC3E}">
        <p14:creationId xmlns:p14="http://schemas.microsoft.com/office/powerpoint/2010/main" val="14695154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685800" y="1143000"/>
            <a:ext cx="7772400" cy="4114800"/>
          </a:xfrm>
        </p:spPr>
        <p:txBody>
          <a:bodyPr/>
          <a:lstStyle/>
          <a:p>
            <a:pPr>
              <a:lnSpc>
                <a:spcPct val="90000"/>
              </a:lnSpc>
              <a:buFontTx/>
              <a:buNone/>
            </a:pPr>
            <a:r>
              <a:rPr lang="en-US" sz="2800" dirty="0"/>
              <a:t>Parallax occurs as a result of:</a:t>
            </a:r>
          </a:p>
          <a:p>
            <a:pPr>
              <a:lnSpc>
                <a:spcPct val="90000"/>
              </a:lnSpc>
              <a:buFontTx/>
              <a:buNone/>
            </a:pPr>
            <a:r>
              <a:rPr lang="en-US" sz="2800" dirty="0"/>
              <a:t>    A. intrinsic motion of the Sun around the center of the Milky Way</a:t>
            </a:r>
          </a:p>
          <a:p>
            <a:pPr>
              <a:lnSpc>
                <a:spcPct val="90000"/>
              </a:lnSpc>
              <a:buFontTx/>
              <a:buNone/>
            </a:pPr>
            <a:r>
              <a:rPr lang="en-US" sz="2800" dirty="0"/>
              <a:t>    B. reflex motion from Earth rotating on its </a:t>
            </a:r>
            <a:r>
              <a:rPr lang="en-US" sz="2800" dirty="0" smtClean="0"/>
              <a:t>axis</a:t>
            </a:r>
          </a:p>
          <a:p>
            <a:pPr>
              <a:lnSpc>
                <a:spcPct val="90000"/>
              </a:lnSpc>
              <a:buFontTx/>
              <a:buNone/>
            </a:pPr>
            <a:r>
              <a:rPr lang="en-US" sz="2800" dirty="0"/>
              <a:t> </a:t>
            </a:r>
            <a:r>
              <a:rPr lang="en-US" sz="2800" dirty="0" smtClean="0"/>
              <a:t>   C. the 23.5 degree tilt of the Earth’s axis</a:t>
            </a:r>
            <a:endParaRPr lang="en-US" sz="2800" dirty="0"/>
          </a:p>
          <a:p>
            <a:pPr>
              <a:lnSpc>
                <a:spcPct val="90000"/>
              </a:lnSpc>
              <a:buFontTx/>
              <a:buNone/>
            </a:pPr>
            <a:r>
              <a:rPr lang="en-US" sz="2800" dirty="0"/>
              <a:t>    </a:t>
            </a:r>
            <a:r>
              <a:rPr lang="en-US" sz="2800" dirty="0" smtClean="0"/>
              <a:t>D. </a:t>
            </a:r>
            <a:r>
              <a:rPr lang="en-US" sz="2800" dirty="0"/>
              <a:t>reflex motion from Earth revolving around the Sun</a:t>
            </a:r>
          </a:p>
          <a:p>
            <a:pPr>
              <a:lnSpc>
                <a:spcPct val="90000"/>
              </a:lnSpc>
              <a:buFontTx/>
              <a:buNone/>
            </a:pPr>
            <a:r>
              <a:rPr lang="en-US" sz="2800" dirty="0"/>
              <a:t>    </a:t>
            </a:r>
            <a:r>
              <a:rPr lang="en-US" sz="2800" dirty="0" smtClean="0"/>
              <a:t>E. </a:t>
            </a:r>
            <a:r>
              <a:rPr lang="en-US" sz="2800" dirty="0"/>
              <a:t>intrinsic motion of the stars around the center of the Milky Way </a:t>
            </a:r>
          </a:p>
        </p:txBody>
      </p:sp>
    </p:spTree>
    <p:extLst>
      <p:ext uri="{BB962C8B-B14F-4D97-AF65-F5344CB8AC3E}">
        <p14:creationId xmlns:p14="http://schemas.microsoft.com/office/powerpoint/2010/main" val="341147424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body" idx="1"/>
          </p:nvPr>
        </p:nvSpPr>
        <p:spPr>
          <a:xfrm>
            <a:off x="474116" y="1143000"/>
            <a:ext cx="7772400" cy="4114800"/>
          </a:xfrm>
        </p:spPr>
        <p:txBody>
          <a:bodyPr>
            <a:noAutofit/>
          </a:bodyPr>
          <a:lstStyle/>
          <a:p>
            <a:pPr>
              <a:lnSpc>
                <a:spcPct val="90000"/>
              </a:lnSpc>
              <a:buFontTx/>
              <a:buNone/>
            </a:pPr>
            <a:r>
              <a:rPr lang="en-US" sz="2800" dirty="0"/>
              <a:t>Seasons occur as a result of:</a:t>
            </a:r>
          </a:p>
          <a:p>
            <a:pPr>
              <a:lnSpc>
                <a:spcPct val="90000"/>
              </a:lnSpc>
              <a:buFontTx/>
              <a:buNone/>
            </a:pPr>
            <a:r>
              <a:rPr lang="en-US" sz="2800" dirty="0"/>
              <a:t>    A. the rotation of Earth on its axis</a:t>
            </a:r>
          </a:p>
          <a:p>
            <a:pPr>
              <a:lnSpc>
                <a:spcPct val="90000"/>
              </a:lnSpc>
              <a:buFontTx/>
              <a:buNone/>
            </a:pPr>
            <a:r>
              <a:rPr lang="en-US" sz="2800" dirty="0"/>
              <a:t>    B. the changing distance of the Sun from the Earth as the Earth revolves around the Sun</a:t>
            </a:r>
          </a:p>
          <a:p>
            <a:pPr>
              <a:lnSpc>
                <a:spcPct val="90000"/>
              </a:lnSpc>
              <a:buFontTx/>
              <a:buNone/>
            </a:pPr>
            <a:r>
              <a:rPr lang="en-US" sz="2800" dirty="0"/>
              <a:t>    C. the </a:t>
            </a:r>
            <a:r>
              <a:rPr lang="en-US" sz="2800" dirty="0" smtClean="0"/>
              <a:t>23.5 degree tilt </a:t>
            </a:r>
            <a:r>
              <a:rPr lang="en-US" sz="2800" dirty="0"/>
              <a:t>of the </a:t>
            </a:r>
            <a:r>
              <a:rPr lang="en-US" sz="2800" dirty="0" smtClean="0"/>
              <a:t>Earth’s </a:t>
            </a:r>
            <a:r>
              <a:rPr lang="en-US" sz="2800" dirty="0"/>
              <a:t>rotation axis relative to the plane in which it revolves around the Sun</a:t>
            </a:r>
          </a:p>
          <a:p>
            <a:pPr>
              <a:lnSpc>
                <a:spcPct val="90000"/>
              </a:lnSpc>
              <a:buFontTx/>
              <a:buNone/>
            </a:pPr>
            <a:r>
              <a:rPr lang="en-US" sz="2800" dirty="0"/>
              <a:t>    D. variation in the temperature of the Sun at different times of year </a:t>
            </a:r>
            <a:endParaRPr lang="en-US" sz="2800" dirty="0" smtClean="0"/>
          </a:p>
          <a:p>
            <a:pPr>
              <a:lnSpc>
                <a:spcPct val="90000"/>
              </a:lnSpc>
              <a:buFontTx/>
              <a:buNone/>
            </a:pPr>
            <a:r>
              <a:rPr lang="en-US" sz="2800" dirty="0"/>
              <a:t> </a:t>
            </a:r>
            <a:r>
              <a:rPr lang="en-US" sz="2800" dirty="0" smtClean="0"/>
              <a:t>   E. the fact that one hemisphere of Earth is closer to the Sun than the other hemisphere</a:t>
            </a:r>
            <a:endParaRPr lang="en-US" sz="2800" dirty="0"/>
          </a:p>
        </p:txBody>
      </p:sp>
    </p:spTree>
    <p:extLst>
      <p:ext uri="{BB962C8B-B14F-4D97-AF65-F5344CB8AC3E}">
        <p14:creationId xmlns:p14="http://schemas.microsoft.com/office/powerpoint/2010/main" val="389428375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a:t>
            </a:r>
            <a:endParaRPr lang="en-US" dirty="0"/>
          </a:p>
        </p:txBody>
      </p:sp>
      <p:sp>
        <p:nvSpPr>
          <p:cNvPr id="3" name="Content Placeholder 2"/>
          <p:cNvSpPr>
            <a:spLocks noGrp="1"/>
          </p:cNvSpPr>
          <p:nvPr>
            <p:ph idx="1"/>
          </p:nvPr>
        </p:nvSpPr>
        <p:spPr/>
        <p:txBody>
          <a:bodyPr/>
          <a:lstStyle/>
          <a:p>
            <a:r>
              <a:rPr lang="en-US" dirty="0" smtClean="0"/>
              <a:t>Moon</a:t>
            </a:r>
          </a:p>
          <a:p>
            <a:r>
              <a:rPr lang="en-US" dirty="0" smtClean="0"/>
              <a:t>Lab next week: Moon lab</a:t>
            </a:r>
            <a:endParaRPr lang="en-US" dirty="0"/>
          </a:p>
        </p:txBody>
      </p:sp>
    </p:spTree>
    <p:extLst>
      <p:ext uri="{BB962C8B-B14F-4D97-AF65-F5344CB8AC3E}">
        <p14:creationId xmlns:p14="http://schemas.microsoft.com/office/powerpoint/2010/main" val="1831760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2303</TotalTime>
  <Words>1177</Words>
  <Application>Microsoft Macintosh PowerPoint</Application>
  <PresentationFormat>On-screen Show (4:3)</PresentationFormat>
  <Paragraphs>129</Paragraphs>
  <Slides>21</Slides>
  <Notes>20</Notes>
  <HiddenSlides>7</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Office Theme</vt:lpstr>
      <vt:lpstr>Blank Presentation</vt:lpstr>
      <vt:lpstr>Moon</vt:lpstr>
      <vt:lpstr>Recap</vt:lpstr>
      <vt:lpstr>Reflex motion of stars from Earth’s revolution</vt:lpstr>
      <vt:lpstr>PowerPoint Presentation</vt:lpstr>
      <vt:lpstr>PowerPoint Presentation</vt:lpstr>
      <vt:lpstr>PowerPoint Presentation</vt:lpstr>
      <vt:lpstr>PowerPoint Presentation</vt:lpstr>
      <vt:lpstr>PowerPoint Presentation</vt:lpstr>
      <vt:lpstr>Today</vt:lpstr>
      <vt:lpstr>Orbit of the Moon</vt:lpstr>
      <vt:lpstr>Motion of Moon &amp; Time of Day</vt:lpstr>
      <vt:lpstr>Phases of the Moon</vt:lpstr>
      <vt:lpstr>Moon phases AND time of day</vt:lpstr>
      <vt:lpstr>PowerPoint Presentation</vt:lpstr>
      <vt:lpstr>PowerPoint Presentation</vt:lpstr>
      <vt:lpstr>PowerPoint Presentation</vt:lpstr>
      <vt:lpstr>PowerPoint Presentation</vt:lpstr>
      <vt:lpstr>Eclipses</vt:lpstr>
      <vt:lpstr>Lunar eclipses: appearance</vt:lpstr>
      <vt:lpstr>Solar eclipses: appearance</vt:lpstr>
      <vt:lpstr>To do</vt:lpstr>
    </vt:vector>
  </TitlesOfParts>
  <Company>New Mexico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Holtzman</dc:creator>
  <cp:lastModifiedBy>Jon Holtzman</cp:lastModifiedBy>
  <cp:revision>20</cp:revision>
  <dcterms:created xsi:type="dcterms:W3CDTF">2012-01-18T03:47:21Z</dcterms:created>
  <dcterms:modified xsi:type="dcterms:W3CDTF">2013-09-13T02:54:22Z</dcterms:modified>
</cp:coreProperties>
</file>