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4"/>
  </p:notesMasterIdLst>
  <p:sldIdLst>
    <p:sldId id="290" r:id="rId3"/>
    <p:sldId id="295" r:id="rId4"/>
    <p:sldId id="277" r:id="rId5"/>
    <p:sldId id="278" r:id="rId6"/>
    <p:sldId id="279" r:id="rId7"/>
    <p:sldId id="294" r:id="rId8"/>
    <p:sldId id="296" r:id="rId9"/>
    <p:sldId id="258" r:id="rId10"/>
    <p:sldId id="259" r:id="rId11"/>
    <p:sldId id="260" r:id="rId12"/>
    <p:sldId id="261" r:id="rId13"/>
    <p:sldId id="262" r:id="rId14"/>
    <p:sldId id="263" r:id="rId15"/>
    <p:sldId id="264" r:id="rId16"/>
    <p:sldId id="265" r:id="rId17"/>
    <p:sldId id="267" r:id="rId18"/>
    <p:sldId id="268" r:id="rId19"/>
    <p:sldId id="269" r:id="rId20"/>
    <p:sldId id="270" r:id="rId21"/>
    <p:sldId id="271" r:id="rId22"/>
    <p:sldId id="27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4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79D717-00B6-5743-AD25-F5822CE321AB}" type="datetimeFigureOut">
              <a:rPr lang="en-US" smtClean="0"/>
              <a:t>9/8/13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5C3778-D539-8D40-8862-C253444FBDEE}" type="slidenum">
              <a:rPr lang="en-US" smtClean="0"/>
              <a:t>‹#›</a:t>
            </a:fld>
            <a:endParaRPr lang="en-US"/>
          </a:p>
        </p:txBody>
      </p:sp>
    </p:spTree>
    <p:extLst>
      <p:ext uri="{BB962C8B-B14F-4D97-AF65-F5344CB8AC3E}">
        <p14:creationId xmlns:p14="http://schemas.microsoft.com/office/powerpoint/2010/main" val="2208245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756D54-7692-7B44-88B7-093783238560}" type="slidenum">
              <a:rPr lang="en-US">
                <a:solidFill>
                  <a:prstClr val="black"/>
                </a:solidFill>
              </a:rPr>
              <a:pPr/>
              <a:t>1</a:t>
            </a:fld>
            <a:endParaRPr lang="en-US">
              <a:solidFill>
                <a:prstClr val="black"/>
              </a:solidFill>
            </a:endParaRPr>
          </a:p>
        </p:txBody>
      </p:sp>
      <p:sp>
        <p:nvSpPr>
          <p:cNvPr id="542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25E42-DDA5-444A-8DE9-3A8F3AF3D8DC}" type="slidenum">
              <a:rPr lang="en-US"/>
              <a:pPr/>
              <a:t>11</a:t>
            </a:fld>
            <a:endParaRPr lang="en-US"/>
          </a:p>
        </p:txBody>
      </p:sp>
      <p:sp>
        <p:nvSpPr>
          <p:cNvPr id="491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08F6FF-51E2-284F-9FD4-F49EA8E1E989}" type="slidenum">
              <a:rPr lang="en-US"/>
              <a:pPr/>
              <a:t>12</a:t>
            </a:fld>
            <a:endParaRPr lang="en-US"/>
          </a:p>
        </p:txBody>
      </p:sp>
      <p:sp>
        <p:nvSpPr>
          <p:cNvPr id="501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7C87C0-220F-6240-A274-E58BCDAD7120}" type="slidenum">
              <a:rPr lang="en-US"/>
              <a:pPr/>
              <a:t>13</a:t>
            </a:fld>
            <a:endParaRPr lang="en-US"/>
          </a:p>
        </p:txBody>
      </p:sp>
      <p:sp>
        <p:nvSpPr>
          <p:cNvPr id="512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001D97-C170-204B-BD8B-5373B8FA8573}" type="slidenum">
              <a:rPr lang="en-US"/>
              <a:pPr/>
              <a:t>14</a:t>
            </a:fld>
            <a:endParaRPr lang="en-US"/>
          </a:p>
        </p:txBody>
      </p:sp>
      <p:sp>
        <p:nvSpPr>
          <p:cNvPr id="368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D0EFF3-8817-3244-9B4D-CFD3E0BBA1CB}" type="slidenum">
              <a:rPr lang="en-US"/>
              <a:pPr/>
              <a:t>15</a:t>
            </a:fld>
            <a:endParaRPr lang="en-US"/>
          </a:p>
        </p:txBody>
      </p:sp>
      <p:sp>
        <p:nvSpPr>
          <p:cNvPr id="37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FDFADB-F4AF-3B47-B4E7-62E800FD022A}" type="slidenum">
              <a:rPr lang="en-US"/>
              <a:pPr/>
              <a:t>16</a:t>
            </a:fld>
            <a:endParaRPr lang="en-US"/>
          </a:p>
        </p:txBody>
      </p:sp>
      <p:sp>
        <p:nvSpPr>
          <p:cNvPr id="286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A4E46E-FE38-0D43-8C46-ED282535C020}" type="slidenum">
              <a:rPr lang="en-US"/>
              <a:pPr/>
              <a:t>17</a:t>
            </a:fld>
            <a:endParaRPr lang="en-US"/>
          </a:p>
        </p:txBody>
      </p:sp>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83B76E-865C-CA45-BD6B-EF545C1BEEA6}" type="slidenum">
              <a:rPr lang="en-US"/>
              <a:pPr/>
              <a:t>18</a:t>
            </a:fld>
            <a:endParaRPr lang="en-US"/>
          </a:p>
        </p:txBody>
      </p:sp>
      <p:sp>
        <p:nvSpPr>
          <p:cNvPr id="30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E0FACF-32DF-F243-BFCA-CDFAC9308714}" type="slidenum">
              <a:rPr lang="en-US"/>
              <a:pPr/>
              <a:t>19</a:t>
            </a:fld>
            <a:endParaRPr lang="en-US"/>
          </a:p>
        </p:txBody>
      </p:sp>
      <p:sp>
        <p:nvSpPr>
          <p:cNvPr id="317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224C5D-F23F-BA4B-BA8C-523125863679}" type="slidenum">
              <a:rPr lang="en-US"/>
              <a:pPr/>
              <a:t>20</a:t>
            </a:fld>
            <a:endParaRPr lang="en-US"/>
          </a:p>
        </p:txBody>
      </p:sp>
      <p:sp>
        <p:nvSpPr>
          <p:cNvPr id="399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AC1651-785D-694B-AAA9-FD4BAFE75784}" type="slidenum">
              <a:rPr lang="en-US"/>
              <a:pPr/>
              <a:t>2</a:t>
            </a:fld>
            <a:endParaRPr lang="en-US"/>
          </a:p>
        </p:txBody>
      </p:sp>
      <p:sp>
        <p:nvSpPr>
          <p:cNvPr id="317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A242F6-92CA-D543-B488-54D8B10ED791}" type="slidenum">
              <a:rPr lang="en-US"/>
              <a:pPr/>
              <a:t>21</a:t>
            </a:fld>
            <a:endParaRPr lang="en-US"/>
          </a:p>
        </p:txBody>
      </p:sp>
      <p:sp>
        <p:nvSpPr>
          <p:cNvPr id="37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691CBC-2961-D44C-887D-89A78DDC5E71}" type="slidenum">
              <a:rPr lang="en-US"/>
              <a:pPr/>
              <a:t>3</a:t>
            </a:fld>
            <a:endParaRPr lang="en-US"/>
          </a:p>
        </p:txBody>
      </p:sp>
      <p:sp>
        <p:nvSpPr>
          <p:cNvPr id="327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AA7E8D-661C-6D4A-9BAE-9D50D31F39E2}" type="slidenum">
              <a:rPr lang="en-US"/>
              <a:pPr/>
              <a:t>4</a:t>
            </a:fld>
            <a:endParaRPr lang="en-US"/>
          </a:p>
        </p:txBody>
      </p:sp>
      <p:sp>
        <p:nvSpPr>
          <p:cNvPr id="337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D85659-37AD-7C42-BA46-2F0C785232BB}" type="slidenum">
              <a:rPr lang="en-US"/>
              <a:pPr/>
              <a:t>5</a:t>
            </a:fld>
            <a:endParaRPr lang="en-US"/>
          </a:p>
        </p:txBody>
      </p:sp>
      <p:sp>
        <p:nvSpPr>
          <p:cNvPr id="34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C558D9-7242-9346-8E43-EFEC8C56E2D4}" type="slidenum">
              <a:rPr lang="en-US"/>
              <a:pPr/>
              <a:t>7</a:t>
            </a:fld>
            <a:endParaRPr lang="en-US"/>
          </a:p>
        </p:txBody>
      </p:sp>
      <p:sp>
        <p:nvSpPr>
          <p:cNvPr id="35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50BC4F-CBAB-F341-9B0D-EE3396188BC0}" type="slidenum">
              <a:rPr lang="en-US"/>
              <a:pPr/>
              <a:t>8</a:t>
            </a:fld>
            <a:endParaRPr lang="en-US"/>
          </a:p>
        </p:txBody>
      </p:sp>
      <p:sp>
        <p:nvSpPr>
          <p:cNvPr id="460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28B8F7-94C0-F549-8F45-0F225C9D2B10}" type="slidenum">
              <a:rPr lang="en-US"/>
              <a:pPr/>
              <a:t>9</a:t>
            </a:fld>
            <a:endParaRPr lang="en-US"/>
          </a:p>
        </p:txBody>
      </p:sp>
      <p:sp>
        <p:nvSpPr>
          <p:cNvPr id="471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42205C-E4DD-564E-A6FB-BA24ED218D7A}" type="slidenum">
              <a:rPr lang="en-US"/>
              <a:pPr/>
              <a:t>10</a:t>
            </a:fld>
            <a:endParaRPr lang="en-US"/>
          </a:p>
        </p:txBody>
      </p:sp>
      <p:sp>
        <p:nvSpPr>
          <p:cNvPr id="481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D44AAF-6235-504E-BC63-EAEE887BB476}" type="datetimeFigureOut">
              <a:rPr lang="en-US" smtClean="0"/>
              <a:t>9/8/13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2614427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D44AAF-6235-504E-BC63-EAEE887BB476}" type="datetimeFigureOut">
              <a:rPr lang="en-US" smtClean="0"/>
              <a:t>9/8/13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2925931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D44AAF-6235-504E-BC63-EAEE887BB476}" type="datetimeFigureOut">
              <a:rPr lang="en-US" smtClean="0"/>
              <a:t>9/8/13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4027299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3E00D81-CF95-014E-A366-8B3C872AF40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78122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E897C9E-42EB-1042-A6CE-8ED0566E3B1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83062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AFBA367-1E5B-3241-BD21-06F53601268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58265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CE6A4E3-DC6B-C74C-B220-4DB04CBA0C3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27276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5AA23F63-EF7B-B547-9344-64F2B85D52B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27828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4D194BDF-15F3-1E4B-B5A6-EDF972041E1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44214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3A14D13A-1AA7-914A-B768-23A92D23469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567357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BAF1A06-74E9-774B-B2E8-4202A109A05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4131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D44AAF-6235-504E-BC63-EAEE887BB476}" type="datetimeFigureOut">
              <a:rPr lang="en-US" smtClean="0"/>
              <a:t>9/8/13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10918598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D1F8CC0-097D-DB47-AD19-69D4673AF40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998292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D90434-A61A-AB42-BF22-C293B8A28C1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613916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A40AA16-F332-5C4C-9A12-242A0573601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86362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D44AAF-6235-504E-BC63-EAEE887BB476}" type="datetimeFigureOut">
              <a:rPr lang="en-US" smtClean="0"/>
              <a:t>9/8/13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19194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D44AAF-6235-504E-BC63-EAEE887BB476}" type="datetimeFigureOut">
              <a:rPr lang="en-US" smtClean="0"/>
              <a:t>9/8/13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575455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D44AAF-6235-504E-BC63-EAEE887BB476}" type="datetimeFigureOut">
              <a:rPr lang="en-US" smtClean="0"/>
              <a:t>9/8/13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3563022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D44AAF-6235-504E-BC63-EAEE887BB476}" type="datetimeFigureOut">
              <a:rPr lang="en-US" smtClean="0"/>
              <a:t>9/8/13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277172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D44AAF-6235-504E-BC63-EAEE887BB476}" type="datetimeFigureOut">
              <a:rPr lang="en-US" smtClean="0"/>
              <a:t>9/8/13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1026779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D44AAF-6235-504E-BC63-EAEE887BB476}" type="datetimeFigureOut">
              <a:rPr lang="en-US" smtClean="0"/>
              <a:t>9/8/13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6831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D44AAF-6235-504E-BC63-EAEE887BB476}" type="datetimeFigureOut">
              <a:rPr lang="en-US" smtClean="0"/>
              <a:t>9/8/13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CE306-C4D5-8547-BC64-831165E0929A}" type="slidenum">
              <a:rPr lang="en-US" smtClean="0"/>
              <a:t>‹#›</a:t>
            </a:fld>
            <a:endParaRPr lang="en-US"/>
          </a:p>
        </p:txBody>
      </p:sp>
    </p:spTree>
    <p:extLst>
      <p:ext uri="{BB962C8B-B14F-4D97-AF65-F5344CB8AC3E}">
        <p14:creationId xmlns:p14="http://schemas.microsoft.com/office/powerpoint/2010/main" val="21186062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D44AAF-6235-504E-BC63-EAEE887BB476}" type="datetimeFigureOut">
              <a:rPr lang="en-US" smtClean="0"/>
              <a:t>9/8/13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CE306-C4D5-8547-BC64-831165E0929A}" type="slidenum">
              <a:rPr lang="en-US" smtClean="0"/>
              <a:t>‹#›</a:t>
            </a:fld>
            <a:endParaRPr lang="en-US"/>
          </a:p>
        </p:txBody>
      </p:sp>
    </p:spTree>
    <p:extLst>
      <p:ext uri="{BB962C8B-B14F-4D97-AF65-F5344CB8AC3E}">
        <p14:creationId xmlns:p14="http://schemas.microsoft.com/office/powerpoint/2010/main" val="134375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defTabSz="914400" eaLnBrk="0" fontAlgn="base" hangingPunct="0">
              <a:spcBef>
                <a:spcPct val="0"/>
              </a:spcBef>
              <a:spcAft>
                <a:spcPct val="0"/>
              </a:spcAft>
            </a:pPr>
            <a:endParaRPr lang="en-US" smtClean="0">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defTabSz="914400" eaLnBrk="0" fontAlgn="base" hangingPunct="0">
              <a:spcBef>
                <a:spcPct val="0"/>
              </a:spcBef>
              <a:spcAft>
                <a:spcPct val="0"/>
              </a:spcAft>
            </a:pPr>
            <a:endParaRPr lang="en-US" smtClean="0">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pPr>
            <a:fld id="{2ADE5D00-EAB7-7149-9D00-2697C356830C}" type="slidenum">
              <a:rPr lang="en-US" smtClean="0">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pPr>
              <a:t>‹#›</a:t>
            </a:fld>
            <a:endParaRPr lang="en-US" smtClean="0">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3951744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cs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cs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http://www.edumedia-share.com/media.php?id=964"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228600" y="228600"/>
            <a:ext cx="7772400" cy="1143000"/>
          </a:xfrm>
        </p:spPr>
        <p:txBody>
          <a:bodyPr/>
          <a:lstStyle/>
          <a:p>
            <a:r>
              <a:rPr lang="en-US">
                <a:solidFill>
                  <a:srgbClr val="FFFF00"/>
                </a:solidFill>
              </a:rPr>
              <a:t>Astronomy by eye: motions in the Sky</a:t>
            </a:r>
            <a:endParaRPr lang="en-US"/>
          </a:p>
        </p:txBody>
      </p:sp>
      <p:sp>
        <p:nvSpPr>
          <p:cNvPr id="53251" name="Rectangle 3"/>
          <p:cNvSpPr>
            <a:spLocks noGrp="1" noChangeArrowheads="1"/>
          </p:cNvSpPr>
          <p:nvPr>
            <p:ph type="subTitle" idx="1"/>
          </p:nvPr>
        </p:nvSpPr>
        <p:spPr>
          <a:xfrm>
            <a:off x="0" y="4876800"/>
            <a:ext cx="8458200" cy="1752600"/>
          </a:xfrm>
        </p:spPr>
        <p:txBody>
          <a:bodyPr/>
          <a:lstStyle/>
          <a:p>
            <a:r>
              <a:rPr lang="en-US" dirty="0" smtClean="0">
                <a:solidFill>
                  <a:srgbClr val="FF0000"/>
                </a:solidFill>
              </a:rPr>
              <a:t>Effects</a:t>
            </a:r>
            <a:r>
              <a:rPr lang="en-US" dirty="0" smtClean="0">
                <a:solidFill>
                  <a:srgbClr val="FF0000"/>
                </a:solidFill>
              </a:rPr>
              <a:t> </a:t>
            </a:r>
            <a:r>
              <a:rPr lang="en-US" dirty="0">
                <a:solidFill>
                  <a:srgbClr val="FF0000"/>
                </a:solidFill>
              </a:rPr>
              <a:t>from </a:t>
            </a:r>
            <a:r>
              <a:rPr lang="en-US" dirty="0" smtClean="0">
                <a:solidFill>
                  <a:srgbClr val="FF0000"/>
                </a:solidFill>
              </a:rPr>
              <a:t>Earth’s </a:t>
            </a:r>
            <a:r>
              <a:rPr lang="en-US" dirty="0" smtClean="0">
                <a:solidFill>
                  <a:srgbClr val="FF0000"/>
                </a:solidFill>
              </a:rPr>
              <a:t>revolution around Sun</a:t>
            </a:r>
            <a:endParaRPr lang="en-US" dirty="0">
              <a:solidFill>
                <a:srgbClr val="FF0000"/>
              </a:solidFill>
            </a:endParaRPr>
          </a:p>
          <a:p>
            <a:r>
              <a:rPr lang="en-US" dirty="0" smtClean="0">
                <a:solidFill>
                  <a:srgbClr val="FF0000"/>
                </a:solidFill>
              </a:rPr>
              <a:t>Seasons</a:t>
            </a:r>
            <a:endParaRPr lang="en-US" dirty="0"/>
          </a:p>
        </p:txBody>
      </p:sp>
    </p:spTree>
    <p:extLst>
      <p:ext uri="{BB962C8B-B14F-4D97-AF65-F5344CB8AC3E}">
        <p14:creationId xmlns:p14="http://schemas.microsoft.com/office/powerpoint/2010/main" val="61526683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Seasons: concentration of sunlight</a:t>
            </a:r>
          </a:p>
        </p:txBody>
      </p:sp>
      <p:sp>
        <p:nvSpPr>
          <p:cNvPr id="41987" name="Rectangle 3"/>
          <p:cNvSpPr>
            <a:spLocks noGrp="1" noChangeArrowheads="1"/>
          </p:cNvSpPr>
          <p:nvPr>
            <p:ph type="body" idx="1"/>
          </p:nvPr>
        </p:nvSpPr>
        <p:spPr/>
        <p:txBody>
          <a:bodyPr/>
          <a:lstStyle/>
          <a:p>
            <a:r>
              <a:rPr lang="en-US"/>
              <a:t>When the Sun is higher in the sky, its light is more concentrated on the Earth, so it is warmer</a:t>
            </a:r>
          </a:p>
          <a:p>
            <a:pPr lvl="1"/>
            <a:r>
              <a:rPr lang="en-US"/>
              <a:t>Also explains why it is warmer at lower latitudes on Earth than at higher latitudes</a:t>
            </a:r>
          </a:p>
          <a:p>
            <a:pPr lvl="1"/>
            <a:r>
              <a:rPr lang="en-US"/>
              <a:t>Concentration of sunlight has nothing to do with the distance of the Earth from the Sun</a:t>
            </a:r>
          </a:p>
          <a:p>
            <a:pPr>
              <a:buFontTx/>
              <a:buNone/>
            </a:pPr>
            <a:endParaRPr lang="en-US"/>
          </a:p>
        </p:txBody>
      </p:sp>
    </p:spTree>
    <p:extLst>
      <p:ext uri="{BB962C8B-B14F-4D97-AF65-F5344CB8AC3E}">
        <p14:creationId xmlns:p14="http://schemas.microsoft.com/office/powerpoint/2010/main" val="9495551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19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19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Seasons: length of day</a:t>
            </a:r>
          </a:p>
        </p:txBody>
      </p:sp>
      <p:sp>
        <p:nvSpPr>
          <p:cNvPr id="43011" name="Rectangle 3"/>
          <p:cNvSpPr>
            <a:spLocks noGrp="1" noChangeArrowheads="1"/>
          </p:cNvSpPr>
          <p:nvPr>
            <p:ph type="body" idx="1"/>
          </p:nvPr>
        </p:nvSpPr>
        <p:spPr/>
        <p:txBody>
          <a:bodyPr/>
          <a:lstStyle/>
          <a:p>
            <a:r>
              <a:rPr lang="en-US" sz="2800"/>
              <a:t>When the Sun is higher in the sky, it stays above the horizon for longer, contributing to making it warmer</a:t>
            </a:r>
          </a:p>
          <a:p>
            <a:pPr lvl="1"/>
            <a:r>
              <a:rPr lang="en-US" sz="2400"/>
              <a:t>Concentration is more important, however: during summer at the North Pole, the Sun is up for 24 hours, but it</a:t>
            </a:r>
            <a:r>
              <a:rPr lang="ja-JP" altLang="en-US" sz="2400"/>
              <a:t>’</a:t>
            </a:r>
            <a:r>
              <a:rPr lang="en-US" sz="2400"/>
              <a:t>s still colder up there because the Sun is low in the sky the entire time!</a:t>
            </a:r>
          </a:p>
          <a:p>
            <a:pPr lvl="1"/>
            <a:r>
              <a:rPr lang="en-US" sz="2400"/>
              <a:t>Useful</a:t>
            </a:r>
            <a:r>
              <a:rPr lang="en-US" sz="2400">
                <a:hlinkClick r:id="rId3"/>
              </a:rPr>
              <a:t> animation</a:t>
            </a:r>
            <a:r>
              <a:rPr lang="en-US" sz="2400"/>
              <a:t>? http://www.edumedia-share.com/media.php?id=964</a:t>
            </a:r>
          </a:p>
        </p:txBody>
      </p:sp>
      <p:pic>
        <p:nvPicPr>
          <p:cNvPr id="4" name="Picture 4" descr="sunpat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5016" y="666628"/>
            <a:ext cx="7696200" cy="577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69935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3011">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30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Seasons: location on Earth</a:t>
            </a:r>
          </a:p>
        </p:txBody>
      </p:sp>
      <p:sp>
        <p:nvSpPr>
          <p:cNvPr id="45059" name="Rectangle 3"/>
          <p:cNvSpPr>
            <a:spLocks noGrp="1" noChangeArrowheads="1"/>
          </p:cNvSpPr>
          <p:nvPr>
            <p:ph type="body" idx="1"/>
          </p:nvPr>
        </p:nvSpPr>
        <p:spPr/>
        <p:txBody>
          <a:bodyPr/>
          <a:lstStyle/>
          <a:p>
            <a:pPr>
              <a:lnSpc>
                <a:spcPct val="90000"/>
              </a:lnSpc>
            </a:pPr>
            <a:r>
              <a:rPr lang="en-US" sz="2400" dirty="0"/>
              <a:t>Because of the tilt of the </a:t>
            </a:r>
            <a:r>
              <a:rPr lang="en-US" sz="2400" dirty="0" smtClean="0"/>
              <a:t>Earth’s </a:t>
            </a:r>
            <a:r>
              <a:rPr lang="en-US" sz="2400" dirty="0"/>
              <a:t>rotation axis, the latitude </a:t>
            </a:r>
            <a:r>
              <a:rPr lang="en-US" sz="2400" dirty="0" smtClean="0"/>
              <a:t>(declination) of </a:t>
            </a:r>
            <a:r>
              <a:rPr lang="en-US" sz="2400" dirty="0"/>
              <a:t>the Sun changes over the year</a:t>
            </a:r>
          </a:p>
          <a:p>
            <a:pPr>
              <a:lnSpc>
                <a:spcPct val="90000"/>
              </a:lnSpc>
            </a:pPr>
            <a:r>
              <a:rPr lang="en-US" sz="2400" dirty="0"/>
              <a:t>When the Sun is at northern declinations, it is higher in the sky in the northern hemisphere, but lower in the sky in the southern hemisphere!</a:t>
            </a:r>
          </a:p>
          <a:p>
            <a:pPr>
              <a:lnSpc>
                <a:spcPct val="90000"/>
              </a:lnSpc>
            </a:pPr>
            <a:r>
              <a:rPr lang="en-US" sz="2400" dirty="0"/>
              <a:t>When the Sun is at southern declinations, it is lower in the sky in the northern </a:t>
            </a:r>
            <a:r>
              <a:rPr lang="en-US" sz="2400" dirty="0" smtClean="0"/>
              <a:t>hemisphere</a:t>
            </a:r>
            <a:r>
              <a:rPr lang="en-US" sz="2400" dirty="0"/>
              <a:t>, but higher in the sky in the southern hemisphere!</a:t>
            </a:r>
          </a:p>
          <a:p>
            <a:pPr>
              <a:lnSpc>
                <a:spcPct val="90000"/>
              </a:lnSpc>
            </a:pPr>
            <a:r>
              <a:rPr lang="en-US" sz="2400" dirty="0"/>
              <a:t>As a result, seasons are reversed between the two hemispheres: summer in north is winter in south, and vice versa</a:t>
            </a:r>
            <a:endParaRPr lang="en-US" sz="2800" dirty="0"/>
          </a:p>
        </p:txBody>
      </p:sp>
    </p:spTree>
    <p:extLst>
      <p:ext uri="{BB962C8B-B14F-4D97-AF65-F5344CB8AC3E}">
        <p14:creationId xmlns:p14="http://schemas.microsoft.com/office/powerpoint/2010/main" val="21904132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0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50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50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5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en-US"/>
              <a:t>Seasons: distance of Earth from Sun</a:t>
            </a:r>
          </a:p>
        </p:txBody>
      </p:sp>
      <p:sp>
        <p:nvSpPr>
          <p:cNvPr id="44035" name="Rectangle 3"/>
          <p:cNvSpPr>
            <a:spLocks noGrp="1" noChangeArrowheads="1"/>
          </p:cNvSpPr>
          <p:nvPr>
            <p:ph type="body" idx="1"/>
          </p:nvPr>
        </p:nvSpPr>
        <p:spPr/>
        <p:txBody>
          <a:bodyPr/>
          <a:lstStyle/>
          <a:p>
            <a:pPr>
              <a:lnSpc>
                <a:spcPct val="90000"/>
              </a:lnSpc>
            </a:pPr>
            <a:r>
              <a:rPr lang="en-US" sz="2800" dirty="0"/>
              <a:t>Seasons on Earth have </a:t>
            </a:r>
            <a:r>
              <a:rPr lang="en-US" sz="2800" dirty="0">
                <a:solidFill>
                  <a:srgbClr val="FF0000"/>
                </a:solidFill>
              </a:rPr>
              <a:t>NOTHING TO DO</a:t>
            </a:r>
            <a:r>
              <a:rPr lang="en-US" sz="2800" dirty="0"/>
              <a:t> with changing distance of Earth from Sun</a:t>
            </a:r>
          </a:p>
          <a:p>
            <a:pPr lvl="1">
              <a:lnSpc>
                <a:spcPct val="90000"/>
              </a:lnSpc>
            </a:pPr>
            <a:r>
              <a:rPr lang="en-US" sz="2400" dirty="0"/>
              <a:t>The Earth</a:t>
            </a:r>
            <a:r>
              <a:rPr lang="ja-JP" altLang="en-US" sz="2400" dirty="0"/>
              <a:t>’</a:t>
            </a:r>
            <a:r>
              <a:rPr lang="en-US" sz="2400" dirty="0"/>
              <a:t>s orbit is almost a perfect circle, the small deviations from this have only a tiny effect on the temperature. In fact, the Earth is slightly closer to the Sun during northern winter!</a:t>
            </a:r>
          </a:p>
          <a:p>
            <a:pPr lvl="1">
              <a:lnSpc>
                <a:spcPct val="90000"/>
              </a:lnSpc>
            </a:pPr>
            <a:r>
              <a:rPr lang="en-US" sz="2400" dirty="0"/>
              <a:t>While the tilt of the </a:t>
            </a:r>
            <a:r>
              <a:rPr lang="en-US" sz="2400" dirty="0" smtClean="0"/>
              <a:t>Earth’s </a:t>
            </a:r>
            <a:r>
              <a:rPr lang="en-US" sz="2400" dirty="0"/>
              <a:t>axis causes some portions of the Earth to be ever so slightly closer to the Sun, this has a negligible effect on the temperature. </a:t>
            </a:r>
            <a:r>
              <a:rPr lang="en-US" sz="2400" dirty="0" smtClean="0"/>
              <a:t>Remember</a:t>
            </a:r>
            <a:r>
              <a:rPr lang="en-US" sz="2400" dirty="0"/>
              <a:t>, the size of the Earth is tiny compared to the distance from the Sun!</a:t>
            </a:r>
          </a:p>
        </p:txBody>
      </p:sp>
    </p:spTree>
    <p:extLst>
      <p:ext uri="{BB962C8B-B14F-4D97-AF65-F5344CB8AC3E}">
        <p14:creationId xmlns:p14="http://schemas.microsoft.com/office/powerpoint/2010/main" val="22166701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0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0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Seasons on other planets</a:t>
            </a:r>
          </a:p>
        </p:txBody>
      </p:sp>
      <p:sp>
        <p:nvSpPr>
          <p:cNvPr id="25603" name="Rectangle 3"/>
          <p:cNvSpPr>
            <a:spLocks noGrp="1" noChangeArrowheads="1"/>
          </p:cNvSpPr>
          <p:nvPr>
            <p:ph type="body" idx="1"/>
          </p:nvPr>
        </p:nvSpPr>
        <p:spPr/>
        <p:txBody>
          <a:bodyPr/>
          <a:lstStyle/>
          <a:p>
            <a:pPr>
              <a:lnSpc>
                <a:spcPct val="90000"/>
              </a:lnSpc>
            </a:pPr>
            <a:r>
              <a:rPr lang="en-US" sz="2800"/>
              <a:t>Seasons result from the tilt of the rotation axis relative to the plane of revolution around the Sun</a:t>
            </a:r>
          </a:p>
          <a:p>
            <a:pPr>
              <a:lnSpc>
                <a:spcPct val="90000"/>
              </a:lnSpc>
            </a:pPr>
            <a:r>
              <a:rPr lang="en-US" sz="2800"/>
              <a:t>Different planets have different tilts, hence different seasons!</a:t>
            </a:r>
          </a:p>
          <a:p>
            <a:pPr>
              <a:lnSpc>
                <a:spcPct val="90000"/>
              </a:lnSpc>
            </a:pPr>
            <a:r>
              <a:rPr lang="en-US" sz="2800"/>
              <a:t>Jupiter: tilt is nearly zero!</a:t>
            </a:r>
          </a:p>
          <a:p>
            <a:pPr>
              <a:lnSpc>
                <a:spcPct val="90000"/>
              </a:lnSpc>
            </a:pPr>
            <a:r>
              <a:rPr lang="en-US" sz="2800"/>
              <a:t>Uranus: tilt is nearly 90 degrees</a:t>
            </a:r>
          </a:p>
          <a:p>
            <a:pPr>
              <a:lnSpc>
                <a:spcPct val="90000"/>
              </a:lnSpc>
            </a:pPr>
            <a:r>
              <a:rPr lang="en-US" sz="2800"/>
              <a:t>Mars: tilt is about 23 degrees, just like Earth</a:t>
            </a:r>
          </a:p>
          <a:p>
            <a:pPr lvl="1">
              <a:lnSpc>
                <a:spcPct val="90000"/>
              </a:lnSpc>
            </a:pPr>
            <a:r>
              <a:rPr lang="en-US" sz="2400"/>
              <a:t>But Mars is more complicated, because its orbit is actually significantly non-circular, which is different from the Earth!</a:t>
            </a:r>
          </a:p>
        </p:txBody>
      </p:sp>
    </p:spTree>
    <p:extLst>
      <p:ext uri="{BB962C8B-B14F-4D97-AF65-F5344CB8AC3E}">
        <p14:creationId xmlns:p14="http://schemas.microsoft.com/office/powerpoint/2010/main" val="37052842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6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56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560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56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en-US" dirty="0"/>
              <a:t>Reflex motion of stars from </a:t>
            </a:r>
            <a:r>
              <a:rPr lang="en-US" dirty="0" smtClean="0"/>
              <a:t>Earth’s </a:t>
            </a:r>
            <a:r>
              <a:rPr lang="en-US" dirty="0"/>
              <a:t>revolution</a:t>
            </a:r>
          </a:p>
        </p:txBody>
      </p:sp>
      <p:sp>
        <p:nvSpPr>
          <p:cNvPr id="26627" name="Rectangle 3"/>
          <p:cNvSpPr>
            <a:spLocks noGrp="1" noChangeArrowheads="1"/>
          </p:cNvSpPr>
          <p:nvPr>
            <p:ph type="body" idx="1"/>
          </p:nvPr>
        </p:nvSpPr>
        <p:spPr>
          <a:xfrm>
            <a:off x="457200" y="1616275"/>
            <a:ext cx="8229600" cy="5257800"/>
          </a:xfrm>
        </p:spPr>
        <p:txBody>
          <a:bodyPr>
            <a:normAutofit lnSpcReduction="10000"/>
          </a:bodyPr>
          <a:lstStyle/>
          <a:p>
            <a:pPr>
              <a:lnSpc>
                <a:spcPct val="90000"/>
              </a:lnSpc>
            </a:pPr>
            <a:r>
              <a:rPr lang="en-US" sz="2800" dirty="0"/>
              <a:t>We talked about reflex motion of stars and Sun from </a:t>
            </a:r>
            <a:r>
              <a:rPr lang="en-US" sz="2800" dirty="0" smtClean="0"/>
              <a:t>Earth’s </a:t>
            </a:r>
            <a:r>
              <a:rPr lang="en-US" sz="2800" dirty="0"/>
              <a:t>rotation (circles in the sky)</a:t>
            </a:r>
          </a:p>
          <a:p>
            <a:pPr>
              <a:lnSpc>
                <a:spcPct val="90000"/>
              </a:lnSpc>
            </a:pPr>
            <a:r>
              <a:rPr lang="en-US" sz="2800" dirty="0"/>
              <a:t>We talked about reflex motion of Sun from </a:t>
            </a:r>
            <a:r>
              <a:rPr lang="en-US" sz="2800" dirty="0" smtClean="0"/>
              <a:t>Earth’s </a:t>
            </a:r>
            <a:r>
              <a:rPr lang="en-US" sz="2800" dirty="0"/>
              <a:t>revolution (different constellations at different times of year, seasons)</a:t>
            </a:r>
          </a:p>
          <a:p>
            <a:pPr>
              <a:lnSpc>
                <a:spcPct val="90000"/>
              </a:lnSpc>
            </a:pPr>
            <a:r>
              <a:rPr lang="en-US" sz="2800" dirty="0"/>
              <a:t>What about reflex motion of stars from </a:t>
            </a:r>
            <a:r>
              <a:rPr lang="en-US" sz="2800" dirty="0" smtClean="0"/>
              <a:t>Earth’s </a:t>
            </a:r>
            <a:r>
              <a:rPr lang="en-US" sz="2800" dirty="0"/>
              <a:t>revolution</a:t>
            </a:r>
            <a:r>
              <a:rPr lang="en-US" sz="2800" dirty="0" smtClean="0"/>
              <a:t>?</a:t>
            </a:r>
          </a:p>
          <a:p>
            <a:pPr lvl="1">
              <a:lnSpc>
                <a:spcPct val="90000"/>
              </a:lnSpc>
            </a:pPr>
            <a:r>
              <a:rPr lang="en-US" sz="2400" dirty="0" smtClean="0"/>
              <a:t>Stars are very far away compared to distance between Earth and Sun</a:t>
            </a:r>
          </a:p>
          <a:p>
            <a:pPr lvl="1">
              <a:lnSpc>
                <a:spcPct val="90000"/>
              </a:lnSpc>
            </a:pPr>
            <a:r>
              <a:rPr lang="en-US" sz="2400" dirty="0" smtClean="0"/>
              <a:t>Nonetheless, there is a very small effect, detectable for the nearest stars, arising from viewing them from different sides of the Sun; this is called parallax</a:t>
            </a:r>
          </a:p>
          <a:p>
            <a:pPr lvl="1">
              <a:lnSpc>
                <a:spcPct val="90000"/>
              </a:lnSpc>
            </a:pPr>
            <a:r>
              <a:rPr lang="en-US" sz="2400" dirty="0" smtClean="0"/>
              <a:t>Parallax is very important </a:t>
            </a:r>
            <a:r>
              <a:rPr lang="en-US" sz="2400" dirty="0" smtClean="0"/>
              <a:t>from the respect of measuring distances to astronomical objects, as we’ll discuss later</a:t>
            </a:r>
            <a:endParaRPr lang="en-US" sz="2400" dirty="0"/>
          </a:p>
        </p:txBody>
      </p:sp>
    </p:spTree>
    <p:extLst>
      <p:ext uri="{BB962C8B-B14F-4D97-AF65-F5344CB8AC3E}">
        <p14:creationId xmlns:p14="http://schemas.microsoft.com/office/powerpoint/2010/main" val="14524265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6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6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62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662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66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66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609600" y="1066800"/>
            <a:ext cx="7772400" cy="4114800"/>
          </a:xfrm>
        </p:spPr>
        <p:txBody>
          <a:bodyPr/>
          <a:lstStyle/>
          <a:p>
            <a:pPr>
              <a:lnSpc>
                <a:spcPct val="90000"/>
              </a:lnSpc>
              <a:buFontTx/>
              <a:buNone/>
            </a:pPr>
            <a:r>
              <a:rPr lang="en-US" sz="2800"/>
              <a:t>The rising and setting of the Sun each day is caused by:</a:t>
            </a:r>
          </a:p>
          <a:p>
            <a:pPr>
              <a:lnSpc>
                <a:spcPct val="90000"/>
              </a:lnSpc>
              <a:buFontTx/>
              <a:buNone/>
            </a:pPr>
            <a:r>
              <a:rPr lang="en-US" sz="2800"/>
              <a:t>    A. intrinsic motion of the Sun around the Earth</a:t>
            </a:r>
          </a:p>
          <a:p>
            <a:pPr>
              <a:lnSpc>
                <a:spcPct val="90000"/>
              </a:lnSpc>
              <a:buFontTx/>
              <a:buNone/>
            </a:pPr>
            <a:r>
              <a:rPr lang="en-US" sz="2800"/>
              <a:t>    B. reflex motion from Earth rotating on its axis</a:t>
            </a:r>
          </a:p>
          <a:p>
            <a:pPr>
              <a:lnSpc>
                <a:spcPct val="90000"/>
              </a:lnSpc>
              <a:buFontTx/>
              <a:buNone/>
            </a:pPr>
            <a:r>
              <a:rPr lang="en-US" sz="2800"/>
              <a:t>    C. reflex motion from Earth revolving around the Sun</a:t>
            </a:r>
          </a:p>
          <a:p>
            <a:pPr>
              <a:lnSpc>
                <a:spcPct val="90000"/>
              </a:lnSpc>
              <a:buFontTx/>
              <a:buNone/>
            </a:pPr>
            <a:r>
              <a:rPr lang="en-US" sz="2800"/>
              <a:t>    D. intrinsic motion of the Sun around the center of the Milky Way </a:t>
            </a:r>
          </a:p>
        </p:txBody>
      </p:sp>
    </p:spTree>
    <p:extLst>
      <p:ext uri="{BB962C8B-B14F-4D97-AF65-F5344CB8AC3E}">
        <p14:creationId xmlns:p14="http://schemas.microsoft.com/office/powerpoint/2010/main" val="35041377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685800" y="1066800"/>
            <a:ext cx="7772400" cy="4114800"/>
          </a:xfrm>
        </p:spPr>
        <p:txBody>
          <a:bodyPr/>
          <a:lstStyle/>
          <a:p>
            <a:pPr>
              <a:lnSpc>
                <a:spcPct val="90000"/>
              </a:lnSpc>
              <a:buFontTx/>
              <a:buNone/>
            </a:pPr>
            <a:r>
              <a:rPr lang="en-US" sz="2800"/>
              <a:t>The circular motion of the stars around the North Star is caused by:</a:t>
            </a:r>
          </a:p>
          <a:p>
            <a:pPr>
              <a:lnSpc>
                <a:spcPct val="90000"/>
              </a:lnSpc>
              <a:buFontTx/>
              <a:buNone/>
            </a:pPr>
            <a:r>
              <a:rPr lang="en-US" sz="2800"/>
              <a:t>    A. intrinsic motion of the stars around the North Star</a:t>
            </a:r>
          </a:p>
          <a:p>
            <a:pPr>
              <a:lnSpc>
                <a:spcPct val="90000"/>
              </a:lnSpc>
              <a:buFontTx/>
              <a:buNone/>
            </a:pPr>
            <a:r>
              <a:rPr lang="en-US" sz="2800"/>
              <a:t>    B. reflex motion from Earth rotating on its axis</a:t>
            </a:r>
          </a:p>
          <a:p>
            <a:pPr>
              <a:lnSpc>
                <a:spcPct val="90000"/>
              </a:lnSpc>
              <a:buFontTx/>
              <a:buNone/>
            </a:pPr>
            <a:r>
              <a:rPr lang="en-US" sz="2800"/>
              <a:t>    C. reflex motion from Earth revolving around the Sun</a:t>
            </a:r>
          </a:p>
          <a:p>
            <a:pPr>
              <a:lnSpc>
                <a:spcPct val="90000"/>
              </a:lnSpc>
              <a:buFontTx/>
              <a:buNone/>
            </a:pPr>
            <a:r>
              <a:rPr lang="en-US" sz="2800"/>
              <a:t>    D. intrinsic motion of the stars around the center of the Milky Way </a:t>
            </a:r>
          </a:p>
        </p:txBody>
      </p:sp>
    </p:spTree>
    <p:extLst>
      <p:ext uri="{BB962C8B-B14F-4D97-AF65-F5344CB8AC3E}">
        <p14:creationId xmlns:p14="http://schemas.microsoft.com/office/powerpoint/2010/main" val="39488776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609600" y="990600"/>
            <a:ext cx="7772400" cy="4114800"/>
          </a:xfrm>
        </p:spPr>
        <p:txBody>
          <a:bodyPr/>
          <a:lstStyle/>
          <a:p>
            <a:pPr>
              <a:buFontTx/>
              <a:buNone/>
            </a:pPr>
            <a:r>
              <a:rPr lang="en-US" sz="2800"/>
              <a:t>The changing of constellations that can be seen at different times of year is caused by:</a:t>
            </a:r>
          </a:p>
          <a:p>
            <a:pPr>
              <a:buFontTx/>
              <a:buNone/>
            </a:pPr>
            <a:r>
              <a:rPr lang="en-US" sz="2800"/>
              <a:t>    A. intrinsic motion of the stars around the Earth</a:t>
            </a:r>
          </a:p>
          <a:p>
            <a:pPr>
              <a:buFontTx/>
              <a:buNone/>
            </a:pPr>
            <a:r>
              <a:rPr lang="en-US" sz="2800"/>
              <a:t>    B. motion of Earth rotating on its axis</a:t>
            </a:r>
          </a:p>
          <a:p>
            <a:pPr>
              <a:buFontTx/>
              <a:buNone/>
            </a:pPr>
            <a:r>
              <a:rPr lang="en-US" sz="2800"/>
              <a:t>    C. motion of Earth revolving around the Sun</a:t>
            </a:r>
          </a:p>
          <a:p>
            <a:pPr>
              <a:buFontTx/>
              <a:buNone/>
            </a:pPr>
            <a:r>
              <a:rPr lang="en-US" sz="2800"/>
              <a:t>    D. intrinsic motion of the stars around the center of the Milky Way </a:t>
            </a:r>
          </a:p>
        </p:txBody>
      </p:sp>
    </p:spTree>
    <p:extLst>
      <p:ext uri="{BB962C8B-B14F-4D97-AF65-F5344CB8AC3E}">
        <p14:creationId xmlns:p14="http://schemas.microsoft.com/office/powerpoint/2010/main" val="29562562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685800" y="1143000"/>
            <a:ext cx="7772400" cy="4114800"/>
          </a:xfrm>
        </p:spPr>
        <p:txBody>
          <a:bodyPr/>
          <a:lstStyle/>
          <a:p>
            <a:pPr>
              <a:lnSpc>
                <a:spcPct val="90000"/>
              </a:lnSpc>
              <a:buFontTx/>
              <a:buNone/>
            </a:pPr>
            <a:r>
              <a:rPr lang="en-US" sz="2800"/>
              <a:t>Parallax occurs as a result of:</a:t>
            </a:r>
          </a:p>
          <a:p>
            <a:pPr>
              <a:lnSpc>
                <a:spcPct val="90000"/>
              </a:lnSpc>
              <a:buFontTx/>
              <a:buNone/>
            </a:pPr>
            <a:r>
              <a:rPr lang="en-US" sz="2800"/>
              <a:t>    A. intrinsic motion of the Sun around the center of the Milky Way</a:t>
            </a:r>
          </a:p>
          <a:p>
            <a:pPr>
              <a:lnSpc>
                <a:spcPct val="90000"/>
              </a:lnSpc>
              <a:buFontTx/>
              <a:buNone/>
            </a:pPr>
            <a:r>
              <a:rPr lang="en-US" sz="2800"/>
              <a:t>    B. reflex motion from Earth rotating on its axis</a:t>
            </a:r>
          </a:p>
          <a:p>
            <a:pPr>
              <a:lnSpc>
                <a:spcPct val="90000"/>
              </a:lnSpc>
              <a:buFontTx/>
              <a:buNone/>
            </a:pPr>
            <a:r>
              <a:rPr lang="en-US" sz="2800"/>
              <a:t>    C. reflex motion from Earth revolving around the Sun</a:t>
            </a:r>
          </a:p>
          <a:p>
            <a:pPr>
              <a:lnSpc>
                <a:spcPct val="90000"/>
              </a:lnSpc>
              <a:buFontTx/>
              <a:buNone/>
            </a:pPr>
            <a:r>
              <a:rPr lang="en-US" sz="2800"/>
              <a:t>    D. intrinsic motion of the stars around the center of the Milky Way </a:t>
            </a:r>
          </a:p>
        </p:txBody>
      </p:sp>
    </p:spTree>
    <p:extLst>
      <p:ext uri="{BB962C8B-B14F-4D97-AF65-F5344CB8AC3E}">
        <p14:creationId xmlns:p14="http://schemas.microsoft.com/office/powerpoint/2010/main" val="22756672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10710"/>
            <a:ext cx="8229600" cy="1143000"/>
          </a:xfrm>
        </p:spPr>
        <p:txBody>
          <a:bodyPr/>
          <a:lstStyle/>
          <a:p>
            <a:r>
              <a:rPr lang="en-US" dirty="0"/>
              <a:t>Recap</a:t>
            </a:r>
          </a:p>
        </p:txBody>
      </p:sp>
      <p:sp>
        <p:nvSpPr>
          <p:cNvPr id="29699" name="Rectangle 3"/>
          <p:cNvSpPr>
            <a:spLocks noGrp="1" noChangeArrowheads="1"/>
          </p:cNvSpPr>
          <p:nvPr>
            <p:ph type="body" idx="1"/>
          </p:nvPr>
        </p:nvSpPr>
        <p:spPr>
          <a:xfrm>
            <a:off x="457200" y="1169851"/>
            <a:ext cx="8229600" cy="5318586"/>
          </a:xfrm>
        </p:spPr>
        <p:txBody>
          <a:bodyPr>
            <a:noAutofit/>
          </a:bodyPr>
          <a:lstStyle/>
          <a:p>
            <a:pPr>
              <a:lnSpc>
                <a:spcPct val="90000"/>
              </a:lnSpc>
            </a:pPr>
            <a:r>
              <a:rPr lang="en-US" sz="2400" dirty="0" smtClean="0"/>
              <a:t>Canvas assignment: science and pseudo science due WEDNESDAY: includes reading!</a:t>
            </a:r>
          </a:p>
          <a:p>
            <a:pPr>
              <a:lnSpc>
                <a:spcPct val="90000"/>
              </a:lnSpc>
            </a:pPr>
            <a:r>
              <a:rPr lang="en-US" sz="2400" dirty="0" smtClean="0"/>
              <a:t>Previous assignment on motions in the sky</a:t>
            </a:r>
            <a:endParaRPr lang="en-US" sz="2400" dirty="0" smtClean="0"/>
          </a:p>
          <a:p>
            <a:pPr>
              <a:lnSpc>
                <a:spcPct val="90000"/>
              </a:lnSpc>
            </a:pPr>
            <a:r>
              <a:rPr lang="en-US" sz="2400" dirty="0" smtClean="0"/>
              <a:t>Lab this week: </a:t>
            </a:r>
            <a:r>
              <a:rPr lang="en-US" sz="2400" dirty="0" smtClean="0"/>
              <a:t>Seasons</a:t>
            </a:r>
          </a:p>
          <a:p>
            <a:pPr>
              <a:lnSpc>
                <a:spcPct val="90000"/>
              </a:lnSpc>
            </a:pPr>
            <a:r>
              <a:rPr lang="en-US" sz="2400" dirty="0" smtClean="0"/>
              <a:t>Remember: campus observatory</a:t>
            </a:r>
          </a:p>
          <a:p>
            <a:pPr>
              <a:lnSpc>
                <a:spcPct val="90000"/>
              </a:lnSpc>
            </a:pPr>
            <a:r>
              <a:rPr lang="en-US" sz="2400" dirty="0"/>
              <a:t>Astronomy by eye: motions in the sky</a:t>
            </a:r>
          </a:p>
          <a:p>
            <a:pPr lvl="1">
              <a:lnSpc>
                <a:spcPct val="90000"/>
              </a:lnSpc>
            </a:pPr>
            <a:r>
              <a:rPr lang="en-US" sz="2400" dirty="0"/>
              <a:t>Objects can appear to move because of intrinsic motion and/or reflex motion</a:t>
            </a:r>
          </a:p>
          <a:p>
            <a:pPr lvl="1">
              <a:lnSpc>
                <a:spcPct val="90000"/>
              </a:lnSpc>
            </a:pPr>
            <a:r>
              <a:rPr lang="en-US" sz="2400" dirty="0"/>
              <a:t>Reflex motion from Earth</a:t>
            </a:r>
            <a:r>
              <a:rPr lang="ja-JP" altLang="en-US" sz="2400" dirty="0"/>
              <a:t>’</a:t>
            </a:r>
            <a:r>
              <a:rPr lang="en-US" sz="2400" dirty="0"/>
              <a:t>s rotation: celestial sphere appears to spin around once per day</a:t>
            </a:r>
          </a:p>
          <a:p>
            <a:pPr lvl="2">
              <a:lnSpc>
                <a:spcPct val="90000"/>
              </a:lnSpc>
            </a:pPr>
            <a:r>
              <a:rPr lang="en-US" dirty="0"/>
              <a:t>Apparent motion in sky depends on declination of object and where on Earth you’re looking from</a:t>
            </a:r>
          </a:p>
          <a:p>
            <a:pPr lvl="1">
              <a:lnSpc>
                <a:spcPct val="90000"/>
              </a:lnSpc>
            </a:pPr>
            <a:r>
              <a:rPr lang="en-US" sz="2400" dirty="0"/>
              <a:t>Reflex motion from Earth’s revolution around Sun</a:t>
            </a:r>
          </a:p>
          <a:p>
            <a:pPr>
              <a:lnSpc>
                <a:spcPct val="90000"/>
              </a:lnSpc>
            </a:pPr>
            <a:endParaRPr lang="en-US" sz="2400" dirty="0"/>
          </a:p>
        </p:txBody>
      </p:sp>
    </p:spTree>
    <p:extLst>
      <p:ext uri="{BB962C8B-B14F-4D97-AF65-F5344CB8AC3E}">
        <p14:creationId xmlns:p14="http://schemas.microsoft.com/office/powerpoint/2010/main" val="337232024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685800" y="1143000"/>
            <a:ext cx="7772400" cy="4114800"/>
          </a:xfrm>
        </p:spPr>
        <p:txBody>
          <a:bodyPr/>
          <a:lstStyle/>
          <a:p>
            <a:pPr>
              <a:lnSpc>
                <a:spcPct val="90000"/>
              </a:lnSpc>
              <a:buFontTx/>
              <a:buNone/>
            </a:pPr>
            <a:r>
              <a:rPr lang="en-US" sz="2800" dirty="0"/>
              <a:t>Seasons occur as a result of:</a:t>
            </a:r>
          </a:p>
          <a:p>
            <a:pPr>
              <a:lnSpc>
                <a:spcPct val="90000"/>
              </a:lnSpc>
              <a:buFontTx/>
              <a:buNone/>
            </a:pPr>
            <a:r>
              <a:rPr lang="en-US" sz="2800" dirty="0"/>
              <a:t>    A. the rotation of Earth on its axis</a:t>
            </a:r>
          </a:p>
          <a:p>
            <a:pPr>
              <a:lnSpc>
                <a:spcPct val="90000"/>
              </a:lnSpc>
              <a:buFontTx/>
              <a:buNone/>
            </a:pPr>
            <a:r>
              <a:rPr lang="en-US" sz="2800" dirty="0"/>
              <a:t>    B. the changing distance of the Sun from the Earth as the Earth revolves around the Sun</a:t>
            </a:r>
          </a:p>
          <a:p>
            <a:pPr>
              <a:lnSpc>
                <a:spcPct val="90000"/>
              </a:lnSpc>
              <a:buFontTx/>
              <a:buNone/>
            </a:pPr>
            <a:r>
              <a:rPr lang="en-US" sz="2800" dirty="0"/>
              <a:t>    C. the tilt of the </a:t>
            </a:r>
            <a:r>
              <a:rPr lang="en-US" sz="2800" dirty="0" smtClean="0"/>
              <a:t>Earth’s </a:t>
            </a:r>
            <a:r>
              <a:rPr lang="en-US" sz="2800" dirty="0"/>
              <a:t>rotation axis relative to the plane in which it revolves around the Sun</a:t>
            </a:r>
          </a:p>
          <a:p>
            <a:pPr>
              <a:lnSpc>
                <a:spcPct val="90000"/>
              </a:lnSpc>
              <a:buFontTx/>
              <a:buNone/>
            </a:pPr>
            <a:r>
              <a:rPr lang="en-US" sz="2800" dirty="0"/>
              <a:t>    D. variation in the temperature of the Sun at different times of year </a:t>
            </a:r>
          </a:p>
        </p:txBody>
      </p:sp>
    </p:spTree>
    <p:extLst>
      <p:ext uri="{BB962C8B-B14F-4D97-AF65-F5344CB8AC3E}">
        <p14:creationId xmlns:p14="http://schemas.microsoft.com/office/powerpoint/2010/main" val="6783736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To do</a:t>
            </a:r>
          </a:p>
        </p:txBody>
      </p:sp>
      <p:sp>
        <p:nvSpPr>
          <p:cNvPr id="16387" name="Rectangle 3"/>
          <p:cNvSpPr>
            <a:spLocks noGrp="1" noChangeArrowheads="1"/>
          </p:cNvSpPr>
          <p:nvPr>
            <p:ph type="body" idx="1"/>
          </p:nvPr>
        </p:nvSpPr>
        <p:spPr/>
        <p:txBody>
          <a:bodyPr/>
          <a:lstStyle/>
          <a:p>
            <a:r>
              <a:rPr lang="en-US" dirty="0"/>
              <a:t>Lab this </a:t>
            </a:r>
            <a:r>
              <a:rPr lang="en-US" dirty="0" smtClean="0"/>
              <a:t>week: Seasons</a:t>
            </a:r>
            <a:r>
              <a:rPr lang="en-US" dirty="0" smtClean="0"/>
              <a:t>!</a:t>
            </a:r>
          </a:p>
          <a:p>
            <a:r>
              <a:rPr lang="en-US" dirty="0" smtClean="0"/>
              <a:t>Canvas assignment – includes reading!</a:t>
            </a:r>
            <a:endParaRPr lang="en-US" dirty="0"/>
          </a:p>
        </p:txBody>
      </p:sp>
    </p:spTree>
    <p:extLst>
      <p:ext uri="{BB962C8B-B14F-4D97-AF65-F5344CB8AC3E}">
        <p14:creationId xmlns:p14="http://schemas.microsoft.com/office/powerpoint/2010/main" val="21489504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r>
              <a:rPr lang="en-US" dirty="0"/>
              <a:t>Reflex motion from </a:t>
            </a:r>
            <a:r>
              <a:rPr lang="en-US" dirty="0" smtClean="0"/>
              <a:t>Earth’s </a:t>
            </a:r>
            <a:r>
              <a:rPr lang="en-US" dirty="0"/>
              <a:t>revolution</a:t>
            </a:r>
          </a:p>
        </p:txBody>
      </p:sp>
      <p:sp>
        <p:nvSpPr>
          <p:cNvPr id="22531" name="Rectangle 3"/>
          <p:cNvSpPr>
            <a:spLocks noGrp="1" noChangeArrowheads="1"/>
          </p:cNvSpPr>
          <p:nvPr>
            <p:ph type="body" idx="1"/>
          </p:nvPr>
        </p:nvSpPr>
        <p:spPr/>
        <p:txBody>
          <a:bodyPr/>
          <a:lstStyle/>
          <a:p>
            <a:pPr>
              <a:lnSpc>
                <a:spcPct val="90000"/>
              </a:lnSpc>
            </a:pPr>
            <a:r>
              <a:rPr lang="en-US" sz="2800" dirty="0"/>
              <a:t>In addition to </a:t>
            </a:r>
            <a:r>
              <a:rPr lang="en-US" sz="2800" i="1" dirty="0"/>
              <a:t>rotating</a:t>
            </a:r>
            <a:r>
              <a:rPr lang="en-US" sz="2800" dirty="0"/>
              <a:t> on its axis, the Earth </a:t>
            </a:r>
            <a:r>
              <a:rPr lang="en-US" sz="2800" i="1" dirty="0"/>
              <a:t>revolves</a:t>
            </a:r>
            <a:r>
              <a:rPr lang="en-US" sz="2800" dirty="0"/>
              <a:t> around the Sun, once a year</a:t>
            </a:r>
          </a:p>
          <a:p>
            <a:pPr>
              <a:lnSpc>
                <a:spcPct val="90000"/>
              </a:lnSpc>
            </a:pPr>
            <a:r>
              <a:rPr lang="en-US" sz="2800" dirty="0"/>
              <a:t>As a result, the Sun appears to move with respect to the stars</a:t>
            </a:r>
          </a:p>
          <a:p>
            <a:pPr lvl="1">
              <a:lnSpc>
                <a:spcPct val="90000"/>
              </a:lnSpc>
            </a:pPr>
            <a:r>
              <a:rPr lang="en-US" sz="2400" dirty="0"/>
              <a:t> it passes through the constellations of the zodiac</a:t>
            </a:r>
          </a:p>
          <a:p>
            <a:pPr lvl="1">
              <a:lnSpc>
                <a:spcPct val="90000"/>
              </a:lnSpc>
            </a:pPr>
            <a:r>
              <a:rPr lang="en-US" sz="2400" dirty="0"/>
              <a:t>Of course, we </a:t>
            </a:r>
            <a:r>
              <a:rPr lang="en-US" sz="2400" dirty="0" smtClean="0"/>
              <a:t>don’t </a:t>
            </a:r>
            <a:r>
              <a:rPr lang="en-US" sz="2400" dirty="0"/>
              <a:t>really see this because we </a:t>
            </a:r>
            <a:r>
              <a:rPr lang="en-US" sz="2400" dirty="0" smtClean="0"/>
              <a:t>can’t </a:t>
            </a:r>
            <a:r>
              <a:rPr lang="en-US" sz="2400" dirty="0"/>
              <a:t>see the constellations when the Sun is up!</a:t>
            </a:r>
          </a:p>
          <a:p>
            <a:pPr>
              <a:lnSpc>
                <a:spcPct val="90000"/>
              </a:lnSpc>
            </a:pPr>
            <a:r>
              <a:rPr lang="en-US" sz="2800" dirty="0"/>
              <a:t>Because of the </a:t>
            </a:r>
            <a:r>
              <a:rPr lang="en-US" sz="2800" dirty="0" smtClean="0"/>
              <a:t>Earth’s </a:t>
            </a:r>
            <a:r>
              <a:rPr lang="en-US" sz="2800" dirty="0"/>
              <a:t>revolution, we see different stars at night over the course of the year</a:t>
            </a:r>
          </a:p>
        </p:txBody>
      </p:sp>
    </p:spTree>
    <p:extLst>
      <p:ext uri="{BB962C8B-B14F-4D97-AF65-F5344CB8AC3E}">
        <p14:creationId xmlns:p14="http://schemas.microsoft.com/office/powerpoint/2010/main" val="24187504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a:t>Tilt of </a:t>
            </a:r>
            <a:r>
              <a:rPr lang="en-US" dirty="0" smtClean="0"/>
              <a:t>Earth’s </a:t>
            </a:r>
            <a:r>
              <a:rPr lang="en-US" dirty="0"/>
              <a:t>axis</a:t>
            </a:r>
          </a:p>
        </p:txBody>
      </p:sp>
      <p:sp>
        <p:nvSpPr>
          <p:cNvPr id="23555" name="Rectangle 3"/>
          <p:cNvSpPr>
            <a:spLocks noGrp="1" noChangeArrowheads="1"/>
          </p:cNvSpPr>
          <p:nvPr>
            <p:ph type="body" idx="1"/>
          </p:nvPr>
        </p:nvSpPr>
        <p:spPr/>
        <p:txBody>
          <a:bodyPr/>
          <a:lstStyle/>
          <a:p>
            <a:pPr>
              <a:lnSpc>
                <a:spcPct val="90000"/>
              </a:lnSpc>
            </a:pPr>
            <a:r>
              <a:rPr lang="en-US" sz="2400" dirty="0"/>
              <a:t>The </a:t>
            </a:r>
            <a:r>
              <a:rPr lang="en-US" sz="2400" dirty="0" smtClean="0"/>
              <a:t>Earth’s </a:t>
            </a:r>
            <a:r>
              <a:rPr lang="en-US" sz="2400" dirty="0"/>
              <a:t>revolution around the Sun defines a plane</a:t>
            </a:r>
          </a:p>
          <a:p>
            <a:pPr>
              <a:lnSpc>
                <a:spcPct val="90000"/>
              </a:lnSpc>
            </a:pPr>
            <a:r>
              <a:rPr lang="en-US" sz="2400" dirty="0"/>
              <a:t>The </a:t>
            </a:r>
            <a:r>
              <a:rPr lang="en-US" sz="2400" dirty="0" smtClean="0"/>
              <a:t>Earth’s </a:t>
            </a:r>
            <a:r>
              <a:rPr lang="en-US" sz="2400" dirty="0"/>
              <a:t>rotation axis is tilted, by 23.5 degrees, relative to the plane in which the Earth revolves around the Sun</a:t>
            </a:r>
          </a:p>
          <a:p>
            <a:pPr>
              <a:lnSpc>
                <a:spcPct val="90000"/>
              </a:lnSpc>
            </a:pPr>
            <a:r>
              <a:rPr lang="en-US" sz="2400" dirty="0"/>
              <a:t>The direction of the tilt is fixed in space, so it defines some special places in the </a:t>
            </a:r>
            <a:r>
              <a:rPr lang="en-US" sz="2400" dirty="0" smtClean="0"/>
              <a:t>Earth’s </a:t>
            </a:r>
            <a:r>
              <a:rPr lang="en-US" sz="2400" dirty="0"/>
              <a:t>orbit:</a:t>
            </a:r>
          </a:p>
          <a:p>
            <a:pPr lvl="1">
              <a:lnSpc>
                <a:spcPct val="90000"/>
              </a:lnSpc>
            </a:pPr>
            <a:r>
              <a:rPr lang="en-US" sz="2400" dirty="0"/>
              <a:t>Solstices when the north pole is pointed towards or away from the Sun (although it never points directly at the Sun)</a:t>
            </a:r>
          </a:p>
          <a:p>
            <a:pPr lvl="1">
              <a:lnSpc>
                <a:spcPct val="90000"/>
              </a:lnSpc>
            </a:pPr>
            <a:r>
              <a:rPr lang="en-US" sz="2400" dirty="0"/>
              <a:t>Equinoxes when then the rotation axis is pointed perpendicular to the direction of the Sun</a:t>
            </a:r>
          </a:p>
        </p:txBody>
      </p:sp>
    </p:spTree>
    <p:extLst>
      <p:ext uri="{BB962C8B-B14F-4D97-AF65-F5344CB8AC3E}">
        <p14:creationId xmlns:p14="http://schemas.microsoft.com/office/powerpoint/2010/main" val="58881369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Path of the Sun in the Sky</a:t>
            </a:r>
          </a:p>
        </p:txBody>
      </p:sp>
      <p:sp>
        <p:nvSpPr>
          <p:cNvPr id="30723" name="Rectangle 3"/>
          <p:cNvSpPr>
            <a:spLocks noGrp="1" noChangeArrowheads="1"/>
          </p:cNvSpPr>
          <p:nvPr>
            <p:ph type="body" idx="1"/>
          </p:nvPr>
        </p:nvSpPr>
        <p:spPr/>
        <p:txBody>
          <a:bodyPr/>
          <a:lstStyle/>
          <a:p>
            <a:pPr>
              <a:lnSpc>
                <a:spcPct val="90000"/>
              </a:lnSpc>
            </a:pPr>
            <a:r>
              <a:rPr lang="en-US"/>
              <a:t>Because of this tilt, the latitude (declination) of the Sun changes over the course of a year</a:t>
            </a:r>
          </a:p>
          <a:p>
            <a:pPr>
              <a:lnSpc>
                <a:spcPct val="90000"/>
              </a:lnSpc>
            </a:pPr>
            <a:r>
              <a:rPr lang="en-US"/>
              <a:t>Since the motion of an object across the sky depends on its declination, the motion of the Sun across the sky changes over the course of a year</a:t>
            </a:r>
          </a:p>
          <a:p>
            <a:pPr>
              <a:lnSpc>
                <a:spcPct val="90000"/>
              </a:lnSpc>
            </a:pPr>
            <a:endParaRPr lang="en-US"/>
          </a:p>
        </p:txBody>
      </p:sp>
      <p:pic>
        <p:nvPicPr>
          <p:cNvPr id="30724" name="Picture 4" descr="sunpa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5016" y="666628"/>
            <a:ext cx="7696200" cy="577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7707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48" y="268853"/>
            <a:ext cx="8995552" cy="1143000"/>
          </a:xfrm>
        </p:spPr>
        <p:txBody>
          <a:bodyPr>
            <a:normAutofit/>
          </a:bodyPr>
          <a:lstStyle/>
          <a:p>
            <a:r>
              <a:rPr lang="en-US" sz="3200" dirty="0" smtClean="0"/>
              <a:t>Sun’s position over the course of a year at the same time each day: the </a:t>
            </a:r>
            <a:r>
              <a:rPr lang="en-US" sz="3200" dirty="0" err="1" smtClean="0"/>
              <a:t>Analemma</a:t>
            </a:r>
            <a:endParaRPr lang="en-US" sz="3200" dirty="0"/>
          </a:p>
        </p:txBody>
      </p:sp>
      <p:pic>
        <p:nvPicPr>
          <p:cNvPr id="4" name="Content Placeholder 3"/>
          <p:cNvPicPr>
            <a:picLocks noGrp="1" noChangeAspect="1"/>
          </p:cNvPicPr>
          <p:nvPr>
            <p:ph idx="1"/>
          </p:nvPr>
        </p:nvPicPr>
        <p:blipFill rotWithShape="1">
          <a:blip r:embed="rId2"/>
          <a:srcRect t="797" b="797"/>
          <a:stretch/>
        </p:blipFill>
        <p:spPr>
          <a:xfrm>
            <a:off x="2506404" y="1411853"/>
            <a:ext cx="3959342" cy="5969375"/>
          </a:xfrm>
        </p:spPr>
      </p:pic>
    </p:spTree>
    <p:extLst>
      <p:ext uri="{BB962C8B-B14F-4D97-AF65-F5344CB8AC3E}">
        <p14:creationId xmlns:p14="http://schemas.microsoft.com/office/powerpoint/2010/main" val="22231729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Seasons</a:t>
            </a:r>
          </a:p>
        </p:txBody>
      </p:sp>
      <p:sp>
        <p:nvSpPr>
          <p:cNvPr id="24579" name="Rectangle 3"/>
          <p:cNvSpPr>
            <a:spLocks noGrp="1" noChangeArrowheads="1"/>
          </p:cNvSpPr>
          <p:nvPr>
            <p:ph type="body" idx="1"/>
          </p:nvPr>
        </p:nvSpPr>
        <p:spPr/>
        <p:txBody>
          <a:bodyPr/>
          <a:lstStyle/>
          <a:p>
            <a:r>
              <a:rPr lang="en-US" dirty="0"/>
              <a:t>Because of the change of the </a:t>
            </a:r>
            <a:r>
              <a:rPr lang="en-US" dirty="0" smtClean="0"/>
              <a:t>Sun’s </a:t>
            </a:r>
            <a:r>
              <a:rPr lang="en-US" dirty="0"/>
              <a:t>path across the </a:t>
            </a:r>
            <a:r>
              <a:rPr lang="en-US" dirty="0" smtClean="0"/>
              <a:t>sky over the course of a year, </a:t>
            </a:r>
            <a:r>
              <a:rPr lang="en-US" dirty="0"/>
              <a:t>we have </a:t>
            </a:r>
            <a:r>
              <a:rPr lang="en-US" i="1" dirty="0"/>
              <a:t>seasons</a:t>
            </a:r>
            <a:r>
              <a:rPr lang="en-US" dirty="0"/>
              <a:t>: the temperature is different at different times of the year</a:t>
            </a:r>
          </a:p>
          <a:p>
            <a:r>
              <a:rPr lang="en-US" dirty="0"/>
              <a:t>Why?</a:t>
            </a:r>
          </a:p>
        </p:txBody>
      </p:sp>
    </p:spTree>
    <p:extLst>
      <p:ext uri="{BB962C8B-B14F-4D97-AF65-F5344CB8AC3E}">
        <p14:creationId xmlns:p14="http://schemas.microsoft.com/office/powerpoint/2010/main" val="34754581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685800" y="381000"/>
            <a:ext cx="7772400" cy="4114800"/>
          </a:xfrm>
        </p:spPr>
        <p:txBody>
          <a:bodyPr/>
          <a:lstStyle/>
          <a:p>
            <a:pPr>
              <a:buFontTx/>
              <a:buNone/>
            </a:pPr>
            <a:r>
              <a:rPr lang="en-US"/>
              <a:t>Imagine you are outside at the pool with the Sun overhead and you want to maximize the tan you get on your back. Which of the following positions would you choose? Why? </a:t>
            </a:r>
          </a:p>
        </p:txBody>
      </p:sp>
      <p:pic>
        <p:nvPicPr>
          <p:cNvPr id="39940" name="Picture 4" descr="til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200400"/>
            <a:ext cx="7543800" cy="314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647704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685800" y="228600"/>
            <a:ext cx="7772400" cy="2819400"/>
          </a:xfrm>
        </p:spPr>
        <p:txBody>
          <a:bodyPr/>
          <a:lstStyle/>
          <a:p>
            <a:pPr>
              <a:buFontTx/>
              <a:buNone/>
            </a:pPr>
            <a:r>
              <a:rPr lang="en-US" sz="2800"/>
              <a:t>Imagine you are at at tanning salon and want to maximize the tan you get on your back. Which of the following positions would you choose to put the light? Note that all positions have the light at the same distance from your back</a:t>
            </a:r>
            <a:r>
              <a:rPr lang="en-US"/>
              <a:t>. </a:t>
            </a:r>
          </a:p>
        </p:txBody>
      </p:sp>
      <p:pic>
        <p:nvPicPr>
          <p:cNvPr id="40964" name="Picture 4" descr="til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465513"/>
            <a:ext cx="7239000" cy="308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149581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3162</TotalTime>
  <Words>1379</Words>
  <Application>Microsoft Macintosh PowerPoint</Application>
  <PresentationFormat>On-screen Show (4:3)</PresentationFormat>
  <Paragraphs>113</Paragraphs>
  <Slides>21</Slides>
  <Notes>20</Notes>
  <HiddenSlides>6</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Blank Presentation</vt:lpstr>
      <vt:lpstr>Astronomy by eye: motions in the Sky</vt:lpstr>
      <vt:lpstr>Recap</vt:lpstr>
      <vt:lpstr>Reflex motion from Earth’s revolution</vt:lpstr>
      <vt:lpstr>Tilt of Earth’s axis</vt:lpstr>
      <vt:lpstr>Path of the Sun in the Sky</vt:lpstr>
      <vt:lpstr>Sun’s position over the course of a year at the same time each day: the Analemma</vt:lpstr>
      <vt:lpstr>Seasons</vt:lpstr>
      <vt:lpstr>PowerPoint Presentation</vt:lpstr>
      <vt:lpstr>PowerPoint Presentation</vt:lpstr>
      <vt:lpstr>Seasons: concentration of sunlight</vt:lpstr>
      <vt:lpstr>Seasons: length of day</vt:lpstr>
      <vt:lpstr>Seasons: location on Earth</vt:lpstr>
      <vt:lpstr>Seasons: distance of Earth from Sun</vt:lpstr>
      <vt:lpstr>Seasons on other planets</vt:lpstr>
      <vt:lpstr>Reflex motion of stars from Earth’s revolution</vt:lpstr>
      <vt:lpstr>PowerPoint Presentation</vt:lpstr>
      <vt:lpstr>PowerPoint Presentation</vt:lpstr>
      <vt:lpstr>PowerPoint Presentation</vt:lpstr>
      <vt:lpstr>PowerPoint Presentation</vt:lpstr>
      <vt:lpstr>PowerPoint Presentation</vt:lpstr>
      <vt:lpstr>To do</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22</cp:revision>
  <dcterms:created xsi:type="dcterms:W3CDTF">2012-01-18T03:41:32Z</dcterms:created>
  <dcterms:modified xsi:type="dcterms:W3CDTF">2013-09-11T03:11:09Z</dcterms:modified>
</cp:coreProperties>
</file>