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sldIdLst>
    <p:sldId id="301" r:id="rId2"/>
    <p:sldId id="289" r:id="rId3"/>
    <p:sldId id="290" r:id="rId4"/>
    <p:sldId id="291" r:id="rId5"/>
    <p:sldId id="294" r:id="rId6"/>
    <p:sldId id="292" r:id="rId7"/>
    <p:sldId id="295" r:id="rId8"/>
    <p:sldId id="296" r:id="rId9"/>
    <p:sldId id="297" r:id="rId10"/>
    <p:sldId id="300" r:id="rId11"/>
    <p:sldId id="298" r:id="rId12"/>
    <p:sldId id="299" r:id="rId13"/>
    <p:sldId id="293" r:id="rId14"/>
    <p:sldId id="278" r:id="rId15"/>
    <p:sldId id="279" r:id="rId16"/>
    <p:sldId id="280" r:id="rId17"/>
    <p:sldId id="281" r:id="rId18"/>
    <p:sldId id="282" r:id="rId19"/>
    <p:sldId id="283" r:id="rId20"/>
    <p:sldId id="284" r:id="rId21"/>
    <p:sldId id="285" r:id="rId22"/>
    <p:sldId id="286" r:id="rId23"/>
    <p:sldId id="287" r:id="rId24"/>
    <p:sldId id="272"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3" d="100"/>
          <a:sy n="83" d="100"/>
        </p:scale>
        <p:origin x="-39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773A1E-BD2F-9442-A71E-BBB6F4534B66}" type="datetimeFigureOut">
              <a:rPr lang="en-US" smtClean="0"/>
              <a:t>9/4/13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FEDAA6-37BF-FD40-839C-8968EA98A823}" type="slidenum">
              <a:rPr lang="en-US" smtClean="0"/>
              <a:t>‹#›</a:t>
            </a:fld>
            <a:endParaRPr lang="en-US"/>
          </a:p>
        </p:txBody>
      </p:sp>
    </p:spTree>
    <p:extLst>
      <p:ext uri="{BB962C8B-B14F-4D97-AF65-F5344CB8AC3E}">
        <p14:creationId xmlns:p14="http://schemas.microsoft.com/office/powerpoint/2010/main" val="123725931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2F4C5A-6A5D-774D-A6D7-1701479BDF4E}" type="slidenum">
              <a:rPr lang="en-US">
                <a:solidFill>
                  <a:prstClr val="black"/>
                </a:solidFill>
                <a:latin typeface="Calibri"/>
              </a:rPr>
              <a:pPr/>
              <a:t>1</a:t>
            </a:fld>
            <a:endParaRPr lang="en-US">
              <a:solidFill>
                <a:prstClr val="black"/>
              </a:solidFill>
              <a:latin typeface="Calibri"/>
            </a:endParaRPr>
          </a:p>
        </p:txBody>
      </p:sp>
      <p:sp>
        <p:nvSpPr>
          <p:cNvPr id="235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F2F5FA-D7AE-BA41-BB05-36B6A088048B}" type="slidenum">
              <a:rPr lang="en-US"/>
              <a:pPr/>
              <a:t>17</a:t>
            </a:fld>
            <a:endParaRPr lang="en-US"/>
          </a:p>
        </p:txBody>
      </p:sp>
      <p:sp>
        <p:nvSpPr>
          <p:cNvPr id="11266"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126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FB83DF-FDD9-E24E-9A49-CF0D6A48B066}" type="slidenum">
              <a:rPr lang="en-US"/>
              <a:pPr/>
              <a:t>18</a:t>
            </a:fld>
            <a:endParaRPr lang="en-US"/>
          </a:p>
        </p:txBody>
      </p:sp>
      <p:sp>
        <p:nvSpPr>
          <p:cNvPr id="13314"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331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614235-C17C-E64A-AB38-E75247A0B70F}" type="slidenum">
              <a:rPr lang="en-US"/>
              <a:pPr/>
              <a:t>19</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606640-DD93-234A-A439-A0DA59B35B7D}" type="slidenum">
              <a:rPr lang="en-US"/>
              <a:pPr/>
              <a:t>20</a:t>
            </a:fld>
            <a:endParaRPr lang="en-US"/>
          </a:p>
        </p:txBody>
      </p:sp>
      <p:sp>
        <p:nvSpPr>
          <p:cNvPr id="235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23A404-3828-9942-BE53-9ED3C01EA85F}" type="slidenum">
              <a:rPr lang="en-US"/>
              <a:pPr/>
              <a:t>21</a:t>
            </a:fld>
            <a:endParaRPr lang="en-US"/>
          </a:p>
        </p:txBody>
      </p:sp>
      <p:sp>
        <p:nvSpPr>
          <p:cNvPr id="2457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06AC3F-9559-EA4D-B043-BFCBF15B2472}" type="slidenum">
              <a:rPr lang="en-US"/>
              <a:pPr/>
              <a:t>22</a:t>
            </a:fld>
            <a:endParaRPr lang="en-US"/>
          </a:p>
        </p:txBody>
      </p:sp>
      <p:sp>
        <p:nvSpPr>
          <p:cNvPr id="2560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5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7074C2-D2D1-F446-9600-29E56EA768E7}" type="slidenum">
              <a:rPr lang="en-US"/>
              <a:pPr/>
              <a:t>23</a:t>
            </a:fld>
            <a:endParaRPr lang="en-US"/>
          </a:p>
        </p:txBody>
      </p:sp>
      <p:sp>
        <p:nvSpPr>
          <p:cNvPr id="2662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6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90AE33DD-EBF7-394F-AB89-6C5B98CFEECF}" type="slidenum">
              <a:rPr lang="en-US"/>
              <a:pPr/>
              <a:t>24</a:t>
            </a:fld>
            <a:endParaRPr lang="en-US"/>
          </a:p>
        </p:txBody>
      </p:sp>
      <p:sp>
        <p:nvSpPr>
          <p:cNvPr id="40962"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4096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CB5363-FF61-464A-98FF-C508B884F252}" type="slidenum">
              <a:rPr lang="en-US"/>
              <a:pPr/>
              <a:t>8</a:t>
            </a:fld>
            <a:endParaRPr lang="en-US"/>
          </a:p>
        </p:txBody>
      </p:sp>
      <p:sp>
        <p:nvSpPr>
          <p:cNvPr id="450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45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C0FC57-D399-AD44-A2C1-BCCD23053D60}" type="slidenum">
              <a:rPr lang="en-US"/>
              <a:pPr/>
              <a:t>9</a:t>
            </a:fld>
            <a:endParaRPr lang="en-US"/>
          </a:p>
        </p:txBody>
      </p:sp>
      <p:sp>
        <p:nvSpPr>
          <p:cNvPr id="471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47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003940-7093-2D4F-B6CF-03F77CE4F35A}" type="slidenum">
              <a:rPr lang="en-US"/>
              <a:pPr/>
              <a:t>11</a:t>
            </a:fld>
            <a:endParaRPr lang="en-US"/>
          </a:p>
        </p:txBody>
      </p:sp>
      <p:sp>
        <p:nvSpPr>
          <p:cNvPr id="491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49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C13260-2E8F-0349-B156-959E9E918C63}" type="slidenum">
              <a:rPr lang="en-US"/>
              <a:pPr/>
              <a:t>12</a:t>
            </a:fld>
            <a:endParaRPr lang="en-US"/>
          </a:p>
        </p:txBody>
      </p:sp>
      <p:sp>
        <p:nvSpPr>
          <p:cNvPr id="3891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8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694515-AE73-6042-BDD3-D3FA2AA1068B}" type="slidenum">
              <a:rPr lang="en-US"/>
              <a:pPr/>
              <a:t>13</a:t>
            </a:fld>
            <a:endParaRPr lang="en-US"/>
          </a:p>
        </p:txBody>
      </p:sp>
      <p:sp>
        <p:nvSpPr>
          <p:cNvPr id="1331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3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F1FDB4-E743-A64B-BA23-78ADA9C73123}" type="slidenum">
              <a:rPr lang="en-US"/>
              <a:pPr/>
              <a:t>14</a:t>
            </a:fld>
            <a:endParaRPr lang="en-US"/>
          </a:p>
        </p:txBody>
      </p:sp>
      <p:sp>
        <p:nvSpPr>
          <p:cNvPr id="2253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2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B5FB95-78F1-594A-BE5D-F59DD04901F8}" type="slidenum">
              <a:rPr lang="en-US"/>
              <a:pPr/>
              <a:t>15</a:t>
            </a:fld>
            <a:endParaRPr lang="en-US"/>
          </a:p>
        </p:txBody>
      </p:sp>
      <p:sp>
        <p:nvSpPr>
          <p:cNvPr id="235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E1F2AC-D0C6-F340-BA44-E9E1E37B5D6F}" type="slidenum">
              <a:rPr lang="en-US"/>
              <a:pPr/>
              <a:t>16</a:t>
            </a:fld>
            <a:endParaRPr lang="en-US"/>
          </a:p>
        </p:txBody>
      </p:sp>
      <p:sp>
        <p:nvSpPr>
          <p:cNvPr id="2457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CEF9C34-78CA-0C45-A797-D850899D9BB5}" type="datetimeFigureOut">
              <a:rPr lang="en-US" smtClean="0"/>
              <a:t>9/4/13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C2707-1EA8-3048-914D-CED93F5018B6}" type="slidenum">
              <a:rPr lang="en-US" smtClean="0"/>
              <a:t>‹#›</a:t>
            </a:fld>
            <a:endParaRPr lang="en-US"/>
          </a:p>
        </p:txBody>
      </p:sp>
    </p:spTree>
    <p:extLst>
      <p:ext uri="{BB962C8B-B14F-4D97-AF65-F5344CB8AC3E}">
        <p14:creationId xmlns:p14="http://schemas.microsoft.com/office/powerpoint/2010/main" val="2798278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F9C34-78CA-0C45-A797-D850899D9BB5}" type="datetimeFigureOut">
              <a:rPr lang="en-US" smtClean="0"/>
              <a:t>9/4/13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C2707-1EA8-3048-914D-CED93F5018B6}" type="slidenum">
              <a:rPr lang="en-US" smtClean="0"/>
              <a:t>‹#›</a:t>
            </a:fld>
            <a:endParaRPr lang="en-US"/>
          </a:p>
        </p:txBody>
      </p:sp>
    </p:spTree>
    <p:extLst>
      <p:ext uri="{BB962C8B-B14F-4D97-AF65-F5344CB8AC3E}">
        <p14:creationId xmlns:p14="http://schemas.microsoft.com/office/powerpoint/2010/main" val="805333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F9C34-78CA-0C45-A797-D850899D9BB5}" type="datetimeFigureOut">
              <a:rPr lang="en-US" smtClean="0"/>
              <a:t>9/4/13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C2707-1EA8-3048-914D-CED93F5018B6}" type="slidenum">
              <a:rPr lang="en-US" smtClean="0"/>
              <a:t>‹#›</a:t>
            </a:fld>
            <a:endParaRPr lang="en-US"/>
          </a:p>
        </p:txBody>
      </p:sp>
    </p:spTree>
    <p:extLst>
      <p:ext uri="{BB962C8B-B14F-4D97-AF65-F5344CB8AC3E}">
        <p14:creationId xmlns:p14="http://schemas.microsoft.com/office/powerpoint/2010/main" val="2049094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F9C34-78CA-0C45-A797-D850899D9BB5}" type="datetimeFigureOut">
              <a:rPr lang="en-US" smtClean="0"/>
              <a:t>9/4/13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C2707-1EA8-3048-914D-CED93F5018B6}" type="slidenum">
              <a:rPr lang="en-US" smtClean="0"/>
              <a:t>‹#›</a:t>
            </a:fld>
            <a:endParaRPr lang="en-US"/>
          </a:p>
        </p:txBody>
      </p:sp>
    </p:spTree>
    <p:extLst>
      <p:ext uri="{BB962C8B-B14F-4D97-AF65-F5344CB8AC3E}">
        <p14:creationId xmlns:p14="http://schemas.microsoft.com/office/powerpoint/2010/main" val="3654757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EF9C34-78CA-0C45-A797-D850899D9BB5}" type="datetimeFigureOut">
              <a:rPr lang="en-US" smtClean="0"/>
              <a:t>9/4/13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C2707-1EA8-3048-914D-CED93F5018B6}" type="slidenum">
              <a:rPr lang="en-US" smtClean="0"/>
              <a:t>‹#›</a:t>
            </a:fld>
            <a:endParaRPr lang="en-US"/>
          </a:p>
        </p:txBody>
      </p:sp>
    </p:spTree>
    <p:extLst>
      <p:ext uri="{BB962C8B-B14F-4D97-AF65-F5344CB8AC3E}">
        <p14:creationId xmlns:p14="http://schemas.microsoft.com/office/powerpoint/2010/main" val="2182799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CEF9C34-78CA-0C45-A797-D850899D9BB5}" type="datetimeFigureOut">
              <a:rPr lang="en-US" smtClean="0"/>
              <a:t>9/4/13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C2707-1EA8-3048-914D-CED93F5018B6}" type="slidenum">
              <a:rPr lang="en-US" smtClean="0"/>
              <a:t>‹#›</a:t>
            </a:fld>
            <a:endParaRPr lang="en-US"/>
          </a:p>
        </p:txBody>
      </p:sp>
    </p:spTree>
    <p:extLst>
      <p:ext uri="{BB962C8B-B14F-4D97-AF65-F5344CB8AC3E}">
        <p14:creationId xmlns:p14="http://schemas.microsoft.com/office/powerpoint/2010/main" val="3704160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CEF9C34-78CA-0C45-A797-D850899D9BB5}" type="datetimeFigureOut">
              <a:rPr lang="en-US" smtClean="0"/>
              <a:t>9/4/13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7C2707-1EA8-3048-914D-CED93F5018B6}" type="slidenum">
              <a:rPr lang="en-US" smtClean="0"/>
              <a:t>‹#›</a:t>
            </a:fld>
            <a:endParaRPr lang="en-US"/>
          </a:p>
        </p:txBody>
      </p:sp>
    </p:spTree>
    <p:extLst>
      <p:ext uri="{BB962C8B-B14F-4D97-AF65-F5344CB8AC3E}">
        <p14:creationId xmlns:p14="http://schemas.microsoft.com/office/powerpoint/2010/main" val="105942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CEF9C34-78CA-0C45-A797-D850899D9BB5}" type="datetimeFigureOut">
              <a:rPr lang="en-US" smtClean="0"/>
              <a:t>9/4/13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7C2707-1EA8-3048-914D-CED93F5018B6}" type="slidenum">
              <a:rPr lang="en-US" smtClean="0"/>
              <a:t>‹#›</a:t>
            </a:fld>
            <a:endParaRPr lang="en-US"/>
          </a:p>
        </p:txBody>
      </p:sp>
    </p:spTree>
    <p:extLst>
      <p:ext uri="{BB962C8B-B14F-4D97-AF65-F5344CB8AC3E}">
        <p14:creationId xmlns:p14="http://schemas.microsoft.com/office/powerpoint/2010/main" val="1412377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EF9C34-78CA-0C45-A797-D850899D9BB5}" type="datetimeFigureOut">
              <a:rPr lang="en-US" smtClean="0"/>
              <a:t>9/4/13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7C2707-1EA8-3048-914D-CED93F5018B6}" type="slidenum">
              <a:rPr lang="en-US" smtClean="0"/>
              <a:t>‹#›</a:t>
            </a:fld>
            <a:endParaRPr lang="en-US"/>
          </a:p>
        </p:txBody>
      </p:sp>
    </p:spTree>
    <p:extLst>
      <p:ext uri="{BB962C8B-B14F-4D97-AF65-F5344CB8AC3E}">
        <p14:creationId xmlns:p14="http://schemas.microsoft.com/office/powerpoint/2010/main" val="3527548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EF9C34-78CA-0C45-A797-D850899D9BB5}" type="datetimeFigureOut">
              <a:rPr lang="en-US" smtClean="0"/>
              <a:t>9/4/13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C2707-1EA8-3048-914D-CED93F5018B6}" type="slidenum">
              <a:rPr lang="en-US" smtClean="0"/>
              <a:t>‹#›</a:t>
            </a:fld>
            <a:endParaRPr lang="en-US"/>
          </a:p>
        </p:txBody>
      </p:sp>
    </p:spTree>
    <p:extLst>
      <p:ext uri="{BB962C8B-B14F-4D97-AF65-F5344CB8AC3E}">
        <p14:creationId xmlns:p14="http://schemas.microsoft.com/office/powerpoint/2010/main" val="3687587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EF9C34-78CA-0C45-A797-D850899D9BB5}" type="datetimeFigureOut">
              <a:rPr lang="en-US" smtClean="0"/>
              <a:t>9/4/13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C2707-1EA8-3048-914D-CED93F5018B6}" type="slidenum">
              <a:rPr lang="en-US" smtClean="0"/>
              <a:t>‹#›</a:t>
            </a:fld>
            <a:endParaRPr lang="en-US"/>
          </a:p>
        </p:txBody>
      </p:sp>
    </p:spTree>
    <p:extLst>
      <p:ext uri="{BB962C8B-B14F-4D97-AF65-F5344CB8AC3E}">
        <p14:creationId xmlns:p14="http://schemas.microsoft.com/office/powerpoint/2010/main" val="377080198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EF9C34-78CA-0C45-A797-D850899D9BB5}" type="datetimeFigureOut">
              <a:rPr lang="en-US" smtClean="0"/>
              <a:t>9/4/13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7C2707-1EA8-3048-914D-CED93F5018B6}" type="slidenum">
              <a:rPr lang="en-US" smtClean="0"/>
              <a:t>‹#›</a:t>
            </a:fld>
            <a:endParaRPr lang="en-US"/>
          </a:p>
        </p:txBody>
      </p:sp>
    </p:spTree>
    <p:extLst>
      <p:ext uri="{BB962C8B-B14F-4D97-AF65-F5344CB8AC3E}">
        <p14:creationId xmlns:p14="http://schemas.microsoft.com/office/powerpoint/2010/main" val="13973481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2.xml.rels><?xml version="1.0" encoding="UTF-8" standalone="yes"?>
<Relationships xmlns="http://schemas.openxmlformats.org/package/2006/relationships"><Relationship Id="rId3" Type="http://schemas.openxmlformats.org/officeDocument/2006/relationships/hyperlink" Target="http://www.astroviewer.com/interactive-night-sky-map.php" TargetMode="External"/><Relationship Id="rId4" Type="http://schemas.openxmlformats.org/officeDocument/2006/relationships/hyperlink" Target="http://www.schoolsobservatory.org.uk" TargetMode="External"/><Relationship Id="rId5" Type="http://schemas.openxmlformats.org/officeDocument/2006/relationships/hyperlink" Target="http://www.skymaps.com"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www.jeromedrexler.org"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learn.nmsu.edu"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www.astrosociety.org/education/resources/pseudobib.html%231"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normAutofit fontScale="90000"/>
          </a:bodyPr>
          <a:lstStyle/>
          <a:p>
            <a:r>
              <a:rPr lang="en-US" dirty="0" smtClean="0">
                <a:solidFill>
                  <a:srgbClr val="FFFF00"/>
                </a:solidFill>
              </a:rPr>
              <a:t>Observing the night sky</a:t>
            </a:r>
            <a:br>
              <a:rPr lang="en-US" dirty="0" smtClean="0">
                <a:solidFill>
                  <a:srgbClr val="FFFF00"/>
                </a:solidFill>
              </a:rPr>
            </a:br>
            <a:r>
              <a:rPr lang="en-US" dirty="0" smtClean="0">
                <a:solidFill>
                  <a:srgbClr val="FFFF00"/>
                </a:solidFill>
              </a:rPr>
              <a:t>Science issues in the world</a:t>
            </a:r>
            <a:br>
              <a:rPr lang="en-US" dirty="0" smtClean="0">
                <a:solidFill>
                  <a:srgbClr val="FFFF00"/>
                </a:solidFill>
              </a:rPr>
            </a:br>
            <a:r>
              <a:rPr lang="en-US" dirty="0" smtClean="0">
                <a:solidFill>
                  <a:srgbClr val="FFFF00"/>
                </a:solidFill>
              </a:rPr>
              <a:t>Pseudoscience /astrology</a:t>
            </a:r>
            <a:endParaRPr lang="en-US" dirty="0"/>
          </a:p>
        </p:txBody>
      </p:sp>
    </p:spTree>
    <p:extLst>
      <p:ext uri="{BB962C8B-B14F-4D97-AF65-F5344CB8AC3E}">
        <p14:creationId xmlns:p14="http://schemas.microsoft.com/office/powerpoint/2010/main" val="417348459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Identify an object in the sky</a:t>
            </a:r>
          </a:p>
          <a:p>
            <a:pPr lvl="1"/>
            <a:r>
              <a:rPr lang="en-US" dirty="0" smtClean="0"/>
              <a:t>Measure its position: two angles</a:t>
            </a:r>
          </a:p>
          <a:p>
            <a:pPr lvl="1"/>
            <a:r>
              <a:rPr lang="en-US" dirty="0" smtClean="0"/>
              <a:t>Estimate the uncertainty in the position</a:t>
            </a:r>
          </a:p>
          <a:p>
            <a:pPr lvl="1"/>
            <a:r>
              <a:rPr lang="en-US" dirty="0"/>
              <a:t>D</a:t>
            </a:r>
            <a:r>
              <a:rPr lang="en-US" dirty="0" smtClean="0"/>
              <a:t>o it for several different objects</a:t>
            </a:r>
          </a:p>
          <a:p>
            <a:r>
              <a:rPr lang="en-US" dirty="0" smtClean="0"/>
              <a:t>Wait a while (how long?)</a:t>
            </a:r>
          </a:p>
          <a:p>
            <a:pPr lvl="1"/>
            <a:r>
              <a:rPr lang="en-US" dirty="0" smtClean="0"/>
              <a:t>Measure the positions again</a:t>
            </a:r>
          </a:p>
          <a:p>
            <a:pPr lvl="1"/>
            <a:r>
              <a:rPr lang="en-US" dirty="0" smtClean="0"/>
              <a:t>Tabulate and plot your data …. With uncertainties</a:t>
            </a:r>
          </a:p>
          <a:p>
            <a:r>
              <a:rPr lang="en-US" dirty="0" smtClean="0"/>
              <a:t>Using your data, has the object moved? </a:t>
            </a:r>
          </a:p>
          <a:p>
            <a:pPr lvl="1"/>
            <a:r>
              <a:rPr lang="en-US" dirty="0" smtClean="0"/>
              <a:t>If so, can you calculate how fast?</a:t>
            </a:r>
          </a:p>
          <a:p>
            <a:r>
              <a:rPr lang="en-US" dirty="0" smtClean="0"/>
              <a:t>Compare motions of different objects in the sky</a:t>
            </a:r>
          </a:p>
          <a:p>
            <a:r>
              <a:rPr lang="en-US" dirty="0" smtClean="0"/>
              <a:t>See link on Canvas page</a:t>
            </a:r>
            <a:endParaRPr lang="en-US" dirty="0"/>
          </a:p>
        </p:txBody>
      </p:sp>
      <p:pic>
        <p:nvPicPr>
          <p:cNvPr id="5" name="Picture 4"/>
          <p:cNvPicPr>
            <a:picLocks noChangeAspect="1"/>
          </p:cNvPicPr>
          <p:nvPr/>
        </p:nvPicPr>
        <p:blipFill>
          <a:blip r:embed="rId2"/>
          <a:stretch>
            <a:fillRect/>
          </a:stretch>
        </p:blipFill>
        <p:spPr>
          <a:xfrm>
            <a:off x="3917549" y="1212961"/>
            <a:ext cx="5383311" cy="3045721"/>
          </a:xfrm>
          <a:prstGeom prst="rect">
            <a:avLst/>
          </a:prstGeom>
        </p:spPr>
      </p:pic>
    </p:spTree>
    <p:extLst>
      <p:ext uri="{BB962C8B-B14F-4D97-AF65-F5344CB8AC3E}">
        <p14:creationId xmlns:p14="http://schemas.microsoft.com/office/powerpoint/2010/main" val="210479889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sz="4000"/>
              <a:t>What to look for in the sky now</a:t>
            </a:r>
            <a:endParaRPr lang="en-US"/>
          </a:p>
        </p:txBody>
      </p:sp>
      <p:sp>
        <p:nvSpPr>
          <p:cNvPr id="48131" name="Rectangle 3"/>
          <p:cNvSpPr>
            <a:spLocks noGrp="1" noChangeArrowheads="1"/>
          </p:cNvSpPr>
          <p:nvPr>
            <p:ph type="body" idx="1"/>
          </p:nvPr>
        </p:nvSpPr>
        <p:spPr/>
        <p:txBody>
          <a:bodyPr/>
          <a:lstStyle/>
          <a:p>
            <a:pPr>
              <a:lnSpc>
                <a:spcPct val="90000"/>
              </a:lnSpc>
            </a:pPr>
            <a:r>
              <a:rPr lang="en-US" sz="2800" dirty="0"/>
              <a:t>What you see in the sky depends on when you look: time of year and time of night!</a:t>
            </a:r>
          </a:p>
          <a:p>
            <a:pPr>
              <a:lnSpc>
                <a:spcPct val="90000"/>
              </a:lnSpc>
            </a:pPr>
            <a:r>
              <a:rPr lang="en-US" sz="2800" dirty="0"/>
              <a:t>For </a:t>
            </a:r>
            <a:r>
              <a:rPr lang="en-US" sz="2800" dirty="0" smtClean="0"/>
              <a:t>fall 2013,  </a:t>
            </a:r>
            <a:r>
              <a:rPr lang="en-US" sz="2800" dirty="0"/>
              <a:t>can find:</a:t>
            </a:r>
          </a:p>
          <a:p>
            <a:pPr lvl="1">
              <a:lnSpc>
                <a:spcPct val="90000"/>
              </a:lnSpc>
            </a:pPr>
            <a:r>
              <a:rPr lang="en-US" sz="2400" dirty="0"/>
              <a:t>Planets: Venus, </a:t>
            </a:r>
            <a:r>
              <a:rPr lang="en-US" sz="2400" dirty="0" smtClean="0"/>
              <a:t>Saturn</a:t>
            </a:r>
            <a:endParaRPr lang="en-US" sz="2400" dirty="0"/>
          </a:p>
          <a:p>
            <a:pPr lvl="1">
              <a:lnSpc>
                <a:spcPct val="90000"/>
              </a:lnSpc>
            </a:pPr>
            <a:r>
              <a:rPr lang="en-US" sz="2400" dirty="0"/>
              <a:t>Bright </a:t>
            </a:r>
            <a:r>
              <a:rPr lang="en-US" sz="2400" dirty="0" smtClean="0"/>
              <a:t>stars: summer triangle, </a:t>
            </a:r>
            <a:r>
              <a:rPr lang="en-US" sz="2400" dirty="0" err="1" smtClean="0"/>
              <a:t>Arcturus</a:t>
            </a:r>
            <a:r>
              <a:rPr lang="en-US" sz="2400" dirty="0" smtClean="0"/>
              <a:t>, Big Dipper</a:t>
            </a:r>
          </a:p>
          <a:p>
            <a:pPr lvl="1">
              <a:lnSpc>
                <a:spcPct val="90000"/>
              </a:lnSpc>
            </a:pPr>
            <a:r>
              <a:rPr lang="en-US" sz="2400" dirty="0" smtClean="0"/>
              <a:t>Moon </a:t>
            </a:r>
            <a:r>
              <a:rPr lang="en-US" sz="2400" dirty="0"/>
              <a:t>(when it is up)</a:t>
            </a:r>
          </a:p>
          <a:p>
            <a:pPr lvl="1">
              <a:lnSpc>
                <a:spcPct val="90000"/>
              </a:lnSpc>
            </a:pPr>
            <a:r>
              <a:rPr lang="en-US" sz="2400" dirty="0"/>
              <a:t>Milky Way (when Moon is not up)</a:t>
            </a:r>
          </a:p>
          <a:p>
            <a:pPr>
              <a:lnSpc>
                <a:spcPct val="90000"/>
              </a:lnSpc>
            </a:pPr>
            <a:r>
              <a:rPr lang="en-US" sz="2800" dirty="0" smtClean="0"/>
              <a:t>Let’s </a:t>
            </a:r>
            <a:r>
              <a:rPr lang="en-US" sz="2800" dirty="0"/>
              <a:t>look at some charts!</a:t>
            </a:r>
          </a:p>
        </p:txBody>
      </p:sp>
    </p:spTree>
    <p:extLst>
      <p:ext uri="{BB962C8B-B14F-4D97-AF65-F5344CB8AC3E}">
        <p14:creationId xmlns:p14="http://schemas.microsoft.com/office/powerpoint/2010/main" val="21354001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81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813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4813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4813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4813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48131">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813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fontScale="90000"/>
          </a:bodyPr>
          <a:lstStyle/>
          <a:p>
            <a:r>
              <a:rPr lang="en-US" dirty="0" smtClean="0"/>
              <a:t>Finding and identifying objects in the sky: Useful </a:t>
            </a:r>
            <a:r>
              <a:rPr lang="en-US" dirty="0"/>
              <a:t>resources</a:t>
            </a:r>
          </a:p>
        </p:txBody>
      </p:sp>
      <p:sp>
        <p:nvSpPr>
          <p:cNvPr id="29699" name="Rectangle 3"/>
          <p:cNvSpPr>
            <a:spLocks noGrp="1" noChangeArrowheads="1"/>
          </p:cNvSpPr>
          <p:nvPr>
            <p:ph type="body" idx="1"/>
          </p:nvPr>
        </p:nvSpPr>
        <p:spPr/>
        <p:txBody>
          <a:bodyPr/>
          <a:lstStyle/>
          <a:p>
            <a:r>
              <a:rPr lang="en-US" dirty="0" err="1"/>
              <a:t>Astroviewer</a:t>
            </a:r>
            <a:r>
              <a:rPr lang="en-US" dirty="0"/>
              <a:t>:         </a:t>
            </a:r>
            <a:r>
              <a:rPr lang="en-US" sz="2000" dirty="0" smtClean="0">
                <a:hlinkClick r:id="rId3"/>
              </a:rPr>
              <a:t>http</a:t>
            </a:r>
            <a:r>
              <a:rPr lang="en-US" sz="2000" dirty="0">
                <a:hlinkClick r:id="rId3"/>
              </a:rPr>
              <a:t>://www.astroviewer.com/interactive-night-sky-map.php</a:t>
            </a:r>
            <a:r>
              <a:rPr lang="en-US" sz="2000" dirty="0"/>
              <a:t>)</a:t>
            </a:r>
          </a:p>
          <a:p>
            <a:r>
              <a:rPr lang="en-US" dirty="0"/>
              <a:t>UK National Schools Observatory</a:t>
            </a:r>
            <a:r>
              <a:rPr lang="en-US" sz="2000" dirty="0"/>
              <a:t> (</a:t>
            </a:r>
            <a:r>
              <a:rPr lang="en-US" sz="2000" dirty="0">
                <a:hlinkClick r:id="rId4"/>
              </a:rPr>
              <a:t>http://www.schoolsobservatory.org.uk/</a:t>
            </a:r>
            <a:r>
              <a:rPr lang="en-US" sz="2000" dirty="0"/>
              <a:t>)</a:t>
            </a:r>
          </a:p>
          <a:p>
            <a:r>
              <a:rPr lang="en-US" dirty="0" err="1"/>
              <a:t>SkyMaps</a:t>
            </a:r>
            <a:r>
              <a:rPr lang="en-US" dirty="0"/>
              <a:t> </a:t>
            </a:r>
            <a:r>
              <a:rPr lang="en-US" sz="2000" dirty="0"/>
              <a:t>(</a:t>
            </a:r>
            <a:r>
              <a:rPr lang="en-US" sz="2400" dirty="0">
                <a:hlinkClick r:id="rId5"/>
              </a:rPr>
              <a:t>http://www.skymaps.com/</a:t>
            </a:r>
            <a:r>
              <a:rPr lang="en-US" sz="2400" dirty="0"/>
              <a:t>)</a:t>
            </a:r>
          </a:p>
          <a:p>
            <a:r>
              <a:rPr lang="en-US" dirty="0"/>
              <a:t>Numerous apps for cell phones!</a:t>
            </a:r>
          </a:p>
        </p:txBody>
      </p:sp>
    </p:spTree>
    <p:extLst>
      <p:ext uri="{BB962C8B-B14F-4D97-AF65-F5344CB8AC3E}">
        <p14:creationId xmlns:p14="http://schemas.microsoft.com/office/powerpoint/2010/main" val="291187116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t>Science in the real world</a:t>
            </a:r>
          </a:p>
        </p:txBody>
      </p:sp>
      <p:sp>
        <p:nvSpPr>
          <p:cNvPr id="4099" name="Rectangle 3"/>
          <p:cNvSpPr>
            <a:spLocks noGrp="1" noChangeArrowheads="1"/>
          </p:cNvSpPr>
          <p:nvPr>
            <p:ph type="body" idx="1"/>
          </p:nvPr>
        </p:nvSpPr>
        <p:spPr/>
        <p:txBody>
          <a:bodyPr/>
          <a:lstStyle/>
          <a:p>
            <a:pPr>
              <a:lnSpc>
                <a:spcPct val="90000"/>
              </a:lnSpc>
            </a:pPr>
            <a:r>
              <a:rPr lang="en-US" sz="2400" dirty="0"/>
              <a:t>Although the process is well defined, in practice things can still be hard to figure out</a:t>
            </a:r>
            <a:endParaRPr lang="en-US" sz="2800" dirty="0"/>
          </a:p>
          <a:p>
            <a:pPr lvl="1">
              <a:lnSpc>
                <a:spcPct val="90000"/>
              </a:lnSpc>
            </a:pPr>
            <a:r>
              <a:rPr lang="en-US" sz="2400" dirty="0"/>
              <a:t>Measurement </a:t>
            </a:r>
            <a:r>
              <a:rPr lang="en-US" sz="2400" dirty="0" smtClean="0"/>
              <a:t>uncertainties </a:t>
            </a:r>
            <a:r>
              <a:rPr lang="en-US" sz="2400" dirty="0"/>
              <a:t>sometimes make it hard to know whether new data are inconsistent with a model/theory</a:t>
            </a:r>
          </a:p>
          <a:p>
            <a:pPr lvl="1">
              <a:lnSpc>
                <a:spcPct val="90000"/>
              </a:lnSpc>
            </a:pPr>
            <a:r>
              <a:rPr lang="en-US" sz="2400" dirty="0"/>
              <a:t>People are reluctant to give up long-held beliefs. Many things we now think are self-evident were not always believed, and the transitions to newer ideas were not instantaneous!</a:t>
            </a:r>
          </a:p>
          <a:p>
            <a:pPr lvl="1">
              <a:lnSpc>
                <a:spcPct val="90000"/>
              </a:lnSpc>
            </a:pPr>
            <a:r>
              <a:rPr lang="en-US" sz="2400" dirty="0"/>
              <a:t>Science is often applied to complex systems, e.g. weather, human body, where we </a:t>
            </a:r>
            <a:r>
              <a:rPr lang="en-US" sz="2400" dirty="0" smtClean="0"/>
              <a:t>don’t </a:t>
            </a:r>
            <a:r>
              <a:rPr lang="en-US" sz="2400" dirty="0"/>
              <a:t>know enough to understand how things work from basic physical laws</a:t>
            </a:r>
          </a:p>
          <a:p>
            <a:pPr lvl="1">
              <a:lnSpc>
                <a:spcPct val="90000"/>
              </a:lnSpc>
            </a:pPr>
            <a:endParaRPr lang="en-US" sz="2400" dirty="0"/>
          </a:p>
        </p:txBody>
      </p:sp>
    </p:spTree>
    <p:extLst>
      <p:ext uri="{BB962C8B-B14F-4D97-AF65-F5344CB8AC3E}">
        <p14:creationId xmlns:p14="http://schemas.microsoft.com/office/powerpoint/2010/main" val="9239181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0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09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09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t>Science issues today</a:t>
            </a:r>
          </a:p>
        </p:txBody>
      </p:sp>
      <p:sp>
        <p:nvSpPr>
          <p:cNvPr id="18435" name="Rectangle 3"/>
          <p:cNvSpPr>
            <a:spLocks noGrp="1" noChangeArrowheads="1"/>
          </p:cNvSpPr>
          <p:nvPr>
            <p:ph type="body" idx="1"/>
          </p:nvPr>
        </p:nvSpPr>
        <p:spPr/>
        <p:txBody>
          <a:bodyPr>
            <a:normAutofit fontScale="92500" lnSpcReduction="20000"/>
          </a:bodyPr>
          <a:lstStyle/>
          <a:p>
            <a:pPr>
              <a:lnSpc>
                <a:spcPct val="90000"/>
              </a:lnSpc>
              <a:buFontTx/>
              <a:buNone/>
            </a:pPr>
            <a:r>
              <a:rPr lang="en-US" sz="2800" dirty="0"/>
              <a:t>Question: come up with at least one important issue in the world today than involves </a:t>
            </a:r>
            <a:r>
              <a:rPr lang="en-US" sz="2800" dirty="0" smtClean="0"/>
              <a:t>science, and develop a scientific question related to this issue. </a:t>
            </a:r>
            <a:r>
              <a:rPr lang="en-US" sz="2800" dirty="0"/>
              <a:t>Remember, science is </a:t>
            </a:r>
            <a:r>
              <a:rPr lang="en-US" sz="2800" dirty="0" smtClean="0"/>
              <a:t>an evidence-based </a:t>
            </a:r>
            <a:r>
              <a:rPr lang="en-US" sz="2800" dirty="0"/>
              <a:t>process for learning about the physical world</a:t>
            </a:r>
          </a:p>
          <a:p>
            <a:pPr lvl="1">
              <a:lnSpc>
                <a:spcPct val="90000"/>
              </a:lnSpc>
            </a:pPr>
            <a:r>
              <a:rPr lang="en-US" sz="2400" dirty="0"/>
              <a:t>Climate </a:t>
            </a:r>
            <a:r>
              <a:rPr lang="en-US" sz="2400" dirty="0" smtClean="0"/>
              <a:t>change: is the climate changing? Why?</a:t>
            </a:r>
            <a:endParaRPr lang="en-US" sz="2400" dirty="0"/>
          </a:p>
          <a:p>
            <a:pPr lvl="1">
              <a:lnSpc>
                <a:spcPct val="90000"/>
              </a:lnSpc>
            </a:pPr>
            <a:r>
              <a:rPr lang="en-US" sz="2400" dirty="0" smtClean="0"/>
              <a:t>Energy: are energy resources finite? Are there different ways by which energy can be generated?</a:t>
            </a:r>
            <a:endParaRPr lang="en-US" sz="2400" dirty="0"/>
          </a:p>
          <a:p>
            <a:pPr lvl="1">
              <a:lnSpc>
                <a:spcPct val="90000"/>
              </a:lnSpc>
            </a:pPr>
            <a:r>
              <a:rPr lang="en-US" sz="2400" dirty="0" smtClean="0"/>
              <a:t>Medicine: are different drugs effective? Always? Sometimes?</a:t>
            </a:r>
            <a:endParaRPr lang="en-US" sz="2400" dirty="0"/>
          </a:p>
          <a:p>
            <a:pPr lvl="1">
              <a:lnSpc>
                <a:spcPct val="90000"/>
              </a:lnSpc>
            </a:pPr>
            <a:r>
              <a:rPr lang="en-US" sz="2400" dirty="0"/>
              <a:t>Genetic </a:t>
            </a:r>
            <a:r>
              <a:rPr lang="en-US" sz="2400" dirty="0" smtClean="0"/>
              <a:t>engineering: is genetically engineered food healthy?</a:t>
            </a:r>
            <a:endParaRPr lang="en-US" sz="2400" dirty="0"/>
          </a:p>
          <a:p>
            <a:pPr lvl="1">
              <a:lnSpc>
                <a:spcPct val="90000"/>
              </a:lnSpc>
            </a:pPr>
            <a:r>
              <a:rPr lang="en-US" sz="2400" dirty="0" smtClean="0"/>
              <a:t>Environment: what are the effects of human activity on the environment?</a:t>
            </a:r>
            <a:endParaRPr lang="en-US" sz="2400" dirty="0"/>
          </a:p>
          <a:p>
            <a:pPr lvl="1">
              <a:lnSpc>
                <a:spcPct val="90000"/>
              </a:lnSpc>
            </a:pPr>
            <a:r>
              <a:rPr lang="en-US" sz="2400" dirty="0"/>
              <a:t>Species preservation and </a:t>
            </a:r>
            <a:r>
              <a:rPr lang="en-US" sz="2400" dirty="0" smtClean="0"/>
              <a:t>extinction: is the number and diversity of species being affected by human activity?</a:t>
            </a:r>
            <a:endParaRPr lang="en-US" sz="2400" dirty="0"/>
          </a:p>
          <a:p>
            <a:pPr lvl="1">
              <a:lnSpc>
                <a:spcPct val="90000"/>
              </a:lnSpc>
            </a:pPr>
            <a:r>
              <a:rPr lang="en-US" sz="2400" dirty="0"/>
              <a:t>Many others…</a:t>
            </a:r>
          </a:p>
        </p:txBody>
      </p:sp>
    </p:spTree>
    <p:extLst>
      <p:ext uri="{BB962C8B-B14F-4D97-AF65-F5344CB8AC3E}">
        <p14:creationId xmlns:p14="http://schemas.microsoft.com/office/powerpoint/2010/main" val="29162064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499"/>
                                          </p:stCondLst>
                                        </p:cTn>
                                        <p:tgtEl>
                                          <p:spTgt spid="184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843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843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1843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18435">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18435">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18435">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1843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r>
              <a:rPr lang="en-US" dirty="0" smtClean="0"/>
              <a:t>Opportunities and challenges </a:t>
            </a:r>
            <a:r>
              <a:rPr lang="en-US" dirty="0"/>
              <a:t>of current science issues</a:t>
            </a:r>
          </a:p>
        </p:txBody>
      </p:sp>
      <p:sp>
        <p:nvSpPr>
          <p:cNvPr id="19459" name="Rectangle 3"/>
          <p:cNvSpPr>
            <a:spLocks noGrp="1" noChangeArrowheads="1"/>
          </p:cNvSpPr>
          <p:nvPr>
            <p:ph type="body" idx="1"/>
          </p:nvPr>
        </p:nvSpPr>
        <p:spPr/>
        <p:txBody>
          <a:bodyPr/>
          <a:lstStyle/>
          <a:p>
            <a:pPr>
              <a:lnSpc>
                <a:spcPct val="90000"/>
              </a:lnSpc>
            </a:pPr>
            <a:r>
              <a:rPr lang="en-US" sz="2000" dirty="0" smtClean="0"/>
              <a:t>There’s </a:t>
            </a:r>
            <a:r>
              <a:rPr lang="en-US" sz="2000" dirty="0"/>
              <a:t>an interface between science and human activity: science can inform </a:t>
            </a:r>
            <a:r>
              <a:rPr lang="en-US" sz="2000" dirty="0" smtClean="0"/>
              <a:t>policy</a:t>
            </a:r>
          </a:p>
          <a:p>
            <a:pPr>
              <a:lnSpc>
                <a:spcPct val="90000"/>
              </a:lnSpc>
            </a:pPr>
            <a:r>
              <a:rPr lang="en-US" sz="2000" dirty="0" smtClean="0"/>
              <a:t>Challenges</a:t>
            </a:r>
            <a:endParaRPr lang="en-US" sz="2000" dirty="0"/>
          </a:p>
          <a:p>
            <a:pPr lvl="1">
              <a:lnSpc>
                <a:spcPct val="90000"/>
              </a:lnSpc>
            </a:pPr>
            <a:r>
              <a:rPr lang="en-US" sz="2000" dirty="0"/>
              <a:t>Some issues require decisions or actions before complete knowledge is obtained, e.g., climate change</a:t>
            </a:r>
          </a:p>
          <a:p>
            <a:pPr lvl="1">
              <a:lnSpc>
                <a:spcPct val="90000"/>
              </a:lnSpc>
            </a:pPr>
            <a:r>
              <a:rPr lang="en-US" sz="2000" dirty="0"/>
              <a:t>Science and journalism: given lots of people, there are often multiple opinions. Are they all equally valid? What is </a:t>
            </a:r>
            <a:r>
              <a:rPr lang="ja-JP" altLang="en-US" sz="2000" dirty="0"/>
              <a:t>“</a:t>
            </a:r>
            <a:r>
              <a:rPr lang="en-US" sz="2000" dirty="0"/>
              <a:t>balanced</a:t>
            </a:r>
            <a:r>
              <a:rPr lang="ja-JP" altLang="en-US" sz="2000" dirty="0"/>
              <a:t>”</a:t>
            </a:r>
            <a:r>
              <a:rPr lang="en-US" sz="2000" dirty="0"/>
              <a:t> coverage?</a:t>
            </a:r>
          </a:p>
          <a:p>
            <a:pPr lvl="1">
              <a:lnSpc>
                <a:spcPct val="90000"/>
              </a:lnSpc>
            </a:pPr>
            <a:r>
              <a:rPr lang="en-US" sz="2000" dirty="0"/>
              <a:t>Science and politics: many people have strongly held opinions based on political principles or associations</a:t>
            </a:r>
          </a:p>
          <a:p>
            <a:pPr>
              <a:lnSpc>
                <a:spcPct val="90000"/>
              </a:lnSpc>
            </a:pPr>
            <a:r>
              <a:rPr lang="en-US" sz="2000" dirty="0"/>
              <a:t>Do we really need to deal with these issues?--&gt; YES, they impact your lives! Science is a powerful process that has improved our lives immensely, and has the potential to continue to do so -- if we stick with the process and not try to subvert it!</a:t>
            </a:r>
          </a:p>
          <a:p>
            <a:pPr>
              <a:lnSpc>
                <a:spcPct val="90000"/>
              </a:lnSpc>
            </a:pPr>
            <a:endParaRPr lang="en-US" sz="2400" dirty="0"/>
          </a:p>
        </p:txBody>
      </p:sp>
    </p:spTree>
    <p:extLst>
      <p:ext uri="{BB962C8B-B14F-4D97-AF65-F5344CB8AC3E}">
        <p14:creationId xmlns:p14="http://schemas.microsoft.com/office/powerpoint/2010/main" val="13216766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4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45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945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1945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19459">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1945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t>How do you decide?</a:t>
            </a:r>
          </a:p>
        </p:txBody>
      </p:sp>
      <p:sp>
        <p:nvSpPr>
          <p:cNvPr id="20483" name="Rectangle 3"/>
          <p:cNvSpPr>
            <a:spLocks noGrp="1" noChangeArrowheads="1"/>
          </p:cNvSpPr>
          <p:nvPr>
            <p:ph type="body" idx="1"/>
          </p:nvPr>
        </p:nvSpPr>
        <p:spPr>
          <a:xfrm>
            <a:off x="457200" y="1449014"/>
            <a:ext cx="8229600" cy="4525963"/>
          </a:xfrm>
        </p:spPr>
        <p:txBody>
          <a:bodyPr>
            <a:noAutofit/>
          </a:bodyPr>
          <a:lstStyle/>
          <a:p>
            <a:pPr>
              <a:lnSpc>
                <a:spcPct val="90000"/>
              </a:lnSpc>
              <a:buFontTx/>
              <a:buNone/>
            </a:pPr>
            <a:r>
              <a:rPr lang="en-US" sz="2400" dirty="0"/>
              <a:t>You are often presented with multiple points of view about an issue where scientific data is relevant. What do you do?</a:t>
            </a:r>
          </a:p>
          <a:p>
            <a:pPr>
              <a:lnSpc>
                <a:spcPct val="90000"/>
              </a:lnSpc>
              <a:buFontTx/>
              <a:buNone/>
            </a:pPr>
            <a:r>
              <a:rPr lang="en-US" sz="2400" dirty="0"/>
              <a:t>	A. think about which position </a:t>
            </a:r>
            <a:r>
              <a:rPr lang="ja-JP" altLang="en-US" sz="2400" dirty="0"/>
              <a:t>“</a:t>
            </a:r>
            <a:r>
              <a:rPr lang="en-US" sz="2400" dirty="0"/>
              <a:t>seems</a:t>
            </a:r>
            <a:r>
              <a:rPr lang="ja-JP" altLang="en-US" sz="2400" dirty="0"/>
              <a:t>”</a:t>
            </a:r>
            <a:r>
              <a:rPr lang="en-US" sz="2400" dirty="0"/>
              <a:t> right based on personal experience or personal consideration of the issues</a:t>
            </a:r>
          </a:p>
          <a:p>
            <a:pPr>
              <a:lnSpc>
                <a:spcPct val="90000"/>
              </a:lnSpc>
              <a:buFontTx/>
              <a:buNone/>
            </a:pPr>
            <a:r>
              <a:rPr lang="en-US" sz="2400" dirty="0"/>
              <a:t>	B. Look at credentials of people presenting different points of view and believe the view of people with the </a:t>
            </a:r>
            <a:r>
              <a:rPr lang="ja-JP" altLang="en-US" sz="2400" dirty="0"/>
              <a:t>“</a:t>
            </a:r>
            <a:r>
              <a:rPr lang="en-US" sz="2400" dirty="0"/>
              <a:t>better</a:t>
            </a:r>
            <a:r>
              <a:rPr lang="ja-JP" altLang="en-US" sz="2400" dirty="0"/>
              <a:t>”</a:t>
            </a:r>
            <a:r>
              <a:rPr lang="en-US" sz="2400" dirty="0"/>
              <a:t> credentials</a:t>
            </a:r>
          </a:p>
          <a:p>
            <a:pPr>
              <a:lnSpc>
                <a:spcPct val="90000"/>
              </a:lnSpc>
              <a:buFontTx/>
              <a:buNone/>
            </a:pPr>
            <a:r>
              <a:rPr lang="en-US" sz="2400" dirty="0"/>
              <a:t>	C. See how many </a:t>
            </a:r>
            <a:r>
              <a:rPr lang="ja-JP" altLang="en-US" sz="2400" dirty="0"/>
              <a:t>“</a:t>
            </a:r>
            <a:r>
              <a:rPr lang="en-US" sz="2400" dirty="0"/>
              <a:t>experts</a:t>
            </a:r>
            <a:r>
              <a:rPr lang="ja-JP" altLang="en-US" sz="2400" dirty="0"/>
              <a:t>”</a:t>
            </a:r>
            <a:r>
              <a:rPr lang="en-US" sz="2400" dirty="0"/>
              <a:t> believe each point of view and go with the point of view that more experts believe (</a:t>
            </a:r>
            <a:r>
              <a:rPr lang="ja-JP" altLang="en-US" sz="2400" dirty="0"/>
              <a:t>“</a:t>
            </a:r>
            <a:r>
              <a:rPr lang="en-US" sz="2400" dirty="0"/>
              <a:t>democracy</a:t>
            </a:r>
            <a:r>
              <a:rPr lang="ja-JP" altLang="en-US" sz="2400" dirty="0"/>
              <a:t>”</a:t>
            </a:r>
            <a:r>
              <a:rPr lang="en-US" sz="2400" dirty="0"/>
              <a:t> of experts).</a:t>
            </a:r>
          </a:p>
          <a:p>
            <a:pPr>
              <a:lnSpc>
                <a:spcPct val="90000"/>
              </a:lnSpc>
              <a:buFontTx/>
              <a:buNone/>
            </a:pPr>
            <a:r>
              <a:rPr lang="en-US" sz="2400" dirty="0"/>
              <a:t> 	D. See how many non-experts (i.e. general public) believe each point of view and go with the point of view that seems to be more popular (</a:t>
            </a:r>
            <a:r>
              <a:rPr lang="ja-JP" altLang="en-US" sz="2400" dirty="0"/>
              <a:t>“</a:t>
            </a:r>
            <a:r>
              <a:rPr lang="en-US" sz="2400" dirty="0"/>
              <a:t>democratic</a:t>
            </a:r>
            <a:r>
              <a:rPr lang="ja-JP" altLang="en-US" sz="2400" dirty="0"/>
              <a:t>”</a:t>
            </a:r>
            <a:r>
              <a:rPr lang="en-US" sz="2400" dirty="0"/>
              <a:t> approach) </a:t>
            </a:r>
          </a:p>
          <a:p>
            <a:pPr>
              <a:lnSpc>
                <a:spcPct val="90000"/>
              </a:lnSpc>
              <a:buFontTx/>
              <a:buNone/>
            </a:pPr>
            <a:r>
              <a:rPr lang="en-US" sz="2400" dirty="0"/>
              <a:t> 	E. Feel like </a:t>
            </a:r>
            <a:r>
              <a:rPr lang="en-US" sz="2400" dirty="0" smtClean="0"/>
              <a:t>it’s </a:t>
            </a:r>
            <a:r>
              <a:rPr lang="en-US" sz="2400" dirty="0"/>
              <a:t>impossible to know for sure </a:t>
            </a:r>
            <a:r>
              <a:rPr lang="en-US" sz="2400" dirty="0" smtClean="0"/>
              <a:t>what’s </a:t>
            </a:r>
            <a:r>
              <a:rPr lang="en-US" sz="2400" dirty="0"/>
              <a:t>going on, so </a:t>
            </a:r>
            <a:r>
              <a:rPr lang="en-US" sz="2400" dirty="0" smtClean="0"/>
              <a:t>don’t </a:t>
            </a:r>
            <a:r>
              <a:rPr lang="en-US" sz="2400" dirty="0"/>
              <a:t>care</a:t>
            </a:r>
          </a:p>
        </p:txBody>
      </p:sp>
    </p:spTree>
    <p:extLst>
      <p:ext uri="{BB962C8B-B14F-4D97-AF65-F5344CB8AC3E}">
        <p14:creationId xmlns:p14="http://schemas.microsoft.com/office/powerpoint/2010/main" val="417039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Hallmarks of good science</a:t>
            </a:r>
          </a:p>
        </p:txBody>
      </p:sp>
      <p:sp>
        <p:nvSpPr>
          <p:cNvPr id="9219" name="Rectangle 3"/>
          <p:cNvSpPr>
            <a:spLocks noGrp="1" noChangeArrowheads="1"/>
          </p:cNvSpPr>
          <p:nvPr>
            <p:ph type="body" idx="1"/>
          </p:nvPr>
        </p:nvSpPr>
        <p:spPr/>
        <p:txBody>
          <a:bodyPr>
            <a:normAutofit/>
          </a:bodyPr>
          <a:lstStyle/>
          <a:p>
            <a:pPr>
              <a:lnSpc>
                <a:spcPct val="90000"/>
              </a:lnSpc>
            </a:pPr>
            <a:r>
              <a:rPr lang="en-US" sz="1800" dirty="0"/>
              <a:t>Useful to be able to assess reliability of scientific presentations of an issue. Some hallmarks of good science</a:t>
            </a:r>
            <a:r>
              <a:rPr lang="en-US" sz="1800" dirty="0" smtClean="0"/>
              <a:t>:</a:t>
            </a:r>
          </a:p>
          <a:p>
            <a:pPr>
              <a:lnSpc>
                <a:spcPct val="90000"/>
              </a:lnSpc>
            </a:pPr>
            <a:r>
              <a:rPr lang="en-US" sz="1800" dirty="0" smtClean="0"/>
              <a:t>Credentials of people presenting the ideas</a:t>
            </a:r>
            <a:endParaRPr lang="en-US" sz="1800" dirty="0"/>
          </a:p>
          <a:p>
            <a:pPr>
              <a:lnSpc>
                <a:spcPct val="90000"/>
              </a:lnSpc>
            </a:pPr>
            <a:r>
              <a:rPr lang="en-US" sz="1800" dirty="0"/>
              <a:t>Reasonable assessment of </a:t>
            </a:r>
            <a:r>
              <a:rPr lang="en-US" sz="1800" dirty="0" smtClean="0"/>
              <a:t>uncertainties</a:t>
            </a:r>
            <a:endParaRPr lang="en-US" sz="1800" dirty="0"/>
          </a:p>
          <a:p>
            <a:pPr>
              <a:lnSpc>
                <a:spcPct val="90000"/>
              </a:lnSpc>
            </a:pPr>
            <a:r>
              <a:rPr lang="en-US" sz="1800" dirty="0"/>
              <a:t>Skepticism and qualification of </a:t>
            </a:r>
            <a:r>
              <a:rPr lang="en-US" sz="1800" dirty="0" smtClean="0"/>
              <a:t>opinions</a:t>
            </a:r>
          </a:p>
          <a:p>
            <a:pPr lvl="1">
              <a:lnSpc>
                <a:spcPct val="90000"/>
              </a:lnSpc>
            </a:pPr>
            <a:r>
              <a:rPr lang="en-US" sz="1800" dirty="0"/>
              <a:t>States not only what is known, but also what is not </a:t>
            </a:r>
            <a:r>
              <a:rPr lang="en-US" sz="1800" dirty="0" smtClean="0"/>
              <a:t>known</a:t>
            </a:r>
            <a:endParaRPr lang="en-US" sz="1800" dirty="0"/>
          </a:p>
          <a:p>
            <a:pPr lvl="1">
              <a:lnSpc>
                <a:spcPct val="90000"/>
              </a:lnSpc>
            </a:pPr>
            <a:r>
              <a:rPr lang="en-US" sz="1800" dirty="0"/>
              <a:t>Ironically, this qualification is often interpreted as indicating invalidity of conclusions</a:t>
            </a:r>
          </a:p>
          <a:p>
            <a:pPr lvl="1">
              <a:lnSpc>
                <a:spcPct val="90000"/>
              </a:lnSpc>
            </a:pPr>
            <a:r>
              <a:rPr lang="en-US" sz="1800" dirty="0"/>
              <a:t>Although skepticism is good, skepticism must eventually be backed up by measurement; skepticism can be a way to hide unwillingness to accept new data</a:t>
            </a:r>
          </a:p>
          <a:p>
            <a:pPr>
              <a:lnSpc>
                <a:spcPct val="90000"/>
              </a:lnSpc>
            </a:pPr>
            <a:r>
              <a:rPr lang="en-US" sz="1800" dirty="0"/>
              <a:t>Peer review, publication of data</a:t>
            </a:r>
          </a:p>
          <a:p>
            <a:pPr>
              <a:lnSpc>
                <a:spcPct val="90000"/>
              </a:lnSpc>
            </a:pPr>
            <a:r>
              <a:rPr lang="en-US" sz="1800" dirty="0"/>
              <a:t>Reproducibility of results/measurements, especially by others</a:t>
            </a:r>
          </a:p>
          <a:p>
            <a:pPr>
              <a:lnSpc>
                <a:spcPct val="90000"/>
              </a:lnSpc>
            </a:pPr>
            <a:r>
              <a:rPr lang="en-US" sz="1800" dirty="0"/>
              <a:t>Lack of vested interest in the results</a:t>
            </a:r>
          </a:p>
          <a:p>
            <a:pPr>
              <a:lnSpc>
                <a:spcPct val="90000"/>
              </a:lnSpc>
            </a:pPr>
            <a:r>
              <a:rPr lang="en-US" sz="1800" dirty="0"/>
              <a:t>Willingness to </a:t>
            </a:r>
            <a:r>
              <a:rPr lang="en-US" sz="1800" dirty="0" smtClean="0"/>
              <a:t>reconsider</a:t>
            </a:r>
            <a:endParaRPr lang="en-US" sz="1800" dirty="0"/>
          </a:p>
        </p:txBody>
      </p:sp>
    </p:spTree>
    <p:extLst>
      <p:ext uri="{BB962C8B-B14F-4D97-AF65-F5344CB8AC3E}">
        <p14:creationId xmlns:p14="http://schemas.microsoft.com/office/powerpoint/2010/main" val="32500682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499"/>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2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2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219">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9219">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9219">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9219">
                                            <p:txEl>
                                              <p:pRg st="6" end="6"/>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9219">
                                            <p:txEl>
                                              <p:pRg st="7" end="7"/>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9219">
                                            <p:txEl>
                                              <p:pRg st="8" end="8"/>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499"/>
                                          </p:stCondLst>
                                        </p:cTn>
                                        <p:tgtEl>
                                          <p:spTgt spid="9219">
                                            <p:txEl>
                                              <p:pRg st="9" end="9"/>
                                            </p:txEl>
                                          </p:spTgt>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499"/>
                                          </p:stCondLst>
                                        </p:cTn>
                                        <p:tgtEl>
                                          <p:spTgt spid="921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Problem: bad/misleading science</a:t>
            </a:r>
          </a:p>
        </p:txBody>
      </p:sp>
      <p:sp>
        <p:nvSpPr>
          <p:cNvPr id="12291" name="Rectangle 3"/>
          <p:cNvSpPr>
            <a:spLocks noGrp="1" noChangeArrowheads="1"/>
          </p:cNvSpPr>
          <p:nvPr>
            <p:ph type="body" idx="1"/>
          </p:nvPr>
        </p:nvSpPr>
        <p:spPr/>
        <p:txBody>
          <a:bodyPr/>
          <a:lstStyle/>
          <a:p>
            <a:pPr>
              <a:lnSpc>
                <a:spcPct val="90000"/>
              </a:lnSpc>
            </a:pPr>
            <a:r>
              <a:rPr lang="en-US" sz="2400" dirty="0"/>
              <a:t>Problem of fraudulent science: fairly rare (e.g., fake/fudged data, etc.)</a:t>
            </a:r>
          </a:p>
          <a:p>
            <a:pPr>
              <a:lnSpc>
                <a:spcPct val="90000"/>
              </a:lnSpc>
            </a:pPr>
            <a:r>
              <a:rPr lang="en-US" sz="2400" dirty="0"/>
              <a:t>Problem of self-proclaimed scientists</a:t>
            </a:r>
          </a:p>
          <a:p>
            <a:pPr lvl="1">
              <a:lnSpc>
                <a:spcPct val="90000"/>
              </a:lnSpc>
            </a:pPr>
            <a:r>
              <a:rPr lang="en-US" sz="2000" dirty="0"/>
              <a:t>Information age (Mars as big as the Moon?), organizational names</a:t>
            </a:r>
          </a:p>
          <a:p>
            <a:pPr lvl="1">
              <a:lnSpc>
                <a:spcPct val="90000"/>
              </a:lnSpc>
            </a:pPr>
            <a:r>
              <a:rPr lang="en-US" sz="2000" dirty="0"/>
              <a:t>An </a:t>
            </a:r>
            <a:r>
              <a:rPr lang="en-US" sz="2000" dirty="0">
                <a:hlinkClick r:id="rId3"/>
              </a:rPr>
              <a:t>example</a:t>
            </a:r>
            <a:endParaRPr lang="en-US" sz="2000" dirty="0"/>
          </a:p>
          <a:p>
            <a:pPr>
              <a:lnSpc>
                <a:spcPct val="90000"/>
              </a:lnSpc>
            </a:pPr>
            <a:r>
              <a:rPr lang="en-US" sz="2400" dirty="0"/>
              <a:t>Problem of vested interests: common!</a:t>
            </a:r>
          </a:p>
          <a:p>
            <a:pPr lvl="1">
              <a:lnSpc>
                <a:spcPct val="90000"/>
              </a:lnSpc>
            </a:pPr>
            <a:r>
              <a:rPr lang="en-US" sz="2000" dirty="0"/>
              <a:t>Often, indirect influences, e.g., funding, or publication of </a:t>
            </a:r>
            <a:r>
              <a:rPr lang="en-US" sz="2000" dirty="0" smtClean="0"/>
              <a:t>results</a:t>
            </a:r>
          </a:p>
          <a:p>
            <a:pPr>
              <a:lnSpc>
                <a:spcPct val="90000"/>
              </a:lnSpc>
            </a:pPr>
            <a:r>
              <a:rPr lang="en-US" sz="2400" dirty="0" smtClean="0"/>
              <a:t>Pseudoscience</a:t>
            </a:r>
            <a:endParaRPr lang="en-US" sz="2400" dirty="0"/>
          </a:p>
          <a:p>
            <a:pPr>
              <a:lnSpc>
                <a:spcPct val="90000"/>
              </a:lnSpc>
            </a:pPr>
            <a:r>
              <a:rPr lang="en-US" sz="2400" dirty="0"/>
              <a:t>Be aware!</a:t>
            </a:r>
          </a:p>
          <a:p>
            <a:pPr>
              <a:lnSpc>
                <a:spcPct val="90000"/>
              </a:lnSpc>
            </a:pPr>
            <a:endParaRPr lang="en-US" sz="2400" dirty="0"/>
          </a:p>
        </p:txBody>
      </p:sp>
    </p:spTree>
    <p:extLst>
      <p:ext uri="{BB962C8B-B14F-4D97-AF65-F5344CB8AC3E}">
        <p14:creationId xmlns:p14="http://schemas.microsoft.com/office/powerpoint/2010/main" val="15134579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2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29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229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12291">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291">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12291">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12291">
                                            <p:txEl>
                                              <p:pRg st="6" end="6"/>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1229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t>Astrology</a:t>
            </a:r>
          </a:p>
        </p:txBody>
      </p:sp>
      <p:sp>
        <p:nvSpPr>
          <p:cNvPr id="3075" name="Rectangle 3"/>
          <p:cNvSpPr>
            <a:spLocks noGrp="1" noChangeArrowheads="1"/>
          </p:cNvSpPr>
          <p:nvPr>
            <p:ph type="body" idx="1"/>
          </p:nvPr>
        </p:nvSpPr>
        <p:spPr/>
        <p:txBody>
          <a:bodyPr/>
          <a:lstStyle/>
          <a:p>
            <a:pPr marL="609600" indent="-609600">
              <a:lnSpc>
                <a:spcPct val="90000"/>
              </a:lnSpc>
              <a:buFontTx/>
              <a:buNone/>
            </a:pPr>
            <a:r>
              <a:rPr lang="en-US" sz="2000" dirty="0"/>
              <a:t>Which of the following applies to you?</a:t>
            </a:r>
          </a:p>
          <a:p>
            <a:pPr marL="990600" lvl="1" indent="-533400">
              <a:lnSpc>
                <a:spcPct val="90000"/>
              </a:lnSpc>
              <a:buFont typeface="Arial" charset="0"/>
              <a:buAutoNum type="alphaUcPeriod"/>
            </a:pPr>
            <a:r>
              <a:rPr lang="en-US" sz="2000" dirty="0"/>
              <a:t>I think astronomy and astrology are the same thing</a:t>
            </a:r>
          </a:p>
          <a:p>
            <a:pPr marL="990600" lvl="1" indent="-533400">
              <a:lnSpc>
                <a:spcPct val="90000"/>
              </a:lnSpc>
              <a:buFont typeface="Arial" charset="0"/>
              <a:buAutoNum type="alphaUcPeriod"/>
            </a:pPr>
            <a:r>
              <a:rPr lang="en-US" sz="2000" dirty="0"/>
              <a:t>I know the difference between astronomy and astrology</a:t>
            </a:r>
          </a:p>
          <a:p>
            <a:pPr marL="990600" lvl="1" indent="-533400">
              <a:lnSpc>
                <a:spcPct val="90000"/>
              </a:lnSpc>
              <a:buFont typeface="Arial" charset="0"/>
              <a:buAutoNum type="alphaUcPeriod"/>
            </a:pPr>
            <a:r>
              <a:rPr lang="en-US" sz="2000" dirty="0"/>
              <a:t>I know </a:t>
            </a:r>
            <a:r>
              <a:rPr lang="en-US" sz="2000" dirty="0" smtClean="0"/>
              <a:t>there’s </a:t>
            </a:r>
            <a:r>
              <a:rPr lang="en-US" sz="2000" dirty="0"/>
              <a:t>a difference between astronomy and astrology, but </a:t>
            </a:r>
            <a:r>
              <a:rPr lang="en-US" sz="2000" dirty="0" smtClean="0"/>
              <a:t>I’m </a:t>
            </a:r>
            <a:r>
              <a:rPr lang="en-US" sz="2000" dirty="0"/>
              <a:t>not sure what it is</a:t>
            </a:r>
          </a:p>
          <a:p>
            <a:pPr marL="609600" indent="-609600">
              <a:lnSpc>
                <a:spcPct val="90000"/>
              </a:lnSpc>
              <a:buFontTx/>
              <a:buNone/>
            </a:pPr>
            <a:r>
              <a:rPr lang="en-US" sz="2000" dirty="0"/>
              <a:t>Do you know your astrological sign?</a:t>
            </a:r>
          </a:p>
          <a:p>
            <a:pPr marL="990600" lvl="1" indent="-533400">
              <a:lnSpc>
                <a:spcPct val="90000"/>
              </a:lnSpc>
              <a:buFont typeface="Arial" charset="0"/>
              <a:buAutoNum type="alphaUcPeriod"/>
            </a:pPr>
            <a:r>
              <a:rPr lang="en-US" sz="2000" dirty="0"/>
              <a:t>Yes</a:t>
            </a:r>
          </a:p>
          <a:p>
            <a:pPr marL="990600" lvl="1" indent="-533400">
              <a:lnSpc>
                <a:spcPct val="90000"/>
              </a:lnSpc>
              <a:buFont typeface="Arial" charset="0"/>
              <a:buAutoNum type="alphaUcPeriod"/>
            </a:pPr>
            <a:r>
              <a:rPr lang="en-US" sz="2000" dirty="0"/>
              <a:t>No</a:t>
            </a:r>
          </a:p>
          <a:p>
            <a:pPr marL="609600" indent="-609600">
              <a:lnSpc>
                <a:spcPct val="90000"/>
              </a:lnSpc>
              <a:buFont typeface="Arial" charset="0"/>
              <a:buNone/>
            </a:pPr>
            <a:r>
              <a:rPr lang="en-US" sz="2000" dirty="0"/>
              <a:t>Which of the following best applies to you?</a:t>
            </a:r>
          </a:p>
          <a:p>
            <a:pPr marL="609600" indent="-609600">
              <a:lnSpc>
                <a:spcPct val="90000"/>
              </a:lnSpc>
              <a:buFont typeface="Arial" charset="0"/>
              <a:buNone/>
            </a:pPr>
            <a:r>
              <a:rPr lang="en-US" sz="2000" dirty="0"/>
              <a:t>	A. I read horoscopes frequently, and think that they apply to me pretty accurately</a:t>
            </a:r>
          </a:p>
          <a:p>
            <a:pPr marL="609600" indent="-609600">
              <a:lnSpc>
                <a:spcPct val="90000"/>
              </a:lnSpc>
              <a:buFont typeface="Arial" charset="0"/>
              <a:buNone/>
            </a:pPr>
            <a:r>
              <a:rPr lang="en-US" sz="2000" dirty="0"/>
              <a:t>	B. I read horoscope frequently, but don't think they really mean much</a:t>
            </a:r>
          </a:p>
          <a:p>
            <a:pPr marL="609600" indent="-609600">
              <a:lnSpc>
                <a:spcPct val="90000"/>
              </a:lnSpc>
              <a:buFontTx/>
              <a:buNone/>
            </a:pPr>
            <a:r>
              <a:rPr lang="en-US" sz="2000" dirty="0"/>
              <a:t>	C. I rarely or never read horoscopes</a:t>
            </a:r>
            <a:endParaRPr lang="en-US" sz="2400" dirty="0"/>
          </a:p>
        </p:txBody>
      </p:sp>
    </p:spTree>
    <p:extLst>
      <p:ext uri="{BB962C8B-B14F-4D97-AF65-F5344CB8AC3E}">
        <p14:creationId xmlns:p14="http://schemas.microsoft.com/office/powerpoint/2010/main" val="35261529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7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07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07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075">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3075">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3075">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3075">
                                            <p:txEl>
                                              <p:pRg st="6" end="6"/>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3075">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3075">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3075">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307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Recap</a:t>
            </a:r>
            <a:endParaRPr lang="en-US" dirty="0"/>
          </a:p>
        </p:txBody>
      </p:sp>
      <p:sp>
        <p:nvSpPr>
          <p:cNvPr id="3" name="Content Placeholder 2"/>
          <p:cNvSpPr>
            <a:spLocks noGrp="1"/>
          </p:cNvSpPr>
          <p:nvPr>
            <p:ph idx="1"/>
          </p:nvPr>
        </p:nvSpPr>
        <p:spPr>
          <a:xfrm>
            <a:off x="457200" y="1417638"/>
            <a:ext cx="8229600" cy="4525963"/>
          </a:xfrm>
        </p:spPr>
        <p:txBody>
          <a:bodyPr>
            <a:normAutofit lnSpcReduction="10000"/>
          </a:bodyPr>
          <a:lstStyle/>
          <a:p>
            <a:pPr marL="0" indent="0">
              <a:buNone/>
            </a:pPr>
            <a:r>
              <a:rPr lang="en-US" dirty="0" smtClean="0">
                <a:hlinkClick r:id="rId2"/>
              </a:rPr>
              <a:t>Class photos / roster</a:t>
            </a:r>
            <a:endParaRPr lang="en-US" dirty="0" smtClean="0"/>
          </a:p>
          <a:p>
            <a:pPr marL="0" indent="0">
              <a:buNone/>
            </a:pPr>
            <a:r>
              <a:rPr lang="en-US" dirty="0" smtClean="0"/>
              <a:t>No lab next week: next class Wed</a:t>
            </a:r>
          </a:p>
          <a:p>
            <a:pPr marL="0" indent="0">
              <a:buNone/>
            </a:pPr>
            <a:r>
              <a:rPr lang="en-US" dirty="0" smtClean="0"/>
              <a:t>Observing sky project due Wednesday</a:t>
            </a:r>
          </a:p>
          <a:p>
            <a:pPr marL="571500" indent="-571500">
              <a:buAutoNum type="romanUcPeriod"/>
            </a:pPr>
            <a:r>
              <a:rPr lang="en-US" dirty="0" smtClean="0"/>
              <a:t>Astronomy and Science</a:t>
            </a:r>
          </a:p>
          <a:p>
            <a:pPr marL="857250" lvl="1" indent="-457200">
              <a:buFontTx/>
              <a:buChar char="-"/>
            </a:pPr>
            <a:r>
              <a:rPr lang="en-US" dirty="0" smtClean="0"/>
              <a:t>Models and theories</a:t>
            </a:r>
          </a:p>
          <a:p>
            <a:pPr marL="857250" lvl="1" indent="-457200">
              <a:buFontTx/>
              <a:buChar char="-"/>
            </a:pPr>
            <a:r>
              <a:rPr lang="en-US" dirty="0" smtClean="0"/>
              <a:t>The scientific process</a:t>
            </a:r>
          </a:p>
          <a:p>
            <a:pPr marL="857250" lvl="1" indent="-457200">
              <a:buFontTx/>
              <a:buChar char="-"/>
            </a:pPr>
            <a:r>
              <a:rPr lang="en-US" dirty="0" smtClean="0"/>
              <a:t>Observing the night sky</a:t>
            </a:r>
          </a:p>
          <a:p>
            <a:pPr marL="1257300" lvl="2" indent="-457200">
              <a:buFontTx/>
              <a:buChar char="-"/>
            </a:pPr>
            <a:r>
              <a:rPr lang="en-US" dirty="0" smtClean="0"/>
              <a:t>Testing models that explain the motion of the Sun across the sky</a:t>
            </a:r>
          </a:p>
        </p:txBody>
      </p:sp>
    </p:spTree>
    <p:extLst>
      <p:ext uri="{BB962C8B-B14F-4D97-AF65-F5344CB8AC3E}">
        <p14:creationId xmlns:p14="http://schemas.microsoft.com/office/powerpoint/2010/main" val="358290589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Pseudoscience</a:t>
            </a:r>
          </a:p>
        </p:txBody>
      </p:sp>
      <p:sp>
        <p:nvSpPr>
          <p:cNvPr id="8195" name="Rectangle 3"/>
          <p:cNvSpPr>
            <a:spLocks noGrp="1" noChangeArrowheads="1"/>
          </p:cNvSpPr>
          <p:nvPr>
            <p:ph type="body" idx="1"/>
          </p:nvPr>
        </p:nvSpPr>
        <p:spPr/>
        <p:txBody>
          <a:bodyPr/>
          <a:lstStyle/>
          <a:p>
            <a:pPr>
              <a:lnSpc>
                <a:spcPct val="90000"/>
              </a:lnSpc>
            </a:pPr>
            <a:r>
              <a:rPr lang="en-US" sz="2000"/>
              <a:t>Pseudosciences are ideas about scientific topics, or topics that </a:t>
            </a:r>
            <a:r>
              <a:rPr lang="ja-JP" altLang="en-US" sz="2000"/>
              <a:t>“</a:t>
            </a:r>
            <a:r>
              <a:rPr lang="en-US" sz="2000"/>
              <a:t>sound scientific</a:t>
            </a:r>
            <a:r>
              <a:rPr lang="ja-JP" altLang="en-US" sz="2000"/>
              <a:t>”</a:t>
            </a:r>
            <a:r>
              <a:rPr lang="en-US" sz="2000"/>
              <a:t>, that have been rejected by studies using scientific methodology, but whose proponents persist in promoting them</a:t>
            </a:r>
          </a:p>
          <a:p>
            <a:pPr>
              <a:lnSpc>
                <a:spcPct val="90000"/>
              </a:lnSpc>
            </a:pPr>
            <a:r>
              <a:rPr lang="en-US" sz="2000"/>
              <a:t>Some examples:</a:t>
            </a:r>
          </a:p>
          <a:p>
            <a:pPr lvl="1">
              <a:lnSpc>
                <a:spcPct val="90000"/>
              </a:lnSpc>
            </a:pPr>
            <a:r>
              <a:rPr lang="ja-JP" altLang="en-US" sz="2000"/>
              <a:t>“</a:t>
            </a:r>
            <a:r>
              <a:rPr lang="en-US" sz="2000"/>
              <a:t>paranormal</a:t>
            </a:r>
            <a:r>
              <a:rPr lang="ja-JP" altLang="en-US" sz="2000"/>
              <a:t>”</a:t>
            </a:r>
            <a:r>
              <a:rPr lang="en-US" sz="2000"/>
              <a:t> phenomena, psychics, astrology</a:t>
            </a:r>
          </a:p>
          <a:p>
            <a:pPr>
              <a:lnSpc>
                <a:spcPct val="90000"/>
              </a:lnSpc>
            </a:pPr>
            <a:r>
              <a:rPr lang="en-US" sz="2000"/>
              <a:t>For some reason, there have become increasingly popular, not less so!</a:t>
            </a:r>
          </a:p>
          <a:p>
            <a:pPr>
              <a:lnSpc>
                <a:spcPct val="90000"/>
              </a:lnSpc>
            </a:pPr>
            <a:r>
              <a:rPr lang="en-US" sz="2000"/>
              <a:t>Can be an issue if people have a hard time distinguishing between science and pseudoscience</a:t>
            </a:r>
          </a:p>
          <a:p>
            <a:pPr>
              <a:lnSpc>
                <a:spcPct val="90000"/>
              </a:lnSpc>
            </a:pPr>
            <a:r>
              <a:rPr lang="en-US" sz="2000"/>
              <a:t>Can also be an issue because people get </a:t>
            </a:r>
            <a:r>
              <a:rPr lang="ja-JP" altLang="en-US" sz="2000"/>
              <a:t>“</a:t>
            </a:r>
            <a:r>
              <a:rPr lang="en-US" sz="2000"/>
              <a:t>fleeced</a:t>
            </a:r>
            <a:r>
              <a:rPr lang="ja-JP" altLang="en-US" sz="2000"/>
              <a:t>”</a:t>
            </a:r>
            <a:r>
              <a:rPr lang="en-US" sz="2000"/>
              <a:t>! (snake oil!)</a:t>
            </a:r>
          </a:p>
          <a:p>
            <a:pPr>
              <a:lnSpc>
                <a:spcPct val="90000"/>
              </a:lnSpc>
            </a:pPr>
            <a:r>
              <a:rPr lang="en-US" sz="2000"/>
              <a:t>Hallmarks of pseudoscience:</a:t>
            </a:r>
          </a:p>
          <a:p>
            <a:pPr lvl="1">
              <a:lnSpc>
                <a:spcPct val="90000"/>
              </a:lnSpc>
            </a:pPr>
            <a:r>
              <a:rPr lang="en-US" sz="2000"/>
              <a:t>Unwillingness to relinquish theory, even after observation does not support it</a:t>
            </a:r>
          </a:p>
          <a:p>
            <a:pPr lvl="1">
              <a:lnSpc>
                <a:spcPct val="90000"/>
              </a:lnSpc>
            </a:pPr>
            <a:r>
              <a:rPr lang="en-US" sz="2000"/>
              <a:t>Not peer reviewed</a:t>
            </a:r>
            <a:r>
              <a:rPr lang="en-US" sz="2400"/>
              <a:t> </a:t>
            </a:r>
          </a:p>
        </p:txBody>
      </p:sp>
    </p:spTree>
    <p:extLst>
      <p:ext uri="{BB962C8B-B14F-4D97-AF65-F5344CB8AC3E}">
        <p14:creationId xmlns:p14="http://schemas.microsoft.com/office/powerpoint/2010/main" val="31840482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1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819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8195">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8195">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8195">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8195">
                                            <p:txEl>
                                              <p:pRg st="5" end="5"/>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8195">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8195">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819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Astrology</a:t>
            </a:r>
          </a:p>
        </p:txBody>
      </p:sp>
      <p:sp>
        <p:nvSpPr>
          <p:cNvPr id="16387" name="Rectangle 3"/>
          <p:cNvSpPr>
            <a:spLocks noGrp="1" noChangeArrowheads="1"/>
          </p:cNvSpPr>
          <p:nvPr>
            <p:ph type="body" idx="1"/>
          </p:nvPr>
        </p:nvSpPr>
        <p:spPr/>
        <p:txBody>
          <a:bodyPr/>
          <a:lstStyle/>
          <a:p>
            <a:pPr>
              <a:lnSpc>
                <a:spcPct val="90000"/>
              </a:lnSpc>
            </a:pPr>
            <a:r>
              <a:rPr lang="en-US" sz="2800" dirty="0"/>
              <a:t>What is astrology?</a:t>
            </a:r>
          </a:p>
          <a:p>
            <a:pPr marL="914400" lvl="1" indent="-457200">
              <a:lnSpc>
                <a:spcPct val="90000"/>
              </a:lnSpc>
            </a:pPr>
            <a:r>
              <a:rPr lang="en-US" sz="2400" dirty="0"/>
              <a:t>Astrology is something which purports that the position of the planets and the stars at the time of your birth determines the course of your future life</a:t>
            </a:r>
          </a:p>
          <a:p>
            <a:pPr>
              <a:lnSpc>
                <a:spcPct val="90000"/>
              </a:lnSpc>
            </a:pPr>
            <a:r>
              <a:rPr lang="en-US" sz="2800" dirty="0"/>
              <a:t>Is wondering about this idea in the first place non-scientific</a:t>
            </a:r>
            <a:r>
              <a:rPr lang="en-US" sz="2800" dirty="0" smtClean="0"/>
              <a:t>?</a:t>
            </a:r>
          </a:p>
          <a:p>
            <a:pPr marL="857250" lvl="1" indent="-457200">
              <a:lnSpc>
                <a:spcPct val="90000"/>
              </a:lnSpc>
              <a:buAutoNum type="alphaUcPeriod"/>
            </a:pPr>
            <a:r>
              <a:rPr lang="en-US" sz="2400" dirty="0" smtClean="0"/>
              <a:t>Yes</a:t>
            </a:r>
          </a:p>
          <a:p>
            <a:pPr marL="857250" lvl="1" indent="-457200">
              <a:lnSpc>
                <a:spcPct val="90000"/>
              </a:lnSpc>
              <a:buAutoNum type="alphaUcPeriod"/>
            </a:pPr>
            <a:r>
              <a:rPr lang="en-US" sz="2400" dirty="0" smtClean="0"/>
              <a:t>No</a:t>
            </a:r>
            <a:endParaRPr lang="en-US" sz="2400" dirty="0"/>
          </a:p>
          <a:p>
            <a:pPr marL="533400" indent="-533400">
              <a:lnSpc>
                <a:spcPct val="90000"/>
              </a:lnSpc>
            </a:pPr>
            <a:r>
              <a:rPr lang="en-US" sz="2800" dirty="0"/>
              <a:t>Given the hypothesis of astrology, what would be the next step in analyzing it scientifically?</a:t>
            </a:r>
          </a:p>
        </p:txBody>
      </p:sp>
    </p:spTree>
    <p:extLst>
      <p:ext uri="{BB962C8B-B14F-4D97-AF65-F5344CB8AC3E}">
        <p14:creationId xmlns:p14="http://schemas.microsoft.com/office/powerpoint/2010/main" val="39606349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638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16387">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1638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1638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16387">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1638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r>
              <a:rPr lang="en-US"/>
              <a:t>Observations/data relevant to astrology</a:t>
            </a:r>
          </a:p>
        </p:txBody>
      </p:sp>
      <p:sp>
        <p:nvSpPr>
          <p:cNvPr id="5123" name="Rectangle 3"/>
          <p:cNvSpPr>
            <a:spLocks noGrp="1" noChangeArrowheads="1"/>
          </p:cNvSpPr>
          <p:nvPr>
            <p:ph type="body" idx="1"/>
          </p:nvPr>
        </p:nvSpPr>
        <p:spPr/>
        <p:txBody>
          <a:bodyPr/>
          <a:lstStyle/>
          <a:p>
            <a:pPr>
              <a:lnSpc>
                <a:spcPct val="90000"/>
              </a:lnSpc>
            </a:pPr>
            <a:r>
              <a:rPr lang="en-US" sz="2400"/>
              <a:t>There is no evidence that astrology actually works. </a:t>
            </a:r>
          </a:p>
          <a:p>
            <a:pPr>
              <a:lnSpc>
                <a:spcPct val="90000"/>
              </a:lnSpc>
            </a:pPr>
            <a:r>
              <a:rPr lang="en-US" sz="2400"/>
              <a:t>Note that the predictions of astrology may work sometimes; almost certainly, some of these predictions will work sometimes by chance! Certainly, astrology is not a fully deterministic theory; if it claimed to be so, even a single example of a failed astrological prediction would invalidate the theory. </a:t>
            </a:r>
          </a:p>
          <a:p>
            <a:pPr>
              <a:lnSpc>
                <a:spcPct val="90000"/>
              </a:lnSpc>
            </a:pPr>
            <a:r>
              <a:rPr lang="en-US" sz="2400"/>
              <a:t>Even as a statistical theory, astrology fails to be validated by experiment. </a:t>
            </a:r>
          </a:p>
          <a:p>
            <a:pPr>
              <a:lnSpc>
                <a:spcPct val="90000"/>
              </a:lnSpc>
            </a:pPr>
            <a:r>
              <a:rPr lang="en-US" sz="2400"/>
              <a:t>A link to some studies on the predictions of astrology: </a:t>
            </a:r>
            <a:r>
              <a:rPr lang="en-US" sz="2400">
                <a:hlinkClick r:id="rId3"/>
              </a:rPr>
              <a:t>http://www.astrosociety.org/education/resources/pseudobib.html#1</a:t>
            </a:r>
            <a:endParaRPr lang="en-US" sz="2800"/>
          </a:p>
          <a:p>
            <a:pPr>
              <a:lnSpc>
                <a:spcPct val="90000"/>
              </a:lnSpc>
            </a:pPr>
            <a:endParaRPr lang="en-US" sz="2800"/>
          </a:p>
          <a:p>
            <a:pPr>
              <a:lnSpc>
                <a:spcPct val="90000"/>
              </a:lnSpc>
            </a:pPr>
            <a:endParaRPr lang="en-US" sz="2800"/>
          </a:p>
        </p:txBody>
      </p:sp>
    </p:spTree>
    <p:extLst>
      <p:ext uri="{BB962C8B-B14F-4D97-AF65-F5344CB8AC3E}">
        <p14:creationId xmlns:p14="http://schemas.microsoft.com/office/powerpoint/2010/main" val="32107885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z="4000"/>
              <a:t>Theoretical basis for astrology?</a:t>
            </a:r>
            <a:endParaRPr lang="en-US"/>
          </a:p>
        </p:txBody>
      </p:sp>
      <p:sp>
        <p:nvSpPr>
          <p:cNvPr id="6147" name="Rectangle 3"/>
          <p:cNvSpPr>
            <a:spLocks noGrp="1" noChangeArrowheads="1"/>
          </p:cNvSpPr>
          <p:nvPr>
            <p:ph type="body" idx="1"/>
          </p:nvPr>
        </p:nvSpPr>
        <p:spPr/>
        <p:txBody>
          <a:bodyPr/>
          <a:lstStyle/>
          <a:p>
            <a:pPr>
              <a:lnSpc>
                <a:spcPct val="90000"/>
              </a:lnSpc>
            </a:pPr>
            <a:r>
              <a:rPr lang="en-US" sz="2000" dirty="0"/>
              <a:t>Is it surprising that astrology </a:t>
            </a:r>
            <a:r>
              <a:rPr lang="en-US" sz="2000" dirty="0" smtClean="0"/>
              <a:t>doesn’t </a:t>
            </a:r>
            <a:r>
              <a:rPr lang="en-US" sz="2000" dirty="0"/>
              <a:t>work? Are there successful scientific theories that make predictions about astrology?</a:t>
            </a:r>
          </a:p>
          <a:p>
            <a:pPr>
              <a:lnSpc>
                <a:spcPct val="90000"/>
              </a:lnSpc>
            </a:pPr>
            <a:r>
              <a:rPr lang="en-US" sz="2000" dirty="0"/>
              <a:t>Current theoretical understanding, which has been well supported by </a:t>
            </a:r>
            <a:r>
              <a:rPr lang="en-US" sz="2000" dirty="0" smtClean="0"/>
              <a:t>observation, says </a:t>
            </a:r>
            <a:r>
              <a:rPr lang="en-US" sz="2000" dirty="0"/>
              <a:t>there are four basic forces in nature:</a:t>
            </a:r>
          </a:p>
          <a:p>
            <a:pPr lvl="1">
              <a:lnSpc>
                <a:spcPct val="90000"/>
              </a:lnSpc>
            </a:pPr>
            <a:r>
              <a:rPr lang="en-US" sz="2000" dirty="0"/>
              <a:t>Gravity</a:t>
            </a:r>
          </a:p>
          <a:p>
            <a:pPr lvl="1">
              <a:lnSpc>
                <a:spcPct val="90000"/>
              </a:lnSpc>
            </a:pPr>
            <a:r>
              <a:rPr lang="en-US" sz="2000" dirty="0"/>
              <a:t>Electromagnetic force</a:t>
            </a:r>
          </a:p>
          <a:p>
            <a:pPr lvl="1">
              <a:lnSpc>
                <a:spcPct val="90000"/>
              </a:lnSpc>
            </a:pPr>
            <a:r>
              <a:rPr lang="en-US" sz="2000" dirty="0"/>
              <a:t>Strong force</a:t>
            </a:r>
          </a:p>
          <a:p>
            <a:pPr lvl="1">
              <a:lnSpc>
                <a:spcPct val="90000"/>
              </a:lnSpc>
            </a:pPr>
            <a:r>
              <a:rPr lang="en-US" sz="2000" dirty="0"/>
              <a:t>Weak force</a:t>
            </a:r>
          </a:p>
          <a:p>
            <a:pPr>
              <a:lnSpc>
                <a:spcPct val="90000"/>
              </a:lnSpc>
            </a:pPr>
            <a:r>
              <a:rPr lang="en-US" sz="2000" dirty="0"/>
              <a:t>When quantitatively calculated, the force arising from planets and stars at the moment of your birth from any of these sources is much smaller than the force contribution from many other objects! So in no way would it be expected that the position of astronomical objects would have an impact</a:t>
            </a:r>
            <a:endParaRPr lang="en-US" sz="2800" dirty="0"/>
          </a:p>
        </p:txBody>
      </p:sp>
    </p:spTree>
    <p:extLst>
      <p:ext uri="{BB962C8B-B14F-4D97-AF65-F5344CB8AC3E}">
        <p14:creationId xmlns:p14="http://schemas.microsoft.com/office/powerpoint/2010/main" val="24129664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1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14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614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614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6147">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6147">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61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dirty="0"/>
              <a:t>To do</a:t>
            </a:r>
          </a:p>
        </p:txBody>
      </p:sp>
      <p:sp>
        <p:nvSpPr>
          <p:cNvPr id="39939" name="Rectangle 3"/>
          <p:cNvSpPr>
            <a:spLocks noGrp="1" noChangeArrowheads="1"/>
          </p:cNvSpPr>
          <p:nvPr>
            <p:ph type="body" idx="1"/>
          </p:nvPr>
        </p:nvSpPr>
        <p:spPr/>
        <p:txBody>
          <a:bodyPr>
            <a:normAutofit/>
          </a:bodyPr>
          <a:lstStyle/>
          <a:p>
            <a:r>
              <a:rPr lang="en-US" sz="2400" dirty="0" smtClean="0"/>
              <a:t>Night sky assignment: look at the sky!</a:t>
            </a:r>
          </a:p>
          <a:p>
            <a:r>
              <a:rPr lang="en-US" sz="2400" dirty="0" smtClean="0"/>
              <a:t>Look up on web information about motion of stars in the sky and the concept of the celestial sphere</a:t>
            </a:r>
            <a:endParaRPr lang="en-US" sz="1800" dirty="0"/>
          </a:p>
        </p:txBody>
      </p:sp>
    </p:spTree>
    <p:extLst>
      <p:ext uri="{BB962C8B-B14F-4D97-AF65-F5344CB8AC3E}">
        <p14:creationId xmlns:p14="http://schemas.microsoft.com/office/powerpoint/2010/main" val="421341887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Observing the night sky</a:t>
            </a:r>
            <a:endParaRPr lang="en-US" dirty="0"/>
          </a:p>
        </p:txBody>
      </p:sp>
      <p:sp>
        <p:nvSpPr>
          <p:cNvPr id="3" name="Content Placeholder 2"/>
          <p:cNvSpPr>
            <a:spLocks noGrp="1"/>
          </p:cNvSpPr>
          <p:nvPr>
            <p:ph idx="1"/>
          </p:nvPr>
        </p:nvSpPr>
        <p:spPr/>
        <p:txBody>
          <a:bodyPr/>
          <a:lstStyle/>
          <a:p>
            <a:pPr marL="0" indent="0">
              <a:buNone/>
            </a:pPr>
            <a:r>
              <a:rPr lang="en-US" dirty="0" smtClean="0"/>
              <a:t>How many of the following objects were you able to identify in the sky:  Jupiter, Orion, North Star, Venus?</a:t>
            </a:r>
          </a:p>
          <a:p>
            <a:pPr marL="514350" indent="-514350">
              <a:buAutoNum type="alphaUcPeriod"/>
            </a:pPr>
            <a:r>
              <a:rPr lang="en-US" dirty="0" smtClean="0"/>
              <a:t>0</a:t>
            </a:r>
          </a:p>
          <a:p>
            <a:pPr marL="514350" indent="-514350">
              <a:buAutoNum type="alphaUcPeriod"/>
            </a:pPr>
            <a:r>
              <a:rPr lang="en-US" dirty="0" smtClean="0"/>
              <a:t>1</a:t>
            </a:r>
          </a:p>
          <a:p>
            <a:pPr marL="514350" indent="-514350">
              <a:buAutoNum type="alphaUcPeriod"/>
            </a:pPr>
            <a:r>
              <a:rPr lang="en-US" dirty="0" smtClean="0"/>
              <a:t>2</a:t>
            </a:r>
          </a:p>
          <a:p>
            <a:pPr marL="514350" indent="-514350">
              <a:buAutoNum type="alphaUcPeriod"/>
            </a:pPr>
            <a:r>
              <a:rPr lang="en-US" dirty="0" smtClean="0"/>
              <a:t>3</a:t>
            </a:r>
          </a:p>
          <a:p>
            <a:pPr marL="514350" indent="-514350">
              <a:buAutoNum type="alphaUcPeriod"/>
            </a:pPr>
            <a:r>
              <a:rPr lang="en-US" dirty="0"/>
              <a:t>4</a:t>
            </a:r>
          </a:p>
        </p:txBody>
      </p:sp>
    </p:spTree>
    <p:extLst>
      <p:ext uri="{BB962C8B-B14F-4D97-AF65-F5344CB8AC3E}">
        <p14:creationId xmlns:p14="http://schemas.microsoft.com/office/powerpoint/2010/main" val="17499708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Observing the night sky</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Which best describes your observations?</a:t>
            </a:r>
          </a:p>
          <a:p>
            <a:pPr marL="514350" indent="-514350">
              <a:buAutoNum type="alphaUcPeriod"/>
            </a:pPr>
            <a:r>
              <a:rPr lang="en-US" dirty="0" smtClean="0"/>
              <a:t>I was unable to detect any motion of any objects across the sky</a:t>
            </a:r>
          </a:p>
          <a:p>
            <a:pPr marL="514350" indent="-514350">
              <a:buAutoNum type="alphaUcPeriod"/>
            </a:pPr>
            <a:r>
              <a:rPr lang="en-US" dirty="0" smtClean="0"/>
              <a:t>I was able to detect the motion of objects, but was unable to judge whether they were all moving at the same rate</a:t>
            </a:r>
          </a:p>
          <a:p>
            <a:pPr marL="514350" indent="-514350">
              <a:buAutoNum type="alphaUcPeriod"/>
            </a:pPr>
            <a:r>
              <a:rPr lang="en-US" dirty="0" smtClean="0"/>
              <a:t>I was able to detect the motion of objects, and found they all moved at the same rate</a:t>
            </a:r>
          </a:p>
          <a:p>
            <a:pPr marL="514350" indent="-514350">
              <a:buAutoNum type="alphaUcPeriod"/>
            </a:pPr>
            <a:r>
              <a:rPr lang="en-US" dirty="0" smtClean="0"/>
              <a:t>I was able to detect the motion of objects, and found that they moved at different rates</a:t>
            </a:r>
          </a:p>
          <a:p>
            <a:pPr marL="514350" indent="-514350">
              <a:buAutoNum type="alphaUcPeriod"/>
            </a:pPr>
            <a:r>
              <a:rPr lang="en-US" dirty="0" smtClean="0"/>
              <a:t>I was unable to measure anything or did not complete the assignment</a:t>
            </a:r>
          </a:p>
          <a:p>
            <a:pPr marL="514350" indent="-514350">
              <a:buAutoNum type="alphaUcPeriod"/>
            </a:pPr>
            <a:endParaRPr lang="en-US" dirty="0"/>
          </a:p>
        </p:txBody>
      </p:sp>
    </p:spTree>
    <p:extLst>
      <p:ext uri="{BB962C8B-B14F-4D97-AF65-F5344CB8AC3E}">
        <p14:creationId xmlns:p14="http://schemas.microsoft.com/office/powerpoint/2010/main" val="37328244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4" name="Picture 3" descr="ait.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39066" y="274638"/>
            <a:ext cx="5604933" cy="4003524"/>
          </a:xfrm>
          <a:prstGeom prst="rect">
            <a:avLst/>
          </a:prstGeom>
        </p:spPr>
      </p:pic>
      <p:sp>
        <p:nvSpPr>
          <p:cNvPr id="3" name="Content Placeholder 2"/>
          <p:cNvSpPr>
            <a:spLocks noGrp="1"/>
          </p:cNvSpPr>
          <p:nvPr>
            <p:ph idx="1"/>
          </p:nvPr>
        </p:nvSpPr>
        <p:spPr>
          <a:xfrm>
            <a:off x="457200" y="1600200"/>
            <a:ext cx="4080933" cy="4525963"/>
          </a:xfrm>
        </p:spPr>
        <p:txBody>
          <a:bodyPr>
            <a:normAutofit fontScale="70000" lnSpcReduction="20000"/>
          </a:bodyPr>
          <a:lstStyle/>
          <a:p>
            <a:pPr marL="0" indent="0">
              <a:buNone/>
            </a:pPr>
            <a:r>
              <a:rPr lang="en-US" dirty="0" smtClean="0"/>
              <a:t>Which best describes the observations?</a:t>
            </a:r>
          </a:p>
          <a:p>
            <a:pPr marL="514350" indent="-514350">
              <a:buAutoNum type="alphaUcPeriod"/>
            </a:pPr>
            <a:r>
              <a:rPr lang="en-US" dirty="0" smtClean="0"/>
              <a:t>The data suggest there is no motion of any objects across the sky</a:t>
            </a:r>
          </a:p>
          <a:p>
            <a:pPr marL="514350" indent="-514350">
              <a:buAutoNum type="alphaUcPeriod"/>
            </a:pPr>
            <a:r>
              <a:rPr lang="en-US" dirty="0" smtClean="0"/>
              <a:t>The data suggest that objects move, but we are unable to judge whether they were all moving at the same rate</a:t>
            </a:r>
          </a:p>
          <a:p>
            <a:pPr marL="514350" indent="-514350">
              <a:buAutoNum type="alphaUcPeriod"/>
            </a:pPr>
            <a:r>
              <a:rPr lang="en-US" dirty="0" smtClean="0"/>
              <a:t>The data suggest that all </a:t>
            </a:r>
            <a:r>
              <a:rPr lang="en-US" dirty="0" err="1" smtClean="0"/>
              <a:t>obects</a:t>
            </a:r>
            <a:r>
              <a:rPr lang="en-US" dirty="0" smtClean="0"/>
              <a:t> move at the same rate</a:t>
            </a:r>
          </a:p>
          <a:p>
            <a:pPr marL="514350" indent="-514350">
              <a:buAutoNum type="alphaUcPeriod"/>
            </a:pPr>
            <a:r>
              <a:rPr lang="en-US" dirty="0" smtClean="0"/>
              <a:t>The data suggest that objects moved at different rates</a:t>
            </a:r>
          </a:p>
          <a:p>
            <a:pPr marL="514350" indent="-514350">
              <a:buAutoNum type="alphaUcPeriod"/>
            </a:pPr>
            <a:r>
              <a:rPr lang="en-US" dirty="0" smtClean="0"/>
              <a:t>We cannot understand these data</a:t>
            </a:r>
          </a:p>
          <a:p>
            <a:pPr marL="514350" indent="-514350">
              <a:buAutoNum type="alphaUcPeriod"/>
            </a:pPr>
            <a:endParaRPr lang="en-US" dirty="0"/>
          </a:p>
        </p:txBody>
      </p:sp>
      <p:sp>
        <p:nvSpPr>
          <p:cNvPr id="2" name="Title 1"/>
          <p:cNvSpPr>
            <a:spLocks noGrp="1"/>
          </p:cNvSpPr>
          <p:nvPr>
            <p:ph type="title"/>
          </p:nvPr>
        </p:nvSpPr>
        <p:spPr>
          <a:xfrm>
            <a:off x="457200" y="274638"/>
            <a:ext cx="3589867" cy="1143000"/>
          </a:xfrm>
        </p:spPr>
        <p:txBody>
          <a:bodyPr>
            <a:normAutofit fontScale="90000"/>
          </a:bodyPr>
          <a:lstStyle/>
          <a:p>
            <a:r>
              <a:rPr lang="en-US" dirty="0" smtClean="0"/>
              <a:t>Observing the night sky</a:t>
            </a:r>
            <a:endParaRPr lang="en-US" dirty="0"/>
          </a:p>
        </p:txBody>
      </p:sp>
      <p:sp>
        <p:nvSpPr>
          <p:cNvPr id="5" name="TextBox 4"/>
          <p:cNvSpPr txBox="1"/>
          <p:nvPr/>
        </p:nvSpPr>
        <p:spPr>
          <a:xfrm>
            <a:off x="5537200" y="4470400"/>
            <a:ext cx="2810933" cy="1477328"/>
          </a:xfrm>
          <a:prstGeom prst="rect">
            <a:avLst/>
          </a:prstGeom>
          <a:noFill/>
        </p:spPr>
        <p:txBody>
          <a:bodyPr wrap="square" rtlCol="0">
            <a:spAutoFit/>
          </a:bodyPr>
          <a:lstStyle/>
          <a:p>
            <a:pPr marL="285750" indent="-285750">
              <a:buFont typeface="Arial"/>
              <a:buChar char="•"/>
            </a:pPr>
            <a:r>
              <a:rPr lang="en-US" dirty="0" smtClean="0"/>
              <a:t>Data obtained from measurements taken two hours apart.</a:t>
            </a:r>
          </a:p>
          <a:p>
            <a:pPr marL="285750" indent="-285750">
              <a:buFont typeface="Arial"/>
              <a:buChar char="•"/>
            </a:pPr>
            <a:r>
              <a:rPr lang="en-US" dirty="0" smtClean="0"/>
              <a:t>Note the “wrap” of the map</a:t>
            </a:r>
            <a:endParaRPr lang="en-US" dirty="0"/>
          </a:p>
        </p:txBody>
      </p:sp>
    </p:spTree>
    <p:extLst>
      <p:ext uri="{BB962C8B-B14F-4D97-AF65-F5344CB8AC3E}">
        <p14:creationId xmlns:p14="http://schemas.microsoft.com/office/powerpoint/2010/main" val="2498984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the model</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Observing that stars move across the sky during the course of a night</a:t>
            </a:r>
          </a:p>
          <a:p>
            <a:pPr marL="514350" indent="-514350">
              <a:buAutoNum type="alphaUcPeriod"/>
            </a:pPr>
            <a:r>
              <a:rPr lang="en-US" dirty="0" smtClean="0"/>
              <a:t>Proves that the Earth rotates on its axis</a:t>
            </a:r>
          </a:p>
          <a:p>
            <a:pPr marL="514350" indent="-514350">
              <a:buAutoNum type="alphaUcPeriod"/>
            </a:pPr>
            <a:r>
              <a:rPr lang="en-US" dirty="0" smtClean="0"/>
              <a:t>Proves that the Earth revolves around the Sun</a:t>
            </a:r>
          </a:p>
          <a:p>
            <a:pPr marL="514350" indent="-514350">
              <a:buAutoNum type="alphaUcPeriod"/>
            </a:pPr>
            <a:r>
              <a:rPr lang="en-US" dirty="0" smtClean="0"/>
              <a:t>Proves that the Sun revolves around the Earth</a:t>
            </a:r>
          </a:p>
          <a:p>
            <a:pPr marL="514350" indent="-514350">
              <a:buAutoNum type="alphaUcPeriod"/>
            </a:pPr>
            <a:r>
              <a:rPr lang="en-US" dirty="0" smtClean="0"/>
              <a:t>Rejects the model that the Sun is the only object that is moving in space</a:t>
            </a:r>
          </a:p>
          <a:p>
            <a:pPr marL="514350" indent="-514350">
              <a:buAutoNum type="alphaUcPeriod"/>
            </a:pPr>
            <a:r>
              <a:rPr lang="en-US" dirty="0" smtClean="0"/>
              <a:t>Rejects the model that the Earth rotates on its axis</a:t>
            </a:r>
            <a:endParaRPr lang="en-US" dirty="0"/>
          </a:p>
        </p:txBody>
      </p:sp>
    </p:spTree>
    <p:extLst>
      <p:ext uri="{BB962C8B-B14F-4D97-AF65-F5344CB8AC3E}">
        <p14:creationId xmlns:p14="http://schemas.microsoft.com/office/powerpoint/2010/main" val="22589020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a:t>
            </a:r>
            <a:endParaRPr lang="en-US" dirty="0"/>
          </a:p>
        </p:txBody>
      </p:sp>
      <p:sp>
        <p:nvSpPr>
          <p:cNvPr id="3" name="Content Placeholder 2"/>
          <p:cNvSpPr>
            <a:spLocks noGrp="1"/>
          </p:cNvSpPr>
          <p:nvPr>
            <p:ph idx="1"/>
          </p:nvPr>
        </p:nvSpPr>
        <p:spPr/>
        <p:txBody>
          <a:bodyPr/>
          <a:lstStyle/>
          <a:p>
            <a:r>
              <a:rPr lang="en-US" dirty="0" smtClean="0"/>
              <a:t>Observing the sky</a:t>
            </a:r>
          </a:p>
          <a:p>
            <a:r>
              <a:rPr lang="en-US" dirty="0" smtClean="0"/>
              <a:t>Science and science issues in the world</a:t>
            </a:r>
          </a:p>
          <a:p>
            <a:r>
              <a:rPr lang="en-US" dirty="0" smtClean="0"/>
              <a:t>Good and bad science</a:t>
            </a:r>
          </a:p>
          <a:p>
            <a:r>
              <a:rPr lang="en-US" dirty="0" smtClean="0"/>
              <a:t>Pseudoscience</a:t>
            </a:r>
          </a:p>
          <a:p>
            <a:r>
              <a:rPr lang="en-US" dirty="0" smtClean="0"/>
              <a:t>Astrology</a:t>
            </a:r>
          </a:p>
        </p:txBody>
      </p:sp>
    </p:spTree>
    <p:extLst>
      <p:ext uri="{BB962C8B-B14F-4D97-AF65-F5344CB8AC3E}">
        <p14:creationId xmlns:p14="http://schemas.microsoft.com/office/powerpoint/2010/main" val="321353377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t>Directions and Distances in the Sky</a:t>
            </a:r>
          </a:p>
        </p:txBody>
      </p:sp>
      <p:sp>
        <p:nvSpPr>
          <p:cNvPr id="43011" name="Rectangle 3"/>
          <p:cNvSpPr>
            <a:spLocks noGrp="1" noChangeArrowheads="1"/>
          </p:cNvSpPr>
          <p:nvPr>
            <p:ph type="body" idx="1"/>
          </p:nvPr>
        </p:nvSpPr>
        <p:spPr/>
        <p:txBody>
          <a:bodyPr>
            <a:normAutofit lnSpcReduction="10000"/>
          </a:bodyPr>
          <a:lstStyle/>
          <a:p>
            <a:pPr>
              <a:lnSpc>
                <a:spcPct val="90000"/>
              </a:lnSpc>
            </a:pPr>
            <a:r>
              <a:rPr lang="en-US" sz="2400" dirty="0"/>
              <a:t>North, South, East and West </a:t>
            </a:r>
            <a:r>
              <a:rPr lang="en-US" sz="2400" dirty="0" smtClean="0"/>
              <a:t>don’t </a:t>
            </a:r>
            <a:r>
              <a:rPr lang="en-US" sz="2400" dirty="0"/>
              <a:t>really give enough information when looking at the sky. What direction is straight up?</a:t>
            </a:r>
          </a:p>
          <a:p>
            <a:pPr>
              <a:lnSpc>
                <a:spcPct val="90000"/>
              </a:lnSpc>
            </a:pPr>
            <a:r>
              <a:rPr lang="en-US" sz="2400" dirty="0"/>
              <a:t>To describe a location in the sky, you need to give two pieces of information: for example, which direction (NSEW) and then how far above the </a:t>
            </a:r>
            <a:r>
              <a:rPr lang="en-US" sz="2400" i="1" dirty="0"/>
              <a:t>horizon</a:t>
            </a:r>
          </a:p>
          <a:p>
            <a:pPr>
              <a:lnSpc>
                <a:spcPct val="90000"/>
              </a:lnSpc>
              <a:buFontTx/>
              <a:buNone/>
            </a:pPr>
            <a:r>
              <a:rPr lang="en-US" sz="2400" dirty="0" smtClean="0"/>
              <a:t>What’s </a:t>
            </a:r>
            <a:r>
              <a:rPr lang="en-US" sz="2400" dirty="0"/>
              <a:t>the best unit to measure how far above horizon?</a:t>
            </a:r>
          </a:p>
          <a:p>
            <a:pPr>
              <a:lnSpc>
                <a:spcPct val="90000"/>
              </a:lnSpc>
              <a:buFontTx/>
              <a:buNone/>
            </a:pPr>
            <a:r>
              <a:rPr lang="en-US" sz="2400" dirty="0"/>
              <a:t>	A. Inches</a:t>
            </a:r>
          </a:p>
          <a:p>
            <a:pPr>
              <a:lnSpc>
                <a:spcPct val="90000"/>
              </a:lnSpc>
              <a:buFontTx/>
              <a:buNone/>
            </a:pPr>
            <a:r>
              <a:rPr lang="en-US" sz="2400" dirty="0"/>
              <a:t>	B. Feet</a:t>
            </a:r>
          </a:p>
          <a:p>
            <a:pPr>
              <a:lnSpc>
                <a:spcPct val="90000"/>
              </a:lnSpc>
              <a:buFontTx/>
              <a:buNone/>
            </a:pPr>
            <a:r>
              <a:rPr lang="en-US" sz="2400" dirty="0"/>
              <a:t>	C. Light Years</a:t>
            </a:r>
          </a:p>
          <a:p>
            <a:pPr>
              <a:lnSpc>
                <a:spcPct val="90000"/>
              </a:lnSpc>
              <a:buFontTx/>
              <a:buNone/>
            </a:pPr>
            <a:r>
              <a:rPr lang="en-US" sz="2400" dirty="0"/>
              <a:t>	D. </a:t>
            </a:r>
            <a:r>
              <a:rPr lang="en-US" sz="2400" dirty="0" smtClean="0"/>
              <a:t>Degrees</a:t>
            </a:r>
          </a:p>
          <a:p>
            <a:pPr>
              <a:lnSpc>
                <a:spcPct val="90000"/>
              </a:lnSpc>
              <a:buFontTx/>
              <a:buNone/>
            </a:pPr>
            <a:r>
              <a:rPr lang="en-US" sz="2400" dirty="0"/>
              <a:t> </a:t>
            </a:r>
            <a:r>
              <a:rPr lang="en-US" sz="2400" dirty="0" smtClean="0"/>
              <a:t>    E. No idea what you’re talking about</a:t>
            </a:r>
            <a:endParaRPr lang="en-US" sz="2800" dirty="0"/>
          </a:p>
        </p:txBody>
      </p:sp>
    </p:spTree>
    <p:extLst>
      <p:ext uri="{BB962C8B-B14F-4D97-AF65-F5344CB8AC3E}">
        <p14:creationId xmlns:p14="http://schemas.microsoft.com/office/powerpoint/2010/main" val="28347414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499"/>
                                          </p:stCondLst>
                                        </p:cTn>
                                        <p:tgtEl>
                                          <p:spTgt spid="430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301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3011">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43011">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43011">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43011">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43011">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430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t>Angles in the Sky</a:t>
            </a:r>
          </a:p>
        </p:txBody>
      </p:sp>
      <p:sp>
        <p:nvSpPr>
          <p:cNvPr id="46083" name="Rectangle 3"/>
          <p:cNvSpPr>
            <a:spLocks noGrp="1" noChangeArrowheads="1"/>
          </p:cNvSpPr>
          <p:nvPr>
            <p:ph type="body" idx="1"/>
          </p:nvPr>
        </p:nvSpPr>
        <p:spPr>
          <a:xfrm>
            <a:off x="702081" y="1694715"/>
            <a:ext cx="7772400" cy="4114800"/>
          </a:xfrm>
        </p:spPr>
        <p:txBody>
          <a:bodyPr>
            <a:normAutofit fontScale="92500" lnSpcReduction="10000"/>
          </a:bodyPr>
          <a:lstStyle/>
          <a:p>
            <a:r>
              <a:rPr lang="en-US" sz="2000" dirty="0"/>
              <a:t>Distances in the sky are best measured by angles: 360 degrees in a circle, </a:t>
            </a:r>
            <a:r>
              <a:rPr lang="en-US" sz="2000" dirty="0" smtClean="0"/>
              <a:t>90 </a:t>
            </a:r>
            <a:r>
              <a:rPr lang="en-US" sz="2000" dirty="0"/>
              <a:t>degrees from horizon to </a:t>
            </a:r>
            <a:r>
              <a:rPr lang="en-US" sz="2000" i="1" dirty="0"/>
              <a:t>zenith</a:t>
            </a:r>
          </a:p>
          <a:p>
            <a:r>
              <a:rPr lang="en-US" sz="2000" dirty="0"/>
              <a:t>A convenient, approximate way to measure angles is using your fist held at arms length</a:t>
            </a:r>
          </a:p>
          <a:p>
            <a:r>
              <a:rPr lang="en-US" sz="2000" dirty="0"/>
              <a:t>How many degrees in one fist? (hint: how many fists from horizon to zenith?)</a:t>
            </a:r>
          </a:p>
          <a:p>
            <a:pPr lvl="1">
              <a:buFontTx/>
              <a:buNone/>
            </a:pPr>
            <a:r>
              <a:rPr lang="en-US" sz="2000" dirty="0"/>
              <a:t>A. About 1 degree</a:t>
            </a:r>
          </a:p>
          <a:p>
            <a:pPr lvl="1">
              <a:buFontTx/>
              <a:buNone/>
            </a:pPr>
            <a:r>
              <a:rPr lang="en-US" sz="2000" dirty="0"/>
              <a:t>B. About 10 degrees</a:t>
            </a:r>
          </a:p>
          <a:p>
            <a:pPr lvl="1">
              <a:buFontTx/>
              <a:buNone/>
            </a:pPr>
            <a:r>
              <a:rPr lang="en-US" sz="2000" dirty="0"/>
              <a:t>C. About 20 degrees</a:t>
            </a:r>
          </a:p>
          <a:p>
            <a:pPr lvl="1">
              <a:buFontTx/>
              <a:buNone/>
            </a:pPr>
            <a:r>
              <a:rPr lang="en-US" sz="2000" dirty="0"/>
              <a:t>D. About 45 </a:t>
            </a:r>
            <a:r>
              <a:rPr lang="en-US" sz="2000" dirty="0" smtClean="0"/>
              <a:t>degrees</a:t>
            </a:r>
          </a:p>
          <a:p>
            <a:pPr lvl="1">
              <a:buFontTx/>
              <a:buNone/>
            </a:pPr>
            <a:r>
              <a:rPr lang="en-US" sz="2000" dirty="0" smtClean="0"/>
              <a:t>E. No idea what you’re talking about</a:t>
            </a:r>
          </a:p>
          <a:p>
            <a:pPr>
              <a:buFontTx/>
              <a:buNone/>
            </a:pPr>
            <a:r>
              <a:rPr lang="en-US" sz="2400" dirty="0" smtClean="0"/>
              <a:t>You might be able to come up with a better measuring device, something like a big protractor …. </a:t>
            </a:r>
            <a:r>
              <a:rPr lang="en-US" sz="2400" dirty="0"/>
              <a:t>a</a:t>
            </a:r>
            <a:r>
              <a:rPr lang="en-US" sz="2400" dirty="0" smtClean="0"/>
              <a:t> sextant.  </a:t>
            </a:r>
            <a:endParaRPr lang="en-US" sz="2400" dirty="0"/>
          </a:p>
        </p:txBody>
      </p:sp>
      <p:pic>
        <p:nvPicPr>
          <p:cNvPr id="2" name="Picture 1" descr="azel.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39430" y="1694715"/>
            <a:ext cx="6287070" cy="4430721"/>
          </a:xfrm>
          <a:prstGeom prst="rect">
            <a:avLst/>
          </a:prstGeom>
        </p:spPr>
      </p:pic>
    </p:spTree>
    <p:extLst>
      <p:ext uri="{BB962C8B-B14F-4D97-AF65-F5344CB8AC3E}">
        <p14:creationId xmlns:p14="http://schemas.microsoft.com/office/powerpoint/2010/main" val="12645350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499"/>
                                          </p:stCondLst>
                                        </p:cTn>
                                        <p:tgtEl>
                                          <p:spTgt spid="460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2"/>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499"/>
                                          </p:stCondLst>
                                        </p:cTn>
                                        <p:tgtEl>
                                          <p:spTgt spid="46083">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46083">
                                            <p:txEl>
                                              <p:pRg st="2" end="2"/>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46083">
                                            <p:txEl>
                                              <p:pRg st="3" end="3"/>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46083">
                                            <p:txEl>
                                              <p:pRg st="4" end="4"/>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4608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4608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4608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4608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23782</TotalTime>
  <Words>1809</Words>
  <Application>Microsoft Macintosh PowerPoint</Application>
  <PresentationFormat>On-screen Show (4:3)</PresentationFormat>
  <Paragraphs>201</Paragraphs>
  <Slides>24</Slides>
  <Notes>17</Notes>
  <HiddenSlides>10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Observing the night sky Science issues in the world Pseudoscience /astrology</vt:lpstr>
      <vt:lpstr>Recap</vt:lpstr>
      <vt:lpstr>Observing the night sky</vt:lpstr>
      <vt:lpstr>Observing the night sky</vt:lpstr>
      <vt:lpstr>Observing the night sky</vt:lpstr>
      <vt:lpstr>Testing the model</vt:lpstr>
      <vt:lpstr>Today</vt:lpstr>
      <vt:lpstr>Directions and Distances in the Sky</vt:lpstr>
      <vt:lpstr>Angles in the Sky</vt:lpstr>
      <vt:lpstr>Assignment</vt:lpstr>
      <vt:lpstr>What to look for in the sky now</vt:lpstr>
      <vt:lpstr>Finding and identifying objects in the sky: Useful resources</vt:lpstr>
      <vt:lpstr>Science in the real world</vt:lpstr>
      <vt:lpstr>Science issues today</vt:lpstr>
      <vt:lpstr>Opportunities and challenges of current science issues</vt:lpstr>
      <vt:lpstr>How do you decide?</vt:lpstr>
      <vt:lpstr>Hallmarks of good science</vt:lpstr>
      <vt:lpstr>Problem: bad/misleading science</vt:lpstr>
      <vt:lpstr>Astrology</vt:lpstr>
      <vt:lpstr>Pseudoscience</vt:lpstr>
      <vt:lpstr>Astrology</vt:lpstr>
      <vt:lpstr>Observations/data relevant to astrology</vt:lpstr>
      <vt:lpstr>Theoretical basis for astrology?</vt:lpstr>
      <vt:lpstr>To do</vt:lpstr>
    </vt:vector>
  </TitlesOfParts>
  <Company>New Mexico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Holtzman</dc:creator>
  <cp:lastModifiedBy>Jon Holtzman</cp:lastModifiedBy>
  <cp:revision>38</cp:revision>
  <dcterms:created xsi:type="dcterms:W3CDTF">2012-01-18T03:25:02Z</dcterms:created>
  <dcterms:modified xsi:type="dcterms:W3CDTF">2013-09-04T13:02:42Z</dcterms:modified>
</cp:coreProperties>
</file>