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36"/>
  </p:notesMasterIdLst>
  <p:sldIdLst>
    <p:sldId id="291" r:id="rId3"/>
    <p:sldId id="288" r:id="rId4"/>
    <p:sldId id="294" r:id="rId5"/>
    <p:sldId id="258" r:id="rId6"/>
    <p:sldId id="259" r:id="rId7"/>
    <p:sldId id="260" r:id="rId8"/>
    <p:sldId id="293" r:id="rId9"/>
    <p:sldId id="290" r:id="rId10"/>
    <p:sldId id="289" r:id="rId11"/>
    <p:sldId id="261" r:id="rId12"/>
    <p:sldId id="280" r:id="rId13"/>
    <p:sldId id="281" r:id="rId14"/>
    <p:sldId id="282" r:id="rId15"/>
    <p:sldId id="283" r:id="rId16"/>
    <p:sldId id="284" r:id="rId17"/>
    <p:sldId id="285" r:id="rId18"/>
    <p:sldId id="287" r:id="rId19"/>
    <p:sldId id="286" r:id="rId20"/>
    <p:sldId id="292" r:id="rId21"/>
    <p:sldId id="262" r:id="rId22"/>
    <p:sldId id="263" r:id="rId23"/>
    <p:sldId id="264" r:id="rId24"/>
    <p:sldId id="265" r:id="rId25"/>
    <p:sldId id="266" r:id="rId26"/>
    <p:sldId id="271" r:id="rId27"/>
    <p:sldId id="272" r:id="rId28"/>
    <p:sldId id="273" r:id="rId29"/>
    <p:sldId id="274" r:id="rId30"/>
    <p:sldId id="275" r:id="rId31"/>
    <p:sldId id="276" r:id="rId32"/>
    <p:sldId id="277" r:id="rId33"/>
    <p:sldId id="278" r:id="rId34"/>
    <p:sldId id="279"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04" y="-3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notesMaster" Target="notesMasters/notesMaster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B8E571-3113-A040-9D47-0D1936724692}" type="datetimeFigureOut">
              <a:rPr lang="en-US" smtClean="0"/>
              <a:t>8/30/13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6A678B-34F6-F345-B3B2-0DC6FE2CC489}" type="slidenum">
              <a:rPr lang="en-US" smtClean="0"/>
              <a:t>‹#›</a:t>
            </a:fld>
            <a:endParaRPr lang="en-US"/>
          </a:p>
        </p:txBody>
      </p:sp>
    </p:spTree>
    <p:extLst>
      <p:ext uri="{BB962C8B-B14F-4D97-AF65-F5344CB8AC3E}">
        <p14:creationId xmlns:p14="http://schemas.microsoft.com/office/powerpoint/2010/main" val="25724956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2F4C5A-6A5D-774D-A6D7-1701479BDF4E}" type="slidenum">
              <a:rPr lang="en-US">
                <a:solidFill>
                  <a:prstClr val="black"/>
                </a:solidFill>
                <a:latin typeface="Calibri"/>
              </a:rPr>
              <a:pPr/>
              <a:t>1</a:t>
            </a:fld>
            <a:endParaRPr lang="en-US">
              <a:solidFill>
                <a:prstClr val="black"/>
              </a:solidFill>
              <a:latin typeface="Calibri"/>
            </a:endParaRPr>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CB5363-FF61-464A-98FF-C508B884F252}" type="slidenum">
              <a:rPr lang="en-US"/>
              <a:pPr/>
              <a:t>15</a:t>
            </a:fld>
            <a:endParaRPr lang="en-US"/>
          </a:p>
        </p:txBody>
      </p:sp>
      <p:sp>
        <p:nvSpPr>
          <p:cNvPr id="4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C0FC57-D399-AD44-A2C1-BCCD23053D60}" type="slidenum">
              <a:rPr lang="en-US"/>
              <a:pPr/>
              <a:t>16</a:t>
            </a:fld>
            <a:endParaRPr lang="en-US"/>
          </a:p>
        </p:txBody>
      </p:sp>
      <p:sp>
        <p:nvSpPr>
          <p:cNvPr id="471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003940-7093-2D4F-B6CF-03F77CE4F35A}" type="slidenum">
              <a:rPr lang="en-US"/>
              <a:pPr/>
              <a:t>17</a:t>
            </a:fld>
            <a:endParaRPr lang="en-US"/>
          </a:p>
        </p:txBody>
      </p:sp>
      <p:sp>
        <p:nvSpPr>
          <p:cNvPr id="491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C13260-2E8F-0349-B156-959E9E918C63}" type="slidenum">
              <a:rPr lang="en-US"/>
              <a:pPr/>
              <a:t>18</a:t>
            </a:fld>
            <a:endParaRPr lang="en-US"/>
          </a:p>
        </p:txBody>
      </p:sp>
      <p:sp>
        <p:nvSpPr>
          <p:cNvPr id="389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FC1203-E067-4445-AA25-86F0C38320B2}" type="slidenum">
              <a:rPr lang="en-US"/>
              <a:pPr/>
              <a:t>20</a:t>
            </a:fld>
            <a:endParaRPr lang="en-US"/>
          </a:p>
        </p:txBody>
      </p:sp>
      <p:sp>
        <p:nvSpPr>
          <p:cNvPr id="30722" name="Rectangle 1026"/>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072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694515-AE73-6042-BDD3-D3FA2AA1068B}" type="slidenum">
              <a:rPr lang="en-US"/>
              <a:pPr/>
              <a:t>21</a:t>
            </a:fld>
            <a:endParaRPr lang="en-US"/>
          </a:p>
        </p:txBody>
      </p:sp>
      <p:sp>
        <p:nvSpPr>
          <p:cNvPr id="133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F1FDB4-E743-A64B-BA23-78ADA9C73123}" type="slidenum">
              <a:rPr lang="en-US"/>
              <a:pPr/>
              <a:t>22</a:t>
            </a:fld>
            <a:endParaRPr lang="en-US"/>
          </a:p>
        </p:txBody>
      </p:sp>
      <p:sp>
        <p:nvSpPr>
          <p:cNvPr id="225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B5FB95-78F1-594A-BE5D-F59DD04901F8}" type="slidenum">
              <a:rPr lang="en-US"/>
              <a:pPr/>
              <a:t>23</a:t>
            </a:fld>
            <a:endParaRPr lang="en-US"/>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1F2AC-D0C6-F340-BA44-E9E1E37B5D6F}" type="slidenum">
              <a:rPr lang="en-US"/>
              <a:pPr/>
              <a:t>24</a:t>
            </a:fld>
            <a:endParaRPr lang="en-US"/>
          </a:p>
        </p:txBody>
      </p:sp>
      <p:sp>
        <p:nvSpPr>
          <p:cNvPr id="24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F2F5FA-D7AE-BA41-BB05-36B6A088048B}" type="slidenum">
              <a:rPr lang="en-US"/>
              <a:pPr/>
              <a:t>25</a:t>
            </a:fld>
            <a:endParaRPr lang="en-US"/>
          </a:p>
        </p:txBody>
      </p:sp>
      <p:sp>
        <p:nvSpPr>
          <p:cNvPr id="1126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12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2C2629-4426-E64E-9A83-E175170E3845}" type="slidenum">
              <a:rPr lang="en-US"/>
              <a:pPr/>
              <a:t>4</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FB83DF-FDD9-E24E-9A49-CF0D6A48B066}" type="slidenum">
              <a:rPr lang="en-US"/>
              <a:pPr/>
              <a:t>26</a:t>
            </a:fld>
            <a:endParaRPr lang="en-US"/>
          </a:p>
        </p:txBody>
      </p:sp>
      <p:sp>
        <p:nvSpPr>
          <p:cNvPr id="1331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33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614235-C17C-E64A-AB38-E75247A0B70F}" type="slidenum">
              <a:rPr lang="en-US"/>
              <a:pPr/>
              <a:t>27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606640-DD93-234A-A439-A0DA59B35B7D}" type="slidenum">
              <a:rPr lang="en-US"/>
              <a:pPr/>
              <a:t>28</a:t>
            </a:fld>
            <a:endParaRPr lang="en-US"/>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23A404-3828-9942-BE53-9ED3C01EA85F}" type="slidenum">
              <a:rPr lang="en-US"/>
              <a:pPr/>
              <a:t>29</a:t>
            </a:fld>
            <a:endParaRPr lang="en-US"/>
          </a:p>
        </p:txBody>
      </p:sp>
      <p:sp>
        <p:nvSpPr>
          <p:cNvPr id="24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06AC3F-9559-EA4D-B043-BFCBF15B2472}" type="slidenum">
              <a:rPr lang="en-US"/>
              <a:pPr/>
              <a:t>30</a:t>
            </a:fld>
            <a:endParaRPr lang="en-US"/>
          </a:p>
        </p:txBody>
      </p:sp>
      <p:sp>
        <p:nvSpPr>
          <p:cNvPr id="25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7074C2-D2D1-F446-9600-29E56EA768E7}" type="slidenum">
              <a:rPr lang="en-US"/>
              <a:pPr/>
              <a:t>31</a:t>
            </a:fld>
            <a:endParaRPr lang="en-US"/>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C339DD-AB65-4044-9D71-5771B6987D8A}" type="slidenum">
              <a:rPr lang="en-US"/>
              <a:pPr/>
              <a:t>32</a:t>
            </a:fld>
            <a:endParaRPr lang="en-US"/>
          </a:p>
        </p:txBody>
      </p:sp>
      <p:sp>
        <p:nvSpPr>
          <p:cNvPr id="27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6A0523-9838-804A-BE2B-F14C5C952AE3}" type="slidenum">
              <a:rPr lang="en-US"/>
              <a:pPr/>
              <a:t>33</a:t>
            </a:fld>
            <a:endParaRPr lang="en-US"/>
          </a:p>
        </p:txBody>
      </p:sp>
      <p:sp>
        <p:nvSpPr>
          <p:cNvPr id="2969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96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2BB4B3-6EAC-A342-AA47-2BE94E29FE73}" type="slidenum">
              <a:rPr lang="en-US"/>
              <a:pPr/>
              <a:t>5</a:t>
            </a:fld>
            <a:endParaRPr lang="en-US"/>
          </a:p>
        </p:txBody>
      </p:sp>
      <p:sp>
        <p:nvSpPr>
          <p:cNvPr id="112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AB9D34-32A9-8B41-BD02-E65E7AF62274}" type="slidenum">
              <a:rPr lang="en-US"/>
              <a:pPr/>
              <a:t>6</a:t>
            </a:fld>
            <a:endParaRPr lang="en-US"/>
          </a:p>
        </p:txBody>
      </p:sp>
      <p:sp>
        <p:nvSpPr>
          <p:cNvPr id="122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5446B8-4BED-984B-B5C8-7A4E973BFB56}" type="slidenum">
              <a:rPr lang="en-US"/>
              <a:pPr/>
              <a:t>8</a:t>
            </a:fld>
            <a:endParaRPr lang="en-US"/>
          </a:p>
        </p:txBody>
      </p:sp>
      <p:sp>
        <p:nvSpPr>
          <p:cNvPr id="204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0297E9-D796-E84B-8FC6-427D306A89B7}" type="slidenum">
              <a:rPr lang="en-US"/>
              <a:pPr/>
              <a:t>10</a:t>
            </a:fld>
            <a:endParaRPr lang="en-US"/>
          </a:p>
        </p:txBody>
      </p:sp>
      <p:sp>
        <p:nvSpPr>
          <p:cNvPr id="28674" name="Rectangle 1026"/>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67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C33BE8-0296-D343-9F62-80A4D4725804}" type="slidenum">
              <a:rPr lang="en-US"/>
              <a:pPr/>
              <a:t>11</a:t>
            </a:fld>
            <a:endParaRPr lang="en-US"/>
          </a:p>
        </p:txBody>
      </p:sp>
      <p:sp>
        <p:nvSpPr>
          <p:cNvPr id="37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FF1BAF-298C-AE48-AA15-53A307E28042}" type="slidenum">
              <a:rPr lang="en-US"/>
              <a:pPr/>
              <a:t>12</a:t>
            </a:fld>
            <a:endParaRPr lang="en-US"/>
          </a:p>
        </p:txBody>
      </p:sp>
      <p:sp>
        <p:nvSpPr>
          <p:cNvPr id="43010" name="Rectangle 1026"/>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301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3B6D53-280A-7E4C-B08C-E65241375480}" type="slidenum">
              <a:rPr lang="en-US"/>
              <a:pPr/>
              <a:t>14</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9060E6-1579-5C48-BC8E-59A3125CCFF1}" type="datetimeFigureOut">
              <a:rPr lang="en-US" smtClean="0"/>
              <a:t>8/30/13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411972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9060E6-1579-5C48-BC8E-59A3125CCFF1}" type="datetimeFigureOut">
              <a:rPr lang="en-US" smtClean="0"/>
              <a:t>8/30/13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3281236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9060E6-1579-5C48-BC8E-59A3125CCFF1}" type="datetimeFigureOut">
              <a:rPr lang="en-US" smtClean="0"/>
              <a:t>8/30/13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1472227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10650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22802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624763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41288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334256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5450766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90058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91702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9060E6-1579-5C48-BC8E-59A3125CCFF1}" type="datetimeFigureOut">
              <a:rPr lang="en-US" smtClean="0"/>
              <a:t>8/30/13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38541975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0755256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29716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57068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9060E6-1579-5C48-BC8E-59A3125CCFF1}" type="datetimeFigureOut">
              <a:rPr lang="en-US" smtClean="0"/>
              <a:t>8/30/13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1739026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9060E6-1579-5C48-BC8E-59A3125CCFF1}" type="datetimeFigureOut">
              <a:rPr lang="en-US" smtClean="0"/>
              <a:t>8/30/13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139046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9060E6-1579-5C48-BC8E-59A3125CCFF1}" type="datetimeFigureOut">
              <a:rPr lang="en-US" smtClean="0"/>
              <a:t>8/30/13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3456023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9060E6-1579-5C48-BC8E-59A3125CCFF1}" type="datetimeFigureOut">
              <a:rPr lang="en-US" smtClean="0"/>
              <a:t>8/30/13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3269243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060E6-1579-5C48-BC8E-59A3125CCFF1}" type="datetimeFigureOut">
              <a:rPr lang="en-US" smtClean="0"/>
              <a:t>8/30/13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1570583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9060E6-1579-5C48-BC8E-59A3125CCFF1}" type="datetimeFigureOut">
              <a:rPr lang="en-US" smtClean="0"/>
              <a:t>8/30/13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33801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9060E6-1579-5C48-BC8E-59A3125CCFF1}" type="datetimeFigureOut">
              <a:rPr lang="en-US" smtClean="0"/>
              <a:t>8/30/13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DA86A-C995-C54D-978B-F79BCE46635D}" type="slidenum">
              <a:rPr lang="en-US" smtClean="0"/>
              <a:t>‹#›</a:t>
            </a:fld>
            <a:endParaRPr lang="en-US"/>
          </a:p>
        </p:txBody>
      </p:sp>
    </p:spTree>
    <p:extLst>
      <p:ext uri="{BB962C8B-B14F-4D97-AF65-F5344CB8AC3E}">
        <p14:creationId xmlns:p14="http://schemas.microsoft.com/office/powerpoint/2010/main" val="18803628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060E6-1579-5C48-BC8E-59A3125CCFF1}" type="datetimeFigureOut">
              <a:rPr lang="en-US" smtClean="0"/>
              <a:t>8/30/13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EDA86A-C995-C54D-978B-F79BCE46635D}" type="slidenum">
              <a:rPr lang="en-US" smtClean="0"/>
              <a:t>‹#›</a:t>
            </a:fld>
            <a:endParaRPr lang="en-US"/>
          </a:p>
        </p:txBody>
      </p:sp>
    </p:spTree>
    <p:extLst>
      <p:ext uri="{BB962C8B-B14F-4D97-AF65-F5344CB8AC3E}">
        <p14:creationId xmlns:p14="http://schemas.microsoft.com/office/powerpoint/2010/main" val="82595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F4C7AA-C865-A147-8B1B-3AB0354E570A}" type="datetimeFigureOut">
              <a:rPr lang="en-US" smtClean="0">
                <a:solidFill>
                  <a:prstClr val="black">
                    <a:tint val="75000"/>
                  </a:prstClr>
                </a:solidFill>
                <a:latin typeface="Calibri"/>
              </a:rPr>
              <a:pPr/>
              <a:t>8/30/13</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9B861-92A9-AD42-A6B3-174894BFDA40}"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417575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3" Type="http://schemas.openxmlformats.org/officeDocument/2006/relationships/hyperlink" Target="http://www.astroviewer.com/interactive-night-sky-map.php" TargetMode="External"/><Relationship Id="rId4" Type="http://schemas.openxmlformats.org/officeDocument/2006/relationships/hyperlink" Target="http://www.schoolsobservatory.org.uk" TargetMode="External"/><Relationship Id="rId5" Type="http://schemas.openxmlformats.org/officeDocument/2006/relationships/hyperlink" Target="http://www.skymaps.com"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www.jeromedrexler.org"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hyperlink" Target="http://www.astrosociety.org/education/resources/pseudobib.html%231"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r>
              <a:rPr lang="en-US" dirty="0" smtClean="0">
                <a:solidFill>
                  <a:srgbClr val="FFFF00"/>
                </a:solidFill>
              </a:rPr>
              <a:t>Science: methods </a:t>
            </a:r>
            <a:r>
              <a:rPr lang="en-US" smtClean="0">
                <a:solidFill>
                  <a:srgbClr val="FFFF00"/>
                </a:solidFill>
              </a:rPr>
              <a:t>and scientifi</a:t>
            </a:r>
            <a:r>
              <a:rPr lang="en-US" smtClean="0">
                <a:solidFill>
                  <a:srgbClr val="FFFF00"/>
                </a:solidFill>
              </a:rPr>
              <a:t>c </a:t>
            </a:r>
            <a:r>
              <a:rPr lang="en-US" smtClean="0">
                <a:solidFill>
                  <a:srgbClr val="FFFF00"/>
                </a:solidFill>
              </a:rPr>
              <a:t>models</a:t>
            </a:r>
            <a:r>
              <a:rPr lang="en-US" dirty="0" smtClean="0">
                <a:solidFill>
                  <a:srgbClr val="FFFF00"/>
                </a:solidFill>
              </a:rPr>
              <a:t>/theory</a:t>
            </a:r>
            <a:endParaRPr lang="en-US" dirty="0"/>
          </a:p>
        </p:txBody>
      </p:sp>
    </p:spTree>
    <p:extLst>
      <p:ext uri="{BB962C8B-B14F-4D97-AF65-F5344CB8AC3E}">
        <p14:creationId xmlns:p14="http://schemas.microsoft.com/office/powerpoint/2010/main" val="413301809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Astronomical example</a:t>
            </a:r>
          </a:p>
        </p:txBody>
      </p:sp>
      <p:sp>
        <p:nvSpPr>
          <p:cNvPr id="27651" name="Rectangle 3"/>
          <p:cNvSpPr>
            <a:spLocks noGrp="1" noChangeArrowheads="1"/>
          </p:cNvSpPr>
          <p:nvPr>
            <p:ph type="body" idx="1"/>
          </p:nvPr>
        </p:nvSpPr>
        <p:spPr>
          <a:xfrm>
            <a:off x="685800" y="1981200"/>
            <a:ext cx="7772400" cy="3733800"/>
          </a:xfrm>
        </p:spPr>
        <p:txBody>
          <a:bodyPr/>
          <a:lstStyle/>
          <a:p>
            <a:pPr>
              <a:lnSpc>
                <a:spcPct val="90000"/>
              </a:lnSpc>
              <a:buFontTx/>
              <a:buNone/>
            </a:pPr>
            <a:r>
              <a:rPr lang="en-US" sz="2000"/>
              <a:t>Observation: </a:t>
            </a:r>
          </a:p>
          <a:p>
            <a:pPr lvl="1">
              <a:lnSpc>
                <a:spcPct val="90000"/>
              </a:lnSpc>
            </a:pPr>
            <a:r>
              <a:rPr lang="en-US" sz="2000"/>
              <a:t>different stars are seen at different times of year</a:t>
            </a:r>
          </a:p>
          <a:p>
            <a:pPr>
              <a:lnSpc>
                <a:spcPct val="90000"/>
              </a:lnSpc>
              <a:buFontTx/>
              <a:buNone/>
            </a:pPr>
            <a:r>
              <a:rPr lang="en-US" sz="2000"/>
              <a:t>Model:</a:t>
            </a:r>
          </a:p>
          <a:p>
            <a:pPr lvl="1">
              <a:lnSpc>
                <a:spcPct val="90000"/>
              </a:lnSpc>
            </a:pPr>
            <a:r>
              <a:rPr lang="en-US" sz="2000"/>
              <a:t>Earth goes around the Sun once a year</a:t>
            </a:r>
          </a:p>
          <a:p>
            <a:pPr>
              <a:lnSpc>
                <a:spcPct val="90000"/>
              </a:lnSpc>
              <a:buFontTx/>
              <a:buNone/>
            </a:pPr>
            <a:r>
              <a:rPr lang="en-US" sz="2000"/>
              <a:t>Prediction</a:t>
            </a:r>
          </a:p>
          <a:p>
            <a:pPr lvl="1">
              <a:lnSpc>
                <a:spcPct val="90000"/>
              </a:lnSpc>
            </a:pPr>
            <a:r>
              <a:rPr lang="en-US" sz="2000"/>
              <a:t>Stars will appear in different directions at opposite points of orbit (parallax)</a:t>
            </a:r>
          </a:p>
          <a:p>
            <a:pPr>
              <a:lnSpc>
                <a:spcPct val="90000"/>
              </a:lnSpc>
              <a:buFontTx/>
              <a:buNone/>
            </a:pPr>
            <a:r>
              <a:rPr lang="en-US" sz="2000"/>
              <a:t>Observation	</a:t>
            </a:r>
          </a:p>
          <a:p>
            <a:pPr lvl="1">
              <a:lnSpc>
                <a:spcPct val="90000"/>
              </a:lnSpc>
            </a:pPr>
            <a:r>
              <a:rPr lang="en-US" sz="2000"/>
              <a:t>Originally, not seen! --&gt; </a:t>
            </a:r>
            <a:r>
              <a:rPr lang="en-US" sz="2000">
                <a:solidFill>
                  <a:srgbClr val="FF0000"/>
                </a:solidFill>
              </a:rPr>
              <a:t>MODEL REJECTED!</a:t>
            </a:r>
          </a:p>
          <a:p>
            <a:pPr lvl="1">
              <a:lnSpc>
                <a:spcPct val="90000"/>
              </a:lnSpc>
            </a:pPr>
            <a:r>
              <a:rPr lang="en-US" sz="2000"/>
              <a:t>With advances in technology, seen! --&gt; </a:t>
            </a:r>
            <a:r>
              <a:rPr lang="en-US" sz="2000">
                <a:solidFill>
                  <a:srgbClr val="00FF00"/>
                </a:solidFill>
              </a:rPr>
              <a:t>NOT REJECTED AFTER ALL!</a:t>
            </a:r>
            <a:endParaRPr lang="en-US" sz="2400">
              <a:solidFill>
                <a:srgbClr val="00FF00"/>
              </a:solidFill>
            </a:endParaRPr>
          </a:p>
        </p:txBody>
      </p:sp>
      <p:pic>
        <p:nvPicPr>
          <p:cNvPr id="27652" name="Picture 4" descr="sun_in_zodia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905000"/>
            <a:ext cx="7164388" cy="4357688"/>
          </a:xfrm>
          <a:prstGeom prst="rect">
            <a:avLst/>
          </a:prstGeom>
          <a:noFill/>
          <a:extLst>
            <a:ext uri="{909E8E84-426E-40dd-AFC4-6F175D3DCCD1}">
              <a14:hiddenFill xmlns:a14="http://schemas.microsoft.com/office/drawing/2010/main">
                <a:solidFill>
                  <a:srgbClr val="FFFFFF"/>
                </a:solidFill>
              </a14:hiddenFill>
            </a:ext>
          </a:extLst>
        </p:spPr>
      </p:pic>
      <p:pic>
        <p:nvPicPr>
          <p:cNvPr id="27653" name="Picture 5" descr="paralla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676400"/>
            <a:ext cx="5867400" cy="4710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22943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6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765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765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76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765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nodeType="clickEffect">
                                  <p:stCondLst>
                                    <p:cond delay="0"/>
                                  </p:stCondLst>
                                  <p:childTnLst>
                                    <p:set>
                                      <p:cBhvr>
                                        <p:cTn id="22" dur="1" fill="hold">
                                          <p:stCondLst>
                                            <p:cond delay="0"/>
                                          </p:stCondLst>
                                        </p:cTn>
                                        <p:tgtEl>
                                          <p:spTgt spid="27652"/>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499"/>
                                          </p:stCondLst>
                                        </p:cTn>
                                        <p:tgtEl>
                                          <p:spTgt spid="27651">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7651">
                                            <p:txEl>
                                              <p:pRg st="5" end="5"/>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2765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nodeType="clickEffect">
                                  <p:stCondLst>
                                    <p:cond delay="0"/>
                                  </p:stCondLst>
                                  <p:childTnLst>
                                    <p:set>
                                      <p:cBhvr>
                                        <p:cTn id="36" dur="1" fill="hold">
                                          <p:stCondLst>
                                            <p:cond delay="0"/>
                                          </p:stCondLst>
                                        </p:cTn>
                                        <p:tgtEl>
                                          <p:spTgt spid="27653"/>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499"/>
                                          </p:stCondLst>
                                        </p:cTn>
                                        <p:tgtEl>
                                          <p:spTgt spid="27651">
                                            <p:txEl>
                                              <p:pRg st="6" end="6"/>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27651">
                                            <p:txEl>
                                              <p:pRg st="7" end="7"/>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276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38810"/>
            <a:ext cx="7772400" cy="1143000"/>
          </a:xfrm>
        </p:spPr>
        <p:txBody>
          <a:bodyPr/>
          <a:lstStyle/>
          <a:p>
            <a:r>
              <a:rPr lang="en-US" dirty="0"/>
              <a:t>What is moving?</a:t>
            </a:r>
          </a:p>
        </p:txBody>
      </p:sp>
      <p:pic>
        <p:nvPicPr>
          <p:cNvPr id="2" name="Picture 1" descr="winter_solstice_pivato_800c.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439" y="961707"/>
            <a:ext cx="7512322" cy="3446278"/>
          </a:xfrm>
          <a:prstGeom prst="rect">
            <a:avLst/>
          </a:prstGeom>
        </p:spPr>
      </p:pic>
      <p:sp>
        <p:nvSpPr>
          <p:cNvPr id="3" name="TextBox 2"/>
          <p:cNvSpPr txBox="1"/>
          <p:nvPr/>
        </p:nvSpPr>
        <p:spPr>
          <a:xfrm>
            <a:off x="685800" y="4549676"/>
            <a:ext cx="8160760" cy="2169825"/>
          </a:xfrm>
          <a:prstGeom prst="rect">
            <a:avLst/>
          </a:prstGeom>
          <a:noFill/>
        </p:spPr>
        <p:txBody>
          <a:bodyPr wrap="square" rtlCol="0">
            <a:spAutoFit/>
          </a:bodyPr>
          <a:lstStyle/>
          <a:p>
            <a:pPr marL="342900" indent="-342900">
              <a:spcBef>
                <a:spcPct val="50000"/>
              </a:spcBef>
              <a:buFont typeface="Arial"/>
              <a:buChar char="•"/>
            </a:pPr>
            <a:r>
              <a:rPr lang="en-US" dirty="0"/>
              <a:t>Picture shows the position of the Sun in the sky over the course of a day (at the winter solstice)</a:t>
            </a:r>
          </a:p>
          <a:p>
            <a:pPr marL="342900" indent="-342900">
              <a:spcBef>
                <a:spcPct val="50000"/>
              </a:spcBef>
              <a:buFont typeface="Arial"/>
              <a:buChar char="•"/>
            </a:pPr>
            <a:r>
              <a:rPr lang="en-US" dirty="0"/>
              <a:t>Can you develop a </a:t>
            </a:r>
            <a:r>
              <a:rPr lang="en-US" dirty="0" smtClean="0"/>
              <a:t>model </a:t>
            </a:r>
            <a:r>
              <a:rPr lang="en-US" dirty="0"/>
              <a:t>that explains this observation? </a:t>
            </a:r>
            <a:endParaRPr lang="en-US" dirty="0" smtClean="0"/>
          </a:p>
          <a:p>
            <a:pPr marL="342900" indent="-342900">
              <a:spcBef>
                <a:spcPct val="50000"/>
              </a:spcBef>
              <a:buFont typeface="Arial"/>
              <a:buChar char="•"/>
            </a:pPr>
            <a:r>
              <a:rPr lang="en-US" dirty="0" smtClean="0"/>
              <a:t>Can </a:t>
            </a:r>
            <a:r>
              <a:rPr lang="en-US" dirty="0"/>
              <a:t>you come up with an alternative </a:t>
            </a:r>
            <a:r>
              <a:rPr lang="en-US" dirty="0" smtClean="0"/>
              <a:t>model? </a:t>
            </a:r>
          </a:p>
          <a:p>
            <a:pPr marL="342900" indent="-342900">
              <a:spcBef>
                <a:spcPct val="50000"/>
              </a:spcBef>
              <a:buFont typeface="Arial"/>
              <a:buChar char="•"/>
            </a:pPr>
            <a:r>
              <a:rPr lang="en-US" dirty="0" smtClean="0"/>
              <a:t>How </a:t>
            </a:r>
            <a:r>
              <a:rPr lang="en-US" dirty="0"/>
              <a:t>might you decide between them?</a:t>
            </a:r>
          </a:p>
          <a:p>
            <a:endParaRPr lang="en-US" dirty="0"/>
          </a:p>
        </p:txBody>
      </p:sp>
      <p:sp>
        <p:nvSpPr>
          <p:cNvPr id="4" name="TextBox 3"/>
          <p:cNvSpPr txBox="1"/>
          <p:nvPr/>
        </p:nvSpPr>
        <p:spPr>
          <a:xfrm>
            <a:off x="685800" y="6350676"/>
            <a:ext cx="8262948" cy="646331"/>
          </a:xfrm>
          <a:prstGeom prst="rect">
            <a:avLst/>
          </a:prstGeom>
          <a:noFill/>
        </p:spPr>
        <p:txBody>
          <a:bodyPr wrap="square" rtlCol="0">
            <a:spAutoFit/>
          </a:bodyPr>
          <a:lstStyle/>
          <a:p>
            <a:r>
              <a:rPr lang="en-US" dirty="0"/>
              <a:t>One idea:  what about other objects in the sky aside from the Sun?</a:t>
            </a:r>
          </a:p>
          <a:p>
            <a:endParaRPr lang="en-US" dirty="0"/>
          </a:p>
        </p:txBody>
      </p:sp>
    </p:spTree>
    <p:extLst>
      <p:ext uri="{BB962C8B-B14F-4D97-AF65-F5344CB8AC3E}">
        <p14:creationId xmlns:p14="http://schemas.microsoft.com/office/powerpoint/2010/main" val="28707497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a:t>Earth/Sun motion</a:t>
            </a:r>
          </a:p>
        </p:txBody>
      </p:sp>
      <p:sp>
        <p:nvSpPr>
          <p:cNvPr id="39939" name="Rectangle 3"/>
          <p:cNvSpPr>
            <a:spLocks noGrp="1" noChangeArrowheads="1"/>
          </p:cNvSpPr>
          <p:nvPr>
            <p:ph type="body" idx="1"/>
          </p:nvPr>
        </p:nvSpPr>
        <p:spPr/>
        <p:txBody>
          <a:bodyPr/>
          <a:lstStyle/>
          <a:p>
            <a:pPr>
              <a:lnSpc>
                <a:spcPct val="90000"/>
              </a:lnSpc>
            </a:pPr>
            <a:r>
              <a:rPr lang="en-US" dirty="0"/>
              <a:t>This one is actually </a:t>
            </a:r>
            <a:r>
              <a:rPr lang="en-US" dirty="0" smtClean="0"/>
              <a:t>not so easy!</a:t>
            </a:r>
            <a:endParaRPr lang="en-US" dirty="0"/>
          </a:p>
          <a:p>
            <a:pPr>
              <a:lnSpc>
                <a:spcPct val="90000"/>
              </a:lnSpc>
            </a:pPr>
            <a:r>
              <a:rPr lang="en-US" dirty="0"/>
              <a:t>Not widely accepted that Earth was moving, not Sun, until about 500 years ago</a:t>
            </a:r>
          </a:p>
          <a:p>
            <a:pPr>
              <a:lnSpc>
                <a:spcPct val="90000"/>
              </a:lnSpc>
            </a:pPr>
            <a:r>
              <a:rPr lang="en-US" dirty="0"/>
              <a:t>New technology makes issue fairly clear, but again, the correct model was known before this new technology was available</a:t>
            </a:r>
          </a:p>
        </p:txBody>
      </p:sp>
    </p:spTree>
    <p:extLst>
      <p:ext uri="{BB962C8B-B14F-4D97-AF65-F5344CB8AC3E}">
        <p14:creationId xmlns:p14="http://schemas.microsoft.com/office/powerpoint/2010/main" val="40337575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99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99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do it!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Do stars appear to move across the sky?</a:t>
            </a:r>
          </a:p>
          <a:p>
            <a:r>
              <a:rPr lang="en-US" dirty="0" smtClean="0"/>
              <a:t>Can you measure how fast they are moving? Are they all moving at the same rate?</a:t>
            </a:r>
          </a:p>
          <a:p>
            <a:r>
              <a:rPr lang="en-US" dirty="0" smtClean="0"/>
              <a:t>Do planets and stars appear to move at the same rate?</a:t>
            </a:r>
          </a:p>
          <a:p>
            <a:pPr marL="0" indent="0">
              <a:buNone/>
            </a:pPr>
            <a:r>
              <a:rPr lang="en-US" dirty="0" smtClean="0"/>
              <a:t>Assignment:</a:t>
            </a:r>
            <a:endParaRPr lang="en-US" dirty="0"/>
          </a:p>
          <a:p>
            <a:r>
              <a:rPr lang="en-US" dirty="0" smtClean="0"/>
              <a:t>At night, measure the location of several objects at several different times. </a:t>
            </a:r>
          </a:p>
          <a:p>
            <a:r>
              <a:rPr lang="en-US" dirty="0" smtClean="0"/>
              <a:t>See if data are consistent with the model</a:t>
            </a:r>
          </a:p>
          <a:p>
            <a:r>
              <a:rPr lang="en-US" dirty="0" smtClean="0"/>
              <a:t>Remember to include errors on your measurements!</a:t>
            </a:r>
          </a:p>
          <a:p>
            <a:endParaRPr lang="en-US" dirty="0"/>
          </a:p>
        </p:txBody>
      </p:sp>
    </p:spTree>
    <p:extLst>
      <p:ext uri="{BB962C8B-B14F-4D97-AF65-F5344CB8AC3E}">
        <p14:creationId xmlns:p14="http://schemas.microsoft.com/office/powerpoint/2010/main" val="17822550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Viewing the night sky</a:t>
            </a:r>
          </a:p>
        </p:txBody>
      </p:sp>
      <p:sp>
        <p:nvSpPr>
          <p:cNvPr id="41987" name="Rectangle 3"/>
          <p:cNvSpPr>
            <a:spLocks noGrp="1" noChangeArrowheads="1"/>
          </p:cNvSpPr>
          <p:nvPr>
            <p:ph type="body" idx="1"/>
          </p:nvPr>
        </p:nvSpPr>
        <p:spPr/>
        <p:txBody>
          <a:bodyPr/>
          <a:lstStyle/>
          <a:p>
            <a:pPr marL="609600" indent="-609600"/>
            <a:r>
              <a:rPr lang="en-US" sz="2800"/>
              <a:t>Find a good location: relatively dark, no tall buildings or trees</a:t>
            </a:r>
          </a:p>
          <a:p>
            <a:pPr marL="609600" indent="-609600"/>
            <a:r>
              <a:rPr lang="en-US" sz="2800"/>
              <a:t>Orient yourself: find the directions</a:t>
            </a:r>
          </a:p>
          <a:p>
            <a:pPr marL="609600" indent="-609600">
              <a:buFontTx/>
              <a:buNone/>
            </a:pPr>
            <a:r>
              <a:rPr lang="en-US" sz="2800"/>
              <a:t>Which direction is the front of the classroom?</a:t>
            </a:r>
          </a:p>
          <a:p>
            <a:pPr marL="990600" lvl="1" indent="-533400">
              <a:buFontTx/>
              <a:buAutoNum type="alphaUcPeriod"/>
            </a:pPr>
            <a:r>
              <a:rPr lang="en-US" sz="2400"/>
              <a:t>North</a:t>
            </a:r>
          </a:p>
          <a:p>
            <a:pPr marL="990600" lvl="1" indent="-533400">
              <a:buFontTx/>
              <a:buAutoNum type="alphaUcPeriod"/>
            </a:pPr>
            <a:r>
              <a:rPr lang="en-US" sz="2400"/>
              <a:t>East</a:t>
            </a:r>
          </a:p>
          <a:p>
            <a:pPr marL="990600" lvl="1" indent="-533400">
              <a:buFontTx/>
              <a:buAutoNum type="alphaUcPeriod"/>
            </a:pPr>
            <a:r>
              <a:rPr lang="en-US" sz="2400"/>
              <a:t>South</a:t>
            </a:r>
          </a:p>
          <a:p>
            <a:pPr marL="990600" lvl="1" indent="-533400">
              <a:buFontTx/>
              <a:buAutoNum type="alphaUcPeriod"/>
            </a:pPr>
            <a:r>
              <a:rPr lang="en-US" sz="2400"/>
              <a:t>West</a:t>
            </a:r>
          </a:p>
        </p:txBody>
      </p:sp>
    </p:spTree>
    <p:extLst>
      <p:ext uri="{BB962C8B-B14F-4D97-AF65-F5344CB8AC3E}">
        <p14:creationId xmlns:p14="http://schemas.microsoft.com/office/powerpoint/2010/main" val="33485248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19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198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198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198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198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19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Directions and Distances in the Sky</a:t>
            </a:r>
          </a:p>
        </p:txBody>
      </p:sp>
      <p:sp>
        <p:nvSpPr>
          <p:cNvPr id="43011" name="Rectangle 3"/>
          <p:cNvSpPr>
            <a:spLocks noGrp="1" noChangeArrowheads="1"/>
          </p:cNvSpPr>
          <p:nvPr>
            <p:ph type="body" idx="1"/>
          </p:nvPr>
        </p:nvSpPr>
        <p:spPr/>
        <p:txBody>
          <a:bodyPr>
            <a:normAutofit lnSpcReduction="10000"/>
          </a:bodyPr>
          <a:lstStyle/>
          <a:p>
            <a:pPr>
              <a:lnSpc>
                <a:spcPct val="90000"/>
              </a:lnSpc>
            </a:pPr>
            <a:r>
              <a:rPr lang="en-US" sz="2400" dirty="0"/>
              <a:t>North, South, East and West </a:t>
            </a:r>
            <a:r>
              <a:rPr lang="en-US" sz="2400" dirty="0" smtClean="0"/>
              <a:t>don’t </a:t>
            </a:r>
            <a:r>
              <a:rPr lang="en-US" sz="2400" dirty="0"/>
              <a:t>really give enough information when looking at the sky. What direction is straight up?</a:t>
            </a:r>
          </a:p>
          <a:p>
            <a:pPr>
              <a:lnSpc>
                <a:spcPct val="90000"/>
              </a:lnSpc>
            </a:pPr>
            <a:r>
              <a:rPr lang="en-US" sz="2400" dirty="0"/>
              <a:t>To describe a location in the sky, you need to give two pieces of information: for example, which direction (NSEW) and then how far above the </a:t>
            </a:r>
            <a:r>
              <a:rPr lang="en-US" sz="2400" i="1" dirty="0"/>
              <a:t>horizon</a:t>
            </a:r>
          </a:p>
          <a:p>
            <a:pPr>
              <a:lnSpc>
                <a:spcPct val="90000"/>
              </a:lnSpc>
              <a:buFontTx/>
              <a:buNone/>
            </a:pPr>
            <a:r>
              <a:rPr lang="en-US" sz="2400" dirty="0" smtClean="0"/>
              <a:t>What’s </a:t>
            </a:r>
            <a:r>
              <a:rPr lang="en-US" sz="2400" dirty="0"/>
              <a:t>the best unit to measure how far above horizon?</a:t>
            </a:r>
          </a:p>
          <a:p>
            <a:pPr>
              <a:lnSpc>
                <a:spcPct val="90000"/>
              </a:lnSpc>
              <a:buFontTx/>
              <a:buNone/>
            </a:pPr>
            <a:r>
              <a:rPr lang="en-US" sz="2400" dirty="0"/>
              <a:t>	A. Inches</a:t>
            </a:r>
          </a:p>
          <a:p>
            <a:pPr>
              <a:lnSpc>
                <a:spcPct val="90000"/>
              </a:lnSpc>
              <a:buFontTx/>
              <a:buNone/>
            </a:pPr>
            <a:r>
              <a:rPr lang="en-US" sz="2400" dirty="0"/>
              <a:t>	B. Feet</a:t>
            </a:r>
          </a:p>
          <a:p>
            <a:pPr>
              <a:lnSpc>
                <a:spcPct val="90000"/>
              </a:lnSpc>
              <a:buFontTx/>
              <a:buNone/>
            </a:pPr>
            <a:r>
              <a:rPr lang="en-US" sz="2400" dirty="0"/>
              <a:t>	C. Light Years</a:t>
            </a:r>
          </a:p>
          <a:p>
            <a:pPr>
              <a:lnSpc>
                <a:spcPct val="90000"/>
              </a:lnSpc>
              <a:buFontTx/>
              <a:buNone/>
            </a:pPr>
            <a:r>
              <a:rPr lang="en-US" sz="2400" dirty="0"/>
              <a:t>	D. </a:t>
            </a:r>
            <a:r>
              <a:rPr lang="en-US" sz="2400" dirty="0" smtClean="0"/>
              <a:t>Degrees</a:t>
            </a:r>
          </a:p>
          <a:p>
            <a:pPr>
              <a:lnSpc>
                <a:spcPct val="90000"/>
              </a:lnSpc>
              <a:buFontTx/>
              <a:buNone/>
            </a:pPr>
            <a:r>
              <a:rPr lang="en-US" sz="2400" dirty="0"/>
              <a:t> </a:t>
            </a:r>
            <a:r>
              <a:rPr lang="en-US" sz="2400" dirty="0" smtClean="0"/>
              <a:t>    E. No idea what you’re talking about</a:t>
            </a:r>
            <a:endParaRPr lang="en-US" sz="2800" dirty="0"/>
          </a:p>
        </p:txBody>
      </p:sp>
    </p:spTree>
    <p:extLst>
      <p:ext uri="{BB962C8B-B14F-4D97-AF65-F5344CB8AC3E}">
        <p14:creationId xmlns:p14="http://schemas.microsoft.com/office/powerpoint/2010/main" val="28345626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0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301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30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301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301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301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30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Angles in the Sky</a:t>
            </a:r>
          </a:p>
        </p:txBody>
      </p:sp>
      <p:sp>
        <p:nvSpPr>
          <p:cNvPr id="46083" name="Rectangle 3"/>
          <p:cNvSpPr>
            <a:spLocks noGrp="1" noChangeArrowheads="1"/>
          </p:cNvSpPr>
          <p:nvPr>
            <p:ph type="body" idx="1"/>
          </p:nvPr>
        </p:nvSpPr>
        <p:spPr>
          <a:xfrm>
            <a:off x="702081" y="1694715"/>
            <a:ext cx="7772400" cy="4114800"/>
          </a:xfrm>
        </p:spPr>
        <p:txBody>
          <a:bodyPr>
            <a:normAutofit fontScale="92500" lnSpcReduction="10000"/>
          </a:bodyPr>
          <a:lstStyle/>
          <a:p>
            <a:r>
              <a:rPr lang="en-US" sz="2000" dirty="0"/>
              <a:t>Distances in the sky are best measured by angles: 360 degrees in a circle, </a:t>
            </a:r>
            <a:r>
              <a:rPr lang="en-US" sz="2000" dirty="0" smtClean="0"/>
              <a:t>90 </a:t>
            </a:r>
            <a:r>
              <a:rPr lang="en-US" sz="2000" dirty="0"/>
              <a:t>degrees from horizon to </a:t>
            </a:r>
            <a:r>
              <a:rPr lang="en-US" sz="2000" i="1" dirty="0"/>
              <a:t>zenith</a:t>
            </a:r>
          </a:p>
          <a:p>
            <a:r>
              <a:rPr lang="en-US" sz="2000" dirty="0"/>
              <a:t>A convenient, approximate way to measure angles is using your fist held at arms length</a:t>
            </a:r>
          </a:p>
          <a:p>
            <a:r>
              <a:rPr lang="en-US" sz="2000" dirty="0"/>
              <a:t>How many degrees in one fist? (hint: how many fists from horizon to zenith?)</a:t>
            </a:r>
          </a:p>
          <a:p>
            <a:pPr lvl="1">
              <a:buFontTx/>
              <a:buNone/>
            </a:pPr>
            <a:r>
              <a:rPr lang="en-US" sz="2000" dirty="0"/>
              <a:t>A. About 1 degree</a:t>
            </a:r>
          </a:p>
          <a:p>
            <a:pPr lvl="1">
              <a:buFontTx/>
              <a:buNone/>
            </a:pPr>
            <a:r>
              <a:rPr lang="en-US" sz="2000" dirty="0"/>
              <a:t>B. About 10 degrees</a:t>
            </a:r>
          </a:p>
          <a:p>
            <a:pPr lvl="1">
              <a:buFontTx/>
              <a:buNone/>
            </a:pPr>
            <a:r>
              <a:rPr lang="en-US" sz="2000" dirty="0"/>
              <a:t>C. About 20 degrees</a:t>
            </a:r>
          </a:p>
          <a:p>
            <a:pPr lvl="1">
              <a:buFontTx/>
              <a:buNone/>
            </a:pPr>
            <a:r>
              <a:rPr lang="en-US" sz="2000" dirty="0"/>
              <a:t>D. About 45 </a:t>
            </a:r>
            <a:r>
              <a:rPr lang="en-US" sz="2000" dirty="0" smtClean="0"/>
              <a:t>degrees</a:t>
            </a:r>
          </a:p>
          <a:p>
            <a:pPr lvl="1">
              <a:buFontTx/>
              <a:buNone/>
            </a:pPr>
            <a:r>
              <a:rPr lang="en-US" sz="2000" dirty="0" smtClean="0"/>
              <a:t>E. No idea what you’re talking about</a:t>
            </a:r>
          </a:p>
          <a:p>
            <a:pPr>
              <a:buFontTx/>
              <a:buNone/>
            </a:pPr>
            <a:r>
              <a:rPr lang="en-US" sz="2400" dirty="0" smtClean="0"/>
              <a:t>You might be able to come up with a better measuring device, something like a big protractor …. </a:t>
            </a:r>
            <a:r>
              <a:rPr lang="en-US" sz="2400" dirty="0"/>
              <a:t>a</a:t>
            </a:r>
            <a:r>
              <a:rPr lang="en-US" sz="2400" dirty="0" smtClean="0"/>
              <a:t> sextant.  </a:t>
            </a:r>
            <a:endParaRPr lang="en-US" sz="2400" dirty="0"/>
          </a:p>
        </p:txBody>
      </p:sp>
      <p:pic>
        <p:nvPicPr>
          <p:cNvPr id="2" name="Picture 1" descr="azel.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9430" y="1694715"/>
            <a:ext cx="6287070" cy="4430721"/>
          </a:xfrm>
          <a:prstGeom prst="rect">
            <a:avLst/>
          </a:prstGeom>
        </p:spPr>
      </p:pic>
    </p:spTree>
    <p:extLst>
      <p:ext uri="{BB962C8B-B14F-4D97-AF65-F5344CB8AC3E}">
        <p14:creationId xmlns:p14="http://schemas.microsoft.com/office/powerpoint/2010/main" val="23271014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499"/>
                                          </p:stCondLst>
                                        </p:cTn>
                                        <p:tgtEl>
                                          <p:spTgt spid="4608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6083">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6083">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6083">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608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608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4608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60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4000"/>
              <a:t>What to look for in the sky now</a:t>
            </a:r>
            <a:endParaRPr lang="en-US"/>
          </a:p>
        </p:txBody>
      </p:sp>
      <p:sp>
        <p:nvSpPr>
          <p:cNvPr id="48131" name="Rectangle 3"/>
          <p:cNvSpPr>
            <a:spLocks noGrp="1" noChangeArrowheads="1"/>
          </p:cNvSpPr>
          <p:nvPr>
            <p:ph type="body" idx="1"/>
          </p:nvPr>
        </p:nvSpPr>
        <p:spPr/>
        <p:txBody>
          <a:bodyPr/>
          <a:lstStyle/>
          <a:p>
            <a:pPr>
              <a:lnSpc>
                <a:spcPct val="90000"/>
              </a:lnSpc>
            </a:pPr>
            <a:r>
              <a:rPr lang="en-US" sz="2800" dirty="0"/>
              <a:t>What you see in the sky depends on when you look: time of year and time of night!</a:t>
            </a:r>
          </a:p>
          <a:p>
            <a:pPr>
              <a:lnSpc>
                <a:spcPct val="90000"/>
              </a:lnSpc>
            </a:pPr>
            <a:r>
              <a:rPr lang="en-US" sz="2800" dirty="0"/>
              <a:t>For </a:t>
            </a:r>
            <a:r>
              <a:rPr lang="en-US" sz="2800" dirty="0" smtClean="0"/>
              <a:t>fall 2013,  </a:t>
            </a:r>
            <a:r>
              <a:rPr lang="en-US" sz="2800" dirty="0"/>
              <a:t>can find:</a:t>
            </a:r>
          </a:p>
          <a:p>
            <a:pPr lvl="1">
              <a:lnSpc>
                <a:spcPct val="90000"/>
              </a:lnSpc>
            </a:pPr>
            <a:r>
              <a:rPr lang="en-US" sz="2400" dirty="0"/>
              <a:t>Planets: Venus, </a:t>
            </a:r>
            <a:r>
              <a:rPr lang="en-US" sz="2400" dirty="0" smtClean="0"/>
              <a:t>Saturn</a:t>
            </a:r>
            <a:endParaRPr lang="en-US" sz="2400" dirty="0"/>
          </a:p>
          <a:p>
            <a:pPr lvl="1">
              <a:lnSpc>
                <a:spcPct val="90000"/>
              </a:lnSpc>
            </a:pPr>
            <a:r>
              <a:rPr lang="en-US" sz="2400" dirty="0"/>
              <a:t>Bright </a:t>
            </a:r>
            <a:r>
              <a:rPr lang="en-US" sz="2400" dirty="0" smtClean="0"/>
              <a:t>stars: summer triangle, </a:t>
            </a:r>
            <a:r>
              <a:rPr lang="en-US" sz="2400" dirty="0" err="1" smtClean="0"/>
              <a:t>Arcturus</a:t>
            </a:r>
            <a:r>
              <a:rPr lang="en-US" sz="2400" dirty="0" smtClean="0"/>
              <a:t>, Big Dipper</a:t>
            </a:r>
          </a:p>
          <a:p>
            <a:pPr lvl="1">
              <a:lnSpc>
                <a:spcPct val="90000"/>
              </a:lnSpc>
            </a:pPr>
            <a:r>
              <a:rPr lang="en-US" sz="2400" dirty="0" smtClean="0"/>
              <a:t>Moon </a:t>
            </a:r>
            <a:r>
              <a:rPr lang="en-US" sz="2400" dirty="0"/>
              <a:t>(when it is up)</a:t>
            </a:r>
          </a:p>
          <a:p>
            <a:pPr lvl="1">
              <a:lnSpc>
                <a:spcPct val="90000"/>
              </a:lnSpc>
            </a:pPr>
            <a:r>
              <a:rPr lang="en-US" sz="2400" dirty="0"/>
              <a:t>Milky Way (when Moon is not up)</a:t>
            </a:r>
          </a:p>
          <a:p>
            <a:pPr>
              <a:lnSpc>
                <a:spcPct val="90000"/>
              </a:lnSpc>
            </a:pPr>
            <a:r>
              <a:rPr lang="en-US" sz="2800" dirty="0" smtClean="0"/>
              <a:t>Let’s </a:t>
            </a:r>
            <a:r>
              <a:rPr lang="en-US" sz="2800" dirty="0"/>
              <a:t>look at some charts!</a:t>
            </a:r>
          </a:p>
        </p:txBody>
      </p:sp>
    </p:spTree>
    <p:extLst>
      <p:ext uri="{BB962C8B-B14F-4D97-AF65-F5344CB8AC3E}">
        <p14:creationId xmlns:p14="http://schemas.microsoft.com/office/powerpoint/2010/main" val="11538630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81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813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813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813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81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en-US" dirty="0" smtClean="0"/>
              <a:t>Finding and identifying objects in the sky: Useful </a:t>
            </a:r>
            <a:r>
              <a:rPr lang="en-US" dirty="0"/>
              <a:t>resources</a:t>
            </a:r>
          </a:p>
        </p:txBody>
      </p:sp>
      <p:sp>
        <p:nvSpPr>
          <p:cNvPr id="29699" name="Rectangle 3"/>
          <p:cNvSpPr>
            <a:spLocks noGrp="1" noChangeArrowheads="1"/>
          </p:cNvSpPr>
          <p:nvPr>
            <p:ph type="body" idx="1"/>
          </p:nvPr>
        </p:nvSpPr>
        <p:spPr/>
        <p:txBody>
          <a:bodyPr/>
          <a:lstStyle/>
          <a:p>
            <a:r>
              <a:rPr lang="en-US" dirty="0" err="1"/>
              <a:t>Astroviewer</a:t>
            </a:r>
            <a:r>
              <a:rPr lang="en-US" dirty="0"/>
              <a:t>:         </a:t>
            </a:r>
            <a:r>
              <a:rPr lang="en-US" sz="2000" dirty="0" smtClean="0">
                <a:hlinkClick r:id="rId3"/>
              </a:rPr>
              <a:t>http</a:t>
            </a:r>
            <a:r>
              <a:rPr lang="en-US" sz="2000" dirty="0">
                <a:hlinkClick r:id="rId3"/>
              </a:rPr>
              <a:t>://www.astroviewer.com/interactive-night-sky-map.php</a:t>
            </a:r>
            <a:r>
              <a:rPr lang="en-US" sz="2000" dirty="0"/>
              <a:t>)</a:t>
            </a:r>
          </a:p>
          <a:p>
            <a:r>
              <a:rPr lang="en-US" dirty="0"/>
              <a:t>UK National Schools Observatory</a:t>
            </a:r>
            <a:r>
              <a:rPr lang="en-US" sz="2000" dirty="0"/>
              <a:t> (</a:t>
            </a:r>
            <a:r>
              <a:rPr lang="en-US" sz="2000" dirty="0">
                <a:hlinkClick r:id="rId4"/>
              </a:rPr>
              <a:t>http://www.schoolsobservatory.org.uk/</a:t>
            </a:r>
            <a:r>
              <a:rPr lang="en-US" sz="2000" dirty="0"/>
              <a:t>)</a:t>
            </a:r>
          </a:p>
          <a:p>
            <a:r>
              <a:rPr lang="en-US" dirty="0" err="1"/>
              <a:t>SkyMaps</a:t>
            </a:r>
            <a:r>
              <a:rPr lang="en-US" dirty="0"/>
              <a:t> </a:t>
            </a:r>
            <a:r>
              <a:rPr lang="en-US" sz="2000" dirty="0"/>
              <a:t>(</a:t>
            </a:r>
            <a:r>
              <a:rPr lang="en-US" sz="2400" dirty="0">
                <a:hlinkClick r:id="rId5"/>
              </a:rPr>
              <a:t>http://www.skymaps.com/</a:t>
            </a:r>
            <a:r>
              <a:rPr lang="en-US" sz="2400" dirty="0"/>
              <a:t>)</a:t>
            </a:r>
          </a:p>
          <a:p>
            <a:r>
              <a:rPr lang="en-US" dirty="0"/>
              <a:t>Numerous apps for cell phones!</a:t>
            </a:r>
          </a:p>
        </p:txBody>
      </p:sp>
    </p:spTree>
    <p:extLst>
      <p:ext uri="{BB962C8B-B14F-4D97-AF65-F5344CB8AC3E}">
        <p14:creationId xmlns:p14="http://schemas.microsoft.com/office/powerpoint/2010/main" val="86617824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Identify an object in the sky</a:t>
            </a:r>
          </a:p>
          <a:p>
            <a:pPr lvl="1"/>
            <a:r>
              <a:rPr lang="en-US" dirty="0" smtClean="0"/>
              <a:t>Measure its position: two angles</a:t>
            </a:r>
          </a:p>
          <a:p>
            <a:pPr lvl="1"/>
            <a:r>
              <a:rPr lang="en-US" dirty="0" smtClean="0"/>
              <a:t>Estimate the uncertainty in the position</a:t>
            </a:r>
          </a:p>
          <a:p>
            <a:pPr lvl="1"/>
            <a:r>
              <a:rPr lang="en-US" dirty="0"/>
              <a:t>D</a:t>
            </a:r>
            <a:r>
              <a:rPr lang="en-US" dirty="0" smtClean="0"/>
              <a:t>o it for several different objects</a:t>
            </a:r>
          </a:p>
          <a:p>
            <a:r>
              <a:rPr lang="en-US" dirty="0" smtClean="0"/>
              <a:t>Wait a while (how long?)</a:t>
            </a:r>
          </a:p>
          <a:p>
            <a:pPr lvl="1"/>
            <a:r>
              <a:rPr lang="en-US" dirty="0" smtClean="0"/>
              <a:t>Measure the positions again</a:t>
            </a:r>
          </a:p>
          <a:p>
            <a:r>
              <a:rPr lang="en-US" dirty="0" smtClean="0"/>
              <a:t>Using your data, has the object moved? </a:t>
            </a:r>
          </a:p>
          <a:p>
            <a:pPr lvl="1"/>
            <a:r>
              <a:rPr lang="en-US" dirty="0" smtClean="0"/>
              <a:t>If so, can you calculate how fast?</a:t>
            </a:r>
          </a:p>
          <a:p>
            <a:r>
              <a:rPr lang="en-US" dirty="0" smtClean="0"/>
              <a:t>Compare motions of different objects in the sky</a:t>
            </a:r>
          </a:p>
          <a:p>
            <a:r>
              <a:rPr lang="en-US" dirty="0" smtClean="0"/>
              <a:t>See link on Canvas page</a:t>
            </a:r>
            <a:endParaRPr lang="en-US" dirty="0"/>
          </a:p>
        </p:txBody>
      </p:sp>
      <p:pic>
        <p:nvPicPr>
          <p:cNvPr id="5" name="Picture 4"/>
          <p:cNvPicPr>
            <a:picLocks noChangeAspect="1"/>
          </p:cNvPicPr>
          <p:nvPr/>
        </p:nvPicPr>
        <p:blipFill>
          <a:blip r:embed="rId2"/>
          <a:stretch>
            <a:fillRect/>
          </a:stretch>
        </p:blipFill>
        <p:spPr>
          <a:xfrm>
            <a:off x="3546264" y="1417638"/>
            <a:ext cx="5383311" cy="3045721"/>
          </a:xfrm>
          <a:prstGeom prst="rect">
            <a:avLst/>
          </a:prstGeom>
        </p:spPr>
      </p:pic>
    </p:spTree>
    <p:extLst>
      <p:ext uri="{BB962C8B-B14F-4D97-AF65-F5344CB8AC3E}">
        <p14:creationId xmlns:p14="http://schemas.microsoft.com/office/powerpoint/2010/main" val="19465661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 Astronomy and Science</a:t>
            </a:r>
          </a:p>
          <a:p>
            <a:r>
              <a:rPr lang="en-US" dirty="0" smtClean="0"/>
              <a:t>Science is an </a:t>
            </a:r>
            <a:r>
              <a:rPr lang="en-US" b="1" dirty="0" smtClean="0"/>
              <a:t>evidence-based </a:t>
            </a:r>
            <a:r>
              <a:rPr lang="en-US" dirty="0" smtClean="0"/>
              <a:t>way of looking at the world; we are compelled to only consider ideas that are consistent with measurements (observations, data)</a:t>
            </a:r>
          </a:p>
          <a:p>
            <a:r>
              <a:rPr lang="en-US" dirty="0" smtClean="0"/>
              <a:t>Most measurements have uncertainties</a:t>
            </a:r>
          </a:p>
          <a:p>
            <a:pPr lvl="1"/>
            <a:r>
              <a:rPr lang="en-US" dirty="0" smtClean="0"/>
              <a:t>sometimes make interpretation more challenging</a:t>
            </a:r>
          </a:p>
          <a:p>
            <a:pPr lvl="1"/>
            <a:r>
              <a:rPr lang="en-US" dirty="0" smtClean="0"/>
              <a:t>Understanding of uncertainties is important</a:t>
            </a:r>
          </a:p>
          <a:p>
            <a:pPr lvl="1"/>
            <a:r>
              <a:rPr lang="en-US" dirty="0" smtClean="0"/>
              <a:t>Sometimes scientists call uncertainties “errors”</a:t>
            </a:r>
            <a:endParaRPr lang="en-US" dirty="0"/>
          </a:p>
        </p:txBody>
      </p:sp>
    </p:spTree>
    <p:extLst>
      <p:ext uri="{BB962C8B-B14F-4D97-AF65-F5344CB8AC3E}">
        <p14:creationId xmlns:p14="http://schemas.microsoft.com/office/powerpoint/2010/main" val="155289601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228600"/>
            <a:ext cx="7772400" cy="1143000"/>
          </a:xfrm>
        </p:spPr>
        <p:txBody>
          <a:bodyPr/>
          <a:lstStyle/>
          <a:p>
            <a:r>
              <a:rPr lang="en-US" sz="2800"/>
              <a:t>Another example: location of Solar System in the Galaxy</a:t>
            </a:r>
            <a:endParaRPr lang="en-US"/>
          </a:p>
        </p:txBody>
      </p:sp>
      <p:sp>
        <p:nvSpPr>
          <p:cNvPr id="29699" name="Rectangle 3"/>
          <p:cNvSpPr>
            <a:spLocks noGrp="1" noChangeArrowheads="1"/>
          </p:cNvSpPr>
          <p:nvPr>
            <p:ph type="body" idx="1"/>
          </p:nvPr>
        </p:nvSpPr>
        <p:spPr>
          <a:xfrm>
            <a:off x="381000" y="1371600"/>
            <a:ext cx="8001000" cy="4724400"/>
          </a:xfrm>
        </p:spPr>
        <p:txBody>
          <a:bodyPr/>
          <a:lstStyle/>
          <a:p>
            <a:pPr>
              <a:lnSpc>
                <a:spcPct val="90000"/>
              </a:lnSpc>
              <a:buFontTx/>
              <a:buNone/>
            </a:pPr>
            <a:r>
              <a:rPr lang="en-US" sz="1600" dirty="0"/>
              <a:t>Question</a:t>
            </a:r>
          </a:p>
          <a:p>
            <a:pPr lvl="1">
              <a:lnSpc>
                <a:spcPct val="90000"/>
              </a:lnSpc>
            </a:pPr>
            <a:r>
              <a:rPr lang="en-US" sz="1600" dirty="0"/>
              <a:t>Is the Solar System in the middle of the Milky Way galaxy?</a:t>
            </a:r>
          </a:p>
          <a:p>
            <a:pPr>
              <a:lnSpc>
                <a:spcPct val="90000"/>
              </a:lnSpc>
              <a:buFontTx/>
              <a:buNone/>
            </a:pPr>
            <a:r>
              <a:rPr lang="en-US" sz="1600" dirty="0"/>
              <a:t>Model/hypothesis</a:t>
            </a:r>
          </a:p>
          <a:p>
            <a:pPr lvl="1">
              <a:lnSpc>
                <a:spcPct val="90000"/>
              </a:lnSpc>
            </a:pPr>
            <a:r>
              <a:rPr lang="en-US" sz="1600" dirty="0"/>
              <a:t>Sun is in the middle of a big ball of stars</a:t>
            </a:r>
          </a:p>
          <a:p>
            <a:pPr>
              <a:lnSpc>
                <a:spcPct val="90000"/>
              </a:lnSpc>
              <a:buFontTx/>
              <a:buNone/>
            </a:pPr>
            <a:r>
              <a:rPr lang="en-US" sz="1600" dirty="0"/>
              <a:t>Prediction:</a:t>
            </a:r>
          </a:p>
          <a:p>
            <a:pPr lvl="1">
              <a:lnSpc>
                <a:spcPct val="90000"/>
              </a:lnSpc>
            </a:pPr>
            <a:r>
              <a:rPr lang="en-US" sz="1600" dirty="0"/>
              <a:t>Equal number of stars in different directions</a:t>
            </a:r>
          </a:p>
          <a:p>
            <a:pPr>
              <a:lnSpc>
                <a:spcPct val="90000"/>
              </a:lnSpc>
              <a:buFontTx/>
              <a:buNone/>
            </a:pPr>
            <a:r>
              <a:rPr lang="en-US" sz="1600" dirty="0"/>
              <a:t>Observation:</a:t>
            </a:r>
          </a:p>
          <a:p>
            <a:pPr lvl="1">
              <a:lnSpc>
                <a:spcPct val="90000"/>
              </a:lnSpc>
            </a:pPr>
            <a:r>
              <a:rPr lang="en-US" sz="1600" dirty="0"/>
              <a:t>More stars spread around a line in the sky</a:t>
            </a:r>
          </a:p>
          <a:p>
            <a:pPr>
              <a:lnSpc>
                <a:spcPct val="90000"/>
              </a:lnSpc>
              <a:buFontTx/>
              <a:buNone/>
            </a:pPr>
            <a:r>
              <a:rPr lang="en-US" sz="1600" dirty="0"/>
              <a:t>Modified model:</a:t>
            </a:r>
          </a:p>
          <a:p>
            <a:pPr lvl="1">
              <a:lnSpc>
                <a:spcPct val="90000"/>
              </a:lnSpc>
            </a:pPr>
            <a:r>
              <a:rPr lang="en-US" sz="1400" dirty="0"/>
              <a:t>Sun in in the middle of a big disk of stars</a:t>
            </a:r>
          </a:p>
          <a:p>
            <a:pPr>
              <a:lnSpc>
                <a:spcPct val="90000"/>
              </a:lnSpc>
              <a:buFontTx/>
              <a:buNone/>
            </a:pPr>
            <a:r>
              <a:rPr lang="en-US" sz="1600" dirty="0"/>
              <a:t>Prediction:</a:t>
            </a:r>
          </a:p>
          <a:p>
            <a:pPr lvl="1">
              <a:lnSpc>
                <a:spcPct val="90000"/>
              </a:lnSpc>
            </a:pPr>
            <a:r>
              <a:rPr lang="en-US" sz="1400" dirty="0"/>
              <a:t>Equal numbers of stars in different directions in the disk</a:t>
            </a:r>
          </a:p>
          <a:p>
            <a:pPr>
              <a:lnSpc>
                <a:spcPct val="90000"/>
              </a:lnSpc>
              <a:buFontTx/>
              <a:buNone/>
            </a:pPr>
            <a:r>
              <a:rPr lang="en-US" sz="1600" dirty="0"/>
              <a:t>Observation:</a:t>
            </a:r>
          </a:p>
          <a:p>
            <a:pPr lvl="1">
              <a:lnSpc>
                <a:spcPct val="90000"/>
              </a:lnSpc>
            </a:pPr>
            <a:r>
              <a:rPr lang="en-US" sz="1400" dirty="0"/>
              <a:t>Roughly equal numbers of stars in different directions in the disk --&gt; </a:t>
            </a:r>
            <a:r>
              <a:rPr lang="en-US" sz="1400" dirty="0">
                <a:solidFill>
                  <a:srgbClr val="00FF00"/>
                </a:solidFill>
              </a:rPr>
              <a:t>MODEL OK</a:t>
            </a:r>
          </a:p>
          <a:p>
            <a:pPr lvl="1">
              <a:lnSpc>
                <a:spcPct val="90000"/>
              </a:lnSpc>
            </a:pPr>
            <a:r>
              <a:rPr lang="en-US" sz="1400" dirty="0"/>
              <a:t>Many more clusters of stars in one direction than in others --&gt; </a:t>
            </a:r>
            <a:r>
              <a:rPr lang="en-US" sz="1400" dirty="0">
                <a:solidFill>
                  <a:srgbClr val="FF0000"/>
                </a:solidFill>
              </a:rPr>
              <a:t>MODEL NOT OK</a:t>
            </a:r>
          </a:p>
          <a:p>
            <a:pPr>
              <a:lnSpc>
                <a:spcPct val="90000"/>
              </a:lnSpc>
              <a:buFontTx/>
              <a:buNone/>
            </a:pPr>
            <a:r>
              <a:rPr lang="en-US" sz="1600" dirty="0"/>
              <a:t>Modified model:</a:t>
            </a:r>
          </a:p>
          <a:p>
            <a:pPr lvl="1">
              <a:lnSpc>
                <a:spcPct val="90000"/>
              </a:lnSpc>
            </a:pPr>
            <a:r>
              <a:rPr lang="en-US" sz="1400" dirty="0"/>
              <a:t>Sun in the outer regions of disk, dust prevent more stars being seen in central direction</a:t>
            </a:r>
            <a:endParaRPr lang="en-US" sz="2400" dirty="0">
              <a:solidFill>
                <a:srgbClr val="00FF00"/>
              </a:solidFill>
            </a:endParaRPr>
          </a:p>
          <a:p>
            <a:pPr lvl="1">
              <a:lnSpc>
                <a:spcPct val="90000"/>
              </a:lnSpc>
            </a:pPr>
            <a:endParaRPr lang="en-US" sz="2400" dirty="0"/>
          </a:p>
        </p:txBody>
      </p:sp>
      <p:pic>
        <p:nvPicPr>
          <p:cNvPr id="29700" name="Picture 4" descr="view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016399"/>
            <a:ext cx="8299450" cy="5291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6258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6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969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96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969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969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9699">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969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9699">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9699">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9699">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29699">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29699">
                                            <p:txEl>
                                              <p:pRg st="11" end="11"/>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29699">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499"/>
                                          </p:stCondLst>
                                        </p:cTn>
                                        <p:tgtEl>
                                          <p:spTgt spid="29699">
                                            <p:txEl>
                                              <p:pRg st="13" end="13"/>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29699">
                                            <p:txEl>
                                              <p:pRg st="14" end="14"/>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29699">
                                            <p:txEl>
                                              <p:pRg st="15" end="15"/>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499"/>
                                          </p:stCondLst>
                                        </p:cTn>
                                        <p:tgtEl>
                                          <p:spTgt spid="29699">
                                            <p:txEl>
                                              <p:pRg st="16" end="16"/>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297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Science in the real world</a:t>
            </a:r>
          </a:p>
        </p:txBody>
      </p:sp>
      <p:sp>
        <p:nvSpPr>
          <p:cNvPr id="4099" name="Rectangle 3"/>
          <p:cNvSpPr>
            <a:spLocks noGrp="1" noChangeArrowheads="1"/>
          </p:cNvSpPr>
          <p:nvPr>
            <p:ph type="body" idx="1"/>
          </p:nvPr>
        </p:nvSpPr>
        <p:spPr/>
        <p:txBody>
          <a:bodyPr>
            <a:normAutofit fontScale="92500" lnSpcReduction="10000"/>
          </a:bodyPr>
          <a:lstStyle/>
          <a:p>
            <a:pPr>
              <a:lnSpc>
                <a:spcPct val="90000"/>
              </a:lnSpc>
            </a:pPr>
            <a:r>
              <a:rPr lang="en-US" sz="2800" dirty="0"/>
              <a:t>Although the process is well defined, in practice things can still be hard to figure out</a:t>
            </a:r>
          </a:p>
          <a:p>
            <a:pPr lvl="1">
              <a:lnSpc>
                <a:spcPct val="90000"/>
              </a:lnSpc>
            </a:pPr>
            <a:r>
              <a:rPr lang="en-US" dirty="0"/>
              <a:t>Measurement errors sometimes make it hard to know whether new data are inconsistent with a model/theory</a:t>
            </a:r>
          </a:p>
          <a:p>
            <a:pPr lvl="1">
              <a:lnSpc>
                <a:spcPct val="90000"/>
              </a:lnSpc>
            </a:pPr>
            <a:r>
              <a:rPr lang="en-US" dirty="0"/>
              <a:t>People are reluctant to give up long-held beliefs. Many things we now think are self-evident were not always believed, and the transitions to newer ideas were not instantaneous!</a:t>
            </a:r>
          </a:p>
          <a:p>
            <a:pPr lvl="1">
              <a:lnSpc>
                <a:spcPct val="90000"/>
              </a:lnSpc>
            </a:pPr>
            <a:r>
              <a:rPr lang="en-US" dirty="0"/>
              <a:t>Science is often applied to complex systems, e.g. weather, human body, where we </a:t>
            </a:r>
            <a:r>
              <a:rPr lang="en-US" dirty="0" smtClean="0"/>
              <a:t>don’t </a:t>
            </a:r>
            <a:r>
              <a:rPr lang="en-US" dirty="0"/>
              <a:t>know enough to understand how things work from basic physical laws</a:t>
            </a:r>
          </a:p>
          <a:p>
            <a:pPr lvl="1">
              <a:lnSpc>
                <a:spcPct val="90000"/>
              </a:lnSpc>
            </a:pPr>
            <a:endParaRPr lang="en-US" sz="2400" dirty="0"/>
          </a:p>
        </p:txBody>
      </p:sp>
    </p:spTree>
    <p:extLst>
      <p:ext uri="{BB962C8B-B14F-4D97-AF65-F5344CB8AC3E}">
        <p14:creationId xmlns:p14="http://schemas.microsoft.com/office/powerpoint/2010/main" val="4823028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Science issues today</a:t>
            </a:r>
          </a:p>
        </p:txBody>
      </p:sp>
      <p:sp>
        <p:nvSpPr>
          <p:cNvPr id="18435" name="Rectangle 3"/>
          <p:cNvSpPr>
            <a:spLocks noGrp="1" noChangeArrowheads="1"/>
          </p:cNvSpPr>
          <p:nvPr>
            <p:ph type="body" idx="1"/>
          </p:nvPr>
        </p:nvSpPr>
        <p:spPr/>
        <p:txBody>
          <a:bodyPr>
            <a:normAutofit fontScale="92500" lnSpcReduction="10000"/>
          </a:bodyPr>
          <a:lstStyle/>
          <a:p>
            <a:pPr>
              <a:lnSpc>
                <a:spcPct val="90000"/>
              </a:lnSpc>
              <a:buFontTx/>
              <a:buNone/>
            </a:pPr>
            <a:r>
              <a:rPr lang="en-US" sz="2800" dirty="0"/>
              <a:t>Question: come up with at least one important issue in the world today than involves science. Remember, science is a process for learning about the physical world</a:t>
            </a:r>
          </a:p>
          <a:p>
            <a:pPr lvl="1">
              <a:lnSpc>
                <a:spcPct val="90000"/>
              </a:lnSpc>
            </a:pPr>
            <a:r>
              <a:rPr lang="en-US" sz="2400" dirty="0"/>
              <a:t>Climate </a:t>
            </a:r>
            <a:r>
              <a:rPr lang="en-US" sz="2400" dirty="0" smtClean="0"/>
              <a:t>change: is the climate changing? Why?</a:t>
            </a:r>
            <a:endParaRPr lang="en-US" sz="2400" dirty="0"/>
          </a:p>
          <a:p>
            <a:pPr lvl="1">
              <a:lnSpc>
                <a:spcPct val="90000"/>
              </a:lnSpc>
            </a:pPr>
            <a:r>
              <a:rPr lang="en-US" sz="2400" dirty="0" smtClean="0"/>
              <a:t>Energy: are energy resource finite? Are there different ways by which energy can be generated?</a:t>
            </a:r>
            <a:endParaRPr lang="en-US" sz="2400" dirty="0"/>
          </a:p>
          <a:p>
            <a:pPr lvl="1">
              <a:lnSpc>
                <a:spcPct val="90000"/>
              </a:lnSpc>
            </a:pPr>
            <a:r>
              <a:rPr lang="en-US" sz="2400" dirty="0" smtClean="0"/>
              <a:t>Medicine: are different drugs effective? Always? Sometimes?</a:t>
            </a:r>
            <a:endParaRPr lang="en-US" sz="2400" dirty="0"/>
          </a:p>
          <a:p>
            <a:pPr lvl="1">
              <a:lnSpc>
                <a:spcPct val="90000"/>
              </a:lnSpc>
            </a:pPr>
            <a:r>
              <a:rPr lang="en-US" sz="2400" dirty="0"/>
              <a:t>Genetic </a:t>
            </a:r>
            <a:r>
              <a:rPr lang="en-US" sz="2400" dirty="0" smtClean="0"/>
              <a:t>engineering: is genetically engineered food healthy?</a:t>
            </a:r>
            <a:endParaRPr lang="en-US" sz="2400" dirty="0"/>
          </a:p>
          <a:p>
            <a:pPr lvl="1">
              <a:lnSpc>
                <a:spcPct val="90000"/>
              </a:lnSpc>
            </a:pPr>
            <a:r>
              <a:rPr lang="en-US" sz="2400" dirty="0" smtClean="0"/>
              <a:t>Environment: what are the effects of human activity on the environment?</a:t>
            </a:r>
            <a:endParaRPr lang="en-US" sz="2400" dirty="0"/>
          </a:p>
          <a:p>
            <a:pPr lvl="1">
              <a:lnSpc>
                <a:spcPct val="90000"/>
              </a:lnSpc>
            </a:pPr>
            <a:r>
              <a:rPr lang="en-US" sz="2400" dirty="0"/>
              <a:t>Species preservation and </a:t>
            </a:r>
            <a:r>
              <a:rPr lang="en-US" sz="2400" dirty="0" smtClean="0"/>
              <a:t>extinction: is the number and diversity of species being affected by human activity?</a:t>
            </a:r>
            <a:endParaRPr lang="en-US" sz="2400" dirty="0"/>
          </a:p>
          <a:p>
            <a:pPr lvl="1">
              <a:lnSpc>
                <a:spcPct val="90000"/>
              </a:lnSpc>
            </a:pPr>
            <a:r>
              <a:rPr lang="en-US" sz="2400" dirty="0"/>
              <a:t>Many others…</a:t>
            </a:r>
          </a:p>
        </p:txBody>
      </p:sp>
    </p:spTree>
    <p:extLst>
      <p:ext uri="{BB962C8B-B14F-4D97-AF65-F5344CB8AC3E}">
        <p14:creationId xmlns:p14="http://schemas.microsoft.com/office/powerpoint/2010/main" val="33393194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843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843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843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843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843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dirty="0" smtClean="0"/>
              <a:t>Opportunities and challenges </a:t>
            </a:r>
            <a:r>
              <a:rPr lang="en-US" dirty="0"/>
              <a:t>of current science issues</a:t>
            </a:r>
          </a:p>
        </p:txBody>
      </p:sp>
      <p:sp>
        <p:nvSpPr>
          <p:cNvPr id="19459" name="Rectangle 3"/>
          <p:cNvSpPr>
            <a:spLocks noGrp="1" noChangeArrowheads="1"/>
          </p:cNvSpPr>
          <p:nvPr>
            <p:ph type="body" idx="1"/>
          </p:nvPr>
        </p:nvSpPr>
        <p:spPr/>
        <p:txBody>
          <a:bodyPr/>
          <a:lstStyle/>
          <a:p>
            <a:pPr>
              <a:lnSpc>
                <a:spcPct val="90000"/>
              </a:lnSpc>
            </a:pPr>
            <a:r>
              <a:rPr lang="en-US" sz="2000" dirty="0" smtClean="0"/>
              <a:t>There’s </a:t>
            </a:r>
            <a:r>
              <a:rPr lang="en-US" sz="2000" dirty="0"/>
              <a:t>an interface between science and human activity: science can inform policy</a:t>
            </a:r>
          </a:p>
          <a:p>
            <a:pPr>
              <a:lnSpc>
                <a:spcPct val="90000"/>
              </a:lnSpc>
            </a:pPr>
            <a:r>
              <a:rPr lang="en-US" sz="2000" dirty="0"/>
              <a:t>Some issues require decisions or actions before complete knowledge is obtained, e.g., climate change</a:t>
            </a:r>
          </a:p>
          <a:p>
            <a:pPr>
              <a:lnSpc>
                <a:spcPct val="90000"/>
              </a:lnSpc>
            </a:pPr>
            <a:r>
              <a:rPr lang="en-US" sz="2000" dirty="0"/>
              <a:t>Science and journalism: given lots of people, there are often multiple opinions. Are they all equally valid? What is </a:t>
            </a:r>
            <a:r>
              <a:rPr lang="ja-JP" altLang="en-US" sz="2000" dirty="0"/>
              <a:t>“</a:t>
            </a:r>
            <a:r>
              <a:rPr lang="en-US" sz="2000" dirty="0"/>
              <a:t>balanced</a:t>
            </a:r>
            <a:r>
              <a:rPr lang="ja-JP" altLang="en-US" sz="2000" dirty="0"/>
              <a:t>”</a:t>
            </a:r>
            <a:r>
              <a:rPr lang="en-US" sz="2000" dirty="0"/>
              <a:t> coverage?</a:t>
            </a:r>
          </a:p>
          <a:p>
            <a:pPr>
              <a:lnSpc>
                <a:spcPct val="90000"/>
              </a:lnSpc>
            </a:pPr>
            <a:r>
              <a:rPr lang="en-US" sz="2000" dirty="0"/>
              <a:t>Science and politics: many people have strongly held opinions based on political principles or associations</a:t>
            </a:r>
          </a:p>
          <a:p>
            <a:pPr>
              <a:lnSpc>
                <a:spcPct val="90000"/>
              </a:lnSpc>
            </a:pPr>
            <a:r>
              <a:rPr lang="en-US" sz="2000" dirty="0"/>
              <a:t>Do we really need to deal with these issues?--&gt; YES, they impact your lives! Science is a powerful process that has improved our lives immensely, and has the potential to continue to do so -- if we stick with the process and not try to subvert it!</a:t>
            </a:r>
            <a:endParaRPr lang="en-US" sz="2400" dirty="0"/>
          </a:p>
          <a:p>
            <a:pPr>
              <a:lnSpc>
                <a:spcPct val="90000"/>
              </a:lnSpc>
            </a:pPr>
            <a:endParaRPr lang="en-US" sz="2400" dirty="0"/>
          </a:p>
        </p:txBody>
      </p:sp>
    </p:spTree>
    <p:extLst>
      <p:ext uri="{BB962C8B-B14F-4D97-AF65-F5344CB8AC3E}">
        <p14:creationId xmlns:p14="http://schemas.microsoft.com/office/powerpoint/2010/main" val="10400067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How do you decide?</a:t>
            </a:r>
          </a:p>
        </p:txBody>
      </p:sp>
      <p:sp>
        <p:nvSpPr>
          <p:cNvPr id="20483" name="Rectangle 3"/>
          <p:cNvSpPr>
            <a:spLocks noGrp="1" noChangeArrowheads="1"/>
          </p:cNvSpPr>
          <p:nvPr>
            <p:ph type="body" idx="1"/>
          </p:nvPr>
        </p:nvSpPr>
        <p:spPr/>
        <p:txBody>
          <a:bodyPr/>
          <a:lstStyle/>
          <a:p>
            <a:pPr>
              <a:lnSpc>
                <a:spcPct val="90000"/>
              </a:lnSpc>
              <a:buFontTx/>
              <a:buNone/>
            </a:pPr>
            <a:r>
              <a:rPr lang="en-US" sz="2000" dirty="0"/>
              <a:t>You are often presented with multiple points of view about an issue where scientific data is relevant. What do you do?</a:t>
            </a:r>
            <a:endParaRPr lang="en-US" sz="2800" dirty="0"/>
          </a:p>
          <a:p>
            <a:pPr>
              <a:lnSpc>
                <a:spcPct val="90000"/>
              </a:lnSpc>
              <a:buFontTx/>
              <a:buNone/>
            </a:pPr>
            <a:r>
              <a:rPr lang="en-US" sz="2000" dirty="0"/>
              <a:t>	A. think about which position </a:t>
            </a:r>
            <a:r>
              <a:rPr lang="ja-JP" altLang="en-US" sz="2000" dirty="0"/>
              <a:t>“</a:t>
            </a:r>
            <a:r>
              <a:rPr lang="en-US" sz="2000" dirty="0"/>
              <a:t>seems</a:t>
            </a:r>
            <a:r>
              <a:rPr lang="ja-JP" altLang="en-US" sz="2000" dirty="0"/>
              <a:t>”</a:t>
            </a:r>
            <a:r>
              <a:rPr lang="en-US" sz="2000" dirty="0"/>
              <a:t> right based on personal experience or personal consideration of the issues</a:t>
            </a:r>
          </a:p>
          <a:p>
            <a:pPr>
              <a:lnSpc>
                <a:spcPct val="90000"/>
              </a:lnSpc>
              <a:buFontTx/>
              <a:buNone/>
            </a:pPr>
            <a:r>
              <a:rPr lang="en-US" sz="2000" dirty="0"/>
              <a:t>	B. Look at credentials of people presenting different points of view and believe the view of people with the </a:t>
            </a:r>
            <a:r>
              <a:rPr lang="ja-JP" altLang="en-US" sz="2000" dirty="0"/>
              <a:t>“</a:t>
            </a:r>
            <a:r>
              <a:rPr lang="en-US" sz="2000" dirty="0"/>
              <a:t>better</a:t>
            </a:r>
            <a:r>
              <a:rPr lang="ja-JP" altLang="en-US" sz="2000" dirty="0"/>
              <a:t>”</a:t>
            </a:r>
            <a:r>
              <a:rPr lang="en-US" sz="2000" dirty="0"/>
              <a:t> credentials</a:t>
            </a:r>
          </a:p>
          <a:p>
            <a:pPr>
              <a:lnSpc>
                <a:spcPct val="90000"/>
              </a:lnSpc>
              <a:buFontTx/>
              <a:buNone/>
            </a:pPr>
            <a:r>
              <a:rPr lang="en-US" sz="2000" dirty="0"/>
              <a:t>	C. See how many </a:t>
            </a:r>
            <a:r>
              <a:rPr lang="ja-JP" altLang="en-US" sz="2000" dirty="0"/>
              <a:t>“</a:t>
            </a:r>
            <a:r>
              <a:rPr lang="en-US" sz="2000" dirty="0"/>
              <a:t>experts</a:t>
            </a:r>
            <a:r>
              <a:rPr lang="ja-JP" altLang="en-US" sz="2000" dirty="0"/>
              <a:t>”</a:t>
            </a:r>
            <a:r>
              <a:rPr lang="en-US" sz="2000" dirty="0"/>
              <a:t> believe each point of view and go with the point of view that more experts believe (</a:t>
            </a:r>
            <a:r>
              <a:rPr lang="ja-JP" altLang="en-US" sz="2000" dirty="0"/>
              <a:t>“</a:t>
            </a:r>
            <a:r>
              <a:rPr lang="en-US" sz="2000" dirty="0"/>
              <a:t>democracy</a:t>
            </a:r>
            <a:r>
              <a:rPr lang="ja-JP" altLang="en-US" sz="2000" dirty="0"/>
              <a:t>”</a:t>
            </a:r>
            <a:r>
              <a:rPr lang="en-US" sz="2000" dirty="0"/>
              <a:t> of experts).</a:t>
            </a:r>
          </a:p>
          <a:p>
            <a:pPr>
              <a:lnSpc>
                <a:spcPct val="90000"/>
              </a:lnSpc>
              <a:buFontTx/>
              <a:buNone/>
            </a:pPr>
            <a:r>
              <a:rPr lang="en-US" sz="2000" dirty="0"/>
              <a:t> 	D. See how many non-experts (i.e. general public) believe each point of view and go with the point of view that seems to be more popular (</a:t>
            </a:r>
            <a:r>
              <a:rPr lang="ja-JP" altLang="en-US" sz="2000" dirty="0"/>
              <a:t>“</a:t>
            </a:r>
            <a:r>
              <a:rPr lang="en-US" sz="2000" dirty="0"/>
              <a:t>democratic</a:t>
            </a:r>
            <a:r>
              <a:rPr lang="ja-JP" altLang="en-US" sz="2000" dirty="0"/>
              <a:t>”</a:t>
            </a:r>
            <a:r>
              <a:rPr lang="en-US" sz="2000" dirty="0"/>
              <a:t> approach) </a:t>
            </a:r>
          </a:p>
          <a:p>
            <a:pPr>
              <a:lnSpc>
                <a:spcPct val="90000"/>
              </a:lnSpc>
              <a:buFontTx/>
              <a:buNone/>
            </a:pPr>
            <a:r>
              <a:rPr lang="en-US" sz="2000" dirty="0"/>
              <a:t> 	E. Feel like </a:t>
            </a:r>
            <a:r>
              <a:rPr lang="en-US" sz="2000" dirty="0" smtClean="0"/>
              <a:t>it’s </a:t>
            </a:r>
            <a:r>
              <a:rPr lang="en-US" sz="2000" dirty="0"/>
              <a:t>impossible to know for sure </a:t>
            </a:r>
            <a:r>
              <a:rPr lang="en-US" sz="2000" dirty="0" smtClean="0"/>
              <a:t>what’s </a:t>
            </a:r>
            <a:r>
              <a:rPr lang="en-US" sz="2000" dirty="0"/>
              <a:t>going on, so </a:t>
            </a:r>
            <a:r>
              <a:rPr lang="en-US" sz="2000" dirty="0" smtClean="0"/>
              <a:t>don’t </a:t>
            </a:r>
            <a:r>
              <a:rPr lang="en-US" sz="2000" dirty="0"/>
              <a:t>care</a:t>
            </a:r>
            <a:endParaRPr lang="en-US" sz="2800" dirty="0"/>
          </a:p>
        </p:txBody>
      </p:sp>
    </p:spTree>
    <p:extLst>
      <p:ext uri="{BB962C8B-B14F-4D97-AF65-F5344CB8AC3E}">
        <p14:creationId xmlns:p14="http://schemas.microsoft.com/office/powerpoint/2010/main" val="31077307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Hallmarks of good science</a:t>
            </a:r>
          </a:p>
        </p:txBody>
      </p:sp>
      <p:sp>
        <p:nvSpPr>
          <p:cNvPr id="9219" name="Rectangle 3"/>
          <p:cNvSpPr>
            <a:spLocks noGrp="1" noChangeArrowheads="1"/>
          </p:cNvSpPr>
          <p:nvPr>
            <p:ph type="body" idx="1"/>
          </p:nvPr>
        </p:nvSpPr>
        <p:spPr/>
        <p:txBody>
          <a:bodyPr>
            <a:normAutofit/>
          </a:bodyPr>
          <a:lstStyle/>
          <a:p>
            <a:pPr>
              <a:lnSpc>
                <a:spcPct val="90000"/>
              </a:lnSpc>
            </a:pPr>
            <a:r>
              <a:rPr lang="en-US" sz="1800" dirty="0"/>
              <a:t>Useful to be able to assess reliability of scientific presentations of an issue. Some hallmarks of good science</a:t>
            </a:r>
            <a:r>
              <a:rPr lang="en-US" sz="1800" dirty="0" smtClean="0"/>
              <a:t>:</a:t>
            </a:r>
          </a:p>
          <a:p>
            <a:pPr>
              <a:lnSpc>
                <a:spcPct val="90000"/>
              </a:lnSpc>
            </a:pPr>
            <a:r>
              <a:rPr lang="en-US" sz="1800" dirty="0" smtClean="0"/>
              <a:t>Credentials of people presenting the ideas</a:t>
            </a:r>
            <a:endParaRPr lang="en-US" sz="1800" dirty="0"/>
          </a:p>
          <a:p>
            <a:pPr>
              <a:lnSpc>
                <a:spcPct val="90000"/>
              </a:lnSpc>
            </a:pPr>
            <a:r>
              <a:rPr lang="en-US" sz="1800" dirty="0"/>
              <a:t>Reasonable assessment of errors</a:t>
            </a:r>
          </a:p>
          <a:p>
            <a:pPr>
              <a:lnSpc>
                <a:spcPct val="90000"/>
              </a:lnSpc>
            </a:pPr>
            <a:r>
              <a:rPr lang="en-US" sz="1800" dirty="0"/>
              <a:t>Skepticism and qualification of </a:t>
            </a:r>
            <a:r>
              <a:rPr lang="en-US" sz="1800" dirty="0" smtClean="0"/>
              <a:t>opinions</a:t>
            </a:r>
          </a:p>
          <a:p>
            <a:pPr lvl="1">
              <a:lnSpc>
                <a:spcPct val="90000"/>
              </a:lnSpc>
            </a:pPr>
            <a:r>
              <a:rPr lang="en-US" sz="1800" dirty="0"/>
              <a:t>States not only what is known, but also what is not </a:t>
            </a:r>
            <a:r>
              <a:rPr lang="en-US" sz="1800" dirty="0" smtClean="0"/>
              <a:t>known</a:t>
            </a:r>
            <a:endParaRPr lang="en-US" sz="1800" dirty="0"/>
          </a:p>
          <a:p>
            <a:pPr lvl="1">
              <a:lnSpc>
                <a:spcPct val="90000"/>
              </a:lnSpc>
            </a:pPr>
            <a:r>
              <a:rPr lang="en-US" sz="1800" dirty="0"/>
              <a:t>Ironically, this qualification is often interpreted as indicating invalidity of conclusions</a:t>
            </a:r>
          </a:p>
          <a:p>
            <a:pPr lvl="1">
              <a:lnSpc>
                <a:spcPct val="90000"/>
              </a:lnSpc>
            </a:pPr>
            <a:r>
              <a:rPr lang="en-US" sz="1800" dirty="0"/>
              <a:t>Although skepticism is good, skepticism must eventually be backed up by measurement; skepticism can be a way to hide unwillingness to accept new data</a:t>
            </a:r>
          </a:p>
          <a:p>
            <a:pPr>
              <a:lnSpc>
                <a:spcPct val="90000"/>
              </a:lnSpc>
            </a:pPr>
            <a:r>
              <a:rPr lang="en-US" sz="1800" dirty="0"/>
              <a:t>Peer review, publication of data</a:t>
            </a:r>
          </a:p>
          <a:p>
            <a:pPr>
              <a:lnSpc>
                <a:spcPct val="90000"/>
              </a:lnSpc>
            </a:pPr>
            <a:r>
              <a:rPr lang="en-US" sz="1800" dirty="0"/>
              <a:t>Reproducibility of results/measurements, especially by others</a:t>
            </a:r>
          </a:p>
          <a:p>
            <a:pPr>
              <a:lnSpc>
                <a:spcPct val="90000"/>
              </a:lnSpc>
            </a:pPr>
            <a:r>
              <a:rPr lang="en-US" sz="1800" dirty="0"/>
              <a:t>Lack of vested interest in the results</a:t>
            </a:r>
          </a:p>
          <a:p>
            <a:pPr>
              <a:lnSpc>
                <a:spcPct val="90000"/>
              </a:lnSpc>
            </a:pPr>
            <a:r>
              <a:rPr lang="en-US" sz="1800" dirty="0"/>
              <a:t>Willingness to </a:t>
            </a:r>
            <a:r>
              <a:rPr lang="en-US" sz="1800" dirty="0" smtClean="0"/>
              <a:t>reconsider</a:t>
            </a:r>
            <a:endParaRPr lang="en-US" sz="1800" dirty="0"/>
          </a:p>
        </p:txBody>
      </p:sp>
    </p:spTree>
    <p:extLst>
      <p:ext uri="{BB962C8B-B14F-4D97-AF65-F5344CB8AC3E}">
        <p14:creationId xmlns:p14="http://schemas.microsoft.com/office/powerpoint/2010/main" val="27502721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921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921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9219">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9219">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9219">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9219">
                                            <p:txEl>
                                              <p:pRg st="9" end="9"/>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92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Problem: bad/misleading science</a:t>
            </a:r>
          </a:p>
        </p:txBody>
      </p:sp>
      <p:sp>
        <p:nvSpPr>
          <p:cNvPr id="12291" name="Rectangle 3"/>
          <p:cNvSpPr>
            <a:spLocks noGrp="1" noChangeArrowheads="1"/>
          </p:cNvSpPr>
          <p:nvPr>
            <p:ph type="body" idx="1"/>
          </p:nvPr>
        </p:nvSpPr>
        <p:spPr/>
        <p:txBody>
          <a:bodyPr/>
          <a:lstStyle/>
          <a:p>
            <a:pPr>
              <a:lnSpc>
                <a:spcPct val="90000"/>
              </a:lnSpc>
            </a:pPr>
            <a:r>
              <a:rPr lang="en-US" sz="2400" dirty="0"/>
              <a:t>Problem of fraudulent science: fairly rare (e.g., fake/fudged data, etc.)</a:t>
            </a:r>
          </a:p>
          <a:p>
            <a:pPr>
              <a:lnSpc>
                <a:spcPct val="90000"/>
              </a:lnSpc>
            </a:pPr>
            <a:r>
              <a:rPr lang="en-US" sz="2400" dirty="0"/>
              <a:t>Problem of self-proclaimed scientists</a:t>
            </a:r>
          </a:p>
          <a:p>
            <a:pPr lvl="1">
              <a:lnSpc>
                <a:spcPct val="90000"/>
              </a:lnSpc>
            </a:pPr>
            <a:r>
              <a:rPr lang="en-US" sz="2000" dirty="0"/>
              <a:t>Information age (Mars as big as the Moon?), organizational names</a:t>
            </a:r>
          </a:p>
          <a:p>
            <a:pPr lvl="1">
              <a:lnSpc>
                <a:spcPct val="90000"/>
              </a:lnSpc>
            </a:pPr>
            <a:r>
              <a:rPr lang="en-US" sz="2000" dirty="0"/>
              <a:t>An </a:t>
            </a:r>
            <a:r>
              <a:rPr lang="en-US" sz="2000" dirty="0">
                <a:hlinkClick r:id="rId3"/>
              </a:rPr>
              <a:t>example</a:t>
            </a:r>
            <a:endParaRPr lang="en-US" sz="2000" dirty="0"/>
          </a:p>
          <a:p>
            <a:pPr>
              <a:lnSpc>
                <a:spcPct val="90000"/>
              </a:lnSpc>
            </a:pPr>
            <a:r>
              <a:rPr lang="en-US" sz="2400" dirty="0"/>
              <a:t>Problem of vested interests: common!</a:t>
            </a:r>
          </a:p>
          <a:p>
            <a:pPr lvl="1">
              <a:lnSpc>
                <a:spcPct val="90000"/>
              </a:lnSpc>
            </a:pPr>
            <a:r>
              <a:rPr lang="en-US" sz="2000" dirty="0"/>
              <a:t>Often, indirect influences, e.g., funding, or publication of </a:t>
            </a:r>
            <a:r>
              <a:rPr lang="en-US" sz="2000" dirty="0" smtClean="0"/>
              <a:t>results</a:t>
            </a:r>
          </a:p>
          <a:p>
            <a:pPr>
              <a:lnSpc>
                <a:spcPct val="90000"/>
              </a:lnSpc>
            </a:pPr>
            <a:r>
              <a:rPr lang="en-US" sz="2400" dirty="0" smtClean="0"/>
              <a:t>Pseudoscience</a:t>
            </a:r>
            <a:endParaRPr lang="en-US" sz="2400" dirty="0"/>
          </a:p>
          <a:p>
            <a:pPr>
              <a:lnSpc>
                <a:spcPct val="90000"/>
              </a:lnSpc>
            </a:pPr>
            <a:r>
              <a:rPr lang="en-US" sz="2400" dirty="0"/>
              <a:t>Be aware!</a:t>
            </a:r>
          </a:p>
          <a:p>
            <a:pPr>
              <a:lnSpc>
                <a:spcPct val="90000"/>
              </a:lnSpc>
            </a:pPr>
            <a:endParaRPr lang="en-US" sz="2400" dirty="0"/>
          </a:p>
        </p:txBody>
      </p:sp>
    </p:spTree>
    <p:extLst>
      <p:ext uri="{BB962C8B-B14F-4D97-AF65-F5344CB8AC3E}">
        <p14:creationId xmlns:p14="http://schemas.microsoft.com/office/powerpoint/2010/main" val="784111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22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229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9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229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2291">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2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Astrology</a:t>
            </a:r>
          </a:p>
        </p:txBody>
      </p:sp>
      <p:sp>
        <p:nvSpPr>
          <p:cNvPr id="3075" name="Rectangle 3"/>
          <p:cNvSpPr>
            <a:spLocks noGrp="1" noChangeArrowheads="1"/>
          </p:cNvSpPr>
          <p:nvPr>
            <p:ph type="body" idx="1"/>
          </p:nvPr>
        </p:nvSpPr>
        <p:spPr/>
        <p:txBody>
          <a:bodyPr/>
          <a:lstStyle/>
          <a:p>
            <a:pPr marL="609600" indent="-609600">
              <a:lnSpc>
                <a:spcPct val="90000"/>
              </a:lnSpc>
              <a:buFontTx/>
              <a:buNone/>
            </a:pPr>
            <a:r>
              <a:rPr lang="en-US" sz="2000"/>
              <a:t>Which of the following applies to you?</a:t>
            </a:r>
          </a:p>
          <a:p>
            <a:pPr marL="990600" lvl="1" indent="-533400">
              <a:lnSpc>
                <a:spcPct val="90000"/>
              </a:lnSpc>
              <a:buFont typeface="Arial" charset="0"/>
              <a:buAutoNum type="alphaUcPeriod"/>
            </a:pPr>
            <a:r>
              <a:rPr lang="en-US" sz="2000"/>
              <a:t>I think astronomy and astrology are the same thing</a:t>
            </a:r>
          </a:p>
          <a:p>
            <a:pPr marL="990600" lvl="1" indent="-533400">
              <a:lnSpc>
                <a:spcPct val="90000"/>
              </a:lnSpc>
              <a:buFont typeface="Arial" charset="0"/>
              <a:buAutoNum type="alphaUcPeriod"/>
            </a:pPr>
            <a:r>
              <a:rPr lang="en-US" sz="2000"/>
              <a:t>I know the difference between astronomy and astrology</a:t>
            </a:r>
          </a:p>
          <a:p>
            <a:pPr marL="990600" lvl="1" indent="-533400">
              <a:lnSpc>
                <a:spcPct val="90000"/>
              </a:lnSpc>
              <a:buFont typeface="Arial" charset="0"/>
              <a:buAutoNum type="alphaUcPeriod"/>
            </a:pPr>
            <a:r>
              <a:rPr lang="en-US" sz="2000"/>
              <a:t>I know there</a:t>
            </a:r>
            <a:r>
              <a:rPr lang="ja-JP" altLang="en-US" sz="2000"/>
              <a:t>’</a:t>
            </a:r>
            <a:r>
              <a:rPr lang="en-US" sz="2000"/>
              <a:t>s a difference between astronomy and astrology, but I</a:t>
            </a:r>
            <a:r>
              <a:rPr lang="ja-JP" altLang="en-US" sz="2000"/>
              <a:t>’</a:t>
            </a:r>
            <a:r>
              <a:rPr lang="en-US" sz="2000"/>
              <a:t>m not sure what it is</a:t>
            </a:r>
          </a:p>
          <a:p>
            <a:pPr marL="609600" indent="-609600">
              <a:lnSpc>
                <a:spcPct val="90000"/>
              </a:lnSpc>
              <a:buFontTx/>
              <a:buNone/>
            </a:pPr>
            <a:r>
              <a:rPr lang="en-US" sz="2000"/>
              <a:t>Do you know your astrological sign?</a:t>
            </a:r>
          </a:p>
          <a:p>
            <a:pPr marL="990600" lvl="1" indent="-533400">
              <a:lnSpc>
                <a:spcPct val="90000"/>
              </a:lnSpc>
              <a:buFont typeface="Arial" charset="0"/>
              <a:buAutoNum type="alphaUcPeriod"/>
            </a:pPr>
            <a:r>
              <a:rPr lang="en-US" sz="2000"/>
              <a:t>Yes</a:t>
            </a:r>
          </a:p>
          <a:p>
            <a:pPr marL="990600" lvl="1" indent="-533400">
              <a:lnSpc>
                <a:spcPct val="90000"/>
              </a:lnSpc>
              <a:buFont typeface="Arial" charset="0"/>
              <a:buAutoNum type="alphaUcPeriod"/>
            </a:pPr>
            <a:r>
              <a:rPr lang="en-US" sz="2000"/>
              <a:t>No</a:t>
            </a:r>
          </a:p>
          <a:p>
            <a:pPr marL="609600" indent="-609600">
              <a:lnSpc>
                <a:spcPct val="90000"/>
              </a:lnSpc>
              <a:buFont typeface="Arial" charset="0"/>
              <a:buNone/>
            </a:pPr>
            <a:r>
              <a:rPr lang="en-US" sz="2000"/>
              <a:t>Which of the following best applies to you?</a:t>
            </a:r>
          </a:p>
          <a:p>
            <a:pPr marL="609600" indent="-609600">
              <a:lnSpc>
                <a:spcPct val="90000"/>
              </a:lnSpc>
              <a:buFont typeface="Arial" charset="0"/>
              <a:buNone/>
            </a:pPr>
            <a:r>
              <a:rPr lang="en-US" sz="2000"/>
              <a:t>	A. I read horoscopes frequently, and think that they apply to me pretty accurately</a:t>
            </a:r>
          </a:p>
          <a:p>
            <a:pPr marL="609600" indent="-609600">
              <a:lnSpc>
                <a:spcPct val="90000"/>
              </a:lnSpc>
              <a:buFont typeface="Arial" charset="0"/>
              <a:buNone/>
            </a:pPr>
            <a:r>
              <a:rPr lang="en-US" sz="2000"/>
              <a:t>	B. I read horoscope frequently, but don't think they really mean much</a:t>
            </a:r>
          </a:p>
          <a:p>
            <a:pPr marL="609600" indent="-609600">
              <a:lnSpc>
                <a:spcPct val="90000"/>
              </a:lnSpc>
              <a:buFontTx/>
              <a:buNone/>
            </a:pPr>
            <a:r>
              <a:rPr lang="en-US" sz="2000"/>
              <a:t>	C. I rarely or never read horoscopes</a:t>
            </a:r>
            <a:endParaRPr lang="en-US" sz="2400"/>
          </a:p>
        </p:txBody>
      </p:sp>
    </p:spTree>
    <p:extLst>
      <p:ext uri="{BB962C8B-B14F-4D97-AF65-F5344CB8AC3E}">
        <p14:creationId xmlns:p14="http://schemas.microsoft.com/office/powerpoint/2010/main" val="30867372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0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0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07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07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07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075">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07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07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075">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0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Pseudoscience</a:t>
            </a:r>
          </a:p>
        </p:txBody>
      </p:sp>
      <p:sp>
        <p:nvSpPr>
          <p:cNvPr id="8195" name="Rectangle 3"/>
          <p:cNvSpPr>
            <a:spLocks noGrp="1" noChangeArrowheads="1"/>
          </p:cNvSpPr>
          <p:nvPr>
            <p:ph type="body" idx="1"/>
          </p:nvPr>
        </p:nvSpPr>
        <p:spPr/>
        <p:txBody>
          <a:bodyPr/>
          <a:lstStyle/>
          <a:p>
            <a:pPr>
              <a:lnSpc>
                <a:spcPct val="90000"/>
              </a:lnSpc>
            </a:pPr>
            <a:r>
              <a:rPr lang="en-US" sz="2000"/>
              <a:t>Pseudosciences are ideas about scientific topics, or topics that </a:t>
            </a:r>
            <a:r>
              <a:rPr lang="ja-JP" altLang="en-US" sz="2000"/>
              <a:t>“</a:t>
            </a:r>
            <a:r>
              <a:rPr lang="en-US" sz="2000"/>
              <a:t>sound scientific</a:t>
            </a:r>
            <a:r>
              <a:rPr lang="ja-JP" altLang="en-US" sz="2000"/>
              <a:t>”</a:t>
            </a:r>
            <a:r>
              <a:rPr lang="en-US" sz="2000"/>
              <a:t>, that have been rejected by studies using scientific methodology, but whose proponents persist in promoting them</a:t>
            </a:r>
          </a:p>
          <a:p>
            <a:pPr>
              <a:lnSpc>
                <a:spcPct val="90000"/>
              </a:lnSpc>
            </a:pPr>
            <a:r>
              <a:rPr lang="en-US" sz="2000"/>
              <a:t>Some examples:</a:t>
            </a:r>
          </a:p>
          <a:p>
            <a:pPr lvl="1">
              <a:lnSpc>
                <a:spcPct val="90000"/>
              </a:lnSpc>
            </a:pPr>
            <a:r>
              <a:rPr lang="ja-JP" altLang="en-US" sz="2000"/>
              <a:t>“</a:t>
            </a:r>
            <a:r>
              <a:rPr lang="en-US" sz="2000"/>
              <a:t>paranormal</a:t>
            </a:r>
            <a:r>
              <a:rPr lang="ja-JP" altLang="en-US" sz="2000"/>
              <a:t>”</a:t>
            </a:r>
            <a:r>
              <a:rPr lang="en-US" sz="2000"/>
              <a:t> phenomena, psychics, astrology</a:t>
            </a:r>
          </a:p>
          <a:p>
            <a:pPr>
              <a:lnSpc>
                <a:spcPct val="90000"/>
              </a:lnSpc>
            </a:pPr>
            <a:r>
              <a:rPr lang="en-US" sz="2000"/>
              <a:t>For some reason, there have become increasingly popular, not less so!</a:t>
            </a:r>
          </a:p>
          <a:p>
            <a:pPr>
              <a:lnSpc>
                <a:spcPct val="90000"/>
              </a:lnSpc>
            </a:pPr>
            <a:r>
              <a:rPr lang="en-US" sz="2000"/>
              <a:t>Can be an issue if people have a hard time distinguishing between science and pseudoscience</a:t>
            </a:r>
          </a:p>
          <a:p>
            <a:pPr>
              <a:lnSpc>
                <a:spcPct val="90000"/>
              </a:lnSpc>
            </a:pPr>
            <a:r>
              <a:rPr lang="en-US" sz="2000"/>
              <a:t>Can also be an issue because people get </a:t>
            </a:r>
            <a:r>
              <a:rPr lang="ja-JP" altLang="en-US" sz="2000"/>
              <a:t>“</a:t>
            </a:r>
            <a:r>
              <a:rPr lang="en-US" sz="2000"/>
              <a:t>fleeced</a:t>
            </a:r>
            <a:r>
              <a:rPr lang="ja-JP" altLang="en-US" sz="2000"/>
              <a:t>”</a:t>
            </a:r>
            <a:r>
              <a:rPr lang="en-US" sz="2000"/>
              <a:t>! (snake oil!)</a:t>
            </a:r>
          </a:p>
          <a:p>
            <a:pPr>
              <a:lnSpc>
                <a:spcPct val="90000"/>
              </a:lnSpc>
            </a:pPr>
            <a:r>
              <a:rPr lang="en-US" sz="2000"/>
              <a:t>Hallmarks of pseudoscience:</a:t>
            </a:r>
          </a:p>
          <a:p>
            <a:pPr lvl="1">
              <a:lnSpc>
                <a:spcPct val="90000"/>
              </a:lnSpc>
            </a:pPr>
            <a:r>
              <a:rPr lang="en-US" sz="2000"/>
              <a:t>Unwillingness to relinquish theory, even after observation does not support it</a:t>
            </a:r>
          </a:p>
          <a:p>
            <a:pPr lvl="1">
              <a:lnSpc>
                <a:spcPct val="90000"/>
              </a:lnSpc>
            </a:pPr>
            <a:r>
              <a:rPr lang="en-US" sz="2000"/>
              <a:t>Not peer reviewed</a:t>
            </a:r>
            <a:r>
              <a:rPr lang="en-US" sz="2400"/>
              <a:t> </a:t>
            </a:r>
          </a:p>
        </p:txBody>
      </p:sp>
    </p:spTree>
    <p:extLst>
      <p:ext uri="{BB962C8B-B14F-4D97-AF65-F5344CB8AC3E}">
        <p14:creationId xmlns:p14="http://schemas.microsoft.com/office/powerpoint/2010/main" val="14172853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8195">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8195">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8195">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81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Astrology</a:t>
            </a:r>
          </a:p>
        </p:txBody>
      </p:sp>
      <p:sp>
        <p:nvSpPr>
          <p:cNvPr id="16387" name="Rectangle 3"/>
          <p:cNvSpPr>
            <a:spLocks noGrp="1" noChangeArrowheads="1"/>
          </p:cNvSpPr>
          <p:nvPr>
            <p:ph type="body" idx="1"/>
          </p:nvPr>
        </p:nvSpPr>
        <p:spPr/>
        <p:txBody>
          <a:bodyPr/>
          <a:lstStyle/>
          <a:p>
            <a:pPr marL="533400" indent="-533400">
              <a:lnSpc>
                <a:spcPct val="90000"/>
              </a:lnSpc>
            </a:pPr>
            <a:r>
              <a:rPr lang="en-US" sz="2800"/>
              <a:t>What is astrology?</a:t>
            </a:r>
          </a:p>
          <a:p>
            <a:pPr marL="914400" lvl="1" indent="-457200">
              <a:lnSpc>
                <a:spcPct val="90000"/>
              </a:lnSpc>
            </a:pPr>
            <a:r>
              <a:rPr lang="en-US" sz="2400"/>
              <a:t>Astrology is something which purports that the position of the planets and the stars at the time of your birth determines the course of your future life</a:t>
            </a:r>
          </a:p>
          <a:p>
            <a:pPr marL="533400" indent="-533400">
              <a:lnSpc>
                <a:spcPct val="90000"/>
              </a:lnSpc>
            </a:pPr>
            <a:r>
              <a:rPr lang="en-US" sz="2800"/>
              <a:t>Is wondering about this idea in the first place non-scientific?</a:t>
            </a:r>
          </a:p>
          <a:p>
            <a:pPr marL="533400" indent="-533400">
              <a:lnSpc>
                <a:spcPct val="90000"/>
              </a:lnSpc>
            </a:pPr>
            <a:r>
              <a:rPr lang="en-US" sz="2800"/>
              <a:t>Given the hypothesis of astrology, what would be the next step in analyzing it scientifically?</a:t>
            </a:r>
          </a:p>
        </p:txBody>
      </p:sp>
    </p:spTree>
    <p:extLst>
      <p:ext uri="{BB962C8B-B14F-4D97-AF65-F5344CB8AC3E}">
        <p14:creationId xmlns:p14="http://schemas.microsoft.com/office/powerpoint/2010/main" val="30211215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638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638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r>
              <a:rPr lang="en-US" dirty="0" smtClean="0"/>
              <a:t>Process of science: models and theories</a:t>
            </a:r>
          </a:p>
          <a:p>
            <a:r>
              <a:rPr lang="en-US" dirty="0" smtClean="0"/>
              <a:t>Observing the night sky: collecting your own data!</a:t>
            </a:r>
          </a:p>
          <a:p>
            <a:r>
              <a:rPr lang="en-US" dirty="0" smtClean="0"/>
              <a:t>Science in the world today</a:t>
            </a:r>
          </a:p>
          <a:p>
            <a:endParaRPr lang="en-US" dirty="0"/>
          </a:p>
        </p:txBody>
      </p:sp>
    </p:spTree>
    <p:extLst>
      <p:ext uri="{BB962C8B-B14F-4D97-AF65-F5344CB8AC3E}">
        <p14:creationId xmlns:p14="http://schemas.microsoft.com/office/powerpoint/2010/main" val="177647164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a:t>Observations/data relevant to astrology</a:t>
            </a:r>
          </a:p>
        </p:txBody>
      </p:sp>
      <p:sp>
        <p:nvSpPr>
          <p:cNvPr id="5123" name="Rectangle 3"/>
          <p:cNvSpPr>
            <a:spLocks noGrp="1" noChangeArrowheads="1"/>
          </p:cNvSpPr>
          <p:nvPr>
            <p:ph type="body" idx="1"/>
          </p:nvPr>
        </p:nvSpPr>
        <p:spPr/>
        <p:txBody>
          <a:bodyPr/>
          <a:lstStyle/>
          <a:p>
            <a:pPr>
              <a:lnSpc>
                <a:spcPct val="90000"/>
              </a:lnSpc>
            </a:pPr>
            <a:r>
              <a:rPr lang="en-US" sz="2400"/>
              <a:t>There is no evidence that astrology actually works. </a:t>
            </a:r>
          </a:p>
          <a:p>
            <a:pPr>
              <a:lnSpc>
                <a:spcPct val="90000"/>
              </a:lnSpc>
            </a:pPr>
            <a:r>
              <a:rPr lang="en-US" sz="2400"/>
              <a:t>Note that the predictions of astrology may work sometimes; almost certainly, some of these predictions will work sometimes by chance! Certainly, astrology is not a fully deterministic theory; if it claimed to be so, even a single example of a failed astrological prediction would invalidate the theory. </a:t>
            </a:r>
          </a:p>
          <a:p>
            <a:pPr>
              <a:lnSpc>
                <a:spcPct val="90000"/>
              </a:lnSpc>
            </a:pPr>
            <a:r>
              <a:rPr lang="en-US" sz="2400"/>
              <a:t>Even as a statistical theory, astrology fails to be validated by experiment. </a:t>
            </a:r>
          </a:p>
          <a:p>
            <a:pPr>
              <a:lnSpc>
                <a:spcPct val="90000"/>
              </a:lnSpc>
            </a:pPr>
            <a:r>
              <a:rPr lang="en-US" sz="2400"/>
              <a:t>A link to some studies on the predictions of astrology: </a:t>
            </a:r>
            <a:r>
              <a:rPr lang="en-US" sz="2400">
                <a:hlinkClick r:id="rId3"/>
              </a:rPr>
              <a:t>http://www.astrosociety.org/education/resources/pseudobib.html#1</a:t>
            </a:r>
            <a:endParaRPr lang="en-US" sz="2800"/>
          </a:p>
          <a:p>
            <a:pPr>
              <a:lnSpc>
                <a:spcPct val="90000"/>
              </a:lnSpc>
            </a:pPr>
            <a:endParaRPr lang="en-US" sz="2800"/>
          </a:p>
          <a:p>
            <a:pPr>
              <a:lnSpc>
                <a:spcPct val="90000"/>
              </a:lnSpc>
            </a:pPr>
            <a:endParaRPr lang="en-US" sz="2800"/>
          </a:p>
        </p:txBody>
      </p:sp>
    </p:spTree>
    <p:extLst>
      <p:ext uri="{BB962C8B-B14F-4D97-AF65-F5344CB8AC3E}">
        <p14:creationId xmlns:p14="http://schemas.microsoft.com/office/powerpoint/2010/main" val="5287555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a:t>Theoretical basis for astrology?</a:t>
            </a:r>
            <a:endParaRPr lang="en-US"/>
          </a:p>
        </p:txBody>
      </p:sp>
      <p:sp>
        <p:nvSpPr>
          <p:cNvPr id="6147" name="Rectangle 3"/>
          <p:cNvSpPr>
            <a:spLocks noGrp="1" noChangeArrowheads="1"/>
          </p:cNvSpPr>
          <p:nvPr>
            <p:ph type="body" idx="1"/>
          </p:nvPr>
        </p:nvSpPr>
        <p:spPr/>
        <p:txBody>
          <a:bodyPr/>
          <a:lstStyle/>
          <a:p>
            <a:pPr>
              <a:lnSpc>
                <a:spcPct val="90000"/>
              </a:lnSpc>
            </a:pPr>
            <a:r>
              <a:rPr lang="en-US" sz="2000"/>
              <a:t>Is it surprising that astrology doesn</a:t>
            </a:r>
            <a:r>
              <a:rPr lang="ja-JP" altLang="en-US" sz="2000"/>
              <a:t>’</a:t>
            </a:r>
            <a:r>
              <a:rPr lang="en-US" sz="2000"/>
              <a:t>t work? Are there successful scientific theories that make predictions about astrology?</a:t>
            </a:r>
          </a:p>
          <a:p>
            <a:pPr>
              <a:lnSpc>
                <a:spcPct val="90000"/>
              </a:lnSpc>
            </a:pPr>
            <a:r>
              <a:rPr lang="en-US" sz="2000"/>
              <a:t>Current theoretical understanding, which has been well supported by observationsays there are four basic forces in nature:</a:t>
            </a:r>
          </a:p>
          <a:p>
            <a:pPr lvl="1">
              <a:lnSpc>
                <a:spcPct val="90000"/>
              </a:lnSpc>
            </a:pPr>
            <a:r>
              <a:rPr lang="en-US" sz="2000"/>
              <a:t>Gravity</a:t>
            </a:r>
          </a:p>
          <a:p>
            <a:pPr lvl="1">
              <a:lnSpc>
                <a:spcPct val="90000"/>
              </a:lnSpc>
            </a:pPr>
            <a:r>
              <a:rPr lang="en-US" sz="2000"/>
              <a:t>Electromagnetic force</a:t>
            </a:r>
          </a:p>
          <a:p>
            <a:pPr lvl="1">
              <a:lnSpc>
                <a:spcPct val="90000"/>
              </a:lnSpc>
            </a:pPr>
            <a:r>
              <a:rPr lang="en-US" sz="2000"/>
              <a:t>Strong force</a:t>
            </a:r>
          </a:p>
          <a:p>
            <a:pPr lvl="1">
              <a:lnSpc>
                <a:spcPct val="90000"/>
              </a:lnSpc>
            </a:pPr>
            <a:r>
              <a:rPr lang="en-US" sz="2000"/>
              <a:t>Weak force</a:t>
            </a:r>
          </a:p>
          <a:p>
            <a:pPr>
              <a:lnSpc>
                <a:spcPct val="90000"/>
              </a:lnSpc>
            </a:pPr>
            <a:r>
              <a:rPr lang="en-US" sz="2000"/>
              <a:t>When quantitatively calculated, the force arising from planets and stars at the moment of your birth from any of these sources is much smaller than the force contribution from many other objects! So in no way would it be expected that the position of astronomical objects would have an impact</a:t>
            </a:r>
            <a:endParaRPr lang="en-US" sz="2800"/>
          </a:p>
        </p:txBody>
      </p:sp>
    </p:spTree>
    <p:extLst>
      <p:ext uri="{BB962C8B-B14F-4D97-AF65-F5344CB8AC3E}">
        <p14:creationId xmlns:p14="http://schemas.microsoft.com/office/powerpoint/2010/main" val="34818735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1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1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14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14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609600" y="685800"/>
            <a:ext cx="7772400" cy="4114800"/>
          </a:xfrm>
        </p:spPr>
        <p:txBody>
          <a:bodyPr/>
          <a:lstStyle/>
          <a:p>
            <a:pPr>
              <a:buFontTx/>
              <a:buNone/>
            </a:pPr>
            <a:r>
              <a:rPr lang="en-US" sz="2800"/>
              <a:t>Discussion question:</a:t>
            </a:r>
          </a:p>
          <a:p>
            <a:pPr>
              <a:buFontTx/>
              <a:buNone/>
            </a:pPr>
            <a:r>
              <a:rPr lang="en-US" sz="2800"/>
              <a:t>  Why do you think that astrology, and other pseudosciences, are so widespread?</a:t>
            </a:r>
          </a:p>
          <a:p>
            <a:pPr lvl="1"/>
            <a:r>
              <a:rPr lang="en-US" sz="2400"/>
              <a:t>Searching for simplicity in a complex world?</a:t>
            </a:r>
          </a:p>
          <a:p>
            <a:pPr lvl="1"/>
            <a:r>
              <a:rPr lang="en-US" sz="2400"/>
              <a:t>Driven by media?</a:t>
            </a:r>
          </a:p>
          <a:p>
            <a:pPr lvl="1"/>
            <a:r>
              <a:rPr lang="en-US" sz="2400"/>
              <a:t>Driven by profit?</a:t>
            </a:r>
          </a:p>
          <a:p>
            <a:pPr lvl="1"/>
            <a:r>
              <a:rPr lang="en-US" sz="2400"/>
              <a:t>Increasing frequency of </a:t>
            </a:r>
            <a:r>
              <a:rPr lang="ja-JP" altLang="en-US" sz="2400"/>
              <a:t>“</a:t>
            </a:r>
            <a:r>
              <a:rPr lang="en-US" sz="2400"/>
              <a:t>coincidences</a:t>
            </a:r>
            <a:r>
              <a:rPr lang="ja-JP" altLang="en-US" sz="2400"/>
              <a:t>”</a:t>
            </a:r>
            <a:r>
              <a:rPr lang="en-US" sz="2400"/>
              <a:t>, perhaps because populations grow?</a:t>
            </a:r>
          </a:p>
        </p:txBody>
      </p:sp>
    </p:spTree>
    <p:extLst>
      <p:ext uri="{BB962C8B-B14F-4D97-AF65-F5344CB8AC3E}">
        <p14:creationId xmlns:p14="http://schemas.microsoft.com/office/powerpoint/2010/main" val="39180635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17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717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717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7171">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To do</a:t>
            </a:r>
          </a:p>
        </p:txBody>
      </p:sp>
      <p:sp>
        <p:nvSpPr>
          <p:cNvPr id="28675" name="Rectangle 3"/>
          <p:cNvSpPr>
            <a:spLocks noGrp="1" noChangeArrowheads="1"/>
          </p:cNvSpPr>
          <p:nvPr>
            <p:ph type="body" idx="1"/>
          </p:nvPr>
        </p:nvSpPr>
        <p:spPr/>
        <p:txBody>
          <a:bodyPr>
            <a:normAutofit/>
          </a:bodyPr>
          <a:lstStyle/>
          <a:p>
            <a:r>
              <a:rPr lang="en-US" sz="2400" dirty="0" smtClean="0"/>
              <a:t>Pre-course assessment on Canvas due TODAY</a:t>
            </a:r>
          </a:p>
          <a:p>
            <a:r>
              <a:rPr lang="en-US" sz="2400" dirty="0" smtClean="0"/>
              <a:t>If not already done in lab, get a clicker from me and register it</a:t>
            </a:r>
          </a:p>
          <a:p>
            <a:r>
              <a:rPr lang="en-US" sz="2400" dirty="0" smtClean="0"/>
              <a:t>Night sky observations: motions of objects in the sky</a:t>
            </a:r>
            <a:endParaRPr lang="en-US" sz="2400" dirty="0"/>
          </a:p>
          <a:p>
            <a:pPr lvl="1"/>
            <a:r>
              <a:rPr lang="en-US" sz="2400" dirty="0" smtClean="0"/>
              <a:t>See details in Canvas link</a:t>
            </a:r>
            <a:endParaRPr lang="en-US" sz="2400" dirty="0"/>
          </a:p>
        </p:txBody>
      </p:sp>
    </p:spTree>
    <p:extLst>
      <p:ext uri="{BB962C8B-B14F-4D97-AF65-F5344CB8AC3E}">
        <p14:creationId xmlns:p14="http://schemas.microsoft.com/office/powerpoint/2010/main" val="41432827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Process of science</a:t>
            </a:r>
          </a:p>
        </p:txBody>
      </p:sp>
      <p:sp>
        <p:nvSpPr>
          <p:cNvPr id="17411" name="Rectangle 3"/>
          <p:cNvSpPr>
            <a:spLocks noGrp="1" noChangeArrowheads="1"/>
          </p:cNvSpPr>
          <p:nvPr>
            <p:ph type="body" idx="1"/>
          </p:nvPr>
        </p:nvSpPr>
        <p:spPr>
          <a:xfrm>
            <a:off x="457200" y="1600200"/>
            <a:ext cx="8229600" cy="5257800"/>
          </a:xfrm>
        </p:spPr>
        <p:txBody>
          <a:bodyPr>
            <a:normAutofit fontScale="92500"/>
          </a:bodyPr>
          <a:lstStyle/>
          <a:p>
            <a:pPr>
              <a:lnSpc>
                <a:spcPct val="90000"/>
              </a:lnSpc>
            </a:pPr>
            <a:r>
              <a:rPr lang="en-US" sz="2600" dirty="0" smtClean="0"/>
              <a:t>Observations </a:t>
            </a:r>
            <a:r>
              <a:rPr lang="en-US" sz="2600" dirty="0"/>
              <a:t>lead scientists to construct </a:t>
            </a:r>
            <a:r>
              <a:rPr lang="en-US" sz="2600" i="1" dirty="0"/>
              <a:t>models </a:t>
            </a:r>
            <a:r>
              <a:rPr lang="en-US" sz="2600" dirty="0"/>
              <a:t>about what is going on that are consistent with the observations</a:t>
            </a:r>
          </a:p>
          <a:p>
            <a:pPr lvl="1">
              <a:lnSpc>
                <a:spcPct val="90000"/>
              </a:lnSpc>
            </a:pPr>
            <a:r>
              <a:rPr lang="en-US" sz="2600" dirty="0" smtClean="0"/>
              <a:t>A model tries to fit observations into a description of what is going on</a:t>
            </a:r>
          </a:p>
          <a:p>
            <a:pPr lvl="1">
              <a:lnSpc>
                <a:spcPct val="90000"/>
              </a:lnSpc>
            </a:pPr>
            <a:r>
              <a:rPr lang="en-US" sz="2600" dirty="0" smtClean="0"/>
              <a:t>Example: weight gain</a:t>
            </a:r>
          </a:p>
          <a:p>
            <a:pPr lvl="1">
              <a:lnSpc>
                <a:spcPct val="90000"/>
              </a:lnSpc>
            </a:pPr>
            <a:r>
              <a:rPr lang="en-US" sz="2600" dirty="0" smtClean="0"/>
              <a:t>Example: Data shows that planets more distant from Sun take longer to go around Sun than closer ones</a:t>
            </a:r>
            <a:endParaRPr lang="en-US" sz="2600" dirty="0"/>
          </a:p>
          <a:p>
            <a:pPr>
              <a:lnSpc>
                <a:spcPct val="90000"/>
              </a:lnSpc>
            </a:pPr>
            <a:r>
              <a:rPr lang="en-US" sz="2600" dirty="0"/>
              <a:t>Scientific </a:t>
            </a:r>
            <a:r>
              <a:rPr lang="en-US" sz="2600" i="1" dirty="0"/>
              <a:t>theories</a:t>
            </a:r>
            <a:r>
              <a:rPr lang="en-US" sz="2600" dirty="0"/>
              <a:t> address the question </a:t>
            </a:r>
            <a:r>
              <a:rPr lang="ja-JP" altLang="en-US" sz="2600" dirty="0"/>
              <a:t>“</a:t>
            </a:r>
            <a:r>
              <a:rPr lang="en-US" sz="2600" dirty="0"/>
              <a:t>Why?</a:t>
            </a:r>
            <a:r>
              <a:rPr lang="ja-JP" altLang="en-US" sz="2600" dirty="0"/>
              <a:t>”</a:t>
            </a:r>
            <a:r>
              <a:rPr lang="en-US" sz="2600" dirty="0"/>
              <a:t> and often explain multiple observations or models with a single </a:t>
            </a:r>
            <a:r>
              <a:rPr lang="en-US" sz="2600" dirty="0" smtClean="0"/>
              <a:t>idea</a:t>
            </a:r>
            <a:endParaRPr lang="en-US" sz="2600" dirty="0"/>
          </a:p>
          <a:p>
            <a:pPr lvl="1">
              <a:lnSpc>
                <a:spcPct val="90000"/>
              </a:lnSpc>
            </a:pPr>
            <a:r>
              <a:rPr lang="en-US" sz="2600" dirty="0"/>
              <a:t>Example: </a:t>
            </a:r>
            <a:r>
              <a:rPr lang="en-US" sz="2600" dirty="0" smtClean="0"/>
              <a:t>Why do more distant planets take longer to go around? Theory: gravity</a:t>
            </a:r>
          </a:p>
          <a:p>
            <a:pPr lvl="1">
              <a:lnSpc>
                <a:spcPct val="90000"/>
              </a:lnSpc>
            </a:pPr>
            <a:r>
              <a:rPr lang="en-US" sz="2600" dirty="0"/>
              <a:t>In science, theory means a very well tested idea! (in contrast to other common uses of the word)</a:t>
            </a:r>
          </a:p>
          <a:p>
            <a:pPr lvl="1">
              <a:lnSpc>
                <a:spcPct val="90000"/>
              </a:lnSpc>
            </a:pPr>
            <a:endParaRPr lang="en-US" sz="2400" dirty="0"/>
          </a:p>
        </p:txBody>
      </p:sp>
    </p:spTree>
    <p:extLst>
      <p:ext uri="{BB962C8B-B14F-4D97-AF65-F5344CB8AC3E}">
        <p14:creationId xmlns:p14="http://schemas.microsoft.com/office/powerpoint/2010/main" val="26604801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4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74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741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741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741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741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74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r>
              <a:rPr lang="en-US"/>
              <a:t>Testing scientific models and theories: what is true?</a:t>
            </a:r>
          </a:p>
        </p:txBody>
      </p:sp>
      <p:sp>
        <p:nvSpPr>
          <p:cNvPr id="3075" name="Rectangle 3"/>
          <p:cNvSpPr>
            <a:spLocks noGrp="1" noChangeArrowheads="1"/>
          </p:cNvSpPr>
          <p:nvPr>
            <p:ph type="body" idx="1"/>
          </p:nvPr>
        </p:nvSpPr>
        <p:spPr/>
        <p:txBody>
          <a:bodyPr>
            <a:noAutofit/>
          </a:bodyPr>
          <a:lstStyle/>
          <a:p>
            <a:pPr>
              <a:lnSpc>
                <a:spcPct val="90000"/>
              </a:lnSpc>
            </a:pPr>
            <a:r>
              <a:rPr lang="en-US" sz="2400" dirty="0"/>
              <a:t>Hard to prove that a model or theory is absolutely true</a:t>
            </a:r>
          </a:p>
          <a:p>
            <a:pPr>
              <a:lnSpc>
                <a:spcPct val="90000"/>
              </a:lnSpc>
            </a:pPr>
            <a:r>
              <a:rPr lang="en-US" sz="2400" dirty="0"/>
              <a:t>Easier to prove that a model or theory is false!</a:t>
            </a:r>
          </a:p>
          <a:p>
            <a:pPr lvl="1">
              <a:lnSpc>
                <a:spcPct val="90000"/>
              </a:lnSpc>
            </a:pPr>
            <a:r>
              <a:rPr lang="en-US" sz="2400" dirty="0"/>
              <a:t>Just find one well-measured example where it fails</a:t>
            </a:r>
          </a:p>
          <a:p>
            <a:pPr>
              <a:lnSpc>
                <a:spcPct val="90000"/>
              </a:lnSpc>
            </a:pPr>
            <a:r>
              <a:rPr lang="en-US" sz="2400" dirty="0"/>
              <a:t>A good theory is one that has not been proved false, despite many efforts</a:t>
            </a:r>
          </a:p>
          <a:p>
            <a:pPr>
              <a:lnSpc>
                <a:spcPct val="90000"/>
              </a:lnSpc>
            </a:pPr>
            <a:r>
              <a:rPr lang="en-US" sz="2400" dirty="0"/>
              <a:t>A good theory will make predictions for things to observe that </a:t>
            </a:r>
            <a:r>
              <a:rPr lang="en-US" sz="2400" dirty="0" smtClean="0"/>
              <a:t>weren’t </a:t>
            </a:r>
            <a:r>
              <a:rPr lang="en-US" sz="2400" dirty="0"/>
              <a:t>observed before the theory was developed</a:t>
            </a:r>
          </a:p>
          <a:p>
            <a:pPr>
              <a:lnSpc>
                <a:spcPct val="90000"/>
              </a:lnSpc>
            </a:pPr>
            <a:r>
              <a:rPr lang="en-US" sz="2400" dirty="0"/>
              <a:t>A good theory is often simpler: given two acceptable theories, the simpler one, or the one that explains more phenomena, is preferred</a:t>
            </a:r>
          </a:p>
          <a:p>
            <a:pPr>
              <a:lnSpc>
                <a:spcPct val="90000"/>
              </a:lnSpc>
            </a:pPr>
            <a:r>
              <a:rPr lang="en-US" sz="2400" dirty="0"/>
              <a:t>Models that are backed up by a theory are preferred to those that are not </a:t>
            </a:r>
            <a:endParaRPr lang="en-US" sz="2400" dirty="0" smtClean="0"/>
          </a:p>
          <a:p>
            <a:pPr>
              <a:lnSpc>
                <a:spcPct val="90000"/>
              </a:lnSpc>
            </a:pPr>
            <a:r>
              <a:rPr lang="en-US" sz="2400" dirty="0" smtClean="0"/>
              <a:t>Models / theories can only be rejected based on </a:t>
            </a:r>
            <a:r>
              <a:rPr lang="en-US" sz="2400" b="1" dirty="0" smtClean="0"/>
              <a:t>evidence, </a:t>
            </a:r>
            <a:r>
              <a:rPr lang="en-US" sz="2400" dirty="0" smtClean="0"/>
              <a:t>not on opinion</a:t>
            </a:r>
            <a:endParaRPr lang="en-US" sz="2400" dirty="0"/>
          </a:p>
        </p:txBody>
      </p:sp>
    </p:spTree>
    <p:extLst>
      <p:ext uri="{BB962C8B-B14F-4D97-AF65-F5344CB8AC3E}">
        <p14:creationId xmlns:p14="http://schemas.microsoft.com/office/powerpoint/2010/main" val="23564605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07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075">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075">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3075">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30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The scientific process</a:t>
            </a:r>
          </a:p>
        </p:txBody>
      </p:sp>
      <p:sp>
        <p:nvSpPr>
          <p:cNvPr id="8196" name="AutoShape 4"/>
          <p:cNvSpPr>
            <a:spLocks noChangeArrowheads="1"/>
          </p:cNvSpPr>
          <p:nvPr/>
        </p:nvSpPr>
        <p:spPr bwMode="auto">
          <a:xfrm>
            <a:off x="1143000" y="1981200"/>
            <a:ext cx="1752600" cy="990600"/>
          </a:xfrm>
          <a:prstGeom prst="flowChartProcess">
            <a:avLst/>
          </a:prstGeom>
          <a:solidFill>
            <a:schemeClr val="accent1"/>
          </a:solidFill>
          <a:ln w="9525">
            <a:solidFill>
              <a:schemeClr val="tx1"/>
            </a:solidFill>
            <a:miter lim="800000"/>
            <a:headEnd/>
            <a:tailEnd/>
          </a:ln>
        </p:spPr>
        <p:txBody>
          <a:bodyPr wrap="none" anchor="ctr"/>
          <a:lstStyle/>
          <a:p>
            <a:pPr algn="ctr"/>
            <a:r>
              <a:rPr lang="en-US"/>
              <a:t>Idea/</a:t>
            </a:r>
          </a:p>
          <a:p>
            <a:pPr algn="ctr"/>
            <a:r>
              <a:rPr lang="en-US"/>
              <a:t>Curiousity</a:t>
            </a:r>
          </a:p>
        </p:txBody>
      </p:sp>
      <p:sp>
        <p:nvSpPr>
          <p:cNvPr id="8198" name="AutoShape 6"/>
          <p:cNvSpPr>
            <a:spLocks noChangeArrowheads="1"/>
          </p:cNvSpPr>
          <p:nvPr/>
        </p:nvSpPr>
        <p:spPr bwMode="auto">
          <a:xfrm>
            <a:off x="3352800" y="1905000"/>
            <a:ext cx="1981200" cy="1219200"/>
          </a:xfrm>
          <a:prstGeom prst="flowChartProcess">
            <a:avLst/>
          </a:prstGeom>
          <a:solidFill>
            <a:schemeClr val="accent1"/>
          </a:solidFill>
          <a:ln w="9525">
            <a:solidFill>
              <a:schemeClr val="tx1"/>
            </a:solidFill>
            <a:miter lim="800000"/>
            <a:headEnd/>
            <a:tailEnd/>
          </a:ln>
        </p:spPr>
        <p:txBody>
          <a:bodyPr wrap="none" anchor="ctr"/>
          <a:lstStyle/>
          <a:p>
            <a:pPr algn="ctr"/>
            <a:r>
              <a:rPr lang="en-US"/>
              <a:t>Observation/ </a:t>
            </a:r>
          </a:p>
          <a:p>
            <a:pPr algn="ctr"/>
            <a:r>
              <a:rPr lang="en-US"/>
              <a:t>Measurement</a:t>
            </a:r>
          </a:p>
        </p:txBody>
      </p:sp>
      <p:sp>
        <p:nvSpPr>
          <p:cNvPr id="8199" name="AutoShape 7"/>
          <p:cNvSpPr>
            <a:spLocks noChangeArrowheads="1"/>
          </p:cNvSpPr>
          <p:nvPr/>
        </p:nvSpPr>
        <p:spPr bwMode="auto">
          <a:xfrm>
            <a:off x="5562600" y="5334000"/>
            <a:ext cx="22098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a:t>Test by </a:t>
            </a:r>
          </a:p>
          <a:p>
            <a:pPr algn="ctr"/>
            <a:r>
              <a:rPr lang="en-US"/>
              <a:t>measurement</a:t>
            </a:r>
          </a:p>
        </p:txBody>
      </p:sp>
      <p:sp>
        <p:nvSpPr>
          <p:cNvPr id="8205" name="Line 13"/>
          <p:cNvSpPr>
            <a:spLocks noChangeShapeType="1"/>
          </p:cNvSpPr>
          <p:nvPr/>
        </p:nvSpPr>
        <p:spPr bwMode="auto">
          <a:xfrm>
            <a:off x="2895600" y="2362200"/>
            <a:ext cx="457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6" name="Rectangle 14"/>
          <p:cNvSpPr>
            <a:spLocks noChangeArrowheads="1"/>
          </p:cNvSpPr>
          <p:nvPr/>
        </p:nvSpPr>
        <p:spPr bwMode="auto">
          <a:xfrm>
            <a:off x="2057400" y="3657600"/>
            <a:ext cx="2209800" cy="762000"/>
          </a:xfrm>
          <a:prstGeom prst="rect">
            <a:avLst/>
          </a:prstGeom>
          <a:solidFill>
            <a:schemeClr val="accent1"/>
          </a:solidFill>
          <a:ln w="9525">
            <a:solidFill>
              <a:schemeClr val="tx1"/>
            </a:solidFill>
            <a:miter lim="800000"/>
            <a:headEnd/>
            <a:tailEnd/>
          </a:ln>
        </p:spPr>
        <p:txBody>
          <a:bodyPr wrap="none" anchor="ctr"/>
          <a:lstStyle/>
          <a:p>
            <a:pPr algn="ctr"/>
            <a:r>
              <a:rPr lang="en-US"/>
              <a:t>Model/Theory</a:t>
            </a:r>
          </a:p>
        </p:txBody>
      </p:sp>
      <p:sp>
        <p:nvSpPr>
          <p:cNvPr id="8207" name="Rectangle 15"/>
          <p:cNvSpPr>
            <a:spLocks noChangeArrowheads="1"/>
          </p:cNvSpPr>
          <p:nvPr/>
        </p:nvSpPr>
        <p:spPr bwMode="auto">
          <a:xfrm>
            <a:off x="1981200" y="5257800"/>
            <a:ext cx="2590800" cy="1066800"/>
          </a:xfrm>
          <a:prstGeom prst="rect">
            <a:avLst/>
          </a:prstGeom>
          <a:solidFill>
            <a:schemeClr val="accent1"/>
          </a:solidFill>
          <a:ln w="9525">
            <a:solidFill>
              <a:schemeClr val="tx1"/>
            </a:solidFill>
            <a:miter lim="800000"/>
            <a:headEnd/>
            <a:tailEnd/>
          </a:ln>
        </p:spPr>
        <p:txBody>
          <a:bodyPr wrap="none" anchor="ctr"/>
          <a:lstStyle/>
          <a:p>
            <a:pPr algn="ctr"/>
            <a:r>
              <a:rPr lang="en-US"/>
              <a:t>Prediction</a:t>
            </a:r>
          </a:p>
        </p:txBody>
      </p:sp>
      <p:sp>
        <p:nvSpPr>
          <p:cNvPr id="8208" name="AutoShape 16"/>
          <p:cNvSpPr>
            <a:spLocks noChangeArrowheads="1"/>
          </p:cNvSpPr>
          <p:nvPr/>
        </p:nvSpPr>
        <p:spPr bwMode="auto">
          <a:xfrm>
            <a:off x="6172200" y="4114800"/>
            <a:ext cx="1066800" cy="990600"/>
          </a:xfrm>
          <a:prstGeom prst="diamond">
            <a:avLst/>
          </a:prstGeom>
          <a:solidFill>
            <a:schemeClr val="accent1"/>
          </a:solidFill>
          <a:ln w="9525">
            <a:solidFill>
              <a:schemeClr val="tx1"/>
            </a:solidFill>
            <a:miter lim="800000"/>
            <a:headEnd/>
            <a:tailEnd/>
          </a:ln>
        </p:spPr>
        <p:txBody>
          <a:bodyPr wrap="none" anchor="ctr"/>
          <a:lstStyle/>
          <a:p>
            <a:pPr algn="ctr"/>
            <a:r>
              <a:rPr lang="en-US"/>
              <a:t>OK?</a:t>
            </a:r>
          </a:p>
        </p:txBody>
      </p:sp>
      <p:sp>
        <p:nvSpPr>
          <p:cNvPr id="8210" name="Line 18"/>
          <p:cNvSpPr>
            <a:spLocks noChangeShapeType="1"/>
          </p:cNvSpPr>
          <p:nvPr/>
        </p:nvSpPr>
        <p:spPr bwMode="auto">
          <a:xfrm flipH="1">
            <a:off x="3505200" y="4572000"/>
            <a:ext cx="26670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11" name="Text Box 19"/>
          <p:cNvSpPr txBox="1">
            <a:spLocks noChangeArrowheads="1"/>
          </p:cNvSpPr>
          <p:nvPr/>
        </p:nvSpPr>
        <p:spPr bwMode="auto">
          <a:xfrm>
            <a:off x="4648200" y="4648200"/>
            <a:ext cx="838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Yes</a:t>
            </a:r>
          </a:p>
        </p:txBody>
      </p:sp>
      <p:sp>
        <p:nvSpPr>
          <p:cNvPr id="8214" name="Line 22"/>
          <p:cNvSpPr>
            <a:spLocks noChangeShapeType="1"/>
          </p:cNvSpPr>
          <p:nvPr/>
        </p:nvSpPr>
        <p:spPr bwMode="auto">
          <a:xfrm flipH="1">
            <a:off x="4267200" y="3886200"/>
            <a:ext cx="2438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15" name="Line 23"/>
          <p:cNvSpPr>
            <a:spLocks noChangeShapeType="1"/>
          </p:cNvSpPr>
          <p:nvPr/>
        </p:nvSpPr>
        <p:spPr bwMode="auto">
          <a:xfrm flipV="1">
            <a:off x="6705600" y="3886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16" name="Text Box 24"/>
          <p:cNvSpPr txBox="1">
            <a:spLocks noChangeArrowheads="1"/>
          </p:cNvSpPr>
          <p:nvPr/>
        </p:nvSpPr>
        <p:spPr bwMode="auto">
          <a:xfrm>
            <a:off x="4495800" y="3429000"/>
            <a:ext cx="3657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No, wrong, new model!</a:t>
            </a:r>
          </a:p>
        </p:txBody>
      </p:sp>
      <p:sp>
        <p:nvSpPr>
          <p:cNvPr id="8218" name="Line 26"/>
          <p:cNvSpPr>
            <a:spLocks noChangeShapeType="1"/>
          </p:cNvSpPr>
          <p:nvPr/>
        </p:nvSpPr>
        <p:spPr bwMode="auto">
          <a:xfrm>
            <a:off x="3124200" y="2362200"/>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19" name="Line 27"/>
          <p:cNvSpPr>
            <a:spLocks noChangeShapeType="1"/>
          </p:cNvSpPr>
          <p:nvPr/>
        </p:nvSpPr>
        <p:spPr bwMode="auto">
          <a:xfrm>
            <a:off x="3124200" y="4419600"/>
            <a:ext cx="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20" name="Line 28"/>
          <p:cNvSpPr>
            <a:spLocks noChangeShapeType="1"/>
          </p:cNvSpPr>
          <p:nvPr/>
        </p:nvSpPr>
        <p:spPr bwMode="auto">
          <a:xfrm>
            <a:off x="4572000" y="5791200"/>
            <a:ext cx="990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21" name="Line 29"/>
          <p:cNvSpPr>
            <a:spLocks noChangeShapeType="1"/>
          </p:cNvSpPr>
          <p:nvPr/>
        </p:nvSpPr>
        <p:spPr bwMode="auto">
          <a:xfrm flipV="1">
            <a:off x="6705600" y="51054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5506789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Earth / Sun motion</a:t>
            </a:r>
            <a:endParaRPr lang="en-US" dirty="0"/>
          </a:p>
        </p:txBody>
      </p:sp>
      <p:sp>
        <p:nvSpPr>
          <p:cNvPr id="3" name="Content Placeholder 2"/>
          <p:cNvSpPr>
            <a:spLocks noGrp="1"/>
          </p:cNvSpPr>
          <p:nvPr>
            <p:ph idx="1"/>
          </p:nvPr>
        </p:nvSpPr>
        <p:spPr/>
        <p:txBody>
          <a:bodyPr/>
          <a:lstStyle/>
          <a:p>
            <a:r>
              <a:rPr lang="en-US" dirty="0" smtClean="0"/>
              <a:t>Do we see the same stars/constellations at different times of the year?</a:t>
            </a:r>
          </a:p>
          <a:p>
            <a:r>
              <a:rPr lang="en-US" dirty="0" smtClean="0"/>
              <a:t>We observe that we see different stars at different times of the year</a:t>
            </a:r>
          </a:p>
          <a:p>
            <a:r>
              <a:rPr lang="en-US" dirty="0" smtClean="0"/>
              <a:t>Why?</a:t>
            </a:r>
          </a:p>
          <a:p>
            <a:pPr lvl="1"/>
            <a:r>
              <a:rPr lang="en-US" dirty="0" smtClean="0"/>
              <a:t>Model 1: Sun goes around Earth</a:t>
            </a:r>
          </a:p>
        </p:txBody>
      </p:sp>
    </p:spTree>
    <p:extLst>
      <p:ext uri="{BB962C8B-B14F-4D97-AF65-F5344CB8AC3E}">
        <p14:creationId xmlns:p14="http://schemas.microsoft.com/office/powerpoint/2010/main" val="13953204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Scientific analysis question</a:t>
            </a:r>
          </a:p>
        </p:txBody>
      </p:sp>
      <p:sp>
        <p:nvSpPr>
          <p:cNvPr id="17411" name="Rectangle 3"/>
          <p:cNvSpPr>
            <a:spLocks noGrp="1" noChangeArrowheads="1"/>
          </p:cNvSpPr>
          <p:nvPr>
            <p:ph type="body" idx="1"/>
          </p:nvPr>
        </p:nvSpPr>
        <p:spPr/>
        <p:txBody>
          <a:bodyPr/>
          <a:lstStyle/>
          <a:p>
            <a:pPr>
              <a:lnSpc>
                <a:spcPct val="90000"/>
              </a:lnSpc>
              <a:buFontTx/>
              <a:buNone/>
            </a:pPr>
            <a:r>
              <a:rPr lang="en-US" sz="2400"/>
              <a:t>The idea that the Sun goes around the Earth is:</a:t>
            </a:r>
          </a:p>
          <a:p>
            <a:pPr>
              <a:lnSpc>
                <a:spcPct val="90000"/>
              </a:lnSpc>
              <a:buFontTx/>
              <a:buNone/>
            </a:pPr>
            <a:r>
              <a:rPr lang="en-US" sz="2400"/>
              <a:t>	A. wrong because of the philosophical principle that it is unlikely that humans would exist on something that was at the center of something</a:t>
            </a:r>
          </a:p>
          <a:p>
            <a:pPr>
              <a:lnSpc>
                <a:spcPct val="90000"/>
              </a:lnSpc>
              <a:buFontTx/>
              <a:buNone/>
            </a:pPr>
            <a:r>
              <a:rPr lang="en-US" sz="2400"/>
              <a:t>	B. correct because of the philosophical principle that humans are so special that they must be located at the center of the Solar System</a:t>
            </a:r>
          </a:p>
          <a:p>
            <a:pPr>
              <a:lnSpc>
                <a:spcPct val="90000"/>
              </a:lnSpc>
              <a:buFontTx/>
              <a:buNone/>
            </a:pPr>
            <a:r>
              <a:rPr lang="en-US" sz="2400"/>
              <a:t> 	C. interesting but untestable</a:t>
            </a:r>
          </a:p>
          <a:p>
            <a:pPr>
              <a:lnSpc>
                <a:spcPct val="90000"/>
              </a:lnSpc>
              <a:buFontTx/>
              <a:buNone/>
            </a:pPr>
            <a:r>
              <a:rPr lang="en-US" sz="2400"/>
              <a:t>  	D. proved wrong because we see the Sun moving across the sky</a:t>
            </a:r>
          </a:p>
          <a:p>
            <a:pPr>
              <a:lnSpc>
                <a:spcPct val="90000"/>
              </a:lnSpc>
              <a:buFontTx/>
              <a:buNone/>
            </a:pPr>
            <a:r>
              <a:rPr lang="en-US" sz="2400"/>
              <a:t>	E. none of the above</a:t>
            </a:r>
          </a:p>
          <a:p>
            <a:pPr>
              <a:lnSpc>
                <a:spcPct val="90000"/>
              </a:lnSpc>
              <a:buFontTx/>
              <a:buNone/>
            </a:pPr>
            <a:endParaRPr lang="en-US" sz="2400"/>
          </a:p>
        </p:txBody>
      </p:sp>
    </p:spTree>
    <p:extLst>
      <p:ext uri="{BB962C8B-B14F-4D97-AF65-F5344CB8AC3E}">
        <p14:creationId xmlns:p14="http://schemas.microsoft.com/office/powerpoint/2010/main" val="12072456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Earth / Sun motion</a:t>
            </a:r>
            <a:endParaRPr lang="en-US" dirty="0"/>
          </a:p>
        </p:txBody>
      </p:sp>
      <p:sp>
        <p:nvSpPr>
          <p:cNvPr id="3" name="Content Placeholder 2"/>
          <p:cNvSpPr>
            <a:spLocks noGrp="1"/>
          </p:cNvSpPr>
          <p:nvPr>
            <p:ph idx="1"/>
          </p:nvPr>
        </p:nvSpPr>
        <p:spPr/>
        <p:txBody>
          <a:bodyPr/>
          <a:lstStyle/>
          <a:p>
            <a:r>
              <a:rPr lang="en-US" dirty="0" smtClean="0"/>
              <a:t>We observe that we see different stars at different times of the year</a:t>
            </a:r>
          </a:p>
          <a:p>
            <a:pPr lvl="1"/>
            <a:r>
              <a:rPr lang="en-US" dirty="0" smtClean="0"/>
              <a:t>Model 1: Sun goes around Earth</a:t>
            </a:r>
          </a:p>
          <a:p>
            <a:pPr lvl="1"/>
            <a:r>
              <a:rPr lang="en-US" dirty="0" smtClean="0"/>
              <a:t>Model 2: Earth goes around Sun</a:t>
            </a:r>
          </a:p>
          <a:p>
            <a:r>
              <a:rPr lang="en-US" dirty="0" smtClean="0"/>
              <a:t>Can you come up with a prediction of one model that differs from the prediction of the other?</a:t>
            </a:r>
            <a:endParaRPr lang="en-US" dirty="0"/>
          </a:p>
        </p:txBody>
      </p:sp>
    </p:spTree>
    <p:extLst>
      <p:ext uri="{BB962C8B-B14F-4D97-AF65-F5344CB8AC3E}">
        <p14:creationId xmlns:p14="http://schemas.microsoft.com/office/powerpoint/2010/main" val="17854631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8732</TotalTime>
  <Words>2377</Words>
  <Application>Microsoft Macintosh PowerPoint</Application>
  <PresentationFormat>On-screen Show (4:3)</PresentationFormat>
  <Paragraphs>281</Paragraphs>
  <Slides>33</Slides>
  <Notes>27</Notes>
  <HiddenSlides>12</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Office Theme</vt:lpstr>
      <vt:lpstr>1_Office Theme</vt:lpstr>
      <vt:lpstr>Science: methods and scientific models/theory</vt:lpstr>
      <vt:lpstr>Recap</vt:lpstr>
      <vt:lpstr>Today</vt:lpstr>
      <vt:lpstr>Process of science</vt:lpstr>
      <vt:lpstr>Testing scientific models and theories: what is true?</vt:lpstr>
      <vt:lpstr>The scientific process</vt:lpstr>
      <vt:lpstr>Example: Earth / Sun motion</vt:lpstr>
      <vt:lpstr>Scientific analysis question</vt:lpstr>
      <vt:lpstr>Example: Earth / Sun motion</vt:lpstr>
      <vt:lpstr>Astronomical example</vt:lpstr>
      <vt:lpstr>What is moving?</vt:lpstr>
      <vt:lpstr>Earth/Sun motion</vt:lpstr>
      <vt:lpstr>Let’s do it!</vt:lpstr>
      <vt:lpstr>Viewing the night sky</vt:lpstr>
      <vt:lpstr>Directions and Distances in the Sky</vt:lpstr>
      <vt:lpstr>Angles in the Sky</vt:lpstr>
      <vt:lpstr>What to look for in the sky now</vt:lpstr>
      <vt:lpstr>Finding and identifying objects in the sky: Useful resources</vt:lpstr>
      <vt:lpstr>Assignment</vt:lpstr>
      <vt:lpstr>Another example: location of Solar System in the Galaxy</vt:lpstr>
      <vt:lpstr>Science in the real world</vt:lpstr>
      <vt:lpstr>Science issues today</vt:lpstr>
      <vt:lpstr>Opportunities and challenges of current science issues</vt:lpstr>
      <vt:lpstr>How do you decide?</vt:lpstr>
      <vt:lpstr>Hallmarks of good science</vt:lpstr>
      <vt:lpstr>Problem: bad/misleading science</vt:lpstr>
      <vt:lpstr>Astrology</vt:lpstr>
      <vt:lpstr>Pseudoscience</vt:lpstr>
      <vt:lpstr>Astrology</vt:lpstr>
      <vt:lpstr>Observations/data relevant to astrology</vt:lpstr>
      <vt:lpstr>Theoretical basis for astrology?</vt:lpstr>
      <vt:lpstr>PowerPoint Presentation</vt:lpstr>
      <vt:lpstr>To do</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37</cp:revision>
  <dcterms:created xsi:type="dcterms:W3CDTF">2012-01-18T03:20:18Z</dcterms:created>
  <dcterms:modified xsi:type="dcterms:W3CDTF">2013-08-30T15:17:51Z</dcterms:modified>
</cp:coreProperties>
</file>