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80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81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57" r:id="rId21"/>
    <p:sldId id="258" r:id="rId22"/>
    <p:sldId id="259" r:id="rId23"/>
    <p:sldId id="260" r:id="rId24"/>
    <p:sldId id="261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52DDD-33BB-1541-AF3D-3855EF2EC35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B6389-65AD-4143-BB3F-09025FF8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1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E2181-5438-0D4C-B266-7B9F692BCADF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0CF3D-207E-AE4E-BF7F-D395FC27F0AD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1C696-4D3F-AD4C-9E9B-4659640E5BA5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74E0A-B1DF-DD4C-81BF-FFB1C6591A4A}" type="slidenum">
              <a:rPr lang="en-US"/>
              <a:pPr/>
              <a:t>13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EAC07-740A-FD43-9B62-72B1412A93A2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9087B-A8B1-2A44-A4B3-2BB0A0FE0ECA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0FF47-7961-B842-89D3-9E4DFED50525}" type="slidenum">
              <a:rPr lang="en-US"/>
              <a:pPr/>
              <a:t>16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33BE8-0296-D343-9F62-80A4D4725804}" type="slidenum">
              <a:rPr lang="en-US"/>
              <a:pPr/>
              <a:t>17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F1BAF-298C-AE48-AA15-53A307E28042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6EF6F-F70C-B044-8CC2-9083E2C3CAE9}" type="slidenum">
              <a:rPr lang="en-US"/>
              <a:pPr/>
              <a:t>19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B6D53-280A-7E4C-B08C-E65241375480}" type="slidenum">
              <a:rPr lang="en-US"/>
              <a:pPr/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839A9-C3F7-8D45-8DB2-6782C41B9F7F}" type="slidenum">
              <a:rPr lang="en-US"/>
              <a:pPr/>
              <a:t>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B5363-FF61-464A-98FF-C508B884F252}" type="slidenum">
              <a:rPr lang="en-US"/>
              <a:pPr/>
              <a:t>21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0FC57-D399-AD44-A2C1-BCCD23053D60}" type="slidenum">
              <a:rPr lang="en-US"/>
              <a:pPr/>
              <a:t>22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13260-2E8F-0349-B156-959E9E918C63}" type="slidenum">
              <a:rPr lang="en-US"/>
              <a:pPr/>
              <a:t>23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03940-7093-2D4F-B6CF-03F77CE4F35A}" type="slidenum">
              <a:rPr lang="en-US"/>
              <a:pPr/>
              <a:t>24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9183F-494A-C74C-9E31-6E4072CBC0A3}" type="slidenum">
              <a:rPr lang="en-US"/>
              <a:pPr/>
              <a:t>25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88F34-6DE5-C345-A0B0-535257527B8E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7EB50-81BF-4241-907E-0E0DDE9A74DF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8CA3-8459-F04E-838E-87C1BC79C7C1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25AF4-3ABC-5A40-8C3F-BD14BE7595FC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281F4-F1AC-304C-B94B-3E4926FEAB50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36B8C-5937-5345-BDFE-0AE9C03ACC6F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62E3A-8CB5-8A4A-8E14-F66EC32771CA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6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7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6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1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1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9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6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2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4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0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8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C7AA-C865-A147-8B1B-3AB0354E570A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9B861-92A9-AD42-A6B3-174894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Relationship Id="rId3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viewer.com/interactive-night-sky-map.php" TargetMode="External"/><Relationship Id="rId4" Type="http://schemas.openxmlformats.org/officeDocument/2006/relationships/hyperlink" Target="http://www.schoolsobservatory.org.uk" TargetMode="External"/><Relationship Id="rId5" Type="http://schemas.openxmlformats.org/officeDocument/2006/relationships/hyperlink" Target="http://www.skymap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apollo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76492"/>
            <a:ext cx="6845300" cy="678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0325" y="1857375"/>
            <a:ext cx="6600825" cy="24447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Science: observation, measurement,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1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example: global temperatures</a:t>
            </a:r>
            <a:endParaRPr lang="en-US" dirty="0"/>
          </a:p>
        </p:txBody>
      </p:sp>
      <p:pic>
        <p:nvPicPr>
          <p:cNvPr id="7" name="Content Placeholder 6" descr="tempchange1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0" b="5942"/>
          <a:stretch/>
        </p:blipFill>
        <p:spPr>
          <a:xfrm>
            <a:off x="1456617" y="1236690"/>
            <a:ext cx="5817347" cy="5492022"/>
          </a:xfrm>
        </p:spPr>
      </p:pic>
      <p:pic>
        <p:nvPicPr>
          <p:cNvPr id="5" name="Picture 4" descr="tempchange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66" y="1236690"/>
            <a:ext cx="5957998" cy="59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Measurement uncertainties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Just because there are measurement uncertainties </a:t>
            </a:r>
            <a:r>
              <a:rPr lang="en-US" sz="2800" dirty="0" smtClean="0"/>
              <a:t>doesn’t </a:t>
            </a:r>
            <a:r>
              <a:rPr lang="en-US" sz="2800" dirty="0"/>
              <a:t>mean you </a:t>
            </a:r>
            <a:r>
              <a:rPr lang="en-US" sz="2800" dirty="0" smtClean="0"/>
              <a:t>can’t </a:t>
            </a:r>
            <a:r>
              <a:rPr lang="en-US" sz="2800" dirty="0"/>
              <a:t>believe measurements: if trends are larger than errors, they are believable!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Ironically, if someone </a:t>
            </a:r>
            <a:r>
              <a:rPr lang="en-US" sz="2400" dirty="0" smtClean="0"/>
              <a:t>doesn’t </a:t>
            </a:r>
            <a:r>
              <a:rPr lang="en-US" sz="2400" dirty="0"/>
              <a:t>give you uncertainties, it perhaps makes results less believable!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Data </a:t>
            </a:r>
            <a:r>
              <a:rPr lang="en-US" sz="2800" dirty="0" smtClean="0"/>
              <a:t>don’t </a:t>
            </a:r>
            <a:r>
              <a:rPr lang="en-US" sz="2800" dirty="0"/>
              <a:t>always come in the form of numbers, but it can be helpful if you can figure out how to represent it with numbers, so you can have quantitative error estimates</a:t>
            </a:r>
          </a:p>
        </p:txBody>
      </p:sp>
    </p:spTree>
    <p:extLst>
      <p:ext uri="{BB962C8B-B14F-4D97-AF65-F5344CB8AC3E}">
        <p14:creationId xmlns:p14="http://schemas.microsoft.com/office/powerpoint/2010/main" val="232766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Sum up: observations/measurements/errors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Science is based on observations / measurements. Which of the following is true?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A any measurement that can be represented by numbers gives a perfect assessment of what is going on with the object you are observing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B all measurements have associated uncertainties, but since you can</a:t>
            </a:r>
            <a:r>
              <a:rPr lang="ja-JP" altLang="en-US" sz="2400" dirty="0"/>
              <a:t>’</a:t>
            </a:r>
            <a:r>
              <a:rPr lang="en-US" sz="2400" dirty="0"/>
              <a:t>t do anything about them, you just interpret the results from the measurements you have without worrying about the uncertainties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C you need to understand the size of the expected uncertainties so you can decide whether the interpretation of the measurements is valid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D if you have measurements that have uncertainties, you cannot draw any conclusions from the data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52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Science: making progress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Improvements in the ability to measure things, or clever new ways to measure things, often leads to advances in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3847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is the shape of the Earth?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200" y="2133600"/>
            <a:ext cx="2819400" cy="2590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A Flat (except for mountains)</a:t>
            </a:r>
          </a:p>
          <a:p>
            <a:pPr>
              <a:buFontTx/>
              <a:buNone/>
            </a:pPr>
            <a:r>
              <a:rPr lang="en-US" sz="2000"/>
              <a:t>B Spherical</a:t>
            </a:r>
          </a:p>
          <a:p>
            <a:pPr>
              <a:buFontTx/>
              <a:buNone/>
            </a:pPr>
            <a:r>
              <a:rPr lang="en-US" sz="2000"/>
              <a:t>C Cubical</a:t>
            </a:r>
          </a:p>
          <a:p>
            <a:pPr>
              <a:buFontTx/>
              <a:buNone/>
            </a:pPr>
            <a:r>
              <a:rPr lang="en-US" sz="2000"/>
              <a:t>D Depends on where you</a:t>
            </a:r>
            <a:r>
              <a:rPr lang="ja-JP" altLang="en-US" sz="2000"/>
              <a:t>’</a:t>
            </a:r>
            <a:r>
              <a:rPr lang="en-US" sz="2000"/>
              <a:t>re looking from</a:t>
            </a:r>
            <a:endParaRPr lang="en-US" sz="2800"/>
          </a:p>
        </p:txBody>
      </p:sp>
      <p:pic>
        <p:nvPicPr>
          <p:cNvPr id="17412" name="Picture 4" descr="Water_horiz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4648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90600" y="2057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horizon at the ocean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57200" y="5486400"/>
            <a:ext cx="815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 do you know? How is your knowledge consistent with the data shown in the picture? Is there new data that makes the situation clearer?</a:t>
            </a:r>
          </a:p>
        </p:txBody>
      </p:sp>
      <p:pic>
        <p:nvPicPr>
          <p:cNvPr id="17416" name="Picture 8" descr="apollo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3917950" cy="38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98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of the Earth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Shape of the earth was known long before external images, and even before circumnavigation!</a:t>
            </a:r>
          </a:p>
          <a:p>
            <a:pPr lvl="1"/>
            <a:r>
              <a:rPr lang="en-US"/>
              <a:t>Shadows and eclipses</a:t>
            </a:r>
          </a:p>
          <a:p>
            <a:pPr lvl="1"/>
            <a:r>
              <a:rPr lang="en-US"/>
              <a:t>Clever measurement ideas can be powerful! Some people are very good at this, and often concentrate on experiments/observations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374" y="1600199"/>
            <a:ext cx="6727399" cy="5019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394" y="274638"/>
            <a:ext cx="4749905" cy="673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models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by itself is only a part of science: science generally tries to put data into a context of understanding what is being measured</a:t>
            </a:r>
          </a:p>
          <a:p>
            <a:r>
              <a:rPr lang="en-US" dirty="0" smtClean="0"/>
              <a:t>Observations</a:t>
            </a:r>
            <a:r>
              <a:rPr lang="en-US" dirty="0"/>
              <a:t>/measurements often lead to scientific models, or interpretations/hypotheses</a:t>
            </a:r>
          </a:p>
          <a:p>
            <a:pPr lvl="1"/>
            <a:r>
              <a:rPr lang="en-US" dirty="0"/>
              <a:t>Sometimes, multiple models may be consistent with observed data</a:t>
            </a:r>
          </a:p>
          <a:p>
            <a:pPr lvl="1"/>
            <a:r>
              <a:rPr lang="en-US" dirty="0"/>
              <a:t>New, or better, data, can sometimes resolve the issue</a:t>
            </a:r>
          </a:p>
        </p:txBody>
      </p:sp>
    </p:spTree>
    <p:extLst>
      <p:ext uri="{BB962C8B-B14F-4D97-AF65-F5344CB8AC3E}">
        <p14:creationId xmlns:p14="http://schemas.microsoft.com/office/powerpoint/2010/main" val="116624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What is moving?</a:t>
            </a:r>
          </a:p>
        </p:txBody>
      </p:sp>
      <p:pic>
        <p:nvPicPr>
          <p:cNvPr id="20484" name="Picture 4" descr="earthmo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6854825" cy="408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" y="38862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Location of Sun over course of a day</a:t>
            </a:r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696200" y="1981200"/>
            <a:ext cx="10668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Location of Sun over course of a year, at the same time each day</a:t>
            </a:r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28600" y="4419600"/>
            <a:ext cx="51816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Two models: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Sun is moving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Earth is moving</a:t>
            </a:r>
          </a:p>
          <a:p>
            <a:pPr>
              <a:spcBef>
                <a:spcPct val="50000"/>
              </a:spcBef>
            </a:pPr>
            <a:r>
              <a:rPr lang="en-US"/>
              <a:t>Which is correct? How do we know?</a:t>
            </a:r>
          </a:p>
        </p:txBody>
      </p:sp>
    </p:spTree>
    <p:extLst>
      <p:ext uri="{BB962C8B-B14F-4D97-AF65-F5344CB8AC3E}">
        <p14:creationId xmlns:p14="http://schemas.microsoft.com/office/powerpoint/2010/main" val="103429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Earth/Sun motion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one is actually a lot harder!</a:t>
            </a:r>
          </a:p>
          <a:p>
            <a:pPr>
              <a:lnSpc>
                <a:spcPct val="90000"/>
              </a:lnSpc>
            </a:pPr>
            <a:r>
              <a:rPr lang="en-US" dirty="0"/>
              <a:t>Not widely accepted that Earth was moving, not Sun, until about 500 years ago</a:t>
            </a:r>
          </a:p>
          <a:p>
            <a:pPr>
              <a:lnSpc>
                <a:spcPct val="90000"/>
              </a:lnSpc>
            </a:pPr>
            <a:r>
              <a:rPr lang="en-US" dirty="0"/>
              <a:t>New technology makes issue fairly clear, but again, the correct model was known before this new technology was available</a:t>
            </a:r>
          </a:p>
        </p:txBody>
      </p:sp>
    </p:spTree>
    <p:extLst>
      <p:ext uri="{BB962C8B-B14F-4D97-AF65-F5344CB8AC3E}">
        <p14:creationId xmlns:p14="http://schemas.microsoft.com/office/powerpoint/2010/main" val="182795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By next class:</a:t>
            </a:r>
          </a:p>
          <a:p>
            <a:pPr lvl="1"/>
            <a:r>
              <a:rPr lang="en-US" sz="2600" dirty="0"/>
              <a:t>Complete online assessment on </a:t>
            </a:r>
            <a:r>
              <a:rPr lang="en-US" sz="2600" dirty="0" smtClean="0"/>
              <a:t>Canvas: </a:t>
            </a:r>
            <a:r>
              <a:rPr lang="en-US" sz="2600" dirty="0"/>
              <a:t>guaranteed 100% for first homework!</a:t>
            </a:r>
          </a:p>
          <a:p>
            <a:pPr lvl="1"/>
            <a:r>
              <a:rPr lang="en-US" sz="2600" dirty="0" smtClean="0"/>
              <a:t>Bring $10 to lab for lab manual</a:t>
            </a:r>
            <a:endParaRPr lang="en-US" sz="2600" dirty="0"/>
          </a:p>
          <a:p>
            <a:pPr lvl="1"/>
            <a:r>
              <a:rPr lang="en-US" sz="2600" dirty="0" smtClean="0"/>
              <a:t>We will set up using </a:t>
            </a:r>
            <a:r>
              <a:rPr lang="en-US" sz="2600" dirty="0" err="1" smtClean="0"/>
              <a:t>iClickers</a:t>
            </a:r>
            <a:r>
              <a:rPr lang="en-US" sz="2600" dirty="0" smtClean="0"/>
              <a:t> in lab. If you have one that you want to try to use, bring it to labs</a:t>
            </a:r>
          </a:p>
          <a:p>
            <a:r>
              <a:rPr lang="en-US" sz="2800" dirty="0" smtClean="0"/>
              <a:t>Continue to master your directions</a:t>
            </a:r>
            <a:r>
              <a:rPr lang="en-US" dirty="0" smtClean="0"/>
              <a:t>!</a:t>
            </a:r>
          </a:p>
          <a:p>
            <a:r>
              <a:rPr lang="en-US" sz="2800" dirty="0" smtClean="0"/>
              <a:t>Start to look </a:t>
            </a:r>
            <a:r>
              <a:rPr lang="en-US" sz="2800" dirty="0"/>
              <a:t>at the </a:t>
            </a:r>
            <a:r>
              <a:rPr lang="en-US" sz="2800" dirty="0" smtClean="0"/>
              <a:t>sky</a:t>
            </a:r>
          </a:p>
          <a:p>
            <a:pPr lvl="1"/>
            <a:r>
              <a:rPr lang="en-US" sz="2400" dirty="0" smtClean="0"/>
              <a:t>Useful resources: see class home page</a:t>
            </a:r>
            <a:endParaRPr lang="en-US" sz="2400" dirty="0"/>
          </a:p>
          <a:p>
            <a:pPr lvl="1"/>
            <a:r>
              <a:rPr lang="en-US" sz="2400" dirty="0" smtClean="0"/>
              <a:t>If you don’t already know, look up how to find the Big Dipper </a:t>
            </a:r>
          </a:p>
          <a:p>
            <a:pPr lvl="1"/>
            <a:r>
              <a:rPr lang="en-US" sz="2400" dirty="0" smtClean="0"/>
              <a:t>Go out at night and find it</a:t>
            </a:r>
          </a:p>
          <a:p>
            <a:pPr lvl="1"/>
            <a:r>
              <a:rPr lang="en-US" sz="2400" dirty="0" smtClean="0"/>
              <a:t>What direction do you have to look to find it?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431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outline: whole semester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FontTx/>
              <a:buNone/>
            </a:pPr>
            <a:r>
              <a:rPr lang="en-US" dirty="0"/>
              <a:t>I. Introduction: Astronomy and Science</a:t>
            </a:r>
          </a:p>
          <a:p>
            <a:pPr marL="812800" indent="-812800">
              <a:buFontTx/>
              <a:buNone/>
            </a:pPr>
            <a:r>
              <a:rPr lang="en-US" dirty="0"/>
              <a:t>II. </a:t>
            </a:r>
            <a:r>
              <a:rPr lang="en-US" dirty="0" smtClean="0"/>
              <a:t>Motions in the Sky: Astronomy By Eye</a:t>
            </a:r>
            <a:endParaRPr lang="en-US" dirty="0"/>
          </a:p>
          <a:p>
            <a:pPr marL="812800" indent="-812800">
              <a:buFontTx/>
              <a:buNone/>
            </a:pPr>
            <a:r>
              <a:rPr lang="en-US" dirty="0"/>
              <a:t>III. </a:t>
            </a:r>
            <a:r>
              <a:rPr lang="en-US" dirty="0" smtClean="0"/>
              <a:t>Overview of the Universe</a:t>
            </a:r>
            <a:endParaRPr lang="en-US" dirty="0"/>
          </a:p>
          <a:p>
            <a:pPr marL="812800" indent="-812800">
              <a:buFontTx/>
              <a:buNone/>
            </a:pPr>
            <a:r>
              <a:rPr lang="en-US" dirty="0"/>
              <a:t>IV. The Physical Basis of Astronomy: Gravity and Light</a:t>
            </a:r>
          </a:p>
          <a:p>
            <a:pPr marL="812800" indent="-812800">
              <a:buFontTx/>
              <a:buNone/>
            </a:pPr>
            <a:r>
              <a:rPr lang="en-US" dirty="0"/>
              <a:t>V. Some interesting astronomy questions</a:t>
            </a:r>
          </a:p>
        </p:txBody>
      </p:sp>
    </p:spTree>
    <p:extLst>
      <p:ext uri="{BB962C8B-B14F-4D97-AF65-F5344CB8AC3E}">
        <p14:creationId xmlns:p14="http://schemas.microsoft.com/office/powerpoint/2010/main" val="377351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Viewing the night sky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Find a good location: relatively dark, no tall buildings or trees</a:t>
            </a:r>
          </a:p>
          <a:p>
            <a:pPr marL="609600" indent="-609600"/>
            <a:r>
              <a:rPr lang="en-US" sz="2800"/>
              <a:t>Orient yourself: find the directions</a:t>
            </a:r>
          </a:p>
          <a:p>
            <a:pPr marL="609600" indent="-609600">
              <a:buFontTx/>
              <a:buNone/>
            </a:pPr>
            <a:r>
              <a:rPr lang="en-US" sz="2800"/>
              <a:t>Which direction is the front of the classroom?</a:t>
            </a:r>
          </a:p>
          <a:p>
            <a:pPr marL="990600" lvl="1" indent="-533400">
              <a:buFontTx/>
              <a:buAutoNum type="alphaUcPeriod"/>
            </a:pPr>
            <a:r>
              <a:rPr lang="en-US" sz="2400"/>
              <a:t>North</a:t>
            </a:r>
          </a:p>
          <a:p>
            <a:pPr marL="990600" lvl="1" indent="-533400">
              <a:buFontTx/>
              <a:buAutoNum type="alphaUcPeriod"/>
            </a:pPr>
            <a:r>
              <a:rPr lang="en-US" sz="2400"/>
              <a:t>East</a:t>
            </a:r>
          </a:p>
          <a:p>
            <a:pPr marL="990600" lvl="1" indent="-533400">
              <a:buFontTx/>
              <a:buAutoNum type="alphaUcPeriod"/>
            </a:pPr>
            <a:r>
              <a:rPr lang="en-US" sz="2400"/>
              <a:t>South</a:t>
            </a:r>
          </a:p>
          <a:p>
            <a:pPr marL="990600" lvl="1" indent="-533400">
              <a:buFontTx/>
              <a:buAutoNum type="alphaUcPeriod"/>
            </a:pPr>
            <a:r>
              <a:rPr lang="en-US" sz="2400"/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1349904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Directions and Distances in the Sky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North, South, East and West </a:t>
            </a:r>
            <a:r>
              <a:rPr lang="en-US" sz="2400" dirty="0" smtClean="0"/>
              <a:t>don’t </a:t>
            </a:r>
            <a:r>
              <a:rPr lang="en-US" sz="2400" dirty="0"/>
              <a:t>really give enough information when looking at the sky. What direction is straight up?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describe a location in the sky, you need to give two pieces of information: for example, which direction (NSEW) and then how far above the </a:t>
            </a:r>
            <a:r>
              <a:rPr lang="en-US" sz="2400" i="1" dirty="0"/>
              <a:t>horizon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What</a:t>
            </a:r>
            <a:r>
              <a:rPr lang="ja-JP" altLang="en-US" sz="2400" dirty="0"/>
              <a:t>’</a:t>
            </a:r>
            <a:r>
              <a:rPr lang="en-US" sz="2400" dirty="0"/>
              <a:t>s the best unit to measure how far above horizon?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A. Inches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B. Feet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C. Light Years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D. Degrees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150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Angles in the Sky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sz="2000"/>
              <a:t>Distances in the sky are best measured by angles: 360 degrees in a circle, 180 degrees from horizon to horizon, 90 degrees from horizon to </a:t>
            </a:r>
            <a:r>
              <a:rPr lang="en-US" sz="2000" i="1"/>
              <a:t>zenith</a:t>
            </a:r>
          </a:p>
          <a:p>
            <a:r>
              <a:rPr lang="en-US" sz="2000"/>
              <a:t>A convenient, approximate way to measure angles is using your fist held at arms length</a:t>
            </a:r>
          </a:p>
          <a:p>
            <a:r>
              <a:rPr lang="en-US" sz="2000"/>
              <a:t>How many degrees in one fist? (hint: how many fists from horizon to zenith?)</a:t>
            </a:r>
          </a:p>
          <a:p>
            <a:pPr lvl="1">
              <a:buFontTx/>
              <a:buNone/>
            </a:pPr>
            <a:r>
              <a:rPr lang="en-US" sz="2000"/>
              <a:t>A. About 1 degree</a:t>
            </a:r>
          </a:p>
          <a:p>
            <a:pPr lvl="1">
              <a:buFontTx/>
              <a:buNone/>
            </a:pPr>
            <a:r>
              <a:rPr lang="en-US" sz="2000"/>
              <a:t>B. About 10 degrees</a:t>
            </a:r>
          </a:p>
          <a:p>
            <a:pPr lvl="1">
              <a:buFontTx/>
              <a:buNone/>
            </a:pPr>
            <a:r>
              <a:rPr lang="en-US" sz="2000"/>
              <a:t>C. About 20 degrees</a:t>
            </a:r>
          </a:p>
          <a:p>
            <a:pPr lvl="1">
              <a:buFontTx/>
              <a:buNone/>
            </a:pPr>
            <a:r>
              <a:rPr lang="en-US" sz="2000"/>
              <a:t>D. About 45 degrees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28962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Useful resources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Astroviewer</a:t>
            </a:r>
            <a:r>
              <a:rPr lang="en-US" dirty="0"/>
              <a:t>:         </a:t>
            </a:r>
            <a:r>
              <a:rPr lang="en-US" sz="2000" dirty="0"/>
              <a:t>(</a:t>
            </a:r>
            <a:r>
              <a:rPr lang="en-US" sz="2000" dirty="0">
                <a:hlinkClick r:id="rId3"/>
              </a:rPr>
              <a:t>http://www.astroviewer.com/interactive-night-sky-map.php</a:t>
            </a:r>
            <a:r>
              <a:rPr lang="en-US" sz="2000" dirty="0"/>
              <a:t>)</a:t>
            </a:r>
          </a:p>
          <a:p>
            <a:r>
              <a:rPr lang="en-US" dirty="0"/>
              <a:t>UK National Schools Observatory</a:t>
            </a:r>
            <a:r>
              <a:rPr lang="en-US" sz="2000" dirty="0"/>
              <a:t> (</a:t>
            </a:r>
            <a:r>
              <a:rPr lang="en-US" sz="2000" dirty="0">
                <a:hlinkClick r:id="rId4"/>
              </a:rPr>
              <a:t>http://www.schoolsobservatory.org.uk/</a:t>
            </a:r>
            <a:r>
              <a:rPr lang="en-US" sz="2000" dirty="0"/>
              <a:t>)</a:t>
            </a:r>
          </a:p>
          <a:p>
            <a:r>
              <a:rPr lang="en-US" dirty="0" err="1"/>
              <a:t>SkyMaps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400" dirty="0">
                <a:hlinkClick r:id="rId5"/>
              </a:rPr>
              <a:t>http://www.skymaps.com/</a:t>
            </a:r>
            <a:r>
              <a:rPr lang="en-US" sz="2400" dirty="0"/>
              <a:t>)</a:t>
            </a:r>
          </a:p>
          <a:p>
            <a:r>
              <a:rPr lang="en-US" dirty="0"/>
              <a:t>Numerous apps for cell phones!</a:t>
            </a:r>
          </a:p>
        </p:txBody>
      </p:sp>
    </p:spTree>
    <p:extLst>
      <p:ext uri="{BB962C8B-B14F-4D97-AF65-F5344CB8AC3E}">
        <p14:creationId xmlns:p14="http://schemas.microsoft.com/office/powerpoint/2010/main" val="834590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to look for in the sky now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you see in the sky depends on when you look: time of year and time of night!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For late summer </a:t>
            </a:r>
            <a:r>
              <a:rPr lang="en-US" sz="2800" dirty="0" smtClean="0"/>
              <a:t>2013, </a:t>
            </a:r>
            <a:r>
              <a:rPr lang="en-US" sz="2800" dirty="0"/>
              <a:t>just after it gets dark, can find: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Planets: Venus, </a:t>
            </a:r>
            <a:r>
              <a:rPr lang="en-US" sz="2400" dirty="0" smtClean="0"/>
              <a:t>Saturn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Bright stars: the Summer Triangle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Moon (when it is up)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Milky Way (when Moon is not up)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Let</a:t>
            </a:r>
            <a:r>
              <a:rPr lang="ja-JP" altLang="en-US" sz="2800" dirty="0"/>
              <a:t>’</a:t>
            </a:r>
            <a:r>
              <a:rPr lang="en-US" sz="2800" dirty="0"/>
              <a:t>s look at some charts!</a:t>
            </a:r>
          </a:p>
        </p:txBody>
      </p:sp>
    </p:spTree>
    <p:extLst>
      <p:ext uri="{BB962C8B-B14F-4D97-AF65-F5344CB8AC3E}">
        <p14:creationId xmlns:p14="http://schemas.microsoft.com/office/powerpoint/2010/main" val="2235614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do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Start looking at the sky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Look west (early!) for Venus, Mars(?), Saturn(?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Look south and up for summer triangle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Look east for Moon and Jupiter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5575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science?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03799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Science is a </a:t>
            </a:r>
            <a:r>
              <a:rPr lang="en-US" sz="2800" dirty="0" smtClean="0"/>
              <a:t>process by which we learn about the world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Science is not </a:t>
            </a:r>
            <a:r>
              <a:rPr lang="en-US" sz="2400" dirty="0"/>
              <a:t>a collection of facts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be driven by </a:t>
            </a:r>
            <a:r>
              <a:rPr lang="en-US" sz="2400" dirty="0" smtClean="0"/>
              <a:t>curiosity </a:t>
            </a:r>
            <a:r>
              <a:rPr lang="en-US" sz="2400" dirty="0"/>
              <a:t>or a need to know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Science relies on observations, </a:t>
            </a:r>
            <a:r>
              <a:rPr lang="en-US" sz="2800" dirty="0" smtClean="0"/>
              <a:t>i.e</a:t>
            </a:r>
            <a:r>
              <a:rPr lang="en-US" sz="2800" dirty="0"/>
              <a:t>. measurements, also known as DATA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an idea </a:t>
            </a:r>
            <a:r>
              <a:rPr lang="en-US" sz="2400" dirty="0" smtClean="0"/>
              <a:t>can’t </a:t>
            </a:r>
            <a:r>
              <a:rPr lang="en-US" sz="2400" dirty="0"/>
              <a:t>be backed up </a:t>
            </a:r>
            <a:r>
              <a:rPr lang="en-US" sz="2400" dirty="0" smtClean="0"/>
              <a:t>with </a:t>
            </a:r>
            <a:r>
              <a:rPr lang="en-US" sz="2400" dirty="0"/>
              <a:t>supporting data, </a:t>
            </a:r>
            <a:r>
              <a:rPr lang="en-US" sz="2400" dirty="0" smtClean="0"/>
              <a:t>and potentially refutable, it </a:t>
            </a:r>
            <a:r>
              <a:rPr lang="en-US" sz="2400" dirty="0"/>
              <a:t>is not a scientific idea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Measurements almost always have some uncertainty associated with </a:t>
            </a:r>
            <a:r>
              <a:rPr lang="en-US" sz="2400" dirty="0" smtClean="0"/>
              <a:t>them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Understanding the quality of a measurement is often critical to being able to interpret </a:t>
            </a:r>
            <a:r>
              <a:rPr lang="en-US" sz="2400" dirty="0" smtClean="0"/>
              <a:t>it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Scientific progress often is related to breakthroughs in ability to collect data, or to reductions in the uncertainties associated with the data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342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Measurement accuracy/error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Very difficult, if not impossible, to interpret data without understanding how accurate it is! Uncertainties can come from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Tools used for measurement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Variation in thing being measured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Variation between different </a:t>
            </a:r>
            <a:r>
              <a:rPr lang="en-US" sz="2400" dirty="0" smtClean="0"/>
              <a:t>objects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(example: mean weight of </a:t>
            </a:r>
            <a:r>
              <a:rPr lang="en-US" sz="2400" smtClean="0"/>
              <a:t>a population)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Sometimes uncertainties are small compared with things being measured, sometimes not!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can</a:t>
            </a:r>
            <a:r>
              <a:rPr lang="ja-JP" altLang="en-US" sz="2400" dirty="0"/>
              <a:t>’</a:t>
            </a:r>
            <a:r>
              <a:rPr lang="en-US" sz="2400" dirty="0"/>
              <a:t>t really interpret data without understanding the measurement uncertainties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Good skill: when someone presents you with data, understand or ask about the uncertainties. Without uncertainties, presentation of data is incomplete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Sometimes scientists use the word </a:t>
            </a:r>
            <a:r>
              <a:rPr lang="ja-JP" altLang="en-US" sz="2400" dirty="0"/>
              <a:t>“</a:t>
            </a:r>
            <a:r>
              <a:rPr lang="en-US" sz="2400" dirty="0"/>
              <a:t>errors</a:t>
            </a:r>
            <a:r>
              <a:rPr lang="ja-JP" altLang="en-US" sz="2400" dirty="0"/>
              <a:t>”</a:t>
            </a:r>
            <a:r>
              <a:rPr lang="en-US" sz="2400" dirty="0"/>
              <a:t> as a synonym for </a:t>
            </a:r>
            <a:r>
              <a:rPr lang="ja-JP" altLang="en-US" sz="2400" dirty="0"/>
              <a:t>“</a:t>
            </a:r>
            <a:r>
              <a:rPr lang="en-US" sz="2400" dirty="0"/>
              <a:t>uncertainties</a:t>
            </a:r>
            <a:r>
              <a:rPr lang="ja-JP" altLang="en-US" sz="2400" dirty="0"/>
              <a:t>”</a:t>
            </a:r>
            <a:r>
              <a:rPr lang="en-US" sz="2400" dirty="0"/>
              <a:t>. Don</a:t>
            </a:r>
            <a:r>
              <a:rPr lang="ja-JP" altLang="en-US" sz="2400" dirty="0"/>
              <a:t>’</a:t>
            </a:r>
            <a:r>
              <a:rPr lang="en-US" sz="2400" dirty="0"/>
              <a:t>t be misled.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427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Example: Am I gaining weight</a:t>
            </a:r>
            <a:r>
              <a:rPr lang="en-US"/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0" y="2133600"/>
            <a:ext cx="3124200" cy="2667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/>
              <a:t>A Yes</a:t>
            </a:r>
          </a:p>
          <a:p>
            <a:pPr marL="609600" indent="-609600">
              <a:buFontTx/>
              <a:buNone/>
            </a:pPr>
            <a:r>
              <a:rPr lang="en-US" sz="2400"/>
              <a:t>B No</a:t>
            </a:r>
          </a:p>
          <a:p>
            <a:pPr marL="609600" indent="-609600">
              <a:buFontTx/>
              <a:buNone/>
            </a:pPr>
            <a:r>
              <a:rPr lang="en-US" sz="2400"/>
              <a:t>C Information is incomplete</a:t>
            </a:r>
            <a:endParaRPr lang="en-US"/>
          </a:p>
        </p:txBody>
      </p:sp>
      <p:pic>
        <p:nvPicPr>
          <p:cNvPr id="10244" name="Picture 4" descr="w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59105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34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Example: Am I gaining weight</a:t>
            </a:r>
            <a:r>
              <a:rPr lang="en-US"/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0" y="1676400"/>
            <a:ext cx="3124200" cy="26670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A Yes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B No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C </a:t>
            </a:r>
            <a:r>
              <a:rPr lang="en-US" sz="2400" dirty="0" smtClean="0"/>
              <a:t>Can’t </a:t>
            </a:r>
            <a:r>
              <a:rPr lang="en-US" sz="2400" dirty="0"/>
              <a:t>tell from these measurements: need more, or better, data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D Information is incomplete</a:t>
            </a:r>
            <a:endParaRPr lang="en-US" sz="2800" dirty="0"/>
          </a:p>
        </p:txBody>
      </p:sp>
      <p:pic>
        <p:nvPicPr>
          <p:cNvPr id="12293" name="Picture 5" descr="w0er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459105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181600" y="5029200"/>
            <a:ext cx="3733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Conventionally, error bars represent the range where the true measurement is likely to fall 2/3rds of the time; 95% of the time, the true measurement should be within double the length of the error bars.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improve? </a:t>
            </a:r>
            <a:endParaRPr lang="en-US" dirty="0"/>
          </a:p>
        </p:txBody>
      </p:sp>
      <p:pic>
        <p:nvPicPr>
          <p:cNvPr id="13317" name="Picture 5" descr="w1er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438275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w2er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438275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3875" y="4667250"/>
            <a:ext cx="762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data: fill in the time sequence</a:t>
            </a:r>
          </a:p>
          <a:p>
            <a:endParaRPr lang="en-US" sz="2400" dirty="0"/>
          </a:p>
          <a:p>
            <a:r>
              <a:rPr lang="en-US" sz="2400" dirty="0" smtClean="0"/>
              <a:t>Repeat measurements: use different scales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567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to make things better?</a:t>
            </a:r>
            <a:endParaRPr lang="en-US" dirty="0"/>
          </a:p>
        </p:txBody>
      </p:sp>
      <p:pic>
        <p:nvPicPr>
          <p:cNvPr id="15366" name="Picture 6" descr="w3er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8992"/>
            <a:ext cx="31337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w4er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08992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9125" y="1270000"/>
            <a:ext cx="77628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Try to reduce measurement error: use a better scale, average together more measurements</a:t>
            </a:r>
          </a:p>
          <a:p>
            <a:endParaRPr lang="en-US" sz="2400" dirty="0"/>
          </a:p>
          <a:p>
            <a:r>
              <a:rPr lang="en-US" sz="2400" dirty="0" smtClean="0"/>
              <a:t>When looking for a trend, try to extend the baseline: look over a longer period of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209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/>
          <a:lstStyle/>
          <a:p>
            <a:r>
              <a:rPr lang="en-US" sz="3200"/>
              <a:t>Even better data: six scales over more time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6934200" cy="228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A Yes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B No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C Can</a:t>
            </a:r>
            <a:r>
              <a:rPr lang="ja-JP" altLang="en-US" sz="2400"/>
              <a:t>’</a:t>
            </a:r>
            <a:r>
              <a:rPr lang="en-US" sz="2400"/>
              <a:t>t tell from these measurements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D Information is incomplete</a:t>
            </a:r>
            <a:endParaRPr lang="en-US" sz="2800"/>
          </a:p>
        </p:txBody>
      </p:sp>
      <p:pic>
        <p:nvPicPr>
          <p:cNvPr id="16390" name="Picture 6" descr="w5er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3057525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638800" y="1295400"/>
            <a:ext cx="2895600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/>
              <a:t> These are simulated data where the input was a constant weight gain per year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/>
              <a:t> Even so, data that has some measurement error show some years with no apparent gain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/>
              <a:t> Statistics, with well defined errors, can say how probable an interpretation of the data 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0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1468</Words>
  <Application>Microsoft Macintosh PowerPoint</Application>
  <PresentationFormat>On-screen Show (4:3)</PresentationFormat>
  <Paragraphs>170</Paragraphs>
  <Slides>25</Slides>
  <Notes>24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Science: observation, measurement, models</vt:lpstr>
      <vt:lpstr>Class outline: whole semester</vt:lpstr>
      <vt:lpstr>What is science?</vt:lpstr>
      <vt:lpstr>Measurement accuracy/error</vt:lpstr>
      <vt:lpstr>Example: Am I gaining weight?</vt:lpstr>
      <vt:lpstr>Example: Am I gaining weight?</vt:lpstr>
      <vt:lpstr>How to improve? </vt:lpstr>
      <vt:lpstr>How to make things better?</vt:lpstr>
      <vt:lpstr>Even better data: six scales over more time</vt:lpstr>
      <vt:lpstr>Real example: global temperatures</vt:lpstr>
      <vt:lpstr>Measurement uncertainties</vt:lpstr>
      <vt:lpstr>Sum up: observations/measurements/errors</vt:lpstr>
      <vt:lpstr>Science: making progress</vt:lpstr>
      <vt:lpstr>What is the shape of the Earth?</vt:lpstr>
      <vt:lpstr>Shape of the Earth</vt:lpstr>
      <vt:lpstr>Scientific models</vt:lpstr>
      <vt:lpstr>What is moving?</vt:lpstr>
      <vt:lpstr>Earth/Sun motion</vt:lpstr>
      <vt:lpstr>To do</vt:lpstr>
      <vt:lpstr>Viewing the night sky</vt:lpstr>
      <vt:lpstr>Directions and Distances in the Sky</vt:lpstr>
      <vt:lpstr>Angles in the Sky</vt:lpstr>
      <vt:lpstr>Useful resources</vt:lpstr>
      <vt:lpstr>What to look for in the sky now</vt:lpstr>
      <vt:lpstr>To do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Holtzman</dc:creator>
  <cp:lastModifiedBy>Jon Holtzman</cp:lastModifiedBy>
  <cp:revision>20</cp:revision>
  <dcterms:created xsi:type="dcterms:W3CDTF">2012-01-18T03:18:40Z</dcterms:created>
  <dcterms:modified xsi:type="dcterms:W3CDTF">2013-08-27T04:36:32Z</dcterms:modified>
</cp:coreProperties>
</file>