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276" r:id="rId3"/>
    <p:sldId id="258" r:id="rId4"/>
    <p:sldId id="259" r:id="rId5"/>
    <p:sldId id="260" r:id="rId6"/>
    <p:sldId id="261" r:id="rId7"/>
    <p:sldId id="262" r:id="rId8"/>
    <p:sldId id="263" r:id="rId9"/>
    <p:sldId id="277" r:id="rId10"/>
    <p:sldId id="264" r:id="rId11"/>
    <p:sldId id="265" r:id="rId12"/>
    <p:sldId id="267" r:id="rId13"/>
    <p:sldId id="268" r:id="rId14"/>
    <p:sldId id="269" r:id="rId15"/>
    <p:sldId id="270" r:id="rId16"/>
    <p:sldId id="278" r:id="rId17"/>
    <p:sldId id="279" r:id="rId18"/>
    <p:sldId id="272" r:id="rId19"/>
    <p:sldId id="273" r:id="rId20"/>
    <p:sldId id="274" r:id="rId21"/>
    <p:sldId id="275" r:id="rId22"/>
    <p:sldId id="26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DF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3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ED87D7-E91C-F740-881C-15FFE1CED561}" type="datetimeFigureOut">
              <a:rPr lang="en-US" smtClean="0"/>
              <a:t>8/22/13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E77CD9-F9BD-B14E-B465-667233AE41F2}" type="slidenum">
              <a:rPr lang="en-US" smtClean="0"/>
              <a:t>‹#›</a:t>
            </a:fld>
            <a:endParaRPr lang="en-US"/>
          </a:p>
        </p:txBody>
      </p:sp>
    </p:spTree>
    <p:extLst>
      <p:ext uri="{BB962C8B-B14F-4D97-AF65-F5344CB8AC3E}">
        <p14:creationId xmlns:p14="http://schemas.microsoft.com/office/powerpoint/2010/main" val="20919180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811C56-D2B5-1F42-B679-C3841C27B27B}" type="slidenum">
              <a:rPr lang="en-US"/>
              <a:pPr/>
              <a:t>1</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8E8464-8DEB-7947-A3F8-D7EAE8C1C794}" type="slidenum">
              <a:rPr lang="en-US"/>
              <a:pPr/>
              <a:t>11</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76A4A-E6AE-5143-A66F-5DD4B2E97EAB}" type="slidenum">
              <a:rPr lang="en-US"/>
              <a:pPr/>
              <a:t>12</a:t>
            </a:fld>
            <a:endParaRPr lang="en-US"/>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A17D0C-A854-F44D-B0CF-BD347F4ED813}" type="slidenum">
              <a:rPr lang="en-US"/>
              <a:pPr/>
              <a:t>13</a:t>
            </a:fld>
            <a:endParaRPr lang="en-US"/>
          </a:p>
        </p:txBody>
      </p:sp>
      <p:sp>
        <p:nvSpPr>
          <p:cNvPr id="3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945956-9FA8-A14E-978C-CC7B5F62C0B9}" type="slidenum">
              <a:rPr lang="en-US"/>
              <a:pPr/>
              <a:t>14</a:t>
            </a:fld>
            <a:endParaRPr lang="en-US"/>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8BF6DB-27BB-D241-ABE7-0E92F77375AE}" type="slidenum">
              <a:rPr lang="en-US"/>
              <a:pPr/>
              <a:t>15</a:t>
            </a:fld>
            <a:endParaRPr lang="en-US"/>
          </a:p>
        </p:txBody>
      </p:sp>
      <p:sp>
        <p:nvSpPr>
          <p:cNvPr id="33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4660DC-A8BF-1849-9BE6-FC27D24CBA0B}" type="slidenum">
              <a:rPr lang="en-US"/>
              <a:pPr/>
              <a:t>18</a:t>
            </a:fld>
            <a:endParaRPr lang="en-US"/>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7D673E-C1A0-5A4B-B039-33E97BA89DDA}" type="slidenum">
              <a:rPr lang="en-US"/>
              <a:pPr/>
              <a:t>19</a:t>
            </a:fld>
            <a:endParaRPr lang="en-US"/>
          </a:p>
        </p:txBody>
      </p:sp>
      <p:sp>
        <p:nvSpPr>
          <p:cNvPr id="3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526314-6F3D-E04A-BE1C-287B62156479}" type="slidenum">
              <a:rPr lang="en-US"/>
              <a:pPr/>
              <a:t>20</a:t>
            </a:fld>
            <a:endParaRPr lang="en-US"/>
          </a:p>
        </p:txBody>
      </p:sp>
      <p:sp>
        <p:nvSpPr>
          <p:cNvPr id="36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CB966-0CD9-5548-B539-FD8396316125}" type="slidenum">
              <a:rPr lang="en-US"/>
              <a:pPr/>
              <a:t>21</a:t>
            </a:fld>
            <a:endParaRPr lang="en-US"/>
          </a:p>
        </p:txBody>
      </p:sp>
      <p:sp>
        <p:nvSpPr>
          <p:cNvPr id="37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862D59-140B-3742-891B-B2C06B57EDF3}" type="slidenum">
              <a:rPr lang="en-US"/>
              <a:pPr/>
              <a:t>22</a:t>
            </a:fld>
            <a:endParaRPr lang="en-US"/>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B326C-5DDF-2F4E-9C7B-32D4C0D9E171}" type="slidenum">
              <a:rPr lang="en-US"/>
              <a:pPr/>
              <a:t>3</a:t>
            </a:fld>
            <a:endParaRPr lang="en-US"/>
          </a:p>
        </p:txBody>
      </p:sp>
      <p:sp>
        <p:nvSpPr>
          <p:cNvPr id="11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D4921C-AC93-E548-8FC3-09F8B70D13C0}" type="slidenum">
              <a:rPr lang="en-US"/>
              <a:pPr/>
              <a:t>4</a:t>
            </a:fld>
            <a:endParaRPr lang="en-US"/>
          </a:p>
        </p:txBody>
      </p:sp>
      <p:sp>
        <p:nvSpPr>
          <p:cNvPr id="1331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1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EF0721-09F9-3C42-AC5C-4F97B5648958}" type="slidenum">
              <a:rPr lang="en-US"/>
              <a:pPr/>
              <a:t>5</a:t>
            </a:fld>
            <a:endParaRPr lang="en-US"/>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F08FC7-FD6D-AF43-B102-669B325A84E4}" type="slidenum">
              <a:rPr lang="en-US"/>
              <a:pPr/>
              <a:t>6</a:t>
            </a:fld>
            <a:endParaRPr lang="en-US"/>
          </a:p>
        </p:txBody>
      </p:sp>
      <p:sp>
        <p:nvSpPr>
          <p:cNvPr id="1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AE686-78CB-2B49-9F0C-8BA824C6ECB6}" type="slidenum">
              <a:rPr lang="en-US"/>
              <a:pPr/>
              <a:t>7</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125D65-227D-A94A-95A2-B061A2DACB42}" type="slidenum">
              <a:rPr lang="en-US"/>
              <a:pPr/>
              <a:t>8</a:t>
            </a:fld>
            <a:endParaRPr lang="en-US"/>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811C56-D2B5-1F42-B679-C3841C27B27B}" type="slidenum">
              <a:rPr lang="en-US"/>
              <a:pPr/>
              <a:t>9</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DE7706-DADD-0644-B574-AFE836774B9B}" type="slidenum">
              <a:rPr lang="en-US"/>
              <a:pPr/>
              <a:t>10</a:t>
            </a:fld>
            <a:endParaRPr lang="en-US"/>
          </a:p>
        </p:txBody>
      </p:sp>
      <p:sp>
        <p:nvSpPr>
          <p:cNvPr id="16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83226E-A7A8-B14B-8560-AC6488637FD6}" type="datetimeFigureOut">
              <a:rPr lang="en-US" smtClean="0"/>
              <a:t>8/22/13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FBCC6-E25B-8B42-94A1-B3A29358D7DA}" type="slidenum">
              <a:rPr lang="en-US" smtClean="0"/>
              <a:t>‹#›</a:t>
            </a:fld>
            <a:endParaRPr lang="en-US"/>
          </a:p>
        </p:txBody>
      </p:sp>
    </p:spTree>
    <p:extLst>
      <p:ext uri="{BB962C8B-B14F-4D97-AF65-F5344CB8AC3E}">
        <p14:creationId xmlns:p14="http://schemas.microsoft.com/office/powerpoint/2010/main" val="1086555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83226E-A7A8-B14B-8560-AC6488637FD6}" type="datetimeFigureOut">
              <a:rPr lang="en-US" smtClean="0"/>
              <a:t>8/22/13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FBCC6-E25B-8B42-94A1-B3A29358D7DA}" type="slidenum">
              <a:rPr lang="en-US" smtClean="0"/>
              <a:t>‹#›</a:t>
            </a:fld>
            <a:endParaRPr lang="en-US"/>
          </a:p>
        </p:txBody>
      </p:sp>
    </p:spTree>
    <p:extLst>
      <p:ext uri="{BB962C8B-B14F-4D97-AF65-F5344CB8AC3E}">
        <p14:creationId xmlns:p14="http://schemas.microsoft.com/office/powerpoint/2010/main" val="2011338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83226E-A7A8-B14B-8560-AC6488637FD6}" type="datetimeFigureOut">
              <a:rPr lang="en-US" smtClean="0"/>
              <a:t>8/22/13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FBCC6-E25B-8B42-94A1-B3A29358D7DA}" type="slidenum">
              <a:rPr lang="en-US" smtClean="0"/>
              <a:t>‹#›</a:t>
            </a:fld>
            <a:endParaRPr lang="en-US"/>
          </a:p>
        </p:txBody>
      </p:sp>
    </p:spTree>
    <p:extLst>
      <p:ext uri="{BB962C8B-B14F-4D97-AF65-F5344CB8AC3E}">
        <p14:creationId xmlns:p14="http://schemas.microsoft.com/office/powerpoint/2010/main" val="421212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83226E-A7A8-B14B-8560-AC6488637FD6}" type="datetimeFigureOut">
              <a:rPr lang="en-US" smtClean="0"/>
              <a:t>8/22/13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FBCC6-E25B-8B42-94A1-B3A29358D7DA}" type="slidenum">
              <a:rPr lang="en-US" smtClean="0"/>
              <a:t>‹#›</a:t>
            </a:fld>
            <a:endParaRPr lang="en-US"/>
          </a:p>
        </p:txBody>
      </p:sp>
    </p:spTree>
    <p:extLst>
      <p:ext uri="{BB962C8B-B14F-4D97-AF65-F5344CB8AC3E}">
        <p14:creationId xmlns:p14="http://schemas.microsoft.com/office/powerpoint/2010/main" val="2389399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83226E-A7A8-B14B-8560-AC6488637FD6}" type="datetimeFigureOut">
              <a:rPr lang="en-US" smtClean="0"/>
              <a:t>8/22/13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FBCC6-E25B-8B42-94A1-B3A29358D7DA}" type="slidenum">
              <a:rPr lang="en-US" smtClean="0"/>
              <a:t>‹#›</a:t>
            </a:fld>
            <a:endParaRPr lang="en-US"/>
          </a:p>
        </p:txBody>
      </p:sp>
    </p:spTree>
    <p:extLst>
      <p:ext uri="{BB962C8B-B14F-4D97-AF65-F5344CB8AC3E}">
        <p14:creationId xmlns:p14="http://schemas.microsoft.com/office/powerpoint/2010/main" val="3254679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83226E-A7A8-B14B-8560-AC6488637FD6}" type="datetimeFigureOut">
              <a:rPr lang="en-US" smtClean="0"/>
              <a:t>8/22/13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FBCC6-E25B-8B42-94A1-B3A29358D7DA}" type="slidenum">
              <a:rPr lang="en-US" smtClean="0"/>
              <a:t>‹#›</a:t>
            </a:fld>
            <a:endParaRPr lang="en-US"/>
          </a:p>
        </p:txBody>
      </p:sp>
    </p:spTree>
    <p:extLst>
      <p:ext uri="{BB962C8B-B14F-4D97-AF65-F5344CB8AC3E}">
        <p14:creationId xmlns:p14="http://schemas.microsoft.com/office/powerpoint/2010/main" val="2430414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83226E-A7A8-B14B-8560-AC6488637FD6}" type="datetimeFigureOut">
              <a:rPr lang="en-US" smtClean="0"/>
              <a:t>8/22/13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7FBCC6-E25B-8B42-94A1-B3A29358D7DA}" type="slidenum">
              <a:rPr lang="en-US" smtClean="0"/>
              <a:t>‹#›</a:t>
            </a:fld>
            <a:endParaRPr lang="en-US"/>
          </a:p>
        </p:txBody>
      </p:sp>
    </p:spTree>
    <p:extLst>
      <p:ext uri="{BB962C8B-B14F-4D97-AF65-F5344CB8AC3E}">
        <p14:creationId xmlns:p14="http://schemas.microsoft.com/office/powerpoint/2010/main" val="3522362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83226E-A7A8-B14B-8560-AC6488637FD6}" type="datetimeFigureOut">
              <a:rPr lang="en-US" smtClean="0"/>
              <a:t>8/22/13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7FBCC6-E25B-8B42-94A1-B3A29358D7DA}" type="slidenum">
              <a:rPr lang="en-US" smtClean="0"/>
              <a:t>‹#›</a:t>
            </a:fld>
            <a:endParaRPr lang="en-US"/>
          </a:p>
        </p:txBody>
      </p:sp>
    </p:spTree>
    <p:extLst>
      <p:ext uri="{BB962C8B-B14F-4D97-AF65-F5344CB8AC3E}">
        <p14:creationId xmlns:p14="http://schemas.microsoft.com/office/powerpoint/2010/main" val="406620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3226E-A7A8-B14B-8560-AC6488637FD6}" type="datetimeFigureOut">
              <a:rPr lang="en-US" smtClean="0"/>
              <a:t>8/22/13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7FBCC6-E25B-8B42-94A1-B3A29358D7DA}" type="slidenum">
              <a:rPr lang="en-US" smtClean="0"/>
              <a:t>‹#›</a:t>
            </a:fld>
            <a:endParaRPr lang="en-US"/>
          </a:p>
        </p:txBody>
      </p:sp>
    </p:spTree>
    <p:extLst>
      <p:ext uri="{BB962C8B-B14F-4D97-AF65-F5344CB8AC3E}">
        <p14:creationId xmlns:p14="http://schemas.microsoft.com/office/powerpoint/2010/main" val="1940621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83226E-A7A8-B14B-8560-AC6488637FD6}" type="datetimeFigureOut">
              <a:rPr lang="en-US" smtClean="0"/>
              <a:t>8/22/13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FBCC6-E25B-8B42-94A1-B3A29358D7DA}" type="slidenum">
              <a:rPr lang="en-US" smtClean="0"/>
              <a:t>‹#›</a:t>
            </a:fld>
            <a:endParaRPr lang="en-US"/>
          </a:p>
        </p:txBody>
      </p:sp>
    </p:spTree>
    <p:extLst>
      <p:ext uri="{BB962C8B-B14F-4D97-AF65-F5344CB8AC3E}">
        <p14:creationId xmlns:p14="http://schemas.microsoft.com/office/powerpoint/2010/main" val="975974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83226E-A7A8-B14B-8560-AC6488637FD6}" type="datetimeFigureOut">
              <a:rPr lang="en-US" smtClean="0"/>
              <a:t>8/22/13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FBCC6-E25B-8B42-94A1-B3A29358D7DA}" type="slidenum">
              <a:rPr lang="en-US" smtClean="0"/>
              <a:t>‹#›</a:t>
            </a:fld>
            <a:endParaRPr lang="en-US"/>
          </a:p>
        </p:txBody>
      </p:sp>
    </p:spTree>
    <p:extLst>
      <p:ext uri="{BB962C8B-B14F-4D97-AF65-F5344CB8AC3E}">
        <p14:creationId xmlns:p14="http://schemas.microsoft.com/office/powerpoint/2010/main" val="17637021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83226E-A7A8-B14B-8560-AC6488637FD6}" type="datetimeFigureOut">
              <a:rPr lang="en-US" smtClean="0"/>
              <a:t>8/22/13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FBCC6-E25B-8B42-94A1-B3A29358D7DA}" type="slidenum">
              <a:rPr lang="en-US" smtClean="0"/>
              <a:t>‹#›</a:t>
            </a:fld>
            <a:endParaRPr lang="en-US"/>
          </a:p>
        </p:txBody>
      </p:sp>
    </p:spTree>
    <p:extLst>
      <p:ext uri="{BB962C8B-B14F-4D97-AF65-F5344CB8AC3E}">
        <p14:creationId xmlns:p14="http://schemas.microsoft.com/office/powerpoint/2010/main" val="277626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9.xml"/><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jpg"/><Relationship Id="rId1" Type="http://schemas.microsoft.com/office/2007/relationships/media" Target="file://localhost/Users/holtz/pics/images/solsys/mars/mars_gusev.mpg" TargetMode="External"/><Relationship Id="rId2" Type="http://schemas.openxmlformats.org/officeDocument/2006/relationships/video" Target="file://localhost/Users/holtz/pics/images/solsys/mars/mars_gusev.m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astronomy.nmsu.edu/holtz/a110/questions/gened.s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astronomy.nmsu.edu/holtz/a11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astronomy.nmsu.edu/holtz/a11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foresight.org/Nanomedicine/Ch03_1.html" TargetMode="Externa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hyperlink" Target="http://www.foresight.org/Nanomedicine/Ch03_1.html"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63525" y="31749"/>
            <a:ext cx="8610600" cy="1520825"/>
          </a:xfrm>
        </p:spPr>
        <p:txBody>
          <a:bodyPr/>
          <a:lstStyle/>
          <a:p>
            <a:r>
              <a:rPr lang="en-US" dirty="0">
                <a:solidFill>
                  <a:schemeClr val="bg1"/>
                </a:solidFill>
              </a:rPr>
              <a:t>ASTR110: Introduction to </a:t>
            </a:r>
            <a:r>
              <a:rPr lang="en-US" dirty="0" smtClean="0">
                <a:solidFill>
                  <a:schemeClr val="bg1"/>
                </a:solidFill>
              </a:rPr>
              <a:t>Astronomy</a:t>
            </a:r>
            <a:r>
              <a:rPr lang="en-US" dirty="0">
                <a:solidFill>
                  <a:srgbClr val="FF0000"/>
                </a:solidFill>
              </a:rPr>
              <a:t/>
            </a:r>
            <a:br>
              <a:rPr lang="en-US" dirty="0">
                <a:solidFill>
                  <a:srgbClr val="FF0000"/>
                </a:solidFill>
              </a:rPr>
            </a:br>
            <a:endParaRPr lang="en-US" dirty="0">
              <a:solidFill>
                <a:srgbClr val="FF0000"/>
              </a:solidFill>
            </a:endParaRPr>
          </a:p>
        </p:txBody>
      </p:sp>
      <p:sp>
        <p:nvSpPr>
          <p:cNvPr id="2051" name="Rectangle 3"/>
          <p:cNvSpPr>
            <a:spLocks noGrp="1" noChangeArrowheads="1"/>
          </p:cNvSpPr>
          <p:nvPr>
            <p:ph type="subTitle" idx="1"/>
          </p:nvPr>
        </p:nvSpPr>
        <p:spPr>
          <a:xfrm>
            <a:off x="2743200" y="5562600"/>
            <a:ext cx="6400800" cy="1295400"/>
          </a:xfrm>
        </p:spPr>
        <p:txBody>
          <a:bodyPr/>
          <a:lstStyle/>
          <a:p>
            <a:r>
              <a:rPr lang="en-US" dirty="0">
                <a:solidFill>
                  <a:srgbClr val="FFFFFF"/>
                </a:solidFill>
              </a:rPr>
              <a:t>Professor: Jon Holtzman</a:t>
            </a:r>
          </a:p>
          <a:p>
            <a:r>
              <a:rPr lang="en-US" dirty="0">
                <a:solidFill>
                  <a:srgbClr val="FFFFFF"/>
                </a:solidFill>
              </a:rPr>
              <a:t>TAs: </a:t>
            </a:r>
            <a:r>
              <a:rPr lang="en-US" dirty="0" err="1" smtClean="0">
                <a:solidFill>
                  <a:srgbClr val="FFFFFF"/>
                </a:solidFill>
              </a:rPr>
              <a:t>Sten</a:t>
            </a:r>
            <a:r>
              <a:rPr lang="en-US" dirty="0" smtClean="0">
                <a:solidFill>
                  <a:srgbClr val="FFFFFF"/>
                </a:solidFill>
              </a:rPr>
              <a:t> </a:t>
            </a:r>
            <a:r>
              <a:rPr lang="en-US" dirty="0" err="1" smtClean="0">
                <a:solidFill>
                  <a:srgbClr val="FFFFFF"/>
                </a:solidFill>
              </a:rPr>
              <a:t>Hasselquist</a:t>
            </a:r>
            <a:r>
              <a:rPr lang="en-US" dirty="0" smtClean="0">
                <a:solidFill>
                  <a:srgbClr val="FFFFFF"/>
                </a:solidFill>
              </a:rPr>
              <a:t>, Laura </a:t>
            </a:r>
            <a:r>
              <a:rPr lang="en-US" dirty="0" err="1" smtClean="0">
                <a:solidFill>
                  <a:srgbClr val="FFFFFF"/>
                </a:solidFill>
              </a:rPr>
              <a:t>Mayorga</a:t>
            </a:r>
            <a:endParaRPr lang="en-US" dirty="0">
              <a:solidFill>
                <a:srgbClr val="FFFFFF"/>
              </a:solidFill>
            </a:endParaRPr>
          </a:p>
        </p:txBody>
      </p:sp>
      <p:sp>
        <p:nvSpPr>
          <p:cNvPr id="2052" name="Text Box 4"/>
          <p:cNvSpPr txBox="1">
            <a:spLocks noChangeArrowheads="1"/>
          </p:cNvSpPr>
          <p:nvPr/>
        </p:nvSpPr>
        <p:spPr bwMode="auto">
          <a:xfrm>
            <a:off x="0" y="1425575"/>
            <a:ext cx="3733800" cy="2357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20000"/>
              </a:spcBef>
            </a:pPr>
            <a:r>
              <a:rPr lang="en-US" sz="3200" dirty="0" smtClean="0">
                <a:solidFill>
                  <a:srgbClr val="FFFFFF"/>
                </a:solidFill>
              </a:rPr>
              <a:t>MWF 11:30-12:20</a:t>
            </a:r>
          </a:p>
          <a:p>
            <a:pPr eaLnBrk="1" hangingPunct="1">
              <a:spcBef>
                <a:spcPct val="20000"/>
              </a:spcBef>
            </a:pPr>
            <a:r>
              <a:rPr lang="en-US" sz="3200" dirty="0" smtClean="0">
                <a:solidFill>
                  <a:srgbClr val="FFFFFF"/>
                </a:solidFill>
              </a:rPr>
              <a:t>M02: M  3:</a:t>
            </a:r>
            <a:r>
              <a:rPr lang="en-US" sz="3200" dirty="0">
                <a:solidFill>
                  <a:srgbClr val="FFFFFF"/>
                </a:solidFill>
              </a:rPr>
              <a:t>30</a:t>
            </a:r>
            <a:r>
              <a:rPr lang="en-US" sz="3200" dirty="0" smtClean="0">
                <a:solidFill>
                  <a:srgbClr val="FFFFFF"/>
                </a:solidFill>
              </a:rPr>
              <a:t>-5:</a:t>
            </a:r>
            <a:r>
              <a:rPr lang="en-US" sz="3200" dirty="0">
                <a:solidFill>
                  <a:srgbClr val="FFFFFF"/>
                </a:solidFill>
              </a:rPr>
              <a:t>30</a:t>
            </a:r>
          </a:p>
          <a:p>
            <a:pPr eaLnBrk="1" hangingPunct="1">
              <a:spcBef>
                <a:spcPct val="20000"/>
              </a:spcBef>
            </a:pPr>
            <a:r>
              <a:rPr lang="en-US" sz="3200" dirty="0" smtClean="0">
                <a:solidFill>
                  <a:srgbClr val="FFFFFF"/>
                </a:solidFill>
              </a:rPr>
              <a:t>M03: </a:t>
            </a:r>
            <a:r>
              <a:rPr lang="en-US" sz="3200" dirty="0">
                <a:solidFill>
                  <a:srgbClr val="FFFFFF"/>
                </a:solidFill>
              </a:rPr>
              <a:t>T</a:t>
            </a:r>
            <a:r>
              <a:rPr lang="en-US" sz="3200" dirty="0" smtClean="0">
                <a:solidFill>
                  <a:srgbClr val="FFFFFF"/>
                </a:solidFill>
              </a:rPr>
              <a:t> </a:t>
            </a:r>
            <a:r>
              <a:rPr lang="en-US" sz="3200" dirty="0">
                <a:solidFill>
                  <a:srgbClr val="FFFFFF"/>
                </a:solidFill>
              </a:rPr>
              <a:t>1</a:t>
            </a:r>
            <a:r>
              <a:rPr lang="en-US" sz="3200" dirty="0" smtClean="0">
                <a:solidFill>
                  <a:srgbClr val="FFFFFF"/>
                </a:solidFill>
              </a:rPr>
              <a:t>:</a:t>
            </a:r>
            <a:r>
              <a:rPr lang="en-US" sz="3200" dirty="0">
                <a:solidFill>
                  <a:srgbClr val="FFFFFF"/>
                </a:solidFill>
              </a:rPr>
              <a:t>30</a:t>
            </a:r>
            <a:r>
              <a:rPr lang="en-US" sz="3200" dirty="0" smtClean="0">
                <a:solidFill>
                  <a:srgbClr val="FFFFFF"/>
                </a:solidFill>
              </a:rPr>
              <a:t>-3:</a:t>
            </a:r>
            <a:r>
              <a:rPr lang="en-US" sz="3200" dirty="0">
                <a:solidFill>
                  <a:srgbClr val="FFFFFF"/>
                </a:solidFill>
              </a:rPr>
              <a:t>30</a:t>
            </a:r>
          </a:p>
          <a:p>
            <a:pPr eaLnBrk="1" hangingPunct="1">
              <a:spcBef>
                <a:spcPct val="20000"/>
              </a:spcBef>
            </a:pPr>
            <a:r>
              <a:rPr lang="en-US" sz="3200" dirty="0" smtClean="0">
                <a:solidFill>
                  <a:srgbClr val="FFFFFF"/>
                </a:solidFill>
              </a:rPr>
              <a:t>M04: </a:t>
            </a:r>
            <a:r>
              <a:rPr lang="en-US" sz="3200" dirty="0">
                <a:solidFill>
                  <a:srgbClr val="FFFFFF"/>
                </a:solidFill>
              </a:rPr>
              <a:t>T</a:t>
            </a:r>
            <a:r>
              <a:rPr lang="en-US" sz="3200" dirty="0" smtClean="0">
                <a:solidFill>
                  <a:srgbClr val="FFFFFF"/>
                </a:solidFill>
              </a:rPr>
              <a:t> </a:t>
            </a:r>
            <a:r>
              <a:rPr lang="en-US" sz="3200" dirty="0">
                <a:solidFill>
                  <a:srgbClr val="FFFFFF"/>
                </a:solidFill>
              </a:rPr>
              <a:t>3</a:t>
            </a:r>
            <a:r>
              <a:rPr lang="en-US" sz="3200" dirty="0" smtClean="0">
                <a:solidFill>
                  <a:srgbClr val="FFFFFF"/>
                </a:solidFill>
              </a:rPr>
              <a:t>:</a:t>
            </a:r>
            <a:r>
              <a:rPr lang="en-US" sz="3200" dirty="0">
                <a:solidFill>
                  <a:srgbClr val="FFFFFF"/>
                </a:solidFill>
              </a:rPr>
              <a:t>30</a:t>
            </a:r>
            <a:r>
              <a:rPr lang="en-US" sz="3200" dirty="0" smtClean="0">
                <a:solidFill>
                  <a:srgbClr val="FFFFFF"/>
                </a:solidFill>
              </a:rPr>
              <a:t>-5:</a:t>
            </a:r>
            <a:r>
              <a:rPr lang="en-US" sz="3200" dirty="0">
                <a:solidFill>
                  <a:srgbClr val="FFFFFF"/>
                </a:solidFill>
              </a:rPr>
              <a:t>30</a:t>
            </a:r>
          </a:p>
        </p:txBody>
      </p:sp>
    </p:spTree>
    <p:extLst>
      <p:ext uri="{BB962C8B-B14F-4D97-AF65-F5344CB8AC3E}">
        <p14:creationId xmlns:p14="http://schemas.microsoft.com/office/powerpoint/2010/main" val="40583865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p:txBody>
          <a:bodyPr/>
          <a:lstStyle/>
          <a:p>
            <a:pPr>
              <a:lnSpc>
                <a:spcPct val="90000"/>
              </a:lnSpc>
            </a:pPr>
            <a:r>
              <a:rPr lang="en-US" sz="2800" dirty="0"/>
              <a:t>Human connection with astronomy</a:t>
            </a:r>
          </a:p>
          <a:p>
            <a:pPr lvl="1">
              <a:lnSpc>
                <a:spcPct val="90000"/>
              </a:lnSpc>
            </a:pPr>
            <a:r>
              <a:rPr lang="en-US" sz="2400" dirty="0"/>
              <a:t>We come from stars!</a:t>
            </a:r>
          </a:p>
          <a:p>
            <a:pPr lvl="1">
              <a:lnSpc>
                <a:spcPct val="90000"/>
              </a:lnSpc>
            </a:pPr>
            <a:r>
              <a:rPr lang="en-US" sz="2400" dirty="0"/>
              <a:t>Humans have used observations of stars</a:t>
            </a:r>
          </a:p>
          <a:p>
            <a:pPr lvl="1">
              <a:lnSpc>
                <a:spcPct val="90000"/>
              </a:lnSpc>
            </a:pPr>
            <a:r>
              <a:rPr lang="en-US" sz="2400" dirty="0"/>
              <a:t>Humans are affecting astronomical objects</a:t>
            </a:r>
          </a:p>
          <a:p>
            <a:pPr>
              <a:lnSpc>
                <a:spcPct val="90000"/>
              </a:lnSpc>
            </a:pPr>
            <a:r>
              <a:rPr lang="en-US" sz="2800" dirty="0"/>
              <a:t>Astronomy is at an exciting time</a:t>
            </a:r>
          </a:p>
          <a:p>
            <a:pPr>
              <a:lnSpc>
                <a:spcPct val="90000"/>
              </a:lnSpc>
            </a:pPr>
            <a:r>
              <a:rPr lang="en-US" sz="2800" dirty="0"/>
              <a:t>Astronomy is a crossroads science (geology, chemistry, physics, and math all play a role)</a:t>
            </a:r>
          </a:p>
          <a:p>
            <a:pPr>
              <a:lnSpc>
                <a:spcPct val="90000"/>
              </a:lnSpc>
            </a:pPr>
            <a:r>
              <a:rPr lang="en-US" sz="2800" dirty="0"/>
              <a:t>Telescopes are </a:t>
            </a:r>
            <a:r>
              <a:rPr lang="ja-JP" altLang="en-US" sz="2800" dirty="0"/>
              <a:t>“</a:t>
            </a:r>
            <a:r>
              <a:rPr lang="en-US" sz="2800" dirty="0"/>
              <a:t>time machines</a:t>
            </a:r>
            <a:r>
              <a:rPr lang="ja-JP" altLang="en-US" sz="2800" dirty="0"/>
              <a:t>”</a:t>
            </a:r>
            <a:r>
              <a:rPr lang="en-US" sz="2800" dirty="0"/>
              <a:t> and astronomers are </a:t>
            </a:r>
            <a:r>
              <a:rPr lang="ja-JP" altLang="en-US" sz="2800" dirty="0"/>
              <a:t>“</a:t>
            </a:r>
            <a:r>
              <a:rPr lang="en-US" sz="2800" dirty="0"/>
              <a:t>time travellers</a:t>
            </a:r>
            <a:r>
              <a:rPr lang="ja-JP" altLang="en-US" sz="2800" dirty="0"/>
              <a:t>”</a:t>
            </a:r>
            <a:endParaRPr lang="en-US" sz="2800" dirty="0"/>
          </a:p>
          <a:p>
            <a:pPr>
              <a:lnSpc>
                <a:spcPct val="90000"/>
              </a:lnSpc>
            </a:pPr>
            <a:r>
              <a:rPr lang="en-US" sz="2800" dirty="0"/>
              <a:t>New Mexico is a great place to look at the sky</a:t>
            </a:r>
          </a:p>
        </p:txBody>
      </p:sp>
      <p:sp>
        <p:nvSpPr>
          <p:cNvPr id="8194" name="Rectangle 2"/>
          <p:cNvSpPr>
            <a:spLocks noGrp="1" noChangeArrowheads="1"/>
          </p:cNvSpPr>
          <p:nvPr>
            <p:ph type="title"/>
          </p:nvPr>
        </p:nvSpPr>
        <p:spPr/>
        <p:txBody>
          <a:bodyPr/>
          <a:lstStyle/>
          <a:p>
            <a:r>
              <a:rPr lang="en-US"/>
              <a:t>Why is astronomy interesting?</a:t>
            </a:r>
          </a:p>
        </p:txBody>
      </p:sp>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828800"/>
            <a:ext cx="6324600" cy="427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066800"/>
            <a:ext cx="59436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19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1524000"/>
            <a:ext cx="7162800" cy="4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0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2057400"/>
            <a:ext cx="8763000" cy="398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0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1447800"/>
            <a:ext cx="6781800" cy="508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02" name="mars_gusev.mpg" descr="/Users/holtz/pics/images/solsys/mars/mars_gusev.mpg">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10">
            <a:extLst>
              <a:ext uri="{28A0092B-C50C-407E-A947-70E740481C1C}">
                <a14:useLocalDpi xmlns:a14="http://schemas.microsoft.com/office/drawing/2010/main" val="0"/>
              </a:ext>
            </a:extLst>
          </a:blip>
          <a:srcRect/>
          <a:stretch>
            <a:fillRect/>
          </a:stretch>
        </p:blipFill>
        <p:spPr bwMode="auto">
          <a:xfrm>
            <a:off x="1752600" y="1600200"/>
            <a:ext cx="5562600" cy="41719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Kepler-6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97151" y="1600199"/>
            <a:ext cx="6981725" cy="4932363"/>
          </a:xfrm>
          <a:prstGeom prst="rect">
            <a:avLst/>
          </a:prstGeom>
        </p:spPr>
      </p:pic>
    </p:spTree>
    <p:extLst>
      <p:ext uri="{BB962C8B-B14F-4D97-AF65-F5344CB8AC3E}">
        <p14:creationId xmlns:p14="http://schemas.microsoft.com/office/powerpoint/2010/main" val="17773060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819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819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195">
                                            <p:txEl>
                                              <p:pRg st="3" end="3"/>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19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nodeType="clickEffect">
                                  <p:stCondLst>
                                    <p:cond delay="0"/>
                                  </p:stCondLst>
                                  <p:childTnLst>
                                    <p:set>
                                      <p:cBhvr>
                                        <p:cTn id="42" dur="1" fill="hold">
                                          <p:stCondLst>
                                            <p:cond delay="0"/>
                                          </p:stCondLst>
                                        </p:cTn>
                                        <p:tgtEl>
                                          <p:spTgt spid="819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8195">
                                            <p:txEl>
                                              <p:pRg st="4" end="4"/>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820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8202"/>
                                        </p:tgtEl>
                                        <p:attrNameLst>
                                          <p:attrName>style.visibility</p:attrName>
                                        </p:attrNameLst>
                                      </p:cBhvr>
                                      <p:to>
                                        <p:strVal val="hidden"/>
                                      </p:to>
                                    </p:set>
                                    <p:cmd type="call" cmd="stop">
                                      <p:cBhvr>
                                        <p:cTn id="55" dur="1">
                                          <p:stCondLst>
                                            <p:cond delay="0"/>
                                          </p:stCondLst>
                                        </p:cTn>
                                        <p:tgtEl>
                                          <p:spTgt spid="8202"/>
                                        </p:tgtEl>
                                      </p:cBhvr>
                                    </p:cmd>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nodeType="clickEffect">
                                  <p:stCondLst>
                                    <p:cond delay="0"/>
                                  </p:stCondLst>
                                  <p:childTnLst>
                                    <p:set>
                                      <p:cBhvr>
                                        <p:cTn id="63" dur="1" fill="hold">
                                          <p:stCondLst>
                                            <p:cond delay="0"/>
                                          </p:stCondLst>
                                        </p:cTn>
                                        <p:tgtEl>
                                          <p:spTgt spid="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8201"/>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xit" presetSubtype="0" fill="hold" nodeType="clickEffect">
                                  <p:stCondLst>
                                    <p:cond delay="0"/>
                                  </p:stCondLst>
                                  <p:childTnLst>
                                    <p:set>
                                      <p:cBhvr>
                                        <p:cTn id="71" dur="1" fill="hold">
                                          <p:stCondLst>
                                            <p:cond delay="0"/>
                                          </p:stCondLst>
                                        </p:cTn>
                                        <p:tgtEl>
                                          <p:spTgt spid="8201"/>
                                        </p:tgtEl>
                                        <p:attrNameLst>
                                          <p:attrName>style.visibility</p:attrName>
                                        </p:attrNameLst>
                                      </p:cBhvr>
                                      <p:to>
                                        <p:strVal val="hidden"/>
                                      </p:to>
                                    </p:set>
                                  </p:childTnLst>
                                </p:cTn>
                              </p:par>
                              <p:par>
                                <p:cTn id="72" presetID="1" presetClass="entr" presetSubtype="0" fill="hold" grpId="0" nodeType="withEffect">
                                  <p:stCondLst>
                                    <p:cond delay="0"/>
                                  </p:stCondLst>
                                  <p:childTnLst>
                                    <p:set>
                                      <p:cBhvr>
                                        <p:cTn id="73" dur="1" fill="hold">
                                          <p:stCondLst>
                                            <p:cond delay="499"/>
                                          </p:stCondLst>
                                        </p:cTn>
                                        <p:tgtEl>
                                          <p:spTgt spid="8195">
                                            <p:txEl>
                                              <p:pRg st="5" end="5"/>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499"/>
                                          </p:stCondLst>
                                        </p:cTn>
                                        <p:tgtEl>
                                          <p:spTgt spid="8195">
                                            <p:txEl>
                                              <p:pRg st="6" end="6"/>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499"/>
                                          </p:stCondLst>
                                        </p:cTn>
                                        <p:tgtEl>
                                          <p:spTgt spid="8195">
                                            <p:txEl>
                                              <p:pRg st="7" end="7"/>
                                            </p:txEl>
                                          </p:spTgt>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nodeType="clickEffect">
                                  <p:stCondLst>
                                    <p:cond delay="0"/>
                                  </p:stCondLst>
                                  <p:childTnLst>
                                    <p:set>
                                      <p:cBhvr>
                                        <p:cTn id="85" dur="1" fill="hold">
                                          <p:stCondLst>
                                            <p:cond delay="0"/>
                                          </p:stCondLst>
                                        </p:cTn>
                                        <p:tgtEl>
                                          <p:spTgt spid="8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86" fill="hold" display="0">
                  <p:stCondLst>
                    <p:cond delay="indefinite"/>
                  </p:stCondLst>
                  <p:endCondLst>
                    <p:cond evt="onNext" delay="0">
                      <p:tgtEl>
                        <p:sldTgt/>
                      </p:tgtEl>
                    </p:cond>
                    <p:cond evt="onPrev" delay="0">
                      <p:tgtEl>
                        <p:sldTgt/>
                      </p:tgtEl>
                    </p:cond>
                  </p:endCondLst>
                </p:cTn>
                <p:tgtEl>
                  <p:spTgt spid="8202"/>
                </p:tgtEl>
              </p:cMediaNode>
            </p:video>
            <p:seq concurrent="1" nextAc="seek">
              <p:cTn id="87" restart="whenNotActive" fill="hold" evtFilter="cancelBubble" nodeType="interactiveSeq">
                <p:stCondLst>
                  <p:cond evt="onClick" delay="0">
                    <p:tgtEl>
                      <p:spTgt spid="8202"/>
                    </p:tgtEl>
                  </p:cond>
                </p:stCondLst>
                <p:endSync evt="end" delay="0">
                  <p:rtn val="all"/>
                </p:endSync>
                <p:childTnLst>
                  <p:par>
                    <p:cTn id="88" fill="hold" nodeType="clickPar">
                      <p:stCondLst>
                        <p:cond delay="0"/>
                      </p:stCondLst>
                      <p:childTnLst>
                        <p:par>
                          <p:cTn id="89" fill="hold" nodeType="withGroup">
                            <p:stCondLst>
                              <p:cond delay="0"/>
                            </p:stCondLst>
                            <p:childTnLst>
                              <p:par>
                                <p:cTn id="90" presetID="2" presetClass="mediacall" presetSubtype="0" fill="hold" nodeType="clickEffect">
                                  <p:stCondLst>
                                    <p:cond delay="0"/>
                                  </p:stCondLst>
                                  <p:childTnLst>
                                    <p:cmd type="call" cmd="togglePause">
                                      <p:cBhvr>
                                        <p:cTn id="91" dur="1" fill="hold"/>
                                        <p:tgtEl>
                                          <p:spTgt spid="8202"/>
                                        </p:tgtEl>
                                      </p:cBhvr>
                                    </p:cmd>
                                  </p:childTnLst>
                                </p:cTn>
                              </p:par>
                            </p:childTnLst>
                          </p:cTn>
                        </p:par>
                      </p:childTnLst>
                    </p:cTn>
                  </p:par>
                </p:childTnLst>
              </p:cTn>
              <p:nextCondLst>
                <p:cond evt="onClick" delay="0">
                  <p:tgtEl>
                    <p:spTgt spid="8202"/>
                  </p:tgtEl>
                </p:cond>
              </p:nextCondLst>
            </p:seq>
          </p:childTnLst>
        </p:cTn>
      </p:par>
    </p:tnLst>
    <p:bldLst>
      <p:bldP spid="819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Is astronomy </a:t>
            </a:r>
            <a:r>
              <a:rPr lang="en-US" dirty="0" smtClean="0"/>
              <a:t>practical/relevant</a:t>
            </a:r>
            <a:r>
              <a:rPr lang="en-US" dirty="0"/>
              <a:t>?</a:t>
            </a:r>
          </a:p>
        </p:txBody>
      </p:sp>
      <p:sp>
        <p:nvSpPr>
          <p:cNvPr id="27651" name="Rectangle 3"/>
          <p:cNvSpPr>
            <a:spLocks noGrp="1" noChangeArrowheads="1"/>
          </p:cNvSpPr>
          <p:nvPr>
            <p:ph type="body" idx="1"/>
          </p:nvPr>
        </p:nvSpPr>
        <p:spPr/>
        <p:txBody>
          <a:bodyPr>
            <a:normAutofit fontScale="92500" lnSpcReduction="10000"/>
          </a:bodyPr>
          <a:lstStyle/>
          <a:p>
            <a:pPr>
              <a:lnSpc>
                <a:spcPct val="90000"/>
              </a:lnSpc>
            </a:pPr>
            <a:r>
              <a:rPr lang="en-US" sz="2800" dirty="0"/>
              <a:t>Certainly, some aspects of astronomy have been relevant for humans (agriculture, navigation, technology spinoff)</a:t>
            </a:r>
          </a:p>
          <a:p>
            <a:pPr>
              <a:lnSpc>
                <a:spcPct val="90000"/>
              </a:lnSpc>
            </a:pPr>
            <a:r>
              <a:rPr lang="en-US" sz="2800" dirty="0"/>
              <a:t>Things we study may be very relevant (temperature of Venus, dark energy?)</a:t>
            </a:r>
          </a:p>
          <a:p>
            <a:pPr>
              <a:lnSpc>
                <a:spcPct val="90000"/>
              </a:lnSpc>
            </a:pPr>
            <a:r>
              <a:rPr lang="en-US" sz="2800" dirty="0"/>
              <a:t>Astronomy is a phenomenon in our everyday life (Sun, Moon, and sky)</a:t>
            </a:r>
          </a:p>
          <a:p>
            <a:pPr>
              <a:lnSpc>
                <a:spcPct val="90000"/>
              </a:lnSpc>
            </a:pPr>
            <a:r>
              <a:rPr lang="en-US" sz="2800" dirty="0" smtClean="0"/>
              <a:t>Astronomy is a science, and understanding how science works is critical to have meaningful impact on issues that affect humans</a:t>
            </a:r>
          </a:p>
          <a:p>
            <a:pPr>
              <a:lnSpc>
                <a:spcPct val="90000"/>
              </a:lnSpc>
            </a:pPr>
            <a:r>
              <a:rPr lang="en-US" sz="2800" dirty="0" smtClean="0"/>
              <a:t>Is </a:t>
            </a:r>
            <a:r>
              <a:rPr lang="en-US" sz="2800" dirty="0" err="1"/>
              <a:t>curiousity</a:t>
            </a:r>
            <a:r>
              <a:rPr lang="en-US" sz="2800" dirty="0"/>
              <a:t>, or even more broadly, non-survival skills, irrelevant? </a:t>
            </a:r>
            <a:r>
              <a:rPr lang="en-US" sz="2800" dirty="0" smtClean="0"/>
              <a:t>What’s </a:t>
            </a:r>
            <a:r>
              <a:rPr lang="en-US" sz="2800" dirty="0"/>
              <a:t>the purpose of learning/college?</a:t>
            </a:r>
          </a:p>
          <a:p>
            <a:pPr>
              <a:lnSpc>
                <a:spcPct val="90000"/>
              </a:lnSpc>
              <a:buFontTx/>
              <a:buNone/>
            </a:pPr>
            <a:r>
              <a:rPr lang="en-US" sz="2800" dirty="0"/>
              <a:t>	</a:t>
            </a:r>
          </a:p>
        </p:txBody>
      </p:sp>
    </p:spTree>
    <p:extLst>
      <p:ext uri="{BB962C8B-B14F-4D97-AF65-F5344CB8AC3E}">
        <p14:creationId xmlns:p14="http://schemas.microsoft.com/office/powerpoint/2010/main" val="870305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n-US" dirty="0" smtClean="0"/>
              <a:t>Goals:</a:t>
            </a:r>
            <a:br>
              <a:rPr lang="en-US" dirty="0" smtClean="0"/>
            </a:br>
            <a:r>
              <a:rPr lang="en-US" dirty="0" smtClean="0"/>
              <a:t>Why </a:t>
            </a:r>
            <a:r>
              <a:rPr lang="en-US" dirty="0"/>
              <a:t>are you taking this class?</a:t>
            </a:r>
          </a:p>
        </p:txBody>
      </p:sp>
      <p:sp>
        <p:nvSpPr>
          <p:cNvPr id="19459" name="Rectangle 3"/>
          <p:cNvSpPr>
            <a:spLocks noGrp="1" noChangeArrowheads="1"/>
          </p:cNvSpPr>
          <p:nvPr>
            <p:ph type="body" idx="1"/>
          </p:nvPr>
        </p:nvSpPr>
        <p:spPr>
          <a:xfrm>
            <a:off x="457200" y="2332038"/>
            <a:ext cx="8229600" cy="3589338"/>
          </a:xfrm>
        </p:spPr>
        <p:txBody>
          <a:bodyPr/>
          <a:lstStyle/>
          <a:p>
            <a:pPr marL="609600" indent="-609600">
              <a:buFontTx/>
              <a:buAutoNum type="alphaUcPeriod"/>
            </a:pPr>
            <a:r>
              <a:rPr lang="en-US" dirty="0"/>
              <a:t>General education requirement</a:t>
            </a:r>
          </a:p>
          <a:p>
            <a:pPr marL="609600" indent="-609600">
              <a:buFontTx/>
              <a:buAutoNum type="alphaUcPeriod"/>
            </a:pPr>
            <a:r>
              <a:rPr lang="en-US" dirty="0"/>
              <a:t>Thought that astronomy was interesting</a:t>
            </a:r>
          </a:p>
          <a:p>
            <a:pPr marL="609600" indent="-609600">
              <a:buFontTx/>
              <a:buAutoNum type="alphaUcPeriod"/>
            </a:pPr>
            <a:r>
              <a:rPr lang="en-US" dirty="0"/>
              <a:t>Heard you were a great professor</a:t>
            </a:r>
          </a:p>
          <a:p>
            <a:pPr marL="609600" indent="-609600">
              <a:buFontTx/>
              <a:buAutoNum type="alphaUcPeriod"/>
            </a:pPr>
            <a:r>
              <a:rPr lang="en-US" dirty="0"/>
              <a:t>Heard this was an good/easy class</a:t>
            </a:r>
          </a:p>
          <a:p>
            <a:pPr marL="609600" indent="-609600">
              <a:buFontTx/>
              <a:buAutoNum type="alphaUcPeriod"/>
            </a:pPr>
            <a:r>
              <a:rPr lang="en-US" dirty="0"/>
              <a:t>Other</a:t>
            </a:r>
          </a:p>
        </p:txBody>
      </p:sp>
    </p:spTree>
    <p:extLst>
      <p:ext uri="{BB962C8B-B14F-4D97-AF65-F5344CB8AC3E}">
        <p14:creationId xmlns:p14="http://schemas.microsoft.com/office/powerpoint/2010/main" val="39897082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Goals for the class</a:t>
            </a:r>
          </a:p>
        </p:txBody>
      </p:sp>
      <p:sp>
        <p:nvSpPr>
          <p:cNvPr id="17411" name="Rectangle 3"/>
          <p:cNvSpPr>
            <a:spLocks noGrp="1" noChangeArrowheads="1"/>
          </p:cNvSpPr>
          <p:nvPr>
            <p:ph type="body" idx="1"/>
          </p:nvPr>
        </p:nvSpPr>
        <p:spPr>
          <a:xfrm>
            <a:off x="762000" y="1597025"/>
            <a:ext cx="7772400" cy="4114800"/>
          </a:xfrm>
        </p:spPr>
        <p:txBody>
          <a:bodyPr>
            <a:normAutofit fontScale="92500" lnSpcReduction="20000"/>
          </a:bodyPr>
          <a:lstStyle/>
          <a:p>
            <a:pPr>
              <a:lnSpc>
                <a:spcPct val="90000"/>
              </a:lnSpc>
            </a:pPr>
            <a:endParaRPr lang="en-US" sz="2000" dirty="0"/>
          </a:p>
          <a:p>
            <a:pPr>
              <a:lnSpc>
                <a:spcPct val="90000"/>
              </a:lnSpc>
            </a:pPr>
            <a:r>
              <a:rPr lang="en-US" sz="2400" dirty="0"/>
              <a:t>NM general education goals, laboratory science</a:t>
            </a:r>
            <a:endParaRPr lang="en-US" sz="2000" dirty="0"/>
          </a:p>
          <a:p>
            <a:pPr lvl="1">
              <a:lnSpc>
                <a:spcPct val="90000"/>
              </a:lnSpc>
            </a:pPr>
            <a:r>
              <a:rPr lang="en-US" sz="2000" dirty="0"/>
              <a:t>Describe the process of scientific inquiry</a:t>
            </a:r>
          </a:p>
          <a:p>
            <a:pPr lvl="1">
              <a:lnSpc>
                <a:spcPct val="90000"/>
              </a:lnSpc>
            </a:pPr>
            <a:r>
              <a:rPr lang="en-US" sz="2000" dirty="0"/>
              <a:t>Solve problems scientifically</a:t>
            </a:r>
          </a:p>
          <a:p>
            <a:pPr lvl="1">
              <a:lnSpc>
                <a:spcPct val="90000"/>
              </a:lnSpc>
            </a:pPr>
            <a:r>
              <a:rPr lang="en-US" sz="2000" dirty="0"/>
              <a:t>Communicate scientific information</a:t>
            </a:r>
          </a:p>
          <a:p>
            <a:pPr lvl="1">
              <a:lnSpc>
                <a:spcPct val="90000"/>
              </a:lnSpc>
            </a:pPr>
            <a:r>
              <a:rPr lang="en-US" sz="2000" dirty="0"/>
              <a:t>Apply quantitative analysis to scientific problems</a:t>
            </a:r>
          </a:p>
          <a:p>
            <a:pPr lvl="1">
              <a:lnSpc>
                <a:spcPct val="90000"/>
              </a:lnSpc>
            </a:pPr>
            <a:r>
              <a:rPr lang="en-US" sz="2000" dirty="0"/>
              <a:t>Apply scientific thinking to real world problems</a:t>
            </a:r>
          </a:p>
          <a:p>
            <a:pPr>
              <a:lnSpc>
                <a:spcPct val="90000"/>
              </a:lnSpc>
            </a:pPr>
            <a:r>
              <a:rPr lang="en-US" sz="2400" dirty="0">
                <a:hlinkClick r:id="rId3"/>
              </a:rPr>
              <a:t>Question: </a:t>
            </a:r>
            <a:r>
              <a:rPr lang="en-US" sz="2400" dirty="0"/>
              <a:t>what do you think about General Education requirements, in particular the lab science</a:t>
            </a:r>
            <a:r>
              <a:rPr lang="en-US" sz="2400" dirty="0" smtClean="0"/>
              <a:t>?</a:t>
            </a:r>
          </a:p>
          <a:p>
            <a:pPr lvl="1">
              <a:lnSpc>
                <a:spcPct val="90000"/>
              </a:lnSpc>
            </a:pPr>
            <a:r>
              <a:rPr lang="en-US" sz="2000" dirty="0" smtClean="0"/>
              <a:t>Discuss: does your group have a consensus opinion or not?</a:t>
            </a:r>
          </a:p>
          <a:p>
            <a:pPr lvl="1">
              <a:lnSpc>
                <a:spcPct val="90000"/>
              </a:lnSpc>
            </a:pPr>
            <a:r>
              <a:rPr lang="en-US" sz="2000" dirty="0" smtClean="0"/>
              <a:t>Identify a few key points</a:t>
            </a:r>
          </a:p>
          <a:p>
            <a:pPr lvl="1">
              <a:lnSpc>
                <a:spcPct val="90000"/>
              </a:lnSpc>
            </a:pPr>
            <a:r>
              <a:rPr lang="en-US" sz="2000" dirty="0" smtClean="0"/>
              <a:t>Have someone prepared to present concisely</a:t>
            </a:r>
            <a:endParaRPr lang="en-US" sz="2000" dirty="0"/>
          </a:p>
          <a:p>
            <a:pPr>
              <a:lnSpc>
                <a:spcPct val="90000"/>
              </a:lnSpc>
            </a:pPr>
            <a:r>
              <a:rPr lang="en-US" sz="2400" dirty="0"/>
              <a:t>My views on general education, and college education in general</a:t>
            </a:r>
            <a:endParaRPr lang="en-US" dirty="0"/>
          </a:p>
        </p:txBody>
      </p:sp>
    </p:spTree>
    <p:extLst>
      <p:ext uri="{BB962C8B-B14F-4D97-AF65-F5344CB8AC3E}">
        <p14:creationId xmlns:p14="http://schemas.microsoft.com/office/powerpoint/2010/main" val="774013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741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741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741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7411">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7411">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741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741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741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7411">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74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My goals for the class</a:t>
            </a:r>
          </a:p>
        </p:txBody>
      </p:sp>
      <p:sp>
        <p:nvSpPr>
          <p:cNvPr id="20483" name="Rectangle 3"/>
          <p:cNvSpPr>
            <a:spLocks noGrp="1" noChangeArrowheads="1"/>
          </p:cNvSpPr>
          <p:nvPr>
            <p:ph type="body" idx="1"/>
          </p:nvPr>
        </p:nvSpPr>
        <p:spPr>
          <a:xfrm>
            <a:off x="762000" y="1851025"/>
            <a:ext cx="7772400" cy="4114800"/>
          </a:xfrm>
        </p:spPr>
        <p:txBody>
          <a:bodyPr/>
          <a:lstStyle/>
          <a:p>
            <a:pPr>
              <a:lnSpc>
                <a:spcPct val="90000"/>
              </a:lnSpc>
              <a:buFontTx/>
              <a:buNone/>
            </a:pPr>
            <a:endParaRPr lang="en-US" sz="1800" dirty="0"/>
          </a:p>
          <a:p>
            <a:pPr>
              <a:lnSpc>
                <a:spcPct val="90000"/>
              </a:lnSpc>
            </a:pPr>
            <a:r>
              <a:rPr lang="en-US" sz="2400" dirty="0"/>
              <a:t>Have you come out of class thinking astronomy is more interesting than when you started </a:t>
            </a:r>
          </a:p>
          <a:p>
            <a:pPr>
              <a:lnSpc>
                <a:spcPct val="90000"/>
              </a:lnSpc>
            </a:pPr>
            <a:r>
              <a:rPr lang="en-US" sz="2400" dirty="0"/>
              <a:t>Get you to be curious about what you see around you: understand the astronomical phenomena of everyday life</a:t>
            </a:r>
          </a:p>
          <a:p>
            <a:pPr>
              <a:lnSpc>
                <a:spcPct val="90000"/>
              </a:lnSpc>
            </a:pPr>
            <a:r>
              <a:rPr lang="en-US" sz="2400" dirty="0"/>
              <a:t>Communicate some of the interesting things </a:t>
            </a:r>
            <a:r>
              <a:rPr lang="en-US" sz="2400" dirty="0" smtClean="0"/>
              <a:t>we’ve </a:t>
            </a:r>
            <a:r>
              <a:rPr lang="en-US" sz="2400" dirty="0"/>
              <a:t>learned about our Universe, and especially, how </a:t>
            </a:r>
            <a:r>
              <a:rPr lang="en-US" sz="2400" dirty="0" smtClean="0"/>
              <a:t>we’ve </a:t>
            </a:r>
            <a:r>
              <a:rPr lang="en-US" sz="2400" dirty="0"/>
              <a:t>learned </a:t>
            </a:r>
            <a:r>
              <a:rPr lang="en-US" sz="2400" dirty="0" smtClean="0"/>
              <a:t>them</a:t>
            </a:r>
          </a:p>
          <a:p>
            <a:pPr>
              <a:lnSpc>
                <a:spcPct val="90000"/>
              </a:lnSpc>
            </a:pPr>
            <a:r>
              <a:rPr lang="en-US" sz="2400" dirty="0" smtClean="0"/>
              <a:t>Understand how science works</a:t>
            </a:r>
            <a:endParaRPr lang="en-US" sz="2800" dirty="0"/>
          </a:p>
          <a:p>
            <a:pPr>
              <a:lnSpc>
                <a:spcPct val="90000"/>
              </a:lnSpc>
            </a:pPr>
            <a:endParaRPr lang="en-US" sz="2800" dirty="0"/>
          </a:p>
        </p:txBody>
      </p:sp>
    </p:spTree>
    <p:extLst>
      <p:ext uri="{BB962C8B-B14F-4D97-AF65-F5344CB8AC3E}">
        <p14:creationId xmlns:p14="http://schemas.microsoft.com/office/powerpoint/2010/main" val="24165212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Class logistics</a:t>
            </a:r>
          </a:p>
        </p:txBody>
      </p:sp>
      <p:sp>
        <p:nvSpPr>
          <p:cNvPr id="18435" name="Rectangle 3"/>
          <p:cNvSpPr>
            <a:spLocks noGrp="1" noChangeArrowheads="1"/>
          </p:cNvSpPr>
          <p:nvPr>
            <p:ph type="body" idx="1"/>
          </p:nvPr>
        </p:nvSpPr>
        <p:spPr/>
        <p:txBody>
          <a:bodyPr>
            <a:normAutofit/>
          </a:bodyPr>
          <a:lstStyle/>
          <a:p>
            <a:pPr>
              <a:lnSpc>
                <a:spcPct val="90000"/>
              </a:lnSpc>
            </a:pPr>
            <a:r>
              <a:rPr lang="en-US" sz="2800" dirty="0"/>
              <a:t>Read the syllabus!</a:t>
            </a:r>
          </a:p>
          <a:p>
            <a:pPr>
              <a:lnSpc>
                <a:spcPct val="90000"/>
              </a:lnSpc>
            </a:pPr>
            <a:r>
              <a:rPr lang="en-US" sz="2800" dirty="0"/>
              <a:t>Class components</a:t>
            </a:r>
          </a:p>
          <a:p>
            <a:pPr lvl="1">
              <a:lnSpc>
                <a:spcPct val="90000"/>
              </a:lnSpc>
            </a:pPr>
            <a:r>
              <a:rPr lang="en-US" sz="2400" dirty="0" smtClean="0"/>
              <a:t>Mon/Wed/Fri classes </a:t>
            </a:r>
            <a:endParaRPr lang="en-US" sz="2400" dirty="0"/>
          </a:p>
          <a:p>
            <a:pPr lvl="1">
              <a:lnSpc>
                <a:spcPct val="90000"/>
              </a:lnSpc>
            </a:pPr>
            <a:r>
              <a:rPr lang="en-US" sz="2400" dirty="0"/>
              <a:t>Labs : groups + individual </a:t>
            </a:r>
            <a:r>
              <a:rPr lang="en-US" sz="2400" dirty="0" smtClean="0"/>
              <a:t>summaries</a:t>
            </a:r>
          </a:p>
          <a:p>
            <a:pPr lvl="2">
              <a:lnSpc>
                <a:spcPct val="90000"/>
              </a:lnSpc>
            </a:pPr>
            <a:r>
              <a:rPr lang="en-US" sz="2000" dirty="0" smtClean="0"/>
              <a:t>TAs: </a:t>
            </a:r>
            <a:r>
              <a:rPr lang="en-US" sz="2000" dirty="0" err="1" smtClean="0"/>
              <a:t>Sten</a:t>
            </a:r>
            <a:r>
              <a:rPr lang="en-US" sz="2000" dirty="0" smtClean="0"/>
              <a:t> </a:t>
            </a:r>
            <a:r>
              <a:rPr lang="en-US" sz="2000" dirty="0" err="1" smtClean="0"/>
              <a:t>Hasselquist</a:t>
            </a:r>
            <a:r>
              <a:rPr lang="en-US" sz="2000" dirty="0" smtClean="0"/>
              <a:t> (M02, M04) and Laura </a:t>
            </a:r>
            <a:r>
              <a:rPr lang="en-US" sz="2000" dirty="0" err="1" smtClean="0"/>
              <a:t>Mayorga</a:t>
            </a:r>
            <a:r>
              <a:rPr lang="en-US" sz="2000" dirty="0" smtClean="0"/>
              <a:t> (M03)</a:t>
            </a:r>
            <a:endParaRPr lang="en-US" sz="2000" dirty="0"/>
          </a:p>
          <a:p>
            <a:pPr lvl="1">
              <a:lnSpc>
                <a:spcPct val="90000"/>
              </a:lnSpc>
            </a:pPr>
            <a:r>
              <a:rPr lang="en-US" sz="2400" dirty="0"/>
              <a:t>In class questions / attendance</a:t>
            </a:r>
          </a:p>
          <a:p>
            <a:pPr lvl="1">
              <a:lnSpc>
                <a:spcPct val="90000"/>
              </a:lnSpc>
            </a:pPr>
            <a:r>
              <a:rPr lang="en-US" sz="2400" dirty="0"/>
              <a:t>Online homework: </a:t>
            </a:r>
            <a:r>
              <a:rPr lang="en-US" sz="2400" dirty="0" smtClean="0"/>
              <a:t>Canvas. </a:t>
            </a:r>
            <a:r>
              <a:rPr lang="en-US" sz="2400" dirty="0"/>
              <a:t>Weekly, due </a:t>
            </a:r>
            <a:r>
              <a:rPr lang="en-US" sz="2400" dirty="0" smtClean="0"/>
              <a:t>Friday class time</a:t>
            </a:r>
            <a:r>
              <a:rPr lang="en-US" sz="2400" dirty="0"/>
              <a:t>.</a:t>
            </a:r>
          </a:p>
          <a:p>
            <a:pPr lvl="1">
              <a:lnSpc>
                <a:spcPct val="90000"/>
              </a:lnSpc>
            </a:pPr>
            <a:r>
              <a:rPr lang="en-US" sz="2400" dirty="0"/>
              <a:t>Campus Observatory: twice per semester</a:t>
            </a:r>
          </a:p>
          <a:p>
            <a:pPr lvl="1">
              <a:lnSpc>
                <a:spcPct val="90000"/>
              </a:lnSpc>
            </a:pPr>
            <a:r>
              <a:rPr lang="en-US" sz="2400" dirty="0"/>
              <a:t>Midterms: two</a:t>
            </a:r>
          </a:p>
          <a:p>
            <a:pPr lvl="1">
              <a:lnSpc>
                <a:spcPct val="90000"/>
              </a:lnSpc>
            </a:pPr>
            <a:r>
              <a:rPr lang="en-US" sz="2400" dirty="0" smtClean="0"/>
              <a:t>Final</a:t>
            </a:r>
            <a:endParaRPr lang="en-US" sz="2400" dirty="0"/>
          </a:p>
        </p:txBody>
      </p:sp>
    </p:spTree>
    <p:extLst>
      <p:ext uri="{BB962C8B-B14F-4D97-AF65-F5344CB8AC3E}">
        <p14:creationId xmlns:p14="http://schemas.microsoft.com/office/powerpoint/2010/main" val="2209538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843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843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843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8435">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8435">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8435">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84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registration</a:t>
            </a:r>
            <a:endParaRPr lang="en-US" dirty="0"/>
          </a:p>
        </p:txBody>
      </p:sp>
      <p:sp>
        <p:nvSpPr>
          <p:cNvPr id="3" name="Content Placeholder 2"/>
          <p:cNvSpPr>
            <a:spLocks noGrp="1"/>
          </p:cNvSpPr>
          <p:nvPr>
            <p:ph idx="1"/>
          </p:nvPr>
        </p:nvSpPr>
        <p:spPr/>
        <p:txBody>
          <a:bodyPr/>
          <a:lstStyle/>
          <a:p>
            <a:r>
              <a:rPr lang="en-US" dirty="0" smtClean="0"/>
              <a:t>Names will come by in batches of five, in alphabetical order</a:t>
            </a:r>
          </a:p>
          <a:p>
            <a:r>
              <a:rPr lang="en-US" dirty="0" smtClean="0"/>
              <a:t>When you see your name, hit the Letter button (A-E) that is listed after it.</a:t>
            </a:r>
          </a:p>
          <a:p>
            <a:r>
              <a:rPr lang="en-US" dirty="0" smtClean="0"/>
              <a:t>Another letter will appear. Hit that letter button</a:t>
            </a:r>
          </a:p>
          <a:p>
            <a:r>
              <a:rPr lang="en-US" dirty="0" smtClean="0"/>
              <a:t>You have 10 seconds!</a:t>
            </a:r>
          </a:p>
          <a:p>
            <a:r>
              <a:rPr lang="en-US" dirty="0" smtClean="0"/>
              <a:t>Don’t worry if you screw up!</a:t>
            </a:r>
            <a:endParaRPr lang="en-US" dirty="0"/>
          </a:p>
        </p:txBody>
      </p:sp>
    </p:spTree>
    <p:extLst>
      <p:ext uri="{BB962C8B-B14F-4D97-AF65-F5344CB8AC3E}">
        <p14:creationId xmlns:p14="http://schemas.microsoft.com/office/powerpoint/2010/main" val="5134850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8609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How to do well in this class</a:t>
            </a:r>
          </a:p>
        </p:txBody>
      </p:sp>
      <p:sp>
        <p:nvSpPr>
          <p:cNvPr id="26627" name="Rectangle 3"/>
          <p:cNvSpPr>
            <a:spLocks noGrp="1" noChangeArrowheads="1"/>
          </p:cNvSpPr>
          <p:nvPr>
            <p:ph type="body" idx="1"/>
          </p:nvPr>
        </p:nvSpPr>
        <p:spPr/>
        <p:txBody>
          <a:bodyPr/>
          <a:lstStyle/>
          <a:p>
            <a:pPr marL="533400" indent="-533400">
              <a:lnSpc>
                <a:spcPct val="90000"/>
              </a:lnSpc>
              <a:buFontTx/>
              <a:buNone/>
            </a:pPr>
            <a:endParaRPr lang="en-US" sz="2800"/>
          </a:p>
          <a:p>
            <a:pPr marL="533400" indent="-533400">
              <a:lnSpc>
                <a:spcPct val="90000"/>
              </a:lnSpc>
              <a:buFontTx/>
              <a:buNone/>
            </a:pPr>
            <a:r>
              <a:rPr lang="en-US" sz="2800"/>
              <a:t>How much time do you think you should you spend on this class, outside of class time and lab time?</a:t>
            </a:r>
          </a:p>
          <a:p>
            <a:pPr marL="914400" lvl="1" indent="-457200">
              <a:lnSpc>
                <a:spcPct val="90000"/>
              </a:lnSpc>
              <a:buFont typeface="Arial" charset="0"/>
              <a:buAutoNum type="alphaUcPeriod"/>
            </a:pPr>
            <a:r>
              <a:rPr lang="en-US" sz="2400"/>
              <a:t>Less than one hour per week</a:t>
            </a:r>
          </a:p>
          <a:p>
            <a:pPr marL="914400" lvl="1" indent="-457200">
              <a:lnSpc>
                <a:spcPct val="90000"/>
              </a:lnSpc>
              <a:buFont typeface="Arial" charset="0"/>
              <a:buAutoNum type="alphaUcPeriod"/>
            </a:pPr>
            <a:r>
              <a:rPr lang="en-US" sz="2400"/>
              <a:t>One to three hours per week</a:t>
            </a:r>
          </a:p>
          <a:p>
            <a:pPr marL="914400" lvl="1" indent="-457200">
              <a:lnSpc>
                <a:spcPct val="90000"/>
              </a:lnSpc>
              <a:buFont typeface="Arial" charset="0"/>
              <a:buAutoNum type="alphaUcPeriod"/>
            </a:pPr>
            <a:r>
              <a:rPr lang="en-US" sz="2400"/>
              <a:t>Three to five hours per week</a:t>
            </a:r>
          </a:p>
          <a:p>
            <a:pPr marL="914400" lvl="1" indent="-457200">
              <a:lnSpc>
                <a:spcPct val="90000"/>
              </a:lnSpc>
              <a:buFont typeface="Arial" charset="0"/>
              <a:buAutoNum type="alphaUcPeriod"/>
            </a:pPr>
            <a:r>
              <a:rPr lang="en-US" sz="2400"/>
              <a:t>More than five hours per week?</a:t>
            </a:r>
          </a:p>
          <a:p>
            <a:pPr marL="533400" indent="-533400">
              <a:lnSpc>
                <a:spcPct val="90000"/>
              </a:lnSpc>
              <a:buFontTx/>
              <a:buNone/>
            </a:pPr>
            <a:endParaRPr lang="en-US" sz="2800"/>
          </a:p>
        </p:txBody>
      </p:sp>
    </p:spTree>
    <p:extLst>
      <p:ext uri="{BB962C8B-B14F-4D97-AF65-F5344CB8AC3E}">
        <p14:creationId xmlns:p14="http://schemas.microsoft.com/office/powerpoint/2010/main" val="24329165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How to do well in this class</a:t>
            </a:r>
          </a:p>
        </p:txBody>
      </p:sp>
      <p:sp>
        <p:nvSpPr>
          <p:cNvPr id="21507" name="Rectangle 3"/>
          <p:cNvSpPr>
            <a:spLocks noGrp="1" noChangeArrowheads="1"/>
          </p:cNvSpPr>
          <p:nvPr>
            <p:ph type="body" idx="1"/>
          </p:nvPr>
        </p:nvSpPr>
        <p:spPr>
          <a:xfrm>
            <a:off x="685800" y="1443038"/>
            <a:ext cx="7772400" cy="4724400"/>
          </a:xfrm>
        </p:spPr>
        <p:txBody>
          <a:bodyPr>
            <a:normAutofit fontScale="92500" lnSpcReduction="20000"/>
          </a:bodyPr>
          <a:lstStyle/>
          <a:p>
            <a:pPr marL="533400" indent="-533400">
              <a:lnSpc>
                <a:spcPct val="90000"/>
              </a:lnSpc>
              <a:buFontTx/>
              <a:buNone/>
            </a:pPr>
            <a:endParaRPr lang="en-US" sz="2800" dirty="0"/>
          </a:p>
          <a:p>
            <a:pPr marL="533400" indent="-533400">
              <a:lnSpc>
                <a:spcPct val="90000"/>
              </a:lnSpc>
            </a:pPr>
            <a:r>
              <a:rPr lang="en-US" sz="2800" dirty="0"/>
              <a:t>Be interested in the material: think about it!</a:t>
            </a:r>
          </a:p>
          <a:p>
            <a:pPr marL="533400" indent="-533400">
              <a:lnSpc>
                <a:spcPct val="90000"/>
              </a:lnSpc>
            </a:pPr>
            <a:r>
              <a:rPr lang="en-US" sz="2800" dirty="0"/>
              <a:t>Spend one-three hours per week outside of class: homework, lab summary, </a:t>
            </a:r>
            <a:r>
              <a:rPr lang="en-US" sz="2800" dirty="0" smtClean="0"/>
              <a:t>reviewing </a:t>
            </a:r>
            <a:r>
              <a:rPr lang="en-US" sz="2800" dirty="0"/>
              <a:t>material, reading, looking ahead is ideal</a:t>
            </a:r>
          </a:p>
          <a:p>
            <a:pPr marL="533400" indent="-533400">
              <a:lnSpc>
                <a:spcPct val="90000"/>
              </a:lnSpc>
            </a:pPr>
            <a:r>
              <a:rPr lang="en-US" sz="2800" dirty="0"/>
              <a:t>Come to class! Ask questions.</a:t>
            </a:r>
          </a:p>
          <a:p>
            <a:pPr marL="533400" indent="-533400">
              <a:lnSpc>
                <a:spcPct val="90000"/>
              </a:lnSpc>
            </a:pPr>
            <a:r>
              <a:rPr lang="en-US" sz="2800" dirty="0"/>
              <a:t>Online homework: pay attention to answers!</a:t>
            </a:r>
          </a:p>
          <a:p>
            <a:pPr marL="533400" indent="-533400">
              <a:lnSpc>
                <a:spcPct val="90000"/>
              </a:lnSpc>
            </a:pPr>
            <a:r>
              <a:rPr lang="en-US" sz="2800" dirty="0"/>
              <a:t>Labs: read beforehand!, use TAs, good summaries, on-</a:t>
            </a:r>
            <a:r>
              <a:rPr lang="en-US" sz="2800" dirty="0" smtClean="0"/>
              <a:t>time</a:t>
            </a:r>
          </a:p>
          <a:p>
            <a:pPr marL="533400" indent="-533400">
              <a:lnSpc>
                <a:spcPct val="90000"/>
              </a:lnSpc>
            </a:pPr>
            <a:r>
              <a:rPr lang="en-US" sz="2800" dirty="0" smtClean="0"/>
              <a:t>Homework, labs, midterm/finals: write legibly with good language skills. Read your own writing, preferably out loud!</a:t>
            </a:r>
            <a:endParaRPr lang="en-US" sz="2800" dirty="0"/>
          </a:p>
          <a:p>
            <a:pPr marL="533400" indent="-533400">
              <a:lnSpc>
                <a:spcPct val="90000"/>
              </a:lnSpc>
            </a:pPr>
            <a:r>
              <a:rPr lang="en-US" sz="2800" dirty="0"/>
              <a:t>No zeros!</a:t>
            </a:r>
          </a:p>
        </p:txBody>
      </p:sp>
    </p:spTree>
    <p:extLst>
      <p:ext uri="{BB962C8B-B14F-4D97-AF65-F5344CB8AC3E}">
        <p14:creationId xmlns:p14="http://schemas.microsoft.com/office/powerpoint/2010/main" val="41101248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50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today</a:t>
            </a:r>
            <a:endParaRPr lang="en-US" dirty="0"/>
          </a:p>
        </p:txBody>
      </p:sp>
      <p:sp>
        <p:nvSpPr>
          <p:cNvPr id="3" name="Content Placeholder 2"/>
          <p:cNvSpPr>
            <a:spLocks noGrp="1"/>
          </p:cNvSpPr>
          <p:nvPr>
            <p:ph idx="1"/>
          </p:nvPr>
        </p:nvSpPr>
        <p:spPr/>
        <p:txBody>
          <a:bodyPr/>
          <a:lstStyle/>
          <a:p>
            <a:r>
              <a:rPr lang="en-US" dirty="0" smtClean="0"/>
              <a:t>Motivation</a:t>
            </a:r>
          </a:p>
          <a:p>
            <a:pPr lvl="1"/>
            <a:r>
              <a:rPr lang="en-US" dirty="0" smtClean="0"/>
              <a:t>Why is astronomy interesting?</a:t>
            </a:r>
          </a:p>
          <a:p>
            <a:pPr lvl="1"/>
            <a:r>
              <a:rPr lang="en-US" dirty="0" smtClean="0"/>
              <a:t>A brief history of the Universe</a:t>
            </a:r>
          </a:p>
          <a:p>
            <a:pPr lvl="1"/>
            <a:r>
              <a:rPr lang="en-US" dirty="0" smtClean="0"/>
              <a:t>Is astronomy relevant?</a:t>
            </a:r>
          </a:p>
          <a:p>
            <a:r>
              <a:rPr lang="en-US" dirty="0" smtClean="0"/>
              <a:t>Goals for the class</a:t>
            </a:r>
          </a:p>
          <a:p>
            <a:r>
              <a:rPr lang="en-US" dirty="0" smtClean="0"/>
              <a:t>Class logistics</a:t>
            </a:r>
            <a:endParaRPr lang="en-US" dirty="0"/>
          </a:p>
        </p:txBody>
      </p:sp>
    </p:spTree>
    <p:extLst>
      <p:ext uri="{BB962C8B-B14F-4D97-AF65-F5344CB8AC3E}">
        <p14:creationId xmlns:p14="http://schemas.microsoft.com/office/powerpoint/2010/main" val="242398018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Resources</a:t>
            </a:r>
          </a:p>
        </p:txBody>
      </p:sp>
      <p:sp>
        <p:nvSpPr>
          <p:cNvPr id="27651" name="Rectangle 3"/>
          <p:cNvSpPr>
            <a:spLocks noGrp="1" noChangeArrowheads="1"/>
          </p:cNvSpPr>
          <p:nvPr>
            <p:ph type="body" idx="1"/>
          </p:nvPr>
        </p:nvSpPr>
        <p:spPr/>
        <p:txBody>
          <a:bodyPr>
            <a:normAutofit lnSpcReduction="10000"/>
          </a:bodyPr>
          <a:lstStyle/>
          <a:p>
            <a:r>
              <a:rPr lang="en-US" dirty="0"/>
              <a:t>Class web page / class notes </a:t>
            </a:r>
            <a:r>
              <a:rPr lang="en-US" sz="2400" dirty="0" smtClean="0">
                <a:hlinkClick r:id="rId3"/>
              </a:rPr>
              <a:t>http</a:t>
            </a:r>
            <a:r>
              <a:rPr lang="en-US" sz="2400" dirty="0">
                <a:hlinkClick r:id="rId3"/>
              </a:rPr>
              <a:t>://astronomy.nmsu.edu/holtz/</a:t>
            </a:r>
            <a:r>
              <a:rPr lang="en-US" sz="2400" dirty="0" smtClean="0">
                <a:hlinkClick r:id="rId3"/>
              </a:rPr>
              <a:t>a110</a:t>
            </a:r>
            <a:r>
              <a:rPr lang="en-US" sz="2400" dirty="0"/>
              <a:t> </a:t>
            </a:r>
            <a:r>
              <a:rPr lang="en-US" sz="2400" dirty="0" smtClean="0"/>
              <a:t> </a:t>
            </a:r>
          </a:p>
          <a:p>
            <a:pPr marL="0" indent="0">
              <a:buNone/>
            </a:pPr>
            <a:r>
              <a:rPr lang="en-US" sz="2400" dirty="0"/>
              <a:t> </a:t>
            </a:r>
            <a:r>
              <a:rPr lang="en-US" sz="2400" dirty="0" smtClean="0"/>
              <a:t>    (accessible via Canvas)                                                    </a:t>
            </a:r>
            <a:endParaRPr lang="en-US" sz="2400" dirty="0"/>
          </a:p>
          <a:p>
            <a:r>
              <a:rPr lang="en-US" dirty="0" smtClean="0"/>
              <a:t>Textbook: </a:t>
            </a:r>
            <a:r>
              <a:rPr lang="en-US" dirty="0"/>
              <a:t> </a:t>
            </a:r>
            <a:r>
              <a:rPr lang="en-US" dirty="0" smtClean="0"/>
              <a:t>none, but we will be consulting resources on the web. </a:t>
            </a:r>
            <a:r>
              <a:rPr lang="en-US" dirty="0"/>
              <a:t>P</a:t>
            </a:r>
            <a:r>
              <a:rPr lang="en-US" dirty="0" smtClean="0"/>
              <a:t>aper textbooks available for loan!</a:t>
            </a:r>
          </a:p>
          <a:p>
            <a:r>
              <a:rPr lang="en-US" dirty="0" smtClean="0"/>
              <a:t>Classmates</a:t>
            </a:r>
          </a:p>
          <a:p>
            <a:r>
              <a:rPr lang="en-US" dirty="0" smtClean="0"/>
              <a:t>TAs</a:t>
            </a:r>
          </a:p>
          <a:p>
            <a:r>
              <a:rPr lang="en-US" dirty="0" smtClean="0"/>
              <a:t>Professor</a:t>
            </a:r>
            <a:endParaRPr lang="en-US" dirty="0"/>
          </a:p>
        </p:txBody>
      </p:sp>
    </p:spTree>
    <p:extLst>
      <p:ext uri="{BB962C8B-B14F-4D97-AF65-F5344CB8AC3E}">
        <p14:creationId xmlns:p14="http://schemas.microsoft.com/office/powerpoint/2010/main" val="211838729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Class outline</a:t>
            </a:r>
          </a:p>
        </p:txBody>
      </p:sp>
      <p:sp>
        <p:nvSpPr>
          <p:cNvPr id="22531" name="Rectangle 3"/>
          <p:cNvSpPr>
            <a:spLocks noGrp="1" noChangeArrowheads="1"/>
          </p:cNvSpPr>
          <p:nvPr>
            <p:ph type="body" idx="1"/>
          </p:nvPr>
        </p:nvSpPr>
        <p:spPr/>
        <p:txBody>
          <a:bodyPr/>
          <a:lstStyle/>
          <a:p>
            <a:pPr marL="812800" indent="-812800">
              <a:buFontTx/>
              <a:buNone/>
            </a:pPr>
            <a:r>
              <a:rPr lang="en-US"/>
              <a:t>I. Introduction: Astronomy and Science</a:t>
            </a:r>
          </a:p>
          <a:p>
            <a:pPr marL="812800" indent="-812800">
              <a:buFontTx/>
              <a:buNone/>
            </a:pPr>
            <a:r>
              <a:rPr lang="en-US"/>
              <a:t>II. Overview of the Universe</a:t>
            </a:r>
          </a:p>
          <a:p>
            <a:pPr marL="812800" indent="-812800">
              <a:buFontTx/>
              <a:buNone/>
            </a:pPr>
            <a:r>
              <a:rPr lang="en-US"/>
              <a:t>III. Motions in the Sky: Astronomy By Eye</a:t>
            </a:r>
          </a:p>
          <a:p>
            <a:pPr marL="812800" indent="-812800">
              <a:buFontTx/>
              <a:buNone/>
            </a:pPr>
            <a:r>
              <a:rPr lang="en-US"/>
              <a:t>IV. The Physical Basis of Astronomy: Gravity and Light</a:t>
            </a:r>
          </a:p>
          <a:p>
            <a:pPr marL="812800" indent="-812800">
              <a:buFontTx/>
              <a:buNone/>
            </a:pPr>
            <a:r>
              <a:rPr lang="en-US"/>
              <a:t>V. Some interesting astronomy questions</a:t>
            </a:r>
          </a:p>
        </p:txBody>
      </p:sp>
    </p:spTree>
    <p:extLst>
      <p:ext uri="{BB962C8B-B14F-4D97-AF65-F5344CB8AC3E}">
        <p14:creationId xmlns:p14="http://schemas.microsoft.com/office/powerpoint/2010/main" val="29848405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5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81000"/>
            <a:ext cx="7772400" cy="1143000"/>
          </a:xfrm>
        </p:spPr>
        <p:txBody>
          <a:bodyPr/>
          <a:lstStyle/>
          <a:p>
            <a:r>
              <a:rPr lang="en-US"/>
              <a:t>To do</a:t>
            </a:r>
          </a:p>
        </p:txBody>
      </p:sp>
      <p:sp>
        <p:nvSpPr>
          <p:cNvPr id="19459" name="Rectangle 3"/>
          <p:cNvSpPr>
            <a:spLocks noGrp="1" noChangeArrowheads="1"/>
          </p:cNvSpPr>
          <p:nvPr>
            <p:ph type="body" idx="1"/>
          </p:nvPr>
        </p:nvSpPr>
        <p:spPr>
          <a:xfrm>
            <a:off x="609600" y="1676400"/>
            <a:ext cx="7772400" cy="4114800"/>
          </a:xfrm>
        </p:spPr>
        <p:txBody>
          <a:bodyPr>
            <a:normAutofit fontScale="92500"/>
          </a:bodyPr>
          <a:lstStyle/>
          <a:p>
            <a:pPr>
              <a:lnSpc>
                <a:spcPct val="90000"/>
              </a:lnSpc>
            </a:pPr>
            <a:r>
              <a:rPr lang="en-US" sz="2800" dirty="0" smtClean="0"/>
              <a:t>Homework</a:t>
            </a:r>
            <a:endParaRPr lang="en-US" sz="2800" dirty="0"/>
          </a:p>
          <a:p>
            <a:pPr lvl="1">
              <a:lnSpc>
                <a:spcPct val="90000"/>
              </a:lnSpc>
            </a:pPr>
            <a:r>
              <a:rPr lang="en-US" sz="2400" dirty="0"/>
              <a:t>Read the syllabus</a:t>
            </a:r>
          </a:p>
          <a:p>
            <a:pPr lvl="1">
              <a:lnSpc>
                <a:spcPct val="90000"/>
              </a:lnSpc>
            </a:pPr>
            <a:r>
              <a:rPr lang="en-US" sz="2400" dirty="0"/>
              <a:t>Check out the class </a:t>
            </a:r>
            <a:r>
              <a:rPr lang="en-US" sz="2400" dirty="0">
                <a:hlinkClick r:id="rId3"/>
              </a:rPr>
              <a:t>web site</a:t>
            </a:r>
            <a:r>
              <a:rPr lang="en-US" sz="2400" dirty="0"/>
              <a:t> (accessible via </a:t>
            </a:r>
            <a:r>
              <a:rPr lang="en-US" sz="2400" dirty="0" smtClean="0"/>
              <a:t>Canvas)</a:t>
            </a:r>
            <a:endParaRPr lang="en-US" dirty="0"/>
          </a:p>
          <a:p>
            <a:pPr lvl="1">
              <a:lnSpc>
                <a:spcPct val="90000"/>
              </a:lnSpc>
            </a:pPr>
            <a:r>
              <a:rPr lang="en-US" sz="2400" dirty="0" smtClean="0"/>
              <a:t>Learn your directions: north, south, east, west: no matter where you are, inside or out, be able to get them right</a:t>
            </a:r>
          </a:p>
          <a:p>
            <a:pPr lvl="1">
              <a:lnSpc>
                <a:spcPct val="90000"/>
              </a:lnSpc>
            </a:pPr>
            <a:r>
              <a:rPr lang="en-US" sz="2400" dirty="0"/>
              <a:t>Do the online assessment on Canvas -- automatic 100% for a homework </a:t>
            </a:r>
            <a:r>
              <a:rPr lang="en-US" sz="2400" dirty="0" smtClean="0"/>
              <a:t>assignment; just want to know what you know/think, don’t look anything up!</a:t>
            </a:r>
            <a:endParaRPr lang="en-US" sz="2400" dirty="0"/>
          </a:p>
          <a:p>
            <a:pPr>
              <a:lnSpc>
                <a:spcPct val="90000"/>
              </a:lnSpc>
            </a:pPr>
            <a:r>
              <a:rPr lang="en-US" sz="2800" dirty="0" smtClean="0"/>
              <a:t>For </a:t>
            </a:r>
            <a:r>
              <a:rPr lang="en-US" sz="2800" dirty="0"/>
              <a:t>lab </a:t>
            </a:r>
            <a:endParaRPr lang="en-US" sz="2800" dirty="0" smtClean="0"/>
          </a:p>
          <a:p>
            <a:pPr lvl="1">
              <a:lnSpc>
                <a:spcPct val="90000"/>
              </a:lnSpc>
            </a:pPr>
            <a:r>
              <a:rPr lang="en-US" sz="2400" dirty="0" smtClean="0"/>
              <a:t>Get </a:t>
            </a:r>
            <a:r>
              <a:rPr lang="en-US" sz="2400" dirty="0"/>
              <a:t>lab </a:t>
            </a:r>
            <a:r>
              <a:rPr lang="en-US" sz="2400" dirty="0" smtClean="0"/>
              <a:t>manual: bring </a:t>
            </a:r>
            <a:r>
              <a:rPr lang="en-US" sz="2400" dirty="0"/>
              <a:t>$</a:t>
            </a:r>
            <a:r>
              <a:rPr lang="en-US" sz="2400" dirty="0" smtClean="0"/>
              <a:t>10</a:t>
            </a:r>
            <a:r>
              <a:rPr lang="en-US" sz="2400" dirty="0"/>
              <a:t> </a:t>
            </a:r>
            <a:r>
              <a:rPr lang="en-US" sz="2400" dirty="0" smtClean="0"/>
              <a:t>to lab</a:t>
            </a:r>
          </a:p>
          <a:p>
            <a:pPr lvl="1">
              <a:lnSpc>
                <a:spcPct val="90000"/>
              </a:lnSpc>
            </a:pPr>
            <a:r>
              <a:rPr lang="en-US" sz="2400" dirty="0" smtClean="0"/>
              <a:t>Clickers will be supplied but if you have an </a:t>
            </a:r>
            <a:r>
              <a:rPr lang="en-US" sz="2400" dirty="0" err="1" smtClean="0"/>
              <a:t>iClicker</a:t>
            </a:r>
            <a:r>
              <a:rPr lang="en-US" sz="2400" dirty="0" smtClean="0"/>
              <a:t>, bring it</a:t>
            </a:r>
            <a:endParaRPr lang="en-US" sz="2800" dirty="0" smtClean="0"/>
          </a:p>
          <a:p>
            <a:pPr marL="0" indent="0">
              <a:lnSpc>
                <a:spcPct val="90000"/>
              </a:lnSpc>
              <a:buNone/>
            </a:pPr>
            <a:endParaRPr lang="en-US" sz="2800" dirty="0"/>
          </a:p>
        </p:txBody>
      </p:sp>
    </p:spTree>
    <p:extLst>
      <p:ext uri="{BB962C8B-B14F-4D97-AF65-F5344CB8AC3E}">
        <p14:creationId xmlns:p14="http://schemas.microsoft.com/office/powerpoint/2010/main" val="24167364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Why is astronomy interesting?</a:t>
            </a:r>
          </a:p>
        </p:txBody>
      </p:sp>
      <p:sp>
        <p:nvSpPr>
          <p:cNvPr id="3075" name="Rectangle 3"/>
          <p:cNvSpPr>
            <a:spLocks noGrp="1" noChangeArrowheads="1"/>
          </p:cNvSpPr>
          <p:nvPr>
            <p:ph type="body" idx="1"/>
          </p:nvPr>
        </p:nvSpPr>
        <p:spPr/>
        <p:txBody>
          <a:bodyPr/>
          <a:lstStyle/>
          <a:p>
            <a:pPr>
              <a:lnSpc>
                <a:spcPct val="90000"/>
              </a:lnSpc>
            </a:pPr>
            <a:r>
              <a:rPr lang="en-US"/>
              <a:t>A question to think about</a:t>
            </a:r>
          </a:p>
          <a:p>
            <a:pPr lvl="1">
              <a:lnSpc>
                <a:spcPct val="90000"/>
              </a:lnSpc>
              <a:buFontTx/>
              <a:buNone/>
            </a:pPr>
            <a:r>
              <a:rPr lang="en-US"/>
              <a:t>What substance (molecule) are people mostly made of?</a:t>
            </a:r>
          </a:p>
          <a:p>
            <a:pPr lvl="2">
              <a:lnSpc>
                <a:spcPct val="90000"/>
              </a:lnSpc>
              <a:buFontTx/>
              <a:buNone/>
            </a:pPr>
            <a:r>
              <a:rPr lang="en-US"/>
              <a:t>A. Fat</a:t>
            </a:r>
          </a:p>
          <a:p>
            <a:pPr lvl="2">
              <a:lnSpc>
                <a:spcPct val="90000"/>
              </a:lnSpc>
              <a:buFontTx/>
              <a:buNone/>
            </a:pPr>
            <a:r>
              <a:rPr lang="en-US"/>
              <a:t>B. Water</a:t>
            </a:r>
          </a:p>
          <a:p>
            <a:pPr lvl="2">
              <a:lnSpc>
                <a:spcPct val="90000"/>
              </a:lnSpc>
              <a:buFontTx/>
              <a:buNone/>
            </a:pPr>
            <a:r>
              <a:rPr lang="en-US"/>
              <a:t>C. DNA</a:t>
            </a:r>
          </a:p>
          <a:p>
            <a:pPr lvl="2">
              <a:lnSpc>
                <a:spcPct val="90000"/>
              </a:lnSpc>
              <a:buFontTx/>
              <a:buNone/>
            </a:pPr>
            <a:r>
              <a:rPr lang="en-US"/>
              <a:t>D. Protein</a:t>
            </a:r>
          </a:p>
          <a:p>
            <a:pPr lvl="1">
              <a:lnSpc>
                <a:spcPct val="90000"/>
              </a:lnSpc>
              <a:buFontTx/>
              <a:buNone/>
            </a:pPr>
            <a:r>
              <a:rPr lang="en-US"/>
              <a:t>Answer: </a:t>
            </a:r>
            <a:r>
              <a:rPr lang="en-US">
                <a:hlinkClick r:id="rId3"/>
              </a:rPr>
              <a:t>here</a:t>
            </a:r>
            <a:endParaRPr lang="en-US"/>
          </a:p>
          <a:p>
            <a:pPr lvl="1">
              <a:lnSpc>
                <a:spcPct val="90000"/>
              </a:lnSpc>
            </a:pPr>
            <a:endParaRPr lang="en-US"/>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276600"/>
            <a:ext cx="103663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3200400"/>
            <a:ext cx="137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5105400"/>
            <a:ext cx="2209800" cy="145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4800600"/>
            <a:ext cx="135413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81" name="Text Box 9"/>
          <p:cNvSpPr txBox="1">
            <a:spLocks noChangeArrowheads="1"/>
          </p:cNvSpPr>
          <p:nvPr/>
        </p:nvSpPr>
        <p:spPr bwMode="auto">
          <a:xfrm>
            <a:off x="304800" y="5638800"/>
            <a:ext cx="4191000" cy="100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People are mostly water!</a:t>
            </a:r>
          </a:p>
          <a:p>
            <a:pPr>
              <a:spcBef>
                <a:spcPct val="50000"/>
              </a:spcBef>
            </a:pPr>
            <a:r>
              <a:rPr lang="en-US"/>
              <a:t>(98% of molecules)</a:t>
            </a:r>
          </a:p>
        </p:txBody>
      </p:sp>
    </p:spTree>
    <p:extLst>
      <p:ext uri="{BB962C8B-B14F-4D97-AF65-F5344CB8AC3E}">
        <p14:creationId xmlns:p14="http://schemas.microsoft.com/office/powerpoint/2010/main" val="2250712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0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0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0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07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07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07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8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P spid="30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People as atoms</a:t>
            </a:r>
          </a:p>
        </p:txBody>
      </p:sp>
      <p:sp>
        <p:nvSpPr>
          <p:cNvPr id="5123" name="Rectangle 3"/>
          <p:cNvSpPr>
            <a:spLocks noGrp="1" noChangeArrowheads="1"/>
          </p:cNvSpPr>
          <p:nvPr>
            <p:ph type="body" idx="1"/>
          </p:nvPr>
        </p:nvSpPr>
        <p:spPr>
          <a:xfrm>
            <a:off x="381000" y="1455625"/>
            <a:ext cx="8534400" cy="4267200"/>
          </a:xfrm>
        </p:spPr>
        <p:txBody>
          <a:bodyPr>
            <a:normAutofit fontScale="92500" lnSpcReduction="10000"/>
          </a:bodyPr>
          <a:lstStyle/>
          <a:p>
            <a:pPr>
              <a:buFontTx/>
              <a:buNone/>
            </a:pPr>
            <a:r>
              <a:rPr lang="en-US" dirty="0"/>
              <a:t>What element are people mostly made of </a:t>
            </a:r>
            <a:r>
              <a:rPr lang="en-US" dirty="0" smtClean="0"/>
              <a:t>(If you could count the number </a:t>
            </a:r>
            <a:r>
              <a:rPr lang="en-US" dirty="0"/>
              <a:t>of </a:t>
            </a:r>
            <a:r>
              <a:rPr lang="en-US" dirty="0" smtClean="0"/>
              <a:t>each type of atom in your body, which one would get the most of)</a:t>
            </a:r>
            <a:r>
              <a:rPr lang="en-US" dirty="0"/>
              <a:t>?</a:t>
            </a:r>
          </a:p>
          <a:p>
            <a:pPr lvl="1">
              <a:buFontTx/>
              <a:buNone/>
            </a:pPr>
            <a:r>
              <a:rPr lang="en-US" dirty="0"/>
              <a:t>A. Hydrogen</a:t>
            </a:r>
          </a:p>
          <a:p>
            <a:pPr lvl="1">
              <a:buFontTx/>
              <a:buNone/>
            </a:pPr>
            <a:r>
              <a:rPr lang="en-US" dirty="0"/>
              <a:t>B. Carbon</a:t>
            </a:r>
          </a:p>
          <a:p>
            <a:pPr lvl="1">
              <a:buFontTx/>
              <a:buNone/>
            </a:pPr>
            <a:r>
              <a:rPr lang="en-US" dirty="0"/>
              <a:t>C. Nitrogen</a:t>
            </a:r>
          </a:p>
          <a:p>
            <a:pPr lvl="1">
              <a:buFontTx/>
              <a:buNone/>
            </a:pPr>
            <a:r>
              <a:rPr lang="en-US" dirty="0"/>
              <a:t>D. Oxygen</a:t>
            </a:r>
          </a:p>
          <a:p>
            <a:pPr lvl="1">
              <a:buFontTx/>
              <a:buNone/>
            </a:pPr>
            <a:r>
              <a:rPr lang="en-US" dirty="0"/>
              <a:t>E. Iron</a:t>
            </a:r>
          </a:p>
          <a:p>
            <a:pPr>
              <a:buFontTx/>
              <a:buNone/>
            </a:pPr>
            <a:r>
              <a:rPr lang="en-US" dirty="0"/>
              <a:t>Answer: </a:t>
            </a:r>
            <a:r>
              <a:rPr lang="en-US" dirty="0">
                <a:hlinkClick r:id="rId3"/>
              </a:rPr>
              <a:t>here</a:t>
            </a:r>
            <a:endParaRPr lang="en-US" dirty="0"/>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944813"/>
            <a:ext cx="4737100" cy="391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6" name="Text Box 6"/>
          <p:cNvSpPr txBox="1">
            <a:spLocks noChangeArrowheads="1"/>
          </p:cNvSpPr>
          <p:nvPr/>
        </p:nvSpPr>
        <p:spPr bwMode="auto">
          <a:xfrm>
            <a:off x="304800" y="5942013"/>
            <a:ext cx="3657600" cy="915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1800"/>
              <a:t>Water is H</a:t>
            </a:r>
            <a:r>
              <a:rPr lang="en-US" sz="1800" baseline="-25000"/>
              <a:t>2</a:t>
            </a:r>
            <a:r>
              <a:rPr lang="en-US" sz="1800"/>
              <a:t>O, so people are mostly Hydrogen (63%), then Oxygen (24%)</a:t>
            </a:r>
            <a:endParaRPr lang="en-US"/>
          </a:p>
        </p:txBody>
      </p:sp>
    </p:spTree>
    <p:extLst>
      <p:ext uri="{BB962C8B-B14F-4D97-AF65-F5344CB8AC3E}">
        <p14:creationId xmlns:p14="http://schemas.microsoft.com/office/powerpoint/2010/main" val="3242122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304800"/>
            <a:ext cx="7772400" cy="1143000"/>
          </a:xfrm>
        </p:spPr>
        <p:txBody>
          <a:bodyPr/>
          <a:lstStyle/>
          <a:p>
            <a:r>
              <a:rPr lang="en-US"/>
              <a:t>People by weight </a:t>
            </a:r>
          </a:p>
        </p:txBody>
      </p:sp>
      <p:sp>
        <p:nvSpPr>
          <p:cNvPr id="6147" name="Rectangle 3"/>
          <p:cNvSpPr>
            <a:spLocks noGrp="1" noChangeArrowheads="1"/>
          </p:cNvSpPr>
          <p:nvPr>
            <p:ph type="body" idx="1"/>
          </p:nvPr>
        </p:nvSpPr>
        <p:spPr>
          <a:xfrm>
            <a:off x="533400" y="1447800"/>
            <a:ext cx="7924800" cy="4876800"/>
          </a:xfrm>
        </p:spPr>
        <p:txBody>
          <a:bodyPr/>
          <a:lstStyle/>
          <a:p>
            <a:pPr>
              <a:lnSpc>
                <a:spcPct val="90000"/>
              </a:lnSpc>
            </a:pPr>
            <a:r>
              <a:rPr lang="en-US" sz="2000"/>
              <a:t>Different atoms are made up of different numbers of protons and neutrons, and thus have different masses (protons and neutrons have about the same mass and electrons hardly count for any mass).</a:t>
            </a:r>
          </a:p>
          <a:p>
            <a:pPr lvl="1">
              <a:lnSpc>
                <a:spcPct val="90000"/>
              </a:lnSpc>
            </a:pPr>
            <a:r>
              <a:rPr lang="en-US" sz="2000"/>
              <a:t>Hydrogen:  1 proton</a:t>
            </a:r>
          </a:p>
          <a:p>
            <a:pPr lvl="1">
              <a:lnSpc>
                <a:spcPct val="90000"/>
              </a:lnSpc>
            </a:pPr>
            <a:r>
              <a:rPr lang="en-US" sz="2000"/>
              <a:t>Carbon: 6 protons + 6 neutrons</a:t>
            </a:r>
          </a:p>
          <a:p>
            <a:pPr lvl="1">
              <a:lnSpc>
                <a:spcPct val="90000"/>
              </a:lnSpc>
            </a:pPr>
            <a:r>
              <a:rPr lang="en-US" sz="2000"/>
              <a:t>Nitrogen: 7 protons + 7 neutrons</a:t>
            </a:r>
          </a:p>
          <a:p>
            <a:pPr lvl="1">
              <a:lnSpc>
                <a:spcPct val="90000"/>
              </a:lnSpc>
            </a:pPr>
            <a:r>
              <a:rPr lang="en-US" sz="2000"/>
              <a:t>Oxygen: 8 protons + 8 neutrons</a:t>
            </a:r>
          </a:p>
          <a:p>
            <a:pPr>
              <a:lnSpc>
                <a:spcPct val="90000"/>
              </a:lnSpc>
              <a:buFontTx/>
              <a:buNone/>
            </a:pPr>
            <a:r>
              <a:rPr lang="en-US" sz="2000"/>
              <a:t>What element makes up most of the</a:t>
            </a:r>
          </a:p>
          <a:p>
            <a:pPr>
              <a:lnSpc>
                <a:spcPct val="90000"/>
              </a:lnSpc>
              <a:buFontTx/>
              <a:buNone/>
            </a:pPr>
            <a:r>
              <a:rPr lang="en-US" sz="2000"/>
              <a:t>     mass of people?</a:t>
            </a:r>
          </a:p>
          <a:p>
            <a:pPr lvl="1">
              <a:lnSpc>
                <a:spcPct val="90000"/>
              </a:lnSpc>
              <a:buFontTx/>
              <a:buNone/>
            </a:pPr>
            <a:r>
              <a:rPr lang="en-US" sz="2000"/>
              <a:t>A. Hydrogen</a:t>
            </a:r>
          </a:p>
          <a:p>
            <a:pPr lvl="1">
              <a:lnSpc>
                <a:spcPct val="90000"/>
              </a:lnSpc>
              <a:buFontTx/>
              <a:buNone/>
            </a:pPr>
            <a:r>
              <a:rPr lang="en-US" sz="2000"/>
              <a:t>B. Carbon</a:t>
            </a:r>
          </a:p>
          <a:p>
            <a:pPr lvl="1">
              <a:lnSpc>
                <a:spcPct val="90000"/>
              </a:lnSpc>
              <a:buFontTx/>
              <a:buNone/>
            </a:pPr>
            <a:r>
              <a:rPr lang="en-US" sz="2000"/>
              <a:t>C. Nitrogen</a:t>
            </a:r>
          </a:p>
          <a:p>
            <a:pPr lvl="1">
              <a:lnSpc>
                <a:spcPct val="90000"/>
              </a:lnSpc>
              <a:buFontTx/>
              <a:buNone/>
            </a:pPr>
            <a:r>
              <a:rPr lang="en-US" sz="2000"/>
              <a:t>D. Oxygen</a:t>
            </a:r>
          </a:p>
          <a:p>
            <a:pPr lvl="1">
              <a:lnSpc>
                <a:spcPct val="90000"/>
              </a:lnSpc>
              <a:buFontTx/>
              <a:buNone/>
            </a:pPr>
            <a:r>
              <a:rPr lang="en-US" sz="2000"/>
              <a:t>E. Iron</a:t>
            </a:r>
          </a:p>
          <a:p>
            <a:pPr>
              <a:lnSpc>
                <a:spcPct val="90000"/>
              </a:lnSpc>
              <a:buFontTx/>
              <a:buNone/>
            </a:pPr>
            <a:endParaRPr lang="en-US" sz="280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429000"/>
            <a:ext cx="3594100"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9" name="Text Box 5"/>
          <p:cNvSpPr txBox="1">
            <a:spLocks noChangeArrowheads="1"/>
          </p:cNvSpPr>
          <p:nvPr/>
        </p:nvSpPr>
        <p:spPr bwMode="auto">
          <a:xfrm>
            <a:off x="228600" y="6400800"/>
            <a:ext cx="4953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Oxygen (&gt;50% of mass!)</a:t>
            </a:r>
          </a:p>
        </p:txBody>
      </p:sp>
    </p:spTree>
    <p:extLst>
      <p:ext uri="{BB962C8B-B14F-4D97-AF65-F5344CB8AC3E}">
        <p14:creationId xmlns:p14="http://schemas.microsoft.com/office/powerpoint/2010/main" val="2364856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1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1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1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14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14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14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614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147">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147">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147">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P spid="61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04800"/>
            <a:ext cx="7772400" cy="1143000"/>
          </a:xfrm>
        </p:spPr>
        <p:txBody>
          <a:bodyPr/>
          <a:lstStyle/>
          <a:p>
            <a:r>
              <a:rPr lang="en-US"/>
              <a:t>Where do we come from?</a:t>
            </a:r>
          </a:p>
        </p:txBody>
      </p:sp>
      <p:sp>
        <p:nvSpPr>
          <p:cNvPr id="7171" name="Rectangle 3"/>
          <p:cNvSpPr>
            <a:spLocks noGrp="1" noChangeArrowheads="1"/>
          </p:cNvSpPr>
          <p:nvPr>
            <p:ph type="body" idx="1"/>
          </p:nvPr>
        </p:nvSpPr>
        <p:spPr>
          <a:xfrm>
            <a:off x="685800" y="1676400"/>
            <a:ext cx="7772400" cy="4419600"/>
          </a:xfrm>
        </p:spPr>
        <p:txBody>
          <a:bodyPr/>
          <a:lstStyle/>
          <a:p>
            <a:pPr marL="609600" indent="-609600">
              <a:lnSpc>
                <a:spcPct val="90000"/>
              </a:lnSpc>
              <a:buFontTx/>
              <a:buNone/>
            </a:pPr>
            <a:r>
              <a:rPr lang="en-US" sz="2800" dirty="0"/>
              <a:t>When </a:t>
            </a:r>
            <a:r>
              <a:rPr lang="en-US" sz="2800" dirty="0" smtClean="0"/>
              <a:t>were the oxygen atoms in </a:t>
            </a:r>
            <a:r>
              <a:rPr lang="en-US" sz="2800" dirty="0"/>
              <a:t>our bodies assembled </a:t>
            </a:r>
            <a:r>
              <a:rPr lang="en-US" sz="2800" dirty="0" smtClean="0"/>
              <a:t>(</a:t>
            </a:r>
            <a:r>
              <a:rPr lang="en-US" sz="2800" dirty="0"/>
              <a:t>when were the protons, neutrons, and electrons put together?</a:t>
            </a:r>
          </a:p>
          <a:p>
            <a:pPr marL="990600" lvl="1" indent="-533400">
              <a:lnSpc>
                <a:spcPct val="90000"/>
              </a:lnSpc>
              <a:buFont typeface="Arial" charset="0"/>
              <a:buAutoNum type="alphaUcPeriod"/>
            </a:pPr>
            <a:r>
              <a:rPr lang="en-US" sz="2400" dirty="0"/>
              <a:t>Within the past day, e.g. from food you ate</a:t>
            </a:r>
          </a:p>
          <a:p>
            <a:pPr marL="990600" lvl="1" indent="-533400">
              <a:lnSpc>
                <a:spcPct val="90000"/>
              </a:lnSpc>
              <a:buFont typeface="Arial" charset="0"/>
              <a:buAutoNum type="alphaUcPeriod"/>
            </a:pPr>
            <a:r>
              <a:rPr lang="en-US" sz="2400" dirty="0"/>
              <a:t>Within the past century, e.g. when you were born</a:t>
            </a:r>
          </a:p>
          <a:p>
            <a:pPr marL="990600" lvl="1" indent="-533400">
              <a:lnSpc>
                <a:spcPct val="90000"/>
              </a:lnSpc>
              <a:buFont typeface="Arial" charset="0"/>
              <a:buAutoNum type="alphaUcPeriod"/>
            </a:pPr>
            <a:r>
              <a:rPr lang="en-US" sz="2400" dirty="0"/>
              <a:t>When the Sun and Earth were formed, about 4.5 billion years ago</a:t>
            </a:r>
          </a:p>
          <a:p>
            <a:pPr marL="990600" lvl="1" indent="-533400">
              <a:lnSpc>
                <a:spcPct val="90000"/>
              </a:lnSpc>
              <a:buFont typeface="Arial" charset="0"/>
              <a:buAutoNum type="alphaUcPeriod"/>
            </a:pPr>
            <a:r>
              <a:rPr lang="en-US" sz="2400" dirty="0"/>
              <a:t>Before the Sun was </a:t>
            </a:r>
            <a:r>
              <a:rPr lang="en-US" sz="2400" dirty="0" smtClean="0"/>
              <a:t>formed but after the beginning of the Universe</a:t>
            </a:r>
            <a:endParaRPr lang="en-US" sz="2400" dirty="0"/>
          </a:p>
          <a:p>
            <a:pPr marL="990600" lvl="1" indent="-533400">
              <a:lnSpc>
                <a:spcPct val="90000"/>
              </a:lnSpc>
              <a:buFont typeface="Arial" charset="0"/>
              <a:buAutoNum type="alphaUcPeriod"/>
            </a:pPr>
            <a:r>
              <a:rPr lang="en-US" sz="2400" dirty="0"/>
              <a:t>They have existed since the beginning of the Universe</a:t>
            </a:r>
          </a:p>
          <a:p>
            <a:pPr marL="609600" indent="-609600">
              <a:lnSpc>
                <a:spcPct val="90000"/>
              </a:lnSpc>
            </a:pPr>
            <a:endParaRPr lang="en-US" sz="2800" dirty="0"/>
          </a:p>
        </p:txBody>
      </p:sp>
    </p:spTree>
    <p:extLst>
      <p:ext uri="{BB962C8B-B14F-4D97-AF65-F5344CB8AC3E}">
        <p14:creationId xmlns:p14="http://schemas.microsoft.com/office/powerpoint/2010/main" val="40710979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p:txBody>
          <a:bodyPr>
            <a:normAutofit fontScale="90000"/>
          </a:bodyPr>
          <a:lstStyle/>
          <a:p>
            <a:r>
              <a:rPr lang="en-US"/>
              <a:t>A (very) brief history of the Universe</a:t>
            </a:r>
          </a:p>
        </p:txBody>
      </p:sp>
      <p:sp>
        <p:nvSpPr>
          <p:cNvPr id="20483" name="Rectangle 1027"/>
          <p:cNvSpPr>
            <a:spLocks noGrp="1" noChangeArrowheads="1"/>
          </p:cNvSpPr>
          <p:nvPr>
            <p:ph type="body" idx="1"/>
          </p:nvPr>
        </p:nvSpPr>
        <p:spPr/>
        <p:txBody>
          <a:bodyPr>
            <a:normAutofit lnSpcReduction="10000"/>
          </a:bodyPr>
          <a:lstStyle/>
          <a:p>
            <a:pPr>
              <a:lnSpc>
                <a:spcPct val="90000"/>
              </a:lnSpc>
            </a:pPr>
            <a:r>
              <a:rPr lang="en-US" sz="1800" dirty="0"/>
              <a:t>Universe </a:t>
            </a:r>
            <a:r>
              <a:rPr lang="en-US" sz="1800" dirty="0" smtClean="0"/>
              <a:t>hasn’t </a:t>
            </a:r>
            <a:r>
              <a:rPr lang="en-US" sz="1800" dirty="0"/>
              <a:t>always been the same: our Universe </a:t>
            </a:r>
            <a:r>
              <a:rPr lang="ja-JP" altLang="en-US" sz="1800" dirty="0"/>
              <a:t>“</a:t>
            </a:r>
            <a:r>
              <a:rPr lang="en-US" sz="1800" dirty="0"/>
              <a:t>started</a:t>
            </a:r>
            <a:r>
              <a:rPr lang="ja-JP" altLang="en-US" sz="1800" dirty="0"/>
              <a:t>”</a:t>
            </a:r>
            <a:r>
              <a:rPr lang="en-US" sz="1800" dirty="0"/>
              <a:t> about 14 billion years ago as pure energy</a:t>
            </a:r>
          </a:p>
          <a:p>
            <a:pPr>
              <a:lnSpc>
                <a:spcPct val="90000"/>
              </a:lnSpc>
            </a:pPr>
            <a:r>
              <a:rPr lang="en-US" sz="1800" dirty="0"/>
              <a:t>After a few minutes, atoms were formed, but contents were very different: hydrogen, helium, bit of lithium and beryllium</a:t>
            </a:r>
          </a:p>
          <a:p>
            <a:pPr>
              <a:lnSpc>
                <a:spcPct val="90000"/>
              </a:lnSpc>
            </a:pPr>
            <a:r>
              <a:rPr lang="en-US" sz="1800" dirty="0"/>
              <a:t>Early matter formed into stars</a:t>
            </a:r>
          </a:p>
          <a:p>
            <a:pPr lvl="1">
              <a:lnSpc>
                <a:spcPct val="90000"/>
              </a:lnSpc>
            </a:pPr>
            <a:r>
              <a:rPr lang="en-US" sz="1800" dirty="0"/>
              <a:t>Stars are nuclear reactors: elements are changed into others by nuclear fusion in their </a:t>
            </a:r>
            <a:r>
              <a:rPr lang="en-US" sz="1800" dirty="0" smtClean="0"/>
              <a:t>cores, producing energy (light) in the process</a:t>
            </a:r>
            <a:endParaRPr lang="en-US" sz="1800" dirty="0"/>
          </a:p>
          <a:p>
            <a:pPr lvl="1">
              <a:lnSpc>
                <a:spcPct val="90000"/>
              </a:lnSpc>
            </a:pPr>
            <a:r>
              <a:rPr lang="en-US" sz="1800" dirty="0"/>
              <a:t>Stars have lives and some, when their lives are done, explode!</a:t>
            </a:r>
          </a:p>
          <a:p>
            <a:pPr>
              <a:lnSpc>
                <a:spcPct val="90000"/>
              </a:lnSpc>
            </a:pPr>
            <a:r>
              <a:rPr lang="en-US" sz="1800" dirty="0"/>
              <a:t>Material from inside the star is released and mixes with other gases</a:t>
            </a:r>
          </a:p>
          <a:p>
            <a:pPr>
              <a:lnSpc>
                <a:spcPct val="90000"/>
              </a:lnSpc>
            </a:pPr>
            <a:r>
              <a:rPr lang="en-US" sz="1800" dirty="0"/>
              <a:t>New stars are formed</a:t>
            </a:r>
          </a:p>
          <a:p>
            <a:pPr>
              <a:lnSpc>
                <a:spcPct val="90000"/>
              </a:lnSpc>
            </a:pPr>
            <a:r>
              <a:rPr lang="en-US" sz="1800" dirty="0"/>
              <a:t>Around </a:t>
            </a:r>
            <a:r>
              <a:rPr lang="en-US" sz="1800" dirty="0" smtClean="0"/>
              <a:t>many </a:t>
            </a:r>
            <a:r>
              <a:rPr lang="en-US" sz="1800" dirty="0"/>
              <a:t>stars some bits are left over and form into planets</a:t>
            </a:r>
          </a:p>
          <a:p>
            <a:pPr>
              <a:lnSpc>
                <a:spcPct val="90000"/>
              </a:lnSpc>
            </a:pPr>
            <a:r>
              <a:rPr lang="en-US" sz="1800" dirty="0"/>
              <a:t>On some </a:t>
            </a:r>
            <a:r>
              <a:rPr lang="en-US" sz="1800" dirty="0" smtClean="0"/>
              <a:t>(at least one!) planets </a:t>
            </a:r>
            <a:r>
              <a:rPr lang="en-US" sz="1800" dirty="0"/>
              <a:t>life evolves from the raw material. </a:t>
            </a:r>
            <a:r>
              <a:rPr lang="en-US" sz="1800" dirty="0" smtClean="0"/>
              <a:t>Through all different sorts of processes (geological, chemical, biological), </a:t>
            </a:r>
            <a:r>
              <a:rPr lang="en-US" sz="1800" dirty="0"/>
              <a:t>a</a:t>
            </a:r>
            <a:r>
              <a:rPr lang="en-US" sz="1800" dirty="0" smtClean="0"/>
              <a:t>toms </a:t>
            </a:r>
            <a:r>
              <a:rPr lang="en-US" sz="1800" dirty="0"/>
              <a:t>are rearranged in and out of molecules, but not created or </a:t>
            </a:r>
            <a:r>
              <a:rPr lang="en-US" sz="1800" dirty="0" smtClean="0"/>
              <a:t>destroyed (with just a few exceptions, namely, radioactivity)</a:t>
            </a:r>
            <a:endParaRPr lang="en-US" sz="1800" dirty="0"/>
          </a:p>
          <a:p>
            <a:pPr>
              <a:lnSpc>
                <a:spcPct val="90000"/>
              </a:lnSpc>
            </a:pPr>
            <a:r>
              <a:rPr lang="en-US" sz="1800" dirty="0"/>
              <a:t>On (at least) one planet, humans come into existence! </a:t>
            </a:r>
            <a:endParaRPr lang="en-US" sz="2400" dirty="0"/>
          </a:p>
          <a:p>
            <a:pPr lvl="1">
              <a:lnSpc>
                <a:spcPct val="90000"/>
              </a:lnSpc>
            </a:pPr>
            <a:r>
              <a:rPr lang="en-US" sz="1800" dirty="0" smtClean="0"/>
              <a:t>We study the stars</a:t>
            </a:r>
            <a:endParaRPr lang="en-US" sz="1800" dirty="0"/>
          </a:p>
        </p:txBody>
      </p:sp>
    </p:spTree>
    <p:extLst>
      <p:ext uri="{BB962C8B-B14F-4D97-AF65-F5344CB8AC3E}">
        <p14:creationId xmlns:p14="http://schemas.microsoft.com/office/powerpoint/2010/main" val="3907390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048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048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48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48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048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0483">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0483">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204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04800"/>
            <a:ext cx="7772400" cy="1143000"/>
          </a:xfrm>
        </p:spPr>
        <p:txBody>
          <a:bodyPr/>
          <a:lstStyle/>
          <a:p>
            <a:r>
              <a:rPr lang="en-US"/>
              <a:t>Where do we come from?</a:t>
            </a:r>
          </a:p>
        </p:txBody>
      </p:sp>
      <p:sp>
        <p:nvSpPr>
          <p:cNvPr id="25603" name="Rectangle 3"/>
          <p:cNvSpPr>
            <a:spLocks noGrp="1" noChangeArrowheads="1"/>
          </p:cNvSpPr>
          <p:nvPr>
            <p:ph type="body" idx="1"/>
          </p:nvPr>
        </p:nvSpPr>
        <p:spPr>
          <a:xfrm>
            <a:off x="685800" y="1676400"/>
            <a:ext cx="7772400" cy="4419600"/>
          </a:xfrm>
        </p:spPr>
        <p:txBody>
          <a:bodyPr/>
          <a:lstStyle/>
          <a:p>
            <a:pPr marL="609600" indent="-609600">
              <a:lnSpc>
                <a:spcPct val="90000"/>
              </a:lnSpc>
              <a:buFontTx/>
              <a:buNone/>
            </a:pPr>
            <a:r>
              <a:rPr lang="en-US" sz="2400" dirty="0"/>
              <a:t>When was the oxygen in our bodies assembled into atoms (when were the protons, neutrons, and electrons put together?</a:t>
            </a:r>
          </a:p>
          <a:p>
            <a:pPr marL="990600" lvl="1" indent="-533400">
              <a:lnSpc>
                <a:spcPct val="90000"/>
              </a:lnSpc>
              <a:buFont typeface="Arial" charset="0"/>
              <a:buAutoNum type="alphaUcPeriod"/>
            </a:pPr>
            <a:r>
              <a:rPr lang="en-US" sz="2000" dirty="0"/>
              <a:t>Within the past day, e.g. from food you ate</a:t>
            </a:r>
          </a:p>
          <a:p>
            <a:pPr marL="990600" lvl="1" indent="-533400">
              <a:lnSpc>
                <a:spcPct val="90000"/>
              </a:lnSpc>
              <a:buFont typeface="Arial" charset="0"/>
              <a:buAutoNum type="alphaUcPeriod"/>
            </a:pPr>
            <a:r>
              <a:rPr lang="en-US" sz="2000" dirty="0"/>
              <a:t>Within the past century, e.g. when you were born</a:t>
            </a:r>
          </a:p>
          <a:p>
            <a:pPr marL="990600" lvl="1" indent="-533400">
              <a:lnSpc>
                <a:spcPct val="90000"/>
              </a:lnSpc>
              <a:buFont typeface="Arial" charset="0"/>
              <a:buAutoNum type="alphaUcPeriod"/>
            </a:pPr>
            <a:r>
              <a:rPr lang="en-US" sz="2000" dirty="0"/>
              <a:t>When the Sun and Earth were formed, about 4.5 billion years ago</a:t>
            </a:r>
          </a:p>
          <a:p>
            <a:pPr marL="990600" lvl="1" indent="-533400">
              <a:lnSpc>
                <a:spcPct val="90000"/>
              </a:lnSpc>
              <a:buFont typeface="Arial" charset="0"/>
              <a:buAutoNum type="alphaUcPeriod"/>
            </a:pPr>
            <a:r>
              <a:rPr lang="en-US" sz="2000" dirty="0"/>
              <a:t>Before the Sun was </a:t>
            </a:r>
            <a:r>
              <a:rPr lang="en-US" sz="2000" dirty="0" smtClean="0"/>
              <a:t>formed, but after the beginning of </a:t>
            </a:r>
            <a:r>
              <a:rPr lang="en-US" sz="2000" smtClean="0"/>
              <a:t>the Universe</a:t>
            </a:r>
            <a:endParaRPr lang="en-US" sz="2000"/>
          </a:p>
          <a:p>
            <a:pPr marL="990600" lvl="1" indent="-533400">
              <a:lnSpc>
                <a:spcPct val="90000"/>
              </a:lnSpc>
              <a:buFont typeface="Arial" charset="0"/>
              <a:buAutoNum type="alphaUcPeriod"/>
            </a:pPr>
            <a:r>
              <a:rPr lang="en-US" sz="2000" dirty="0"/>
              <a:t>They have existed since the beginning of the Universe</a:t>
            </a:r>
          </a:p>
          <a:p>
            <a:pPr marL="609600" indent="-609600">
              <a:lnSpc>
                <a:spcPct val="90000"/>
              </a:lnSpc>
            </a:pPr>
            <a:endParaRPr lang="en-US" sz="2400" dirty="0"/>
          </a:p>
        </p:txBody>
      </p:sp>
    </p:spTree>
    <p:extLst>
      <p:ext uri="{BB962C8B-B14F-4D97-AF65-F5344CB8AC3E}">
        <p14:creationId xmlns:p14="http://schemas.microsoft.com/office/powerpoint/2010/main" val="15675433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9215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8410</TotalTime>
  <Words>1492</Words>
  <Application>Microsoft Macintosh PowerPoint</Application>
  <PresentationFormat>On-screen Show (4:3)</PresentationFormat>
  <Paragraphs>188</Paragraphs>
  <Slides>22</Slides>
  <Notes>19</Notes>
  <HiddenSlides>6</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ASTR110: Introduction to Astronomy </vt:lpstr>
      <vt:lpstr>Plan for today</vt:lpstr>
      <vt:lpstr>Why is astronomy interesting?</vt:lpstr>
      <vt:lpstr>People as atoms</vt:lpstr>
      <vt:lpstr>People by weight </vt:lpstr>
      <vt:lpstr>Where do we come from?</vt:lpstr>
      <vt:lpstr>A (very) brief history of the Universe</vt:lpstr>
      <vt:lpstr>Where do we come from?</vt:lpstr>
      <vt:lpstr>PowerPoint Presentation</vt:lpstr>
      <vt:lpstr>Why is astronomy interesting?</vt:lpstr>
      <vt:lpstr>Is astronomy practical/relevant?</vt:lpstr>
      <vt:lpstr>Goals: Why are you taking this class?</vt:lpstr>
      <vt:lpstr>Goals for the class</vt:lpstr>
      <vt:lpstr>My goals for the class</vt:lpstr>
      <vt:lpstr>Class logistics</vt:lpstr>
      <vt:lpstr>Clicker registration</vt:lpstr>
      <vt:lpstr>PowerPoint Presentation</vt:lpstr>
      <vt:lpstr>How to do well in this class</vt:lpstr>
      <vt:lpstr>How to do well in this class</vt:lpstr>
      <vt:lpstr>Resources</vt:lpstr>
      <vt:lpstr>Class outline</vt:lpstr>
      <vt:lpstr>To do</vt:lpstr>
    </vt:vector>
  </TitlesOfParts>
  <Company>New Mexico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Holtzman</dc:creator>
  <cp:lastModifiedBy>Jon Holtzman</cp:lastModifiedBy>
  <cp:revision>31</cp:revision>
  <dcterms:created xsi:type="dcterms:W3CDTF">2012-01-18T03:15:48Z</dcterms:created>
  <dcterms:modified xsi:type="dcterms:W3CDTF">2013-08-23T16:53:44Z</dcterms:modified>
</cp:coreProperties>
</file>